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30"/>
  </p:notesMasterIdLst>
  <p:handoutMasterIdLst>
    <p:handoutMasterId r:id="rId31"/>
  </p:handoutMasterIdLst>
  <p:sldIdLst>
    <p:sldId id="256" r:id="rId2"/>
    <p:sldId id="289" r:id="rId3"/>
    <p:sldId id="290" r:id="rId4"/>
    <p:sldId id="257" r:id="rId5"/>
    <p:sldId id="259" r:id="rId6"/>
    <p:sldId id="260" r:id="rId7"/>
    <p:sldId id="295" r:id="rId8"/>
    <p:sldId id="261" r:id="rId9"/>
    <p:sldId id="262" r:id="rId10"/>
    <p:sldId id="263" r:id="rId11"/>
    <p:sldId id="291" r:id="rId12"/>
    <p:sldId id="292" r:id="rId13"/>
    <p:sldId id="265" r:id="rId14"/>
    <p:sldId id="266" r:id="rId15"/>
    <p:sldId id="267" r:id="rId16"/>
    <p:sldId id="268" r:id="rId17"/>
    <p:sldId id="269" r:id="rId18"/>
    <p:sldId id="277" r:id="rId19"/>
    <p:sldId id="278" r:id="rId20"/>
    <p:sldId id="281" r:id="rId21"/>
    <p:sldId id="279" r:id="rId22"/>
    <p:sldId id="280" r:id="rId23"/>
    <p:sldId id="282" r:id="rId24"/>
    <p:sldId id="283" r:id="rId25"/>
    <p:sldId id="285" r:id="rId26"/>
    <p:sldId id="286" r:id="rId27"/>
    <p:sldId id="287" r:id="rId28"/>
    <p:sldId id="288" r:id="rId29"/>
  </p:sldIdLst>
  <p:sldSz cx="9144000" cy="6858000" type="screen4x3"/>
  <p:notesSz cx="6858000" cy="9947275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13256E-1075-4FE5-9A1F-8AF27DDB7388}" type="datetimeFigureOut">
              <a:rPr lang="en-US" smtClean="0"/>
              <a:t>10/19/2020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82B07A-5B43-4CE8-BE1D-D719361105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9129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C5045E-BDE9-4EA7-AD78-89B49E37AC30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90625" y="1243013"/>
            <a:ext cx="447675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7900"/>
            <a:ext cx="5486400" cy="39163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8800"/>
            <a:ext cx="29718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8800"/>
            <a:ext cx="29718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479718-0246-4251-820C-EFC4C0C8D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9674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479718-0246-4251-820C-EFC4C0C8D7E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397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479718-0246-4251-820C-EFC4C0C8D7E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043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819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G0" fmla="+- 12083 0 0"/>
                <a:gd name="G1" fmla="+- -3200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44083" y="2368"/>
                </a:cxn>
                <a:cxn ang="0">
                  <a:pos x="64000" y="32000"/>
                </a:cxn>
                <a:cxn ang="0">
                  <a:pos x="44083" y="61631"/>
                </a:cxn>
                <a:cxn ang="0">
                  <a:pos x="44083" y="61631"/>
                </a:cxn>
                <a:cxn ang="0">
                  <a:pos x="44082" y="61631"/>
                </a:cxn>
                <a:cxn ang="0">
                  <a:pos x="44083" y="61632"/>
                </a:cxn>
                <a:cxn ang="0">
                  <a:pos x="44083" y="2368"/>
                </a:cxn>
                <a:cxn ang="0">
                  <a:pos x="44082" y="2368"/>
                </a:cxn>
                <a:cxn ang="0">
                  <a:pos x="44083" y="2368"/>
                </a:cxn>
              </a:cxnLst>
              <a:rect l="T13" t="T15" r="T17" b="T19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819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G0" fmla="+- 18994 0 0"/>
                <a:gd name="G1" fmla="+- -30013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994" y="6246"/>
                </a:cxn>
                <a:cxn ang="0">
                  <a:pos x="64000" y="32000"/>
                </a:cxn>
                <a:cxn ang="0">
                  <a:pos x="50994" y="57753"/>
                </a:cxn>
                <a:cxn ang="0">
                  <a:pos x="50994" y="57753"/>
                </a:cxn>
                <a:cxn ang="0">
                  <a:pos x="50993" y="57753"/>
                </a:cxn>
                <a:cxn ang="0">
                  <a:pos x="50994" y="57754"/>
                </a:cxn>
                <a:cxn ang="0">
                  <a:pos x="50994" y="6246"/>
                </a:cxn>
                <a:cxn ang="0">
                  <a:pos x="50993" y="6246"/>
                </a:cxn>
                <a:cxn ang="0">
                  <a:pos x="50994" y="6246"/>
                </a:cxn>
              </a:cxnLst>
              <a:rect l="T13" t="T15" r="T17" b="T19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</a:endParaRPr>
            </a:p>
          </p:txBody>
        </p:sp>
      </p:grpSp>
      <p:sp>
        <p:nvSpPr>
          <p:cNvPr id="8198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8200" name="Rectangle 8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201" name="Rectangle 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202" name="Rectangle 1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E056012-953B-41C7-85C5-D5AE02FE30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83150B-56C5-4E4A-9788-D85E809B982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7DB1B-A741-4F9E-9853-4FA7BBEA23C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F3CE18-C8F6-4ED8-B59D-28B4284D5E7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E77EEB-36C0-4550-ACA8-2CC0A27DBA7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714689-07EE-4632-98C2-74D90DF3175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697BB6-14D3-4F4C-9DFF-DD88B486179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E09AFE-C6CB-4962-9471-D23DF2CEB8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FEC636-952A-47F0-8B29-E0D5FEB102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EA2ADB-438B-48BB-B95E-F21537EFE8F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D66BB6-E064-4FAE-A503-E536C6C2BB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 and 2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370013" y="1827213"/>
            <a:ext cx="3579812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5102225" y="1827213"/>
            <a:ext cx="35814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1370013" y="3960813"/>
            <a:ext cx="7313612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4D95DD99-09FC-4C80-ADE1-B2AEEF17B27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C946658-1383-4DBF-B1E6-E3DAE4E91B4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7171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G0" fmla="+- 18296 0 0"/>
                <a:gd name="G1" fmla="+- -30880 0 0"/>
                <a:gd name="G2" fmla="+- 31512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296" y="5746"/>
                </a:cxn>
                <a:cxn ang="0">
                  <a:pos x="64000" y="32000"/>
                </a:cxn>
                <a:cxn ang="0">
                  <a:pos x="50296" y="58253"/>
                </a:cxn>
                <a:cxn ang="0">
                  <a:pos x="50296" y="58253"/>
                </a:cxn>
                <a:cxn ang="0">
                  <a:pos x="50295" y="58253"/>
                </a:cxn>
                <a:cxn ang="0">
                  <a:pos x="50296" y="58254"/>
                </a:cxn>
                <a:cxn ang="0">
                  <a:pos x="50296" y="5746"/>
                </a:cxn>
                <a:cxn ang="0">
                  <a:pos x="50295" y="5746"/>
                </a:cxn>
                <a:cxn ang="0">
                  <a:pos x="50296" y="5746"/>
                </a:cxn>
              </a:cxnLst>
              <a:rect l="T13" t="T15" r="T17" b="T19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7172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G0" fmla="+- 18077 0 0"/>
                <a:gd name="G1" fmla="+- -3088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077" y="5595"/>
                </a:cxn>
                <a:cxn ang="0">
                  <a:pos x="64000" y="32000"/>
                </a:cxn>
                <a:cxn ang="0">
                  <a:pos x="50077" y="58404"/>
                </a:cxn>
                <a:cxn ang="0">
                  <a:pos x="50077" y="58404"/>
                </a:cxn>
                <a:cxn ang="0">
                  <a:pos x="50076" y="58404"/>
                </a:cxn>
                <a:cxn ang="0">
                  <a:pos x="50077" y="58405"/>
                </a:cxn>
                <a:cxn ang="0">
                  <a:pos x="50077" y="5595"/>
                </a:cxn>
                <a:cxn ang="0">
                  <a:pos x="50076" y="5595"/>
                </a:cxn>
                <a:cxn ang="0">
                  <a:pos x="50077" y="5595"/>
                </a:cxn>
              </a:cxnLst>
              <a:rect l="T13" t="T15" r="T17" b="T19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>
                <a:latin typeface="Arial" charset="0"/>
              </a:endParaRPr>
            </a:p>
          </p:txBody>
        </p:sp>
        <p:sp>
          <p:nvSpPr>
            <p:cNvPr id="7173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74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7176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7177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7178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EDE2E0D-1268-4437-A1D8-800E1FF03564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  <p:sldLayoutId id="2147483664" r:id="rId13"/>
  </p:sldLayoutIdLst>
  <p:txStyles>
    <p:titleStyle>
      <a:lvl1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ECYW3001</a:t>
            </a:r>
            <a:endParaRPr lang="en-GB" b="1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500" dirty="0"/>
              <a:t>Reading </a:t>
            </a:r>
            <a:r>
              <a:rPr lang="en-GB" sz="2500" dirty="0" smtClean="0"/>
              <a:t>at </a:t>
            </a:r>
            <a:r>
              <a:rPr lang="en-GB" sz="2500" dirty="0"/>
              <a:t>Higher </a:t>
            </a:r>
            <a:r>
              <a:rPr lang="en-GB" sz="2500" dirty="0" smtClean="0"/>
              <a:t>Education</a:t>
            </a:r>
          </a:p>
          <a:p>
            <a:r>
              <a:rPr lang="en-GB" sz="2500" dirty="0" smtClean="0"/>
              <a:t>20.10.20</a:t>
            </a:r>
            <a:endParaRPr lang="en-GB" sz="2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Essay Writing </a:t>
            </a:r>
            <a:r>
              <a:rPr lang="en-GB" b="1" dirty="0" smtClean="0"/>
              <a:t>Stages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err="1" smtClean="0"/>
              <a:t>Greetham</a:t>
            </a:r>
            <a:r>
              <a:rPr lang="en-GB" sz="2400" dirty="0" smtClean="0"/>
              <a:t> (2001, p.2) believes that for any essay to achieve high marks it is essential to go through five distinct stages: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Interpretation of the question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Research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Planning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Writing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Revision</a:t>
            </a:r>
            <a:endParaRPr lang="en-GB" sz="2400" dirty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err="1" smtClean="0"/>
              <a:t>Greetham</a:t>
            </a:r>
            <a:r>
              <a:rPr lang="en-GB" sz="2400" dirty="0" smtClean="0"/>
              <a:t>, G. (2001) </a:t>
            </a:r>
            <a:r>
              <a:rPr lang="en-GB" sz="2400" i="1" dirty="0" smtClean="0"/>
              <a:t>How to Write Better Essays</a:t>
            </a:r>
            <a:r>
              <a:rPr lang="en-GB" sz="2400" dirty="0"/>
              <a:t>.</a:t>
            </a:r>
            <a:r>
              <a:rPr lang="en-GB" sz="2400" dirty="0" smtClean="0"/>
              <a:t> Basingstoke: Palgrave. </a:t>
            </a:r>
          </a:p>
          <a:p>
            <a:pPr marL="0" indent="0">
              <a:buNone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128476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 descr="C:\Users\l.roberts\AppData\Local\Microsoft\Windows\Temporary Internet Files\Content.IE5\5KQJEYQZ\MP9004276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0"/>
            <a:ext cx="83058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43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>Reading </a:t>
            </a:r>
            <a:r>
              <a:rPr lang="en-GB" sz="3200" b="1" dirty="0"/>
              <a:t>Tips</a:t>
            </a:r>
            <a:endParaRPr lang="en-GB" sz="3200" dirty="0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370013" y="1772816"/>
            <a:ext cx="7313612" cy="4114800"/>
          </a:xfrm>
        </p:spPr>
        <p:txBody>
          <a:bodyPr/>
          <a:lstStyle/>
          <a:p>
            <a:r>
              <a:rPr lang="en-GB" sz="2200" dirty="0"/>
              <a:t>Read Selectively</a:t>
            </a:r>
          </a:p>
          <a:p>
            <a:r>
              <a:rPr lang="en-GB" sz="2200" dirty="0"/>
              <a:t>Select the latest information </a:t>
            </a:r>
          </a:p>
          <a:p>
            <a:r>
              <a:rPr lang="en-GB" sz="2200" dirty="0"/>
              <a:t>Select the most relevant </a:t>
            </a:r>
            <a:r>
              <a:rPr lang="en-GB" sz="2200" dirty="0" smtClean="0"/>
              <a:t>information</a:t>
            </a:r>
          </a:p>
          <a:p>
            <a:pPr lvl="0">
              <a:lnSpc>
                <a:spcPct val="80000"/>
              </a:lnSpc>
              <a:buClr>
                <a:srgbClr val="006666"/>
              </a:buClr>
            </a:pPr>
            <a:r>
              <a:rPr lang="en-GB" sz="2200" dirty="0">
                <a:solidFill>
                  <a:srgbClr val="000000"/>
                </a:solidFill>
              </a:rPr>
              <a:t>Look for information that relates most exactly to your </a:t>
            </a:r>
            <a:r>
              <a:rPr lang="en-GB" sz="2200" dirty="0" smtClean="0">
                <a:solidFill>
                  <a:srgbClr val="000000"/>
                </a:solidFill>
              </a:rPr>
              <a:t>assignment</a:t>
            </a:r>
            <a:endParaRPr lang="en-GB" sz="2200" dirty="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  <a:buClr>
                <a:srgbClr val="006666"/>
              </a:buClr>
            </a:pPr>
            <a:r>
              <a:rPr lang="en-GB" sz="2200" dirty="0">
                <a:solidFill>
                  <a:srgbClr val="000000"/>
                </a:solidFill>
              </a:rPr>
              <a:t>Draw up a trial essay plan and see what information you will need which came up the in lectures and seminars?</a:t>
            </a:r>
          </a:p>
          <a:p>
            <a:pPr lvl="0">
              <a:lnSpc>
                <a:spcPct val="80000"/>
              </a:lnSpc>
              <a:buClr>
                <a:srgbClr val="006666"/>
              </a:buClr>
            </a:pPr>
            <a:r>
              <a:rPr lang="en-GB" sz="2200" dirty="0">
                <a:solidFill>
                  <a:srgbClr val="000000"/>
                </a:solidFill>
              </a:rPr>
              <a:t>Check the back cover of the book, the contents list and index so see what the book </a:t>
            </a:r>
            <a:r>
              <a:rPr lang="en-GB" sz="2200" dirty="0" smtClean="0">
                <a:solidFill>
                  <a:srgbClr val="000000"/>
                </a:solidFill>
              </a:rPr>
              <a:t>covers</a:t>
            </a:r>
          </a:p>
          <a:p>
            <a:pPr>
              <a:lnSpc>
                <a:spcPct val="80000"/>
              </a:lnSpc>
            </a:pPr>
            <a:r>
              <a:rPr lang="en-GB" sz="2200" dirty="0"/>
              <a:t>Quickly scan the introduction or conclusion: these may even provide all the information you need. 	</a:t>
            </a:r>
          </a:p>
          <a:p>
            <a:pPr>
              <a:lnSpc>
                <a:spcPct val="80000"/>
              </a:lnSpc>
            </a:pPr>
            <a:r>
              <a:rPr lang="en-GB" sz="2200" dirty="0"/>
              <a:t>Browse through the headings to get a feel for the book.</a:t>
            </a:r>
          </a:p>
          <a:p>
            <a:pPr lvl="0">
              <a:lnSpc>
                <a:spcPct val="80000"/>
              </a:lnSpc>
              <a:buClr>
                <a:srgbClr val="006666"/>
              </a:buClr>
            </a:pPr>
            <a:endParaRPr lang="en-GB" sz="2500" dirty="0">
              <a:solidFill>
                <a:srgbClr val="000000"/>
              </a:solidFill>
            </a:endParaRPr>
          </a:p>
          <a:p>
            <a:endParaRPr lang="en-GB" sz="2500" dirty="0"/>
          </a:p>
          <a:p>
            <a:endParaRPr lang="en-GB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Select </a:t>
            </a:r>
            <a:r>
              <a:rPr lang="en-GB" sz="3200" b="1" dirty="0"/>
              <a:t>by reliability </a:t>
            </a:r>
            <a:endParaRPr lang="en-GB" sz="3200" b="1" u="sng" dirty="0"/>
          </a:p>
        </p:txBody>
      </p:sp>
      <p:sp>
        <p:nvSpPr>
          <p:cNvPr id="14341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370014" y="1827213"/>
            <a:ext cx="7313612" cy="503078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Is the source a well-known one in the field, such as a recommended journal?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Does </a:t>
            </a:r>
            <a:r>
              <a:rPr lang="en-GB" sz="2400" dirty="0"/>
              <a:t>the text have a good bibliography/reading list? </a:t>
            </a:r>
            <a:endParaRPr lang="en-GB" sz="2400" dirty="0" smtClean="0"/>
          </a:p>
          <a:p>
            <a:pPr>
              <a:lnSpc>
                <a:spcPct val="80000"/>
              </a:lnSpc>
            </a:pPr>
            <a:r>
              <a:rPr lang="en-GB" sz="2400" dirty="0"/>
              <a:t>Is it clear where any evidence comes from? 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Is the source from a publisher respected in your subject area? Information in newspapers or from friends is not usually considered reliable. </a:t>
            </a:r>
          </a:p>
          <a:p>
            <a:pPr>
              <a:lnSpc>
                <a:spcPct val="80000"/>
              </a:lnSpc>
            </a:pPr>
            <a:endParaRPr lang="en-GB" sz="2400" dirty="0"/>
          </a:p>
          <a:p>
            <a:pPr>
              <a:lnSpc>
                <a:spcPct val="80000"/>
              </a:lnSpc>
            </a:pP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1255713"/>
          </a:xfrm>
        </p:spPr>
        <p:txBody>
          <a:bodyPr/>
          <a:lstStyle/>
          <a:p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Select </a:t>
            </a:r>
            <a:r>
              <a:rPr lang="en-GB" sz="3200" b="1" dirty="0"/>
              <a:t>by </a:t>
            </a:r>
            <a:r>
              <a:rPr lang="en-GB" sz="3200" b="1" dirty="0" smtClean="0"/>
              <a:t>amount</a:t>
            </a:r>
            <a:endParaRPr lang="en-GB" sz="3200" dirty="0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2060848"/>
            <a:ext cx="7287443" cy="448210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Use your essay plan to work out a word limit for each major theme, and then for each topic or example.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Use your word limits to guide you on how much to read and note. If you can only write a line or paragraph about something, you probably don’t need to read and note very much.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1255713"/>
          </a:xfrm>
        </p:spPr>
        <p:txBody>
          <a:bodyPr/>
          <a:lstStyle/>
          <a:p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b="1" dirty="0" smtClean="0"/>
              <a:t>Select </a:t>
            </a:r>
            <a:r>
              <a:rPr lang="en-GB" sz="3200" b="1" dirty="0"/>
              <a:t>by amount</a:t>
            </a:r>
            <a:endParaRPr lang="en-GB" sz="3200" dirty="0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1827213"/>
            <a:ext cx="7313612" cy="4114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Consider whether an article goes into too much depth for your purposes: you may only need to read the abstract or one section.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Keep asking whether material is relevant to the title of the assignment. </a:t>
            </a:r>
          </a:p>
        </p:txBody>
      </p:sp>
    </p:spTree>
    <p:extLst>
      <p:ext uri="{BB962C8B-B14F-4D97-AF65-F5344CB8AC3E}">
        <p14:creationId xmlns:p14="http://schemas.microsoft.com/office/powerpoint/2010/main" val="2551691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	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Reading</a:t>
            </a:r>
            <a:r>
              <a:rPr lang="en-GB" b="1" dirty="0"/>
              <a:t>	</a:t>
            </a:r>
            <a:endParaRPr lang="en-GB" dirty="0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1988839"/>
            <a:ext cx="7313612" cy="3953173"/>
          </a:xfrm>
        </p:spPr>
        <p:txBody>
          <a:bodyPr/>
          <a:lstStyle/>
          <a:p>
            <a:r>
              <a:rPr lang="en-GB" sz="2500" dirty="0"/>
              <a:t>Reading for pleasure</a:t>
            </a:r>
          </a:p>
          <a:p>
            <a:r>
              <a:rPr lang="en-GB" sz="2500" dirty="0"/>
              <a:t>Reading for meaning</a:t>
            </a:r>
          </a:p>
          <a:p>
            <a:r>
              <a:rPr lang="en-GB" sz="2500" dirty="0"/>
              <a:t>Reading for information</a:t>
            </a:r>
          </a:p>
          <a:p>
            <a:endParaRPr lang="en-GB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Reading </a:t>
            </a:r>
            <a:r>
              <a:rPr lang="en-GB" sz="3200" b="1" dirty="0"/>
              <a:t>for Pleasure</a:t>
            </a:r>
            <a:endParaRPr lang="en-GB" sz="3200" dirty="0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1916831"/>
            <a:ext cx="7313612" cy="4025181"/>
          </a:xfrm>
        </p:spPr>
        <p:txBody>
          <a:bodyPr/>
          <a:lstStyle/>
          <a:p>
            <a:r>
              <a:rPr lang="en-GB" sz="2100" dirty="0"/>
              <a:t>Comfort - easy chair</a:t>
            </a:r>
          </a:p>
          <a:p>
            <a:r>
              <a:rPr lang="en-GB" sz="2100" dirty="0"/>
              <a:t>Background music/sounds</a:t>
            </a:r>
          </a:p>
          <a:p>
            <a:r>
              <a:rPr lang="en-GB" sz="2100" dirty="0"/>
              <a:t>Pick up and put down at will</a:t>
            </a:r>
          </a:p>
          <a:p>
            <a:r>
              <a:rPr lang="en-GB" sz="2100" dirty="0"/>
              <a:t>May take along time to finish the book</a:t>
            </a:r>
          </a:p>
          <a:p>
            <a:r>
              <a:rPr lang="en-GB" sz="2100" dirty="0"/>
              <a:t>No urgency</a:t>
            </a:r>
          </a:p>
          <a:p>
            <a:r>
              <a:rPr lang="en-GB" sz="2100" dirty="0"/>
              <a:t>No necessity to finish or remember information</a:t>
            </a:r>
          </a:p>
          <a:p>
            <a:endParaRPr lang="en-GB" sz="2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/>
            </a:r>
            <a:br>
              <a:rPr lang="en-GB" sz="3200" dirty="0"/>
            </a:br>
            <a:r>
              <a:rPr lang="en-GB" sz="3200" b="1" dirty="0" smtClean="0"/>
              <a:t>Reading </a:t>
            </a:r>
            <a:r>
              <a:rPr lang="en-GB" sz="3200" b="1" dirty="0"/>
              <a:t>for Meaning</a:t>
            </a:r>
            <a:r>
              <a:rPr lang="en-GB" sz="3200" dirty="0"/>
              <a:t> </a:t>
            </a:r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2060847"/>
            <a:ext cx="7313612" cy="388116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500" dirty="0"/>
              <a:t>Ability to read a variety of texts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Able to find relevant information in texts, tables and diagrams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Critically evaluate what you read</a:t>
            </a:r>
          </a:p>
          <a:p>
            <a:pPr>
              <a:lnSpc>
                <a:spcPct val="90000"/>
              </a:lnSpc>
            </a:pPr>
            <a:endParaRPr lang="en-GB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1370013" y="2286000"/>
            <a:ext cx="7316787" cy="46713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Module bibliography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Subject area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LRC website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Journal access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Leading author/s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Internet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Index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Appendices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i="1" dirty="0" smtClean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652" name="Slide Number Placeholder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charset="-128"/>
              </a:defRPr>
            </a:lvl9pPr>
          </a:lstStyle>
          <a:p>
            <a:pPr eaLnBrk="1" hangingPunct="1"/>
            <a:endParaRPr lang="en-GB" altLang="en-US" dirty="0" smtClean="0"/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Where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can I find information?</a:t>
            </a:r>
          </a:p>
        </p:txBody>
      </p:sp>
    </p:spTree>
    <p:extLst>
      <p:ext uri="{BB962C8B-B14F-4D97-AF65-F5344CB8AC3E}">
        <p14:creationId xmlns:p14="http://schemas.microsoft.com/office/powerpoint/2010/main" val="626255796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9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1370013" y="1905000"/>
            <a:ext cx="7316787" cy="4476328"/>
          </a:xfrm>
        </p:spPr>
        <p:txBody>
          <a:bodyPr>
            <a:normAutofit/>
          </a:bodyPr>
          <a:lstStyle/>
          <a:p>
            <a:pPr marL="452628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Focus on your objective, ignoring irrelevant information</a:t>
            </a:r>
          </a:p>
          <a:p>
            <a:pPr marL="452628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Looking in likely places</a:t>
            </a:r>
          </a:p>
          <a:p>
            <a:pPr marL="452628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Knowing the organisation of the text will help you to decide which parts of the text are more likely to yield result</a:t>
            </a:r>
          </a:p>
          <a:p>
            <a:pPr marL="452628"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to find </a:t>
            </a: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Information </a:t>
            </a:r>
            <a:endParaRPr lang="en-GB" sz="32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575241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Reading </a:t>
            </a:r>
            <a:r>
              <a:rPr lang="en-GB" sz="3200" b="1" dirty="0"/>
              <a:t>Strategies</a:t>
            </a:r>
            <a:endParaRPr lang="en-GB" sz="3200" dirty="0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1827212"/>
            <a:ext cx="7313612" cy="4698131"/>
          </a:xfrm>
        </p:spPr>
        <p:txBody>
          <a:bodyPr/>
          <a:lstStyle/>
          <a:p>
            <a:r>
              <a:rPr lang="en-GB" sz="2500" dirty="0"/>
              <a:t>What is the purpose of the task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Questions to ask:</a:t>
            </a:r>
          </a:p>
          <a:p>
            <a:pPr lvl="2"/>
            <a:r>
              <a:rPr lang="en-GB" dirty="0"/>
              <a:t>What am I reading about?</a:t>
            </a:r>
          </a:p>
          <a:p>
            <a:pPr lvl="2"/>
            <a:r>
              <a:rPr lang="en-GB" dirty="0"/>
              <a:t>Why am I </a:t>
            </a:r>
            <a:r>
              <a:rPr lang="en-GB" dirty="0" smtClean="0"/>
              <a:t>reading?</a:t>
            </a:r>
          </a:p>
          <a:p>
            <a:pPr lvl="2"/>
            <a:r>
              <a:rPr lang="en-GB" dirty="0" smtClean="0"/>
              <a:t>How </a:t>
            </a:r>
            <a:r>
              <a:rPr lang="en-GB" dirty="0"/>
              <a:t>am I reading?</a:t>
            </a:r>
            <a:r>
              <a:rPr lang="en-GB" sz="2500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259631" y="301625"/>
            <a:ext cx="7423993" cy="1255713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	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Example</a:t>
            </a:r>
            <a:r>
              <a:rPr lang="en-GB" b="1" dirty="0"/>
              <a:t>: Reading a novel</a:t>
            </a:r>
            <a:r>
              <a:rPr lang="en-GB" dirty="0"/>
              <a:t> </a:t>
            </a: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403648" y="1827213"/>
            <a:ext cx="7279977" cy="4114800"/>
          </a:xfrm>
        </p:spPr>
        <p:txBody>
          <a:bodyPr/>
          <a:lstStyle/>
          <a:p>
            <a:r>
              <a:rPr lang="en-GB" sz="2500" dirty="0"/>
              <a:t>What?</a:t>
            </a:r>
          </a:p>
          <a:p>
            <a:pPr lvl="1"/>
            <a:r>
              <a:rPr lang="en-GB" sz="2100" dirty="0"/>
              <a:t>A murder thriller</a:t>
            </a:r>
          </a:p>
          <a:p>
            <a:r>
              <a:rPr lang="en-GB" sz="2500" dirty="0"/>
              <a:t> Why?</a:t>
            </a:r>
          </a:p>
          <a:p>
            <a:pPr lvl="1"/>
            <a:r>
              <a:rPr lang="en-GB" sz="2100" dirty="0"/>
              <a:t>For pleasure</a:t>
            </a:r>
          </a:p>
          <a:p>
            <a:r>
              <a:rPr lang="en-GB" sz="2500" dirty="0"/>
              <a:t> How? </a:t>
            </a:r>
          </a:p>
          <a:p>
            <a:r>
              <a:rPr lang="en-GB" sz="2100" dirty="0"/>
              <a:t>From the first word to the last word.</a:t>
            </a:r>
            <a:r>
              <a:rPr lang="en-GB" sz="2500" dirty="0"/>
              <a:t> </a:t>
            </a:r>
            <a:endParaRPr lang="en-GB" sz="2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188913"/>
            <a:ext cx="7313612" cy="1439862"/>
          </a:xfrm>
        </p:spPr>
        <p:txBody>
          <a:bodyPr/>
          <a:lstStyle/>
          <a:p>
            <a:r>
              <a:rPr lang="en-GB" sz="3200" dirty="0"/>
              <a:t/>
            </a:r>
            <a:br>
              <a:rPr lang="en-GB" sz="3200" dirty="0"/>
            </a:br>
            <a:r>
              <a:rPr lang="en-GB" sz="2800" b="1" dirty="0" smtClean="0"/>
              <a:t>Example</a:t>
            </a:r>
            <a:r>
              <a:rPr lang="en-GB" sz="2800" b="1" dirty="0"/>
              <a:t>: Reading a newspaper job advertisement</a:t>
            </a:r>
            <a:r>
              <a:rPr lang="en-GB" sz="3200" dirty="0"/>
              <a:t> </a:t>
            </a:r>
            <a:endParaRPr lang="en-GB" sz="2800" b="1" dirty="0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36691" y="2132856"/>
            <a:ext cx="7313612" cy="4114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What? 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Job vacancies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 Why? 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Looking for a job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 How? 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By locating the job advertisement section. Looking through the section quickly to find suitable jobs.</a:t>
            </a:r>
          </a:p>
          <a:p>
            <a:pPr lvl="1">
              <a:lnSpc>
                <a:spcPct val="80000"/>
              </a:lnSpc>
            </a:pPr>
            <a:r>
              <a:rPr lang="en-GB" sz="2000" dirty="0"/>
              <a:t>Reading those advertisements more carefully to find specific information qualifications needed and salary.</a:t>
            </a:r>
          </a:p>
          <a:p>
            <a:pPr>
              <a:lnSpc>
                <a:spcPct val="80000"/>
              </a:lnSpc>
            </a:pPr>
            <a:endParaRPr lang="en-GB" sz="1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-99392"/>
            <a:ext cx="7848872" cy="1379422"/>
          </a:xfrm>
        </p:spPr>
        <p:txBody>
          <a:bodyPr/>
          <a:lstStyle/>
          <a:p>
            <a:r>
              <a:rPr lang="en-GB" sz="2800" b="1" dirty="0" smtClean="0"/>
              <a:t>Reading </a:t>
            </a:r>
            <a:r>
              <a:rPr lang="en-GB" sz="2800" b="1" dirty="0" smtClean="0"/>
              <a:t>Strategies: Over-viewing </a:t>
            </a:r>
            <a:r>
              <a:rPr lang="en-GB" sz="2800" b="1" dirty="0"/>
              <a:t>a Passage</a:t>
            </a:r>
            <a:endParaRPr lang="en-GB" sz="2800" dirty="0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403648" y="1827212"/>
            <a:ext cx="7279977" cy="5030787"/>
          </a:xfrm>
        </p:spPr>
        <p:txBody>
          <a:bodyPr/>
          <a:lstStyle/>
          <a:p>
            <a:pPr algn="just">
              <a:lnSpc>
                <a:spcPct val="80000"/>
              </a:lnSpc>
            </a:pPr>
            <a:r>
              <a:rPr lang="en-GB" dirty="0"/>
              <a:t>Read the </a:t>
            </a:r>
            <a:r>
              <a:rPr lang="en-GB" b="1" dirty="0"/>
              <a:t>title</a:t>
            </a:r>
            <a:r>
              <a:rPr lang="en-GB" dirty="0"/>
              <a:t> and </a:t>
            </a:r>
            <a:r>
              <a:rPr lang="en-GB" b="1" dirty="0"/>
              <a:t>headings</a:t>
            </a:r>
            <a:r>
              <a:rPr lang="en-GB" dirty="0"/>
              <a:t> to understand what the passage is about</a:t>
            </a:r>
          </a:p>
          <a:p>
            <a:pPr algn="just">
              <a:lnSpc>
                <a:spcPct val="80000"/>
              </a:lnSpc>
            </a:pPr>
            <a:r>
              <a:rPr lang="en-GB" dirty="0"/>
              <a:t>Look at the </a:t>
            </a:r>
            <a:r>
              <a:rPr lang="en-GB" b="1" dirty="0"/>
              <a:t>titles</a:t>
            </a:r>
            <a:r>
              <a:rPr lang="en-GB" dirty="0"/>
              <a:t> of any diagrams, tables, graphs and illustrations</a:t>
            </a:r>
          </a:p>
          <a:p>
            <a:pPr algn="just">
              <a:lnSpc>
                <a:spcPct val="80000"/>
              </a:lnSpc>
            </a:pPr>
            <a:r>
              <a:rPr lang="en-GB" b="1" dirty="0"/>
              <a:t>Do not read word by word </a:t>
            </a:r>
            <a:r>
              <a:rPr lang="en-GB" dirty="0"/>
              <a:t>at this stage and do not follow the text with your finger or a pen</a:t>
            </a:r>
          </a:p>
          <a:p>
            <a:pPr algn="just">
              <a:lnSpc>
                <a:spcPct val="80000"/>
              </a:lnSpc>
            </a:pPr>
            <a:r>
              <a:rPr lang="en-GB" dirty="0"/>
              <a:t>Do not worry about words you do not understand</a:t>
            </a:r>
          </a:p>
          <a:p>
            <a:pPr>
              <a:lnSpc>
                <a:spcPct val="80000"/>
              </a:lnSpc>
            </a:pPr>
            <a:endParaRPr lang="en-GB" sz="1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971229" y="-171400"/>
            <a:ext cx="7712075" cy="1512887"/>
          </a:xfrm>
        </p:spPr>
        <p:txBody>
          <a:bodyPr/>
          <a:lstStyle/>
          <a:p>
            <a:r>
              <a:rPr lang="en-GB" sz="2400" dirty="0"/>
              <a:t/>
            </a:r>
            <a:br>
              <a:rPr lang="en-GB" sz="2400" dirty="0"/>
            </a:br>
            <a:r>
              <a:rPr lang="en-GB" sz="2150" dirty="0" smtClean="0"/>
              <a:t/>
            </a:r>
            <a:br>
              <a:rPr lang="en-GB" sz="2150" dirty="0" smtClean="0"/>
            </a:br>
            <a:r>
              <a:rPr lang="en-GB" sz="2150" b="1" dirty="0" smtClean="0"/>
              <a:t>After </a:t>
            </a:r>
            <a:r>
              <a:rPr lang="en-GB" sz="2150" b="1" dirty="0"/>
              <a:t>Over-viewing a Passage: What should you know?</a:t>
            </a:r>
            <a:r>
              <a:rPr lang="en-GB" sz="2150" dirty="0"/>
              <a:t> </a:t>
            </a: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31640" y="1827213"/>
            <a:ext cx="7351985" cy="4114800"/>
          </a:xfrm>
        </p:spPr>
        <p:txBody>
          <a:bodyPr/>
          <a:lstStyle/>
          <a:p>
            <a:pPr lvl="1"/>
            <a:r>
              <a:rPr lang="en-GB" sz="2500" dirty="0"/>
              <a:t>Writer’s purpose</a:t>
            </a:r>
          </a:p>
          <a:p>
            <a:pPr lvl="1"/>
            <a:r>
              <a:rPr lang="en-GB" sz="2500" dirty="0"/>
              <a:t>Description</a:t>
            </a:r>
          </a:p>
          <a:p>
            <a:pPr lvl="1"/>
            <a:r>
              <a:rPr lang="en-GB" sz="2500" dirty="0"/>
              <a:t>Comparing</a:t>
            </a:r>
          </a:p>
          <a:p>
            <a:pPr lvl="1"/>
            <a:r>
              <a:rPr lang="en-GB" sz="2500" dirty="0"/>
              <a:t>Recommending</a:t>
            </a:r>
          </a:p>
          <a:p>
            <a:pPr lvl="1"/>
            <a:r>
              <a:rPr lang="en-GB" sz="2500" dirty="0"/>
              <a:t>Persuading</a:t>
            </a:r>
          </a:p>
          <a:p>
            <a:pPr lvl="1"/>
            <a:r>
              <a:rPr lang="en-GB" sz="2500" dirty="0"/>
              <a:t>Explaining</a:t>
            </a:r>
          </a:p>
          <a:p>
            <a:endParaRPr lang="en-GB" sz="2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285728"/>
            <a:ext cx="7313612" cy="1571635"/>
          </a:xfrm>
        </p:spPr>
        <p:txBody>
          <a:bodyPr/>
          <a:lstStyle/>
          <a:p>
            <a:r>
              <a:rPr lang="cy-GB" sz="3200" b="1" dirty="0" smtClean="0"/>
              <a:t/>
            </a:r>
            <a:br>
              <a:rPr lang="cy-GB" sz="3200" b="1" dirty="0" smtClean="0"/>
            </a:br>
            <a:r>
              <a:rPr lang="en-GB" sz="3200" b="1" dirty="0" smtClean="0"/>
              <a:t>Organisation </a:t>
            </a:r>
            <a:r>
              <a:rPr lang="en-GB" sz="3200" b="1" dirty="0"/>
              <a:t>of a </a:t>
            </a:r>
            <a:r>
              <a:rPr lang="en-GB" sz="3200" b="1" dirty="0" smtClean="0"/>
              <a:t>Passage</a:t>
            </a:r>
            <a:r>
              <a:rPr lang="en-US" sz="3200" b="1" dirty="0" smtClean="0">
                <a:solidFill>
                  <a:schemeClr val="tx2"/>
                </a:solidFill>
              </a:rPr>
              <a:t/>
            </a:r>
            <a:br>
              <a:rPr lang="en-US" sz="3200" b="1" dirty="0" smtClean="0">
                <a:solidFill>
                  <a:schemeClr val="tx2"/>
                </a:solidFill>
              </a:rPr>
            </a:br>
            <a:endParaRPr lang="en-GB" sz="3200" b="1" dirty="0"/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1827212"/>
            <a:ext cx="7313612" cy="4698131"/>
          </a:xfrm>
        </p:spPr>
        <p:txBody>
          <a:bodyPr/>
          <a:lstStyle/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100" dirty="0"/>
              <a:t>Arrange the following list in the most </a:t>
            </a:r>
            <a:r>
              <a:rPr lang="en-GB" sz="2100" b="1" u="sng" dirty="0"/>
              <a:t>likely</a:t>
            </a:r>
            <a:r>
              <a:rPr lang="en-GB" sz="2100" dirty="0"/>
              <a:t> </a:t>
            </a:r>
            <a:r>
              <a:rPr lang="en-GB" sz="2100" dirty="0" smtClean="0"/>
              <a:t>order: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GB" sz="2100" dirty="0"/>
          </a:p>
          <a:p>
            <a:pPr>
              <a:lnSpc>
                <a:spcPct val="90000"/>
              </a:lnSpc>
            </a:pPr>
            <a:r>
              <a:rPr lang="en-GB" sz="2100" dirty="0"/>
              <a:t>Conclusion</a:t>
            </a:r>
          </a:p>
          <a:p>
            <a:pPr>
              <a:lnSpc>
                <a:spcPct val="90000"/>
              </a:lnSpc>
            </a:pPr>
            <a:r>
              <a:rPr lang="en-GB" sz="2100" dirty="0" smtClean="0"/>
              <a:t>Index</a:t>
            </a:r>
            <a:endParaRPr lang="en-GB" sz="2100" dirty="0"/>
          </a:p>
          <a:p>
            <a:pPr>
              <a:lnSpc>
                <a:spcPct val="90000"/>
              </a:lnSpc>
            </a:pPr>
            <a:r>
              <a:rPr lang="en-GB" sz="2100" dirty="0"/>
              <a:t>Table of contents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Unit 2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Reference List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Introduction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Unit 1 </a:t>
            </a:r>
          </a:p>
          <a:p>
            <a:pPr>
              <a:lnSpc>
                <a:spcPct val="90000"/>
              </a:lnSpc>
            </a:pPr>
            <a:r>
              <a:rPr lang="en-GB" sz="2100" dirty="0" smtClean="0"/>
              <a:t>Appendix</a:t>
            </a:r>
          </a:p>
          <a:p>
            <a:pPr>
              <a:lnSpc>
                <a:spcPct val="90000"/>
              </a:lnSpc>
            </a:pPr>
            <a:r>
              <a:rPr lang="en-GB" sz="2100" dirty="0" smtClean="0"/>
              <a:t>Title </a:t>
            </a:r>
            <a:r>
              <a:rPr lang="en-GB" sz="2100" dirty="0"/>
              <a:t>page</a:t>
            </a:r>
          </a:p>
          <a:p>
            <a:pPr>
              <a:lnSpc>
                <a:spcPct val="90000"/>
              </a:lnSpc>
            </a:pPr>
            <a:endParaRPr lang="en-US" sz="2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4"/>
            <a:ext cx="7313612" cy="1698615"/>
          </a:xfrm>
        </p:spPr>
        <p:txBody>
          <a:bodyPr/>
          <a:lstStyle/>
          <a:p>
            <a:r>
              <a:rPr lang="cy-GB" sz="3200" b="1" dirty="0" smtClean="0"/>
              <a:t/>
            </a:r>
            <a:br>
              <a:rPr lang="cy-GB" sz="3200" b="1" dirty="0" smtClean="0"/>
            </a:br>
            <a:r>
              <a:rPr lang="en-GB" sz="3200" b="1" dirty="0" smtClean="0"/>
              <a:t>Organisation </a:t>
            </a:r>
            <a:r>
              <a:rPr lang="en-GB" sz="3200" b="1" dirty="0"/>
              <a:t>of a </a:t>
            </a:r>
            <a:r>
              <a:rPr lang="en-GB" sz="3200" b="1" dirty="0" smtClean="0"/>
              <a:t>Passage</a:t>
            </a:r>
            <a:r>
              <a:rPr lang="en-GB" sz="3200" b="1" dirty="0"/>
              <a:t/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53253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1827213"/>
            <a:ext cx="7313612" cy="4114800"/>
          </a:xfrm>
        </p:spPr>
        <p:txBody>
          <a:bodyPr/>
          <a:lstStyle/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/>
              <a:t>Title page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/>
              <a:t>Table of contents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/>
              <a:t>Introduction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/>
              <a:t>Unit 1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/>
              <a:t>Unit 2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/>
              <a:t>Conclusion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/>
              <a:t>Reference List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/>
              <a:t>Appendix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2400" dirty="0"/>
              <a:t>Index</a:t>
            </a:r>
          </a:p>
          <a:p>
            <a:pPr>
              <a:lnSpc>
                <a:spcPct val="90000"/>
              </a:lnSpc>
            </a:pPr>
            <a:endParaRPr lang="en-US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571479"/>
            <a:ext cx="7313612" cy="1357323"/>
          </a:xfrm>
        </p:spPr>
        <p:txBody>
          <a:bodyPr/>
          <a:lstStyle/>
          <a:p>
            <a:r>
              <a:rPr lang="en-GB" sz="3200" b="1" dirty="0"/>
              <a:t/>
            </a:r>
            <a:br>
              <a:rPr lang="en-GB" sz="3200" b="1" dirty="0"/>
            </a:br>
            <a:r>
              <a:rPr lang="cy-GB" sz="3200" b="1" dirty="0" smtClean="0">
                <a:solidFill>
                  <a:schemeClr val="tx2"/>
                </a:solidFill>
              </a:rPr>
              <a:t/>
            </a:r>
            <a:br>
              <a:rPr lang="cy-GB" sz="3200" b="1" dirty="0" smtClean="0">
                <a:solidFill>
                  <a:schemeClr val="tx2"/>
                </a:solidFill>
              </a:rPr>
            </a:br>
            <a:r>
              <a:rPr lang="en-GB" sz="3200" b="1" dirty="0" smtClean="0"/>
              <a:t>Group </a:t>
            </a:r>
            <a:r>
              <a:rPr lang="en-GB" sz="3200" b="1" dirty="0"/>
              <a:t>Activity</a:t>
            </a:r>
            <a:r>
              <a:rPr lang="en-US" sz="3200" b="1" dirty="0" smtClean="0">
                <a:solidFill>
                  <a:schemeClr val="tx2"/>
                </a:solidFill>
              </a:rPr>
              <a:t/>
            </a:r>
            <a:br>
              <a:rPr lang="en-US" sz="3200" b="1" dirty="0" smtClean="0">
                <a:solidFill>
                  <a:schemeClr val="tx2"/>
                </a:solidFill>
              </a:rPr>
            </a:br>
            <a:endParaRPr lang="en-GB" sz="3200" b="1" dirty="0"/>
          </a:p>
        </p:txBody>
      </p:sp>
      <p:pic>
        <p:nvPicPr>
          <p:cNvPr id="59399" name="Picture 7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6375" y="4005263"/>
            <a:ext cx="6408738" cy="2447925"/>
          </a:xfrm>
          <a:noFill/>
          <a:ln/>
        </p:spPr>
      </p:pic>
      <p:sp>
        <p:nvSpPr>
          <p:cNvPr id="8" name="TextBox 7"/>
          <p:cNvSpPr txBox="1"/>
          <p:nvPr/>
        </p:nvSpPr>
        <p:spPr>
          <a:xfrm>
            <a:off x="1370013" y="1785926"/>
            <a:ext cx="748826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50000"/>
              </a:spcBef>
              <a:buFont typeface="Courier New" panose="02070309020205020404" pitchFamily="49" charset="0"/>
              <a:buChar char="o"/>
            </a:pPr>
            <a:r>
              <a:rPr lang="en-GB" sz="2000" dirty="0" smtClean="0"/>
              <a:t>Discuss how </a:t>
            </a:r>
            <a:r>
              <a:rPr lang="en-GB" sz="2000" dirty="0"/>
              <a:t>many reasons you can find for making </a:t>
            </a:r>
            <a:r>
              <a:rPr lang="en-GB" sz="2000" dirty="0" smtClean="0"/>
              <a:t>notes…</a:t>
            </a:r>
          </a:p>
          <a:p>
            <a:pPr marL="342900" indent="-342900">
              <a:spcBef>
                <a:spcPct val="50000"/>
              </a:spcBef>
              <a:buFont typeface="Courier New" panose="02070309020205020404" pitchFamily="49" charset="0"/>
              <a:buChar char="o"/>
            </a:pPr>
            <a:r>
              <a:rPr lang="en-GB" sz="2000" dirty="0" smtClean="0"/>
              <a:t>5mins 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4"/>
            <a:ext cx="7313612" cy="1984367"/>
          </a:xfrm>
        </p:spPr>
        <p:txBody>
          <a:bodyPr/>
          <a:lstStyle/>
          <a:p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Why </a:t>
            </a:r>
            <a:r>
              <a:rPr lang="en-GB" sz="3200" b="1" dirty="0"/>
              <a:t>Take Notes</a:t>
            </a:r>
            <a:r>
              <a:rPr lang="en-US" sz="3200" b="1" dirty="0" smtClean="0">
                <a:solidFill>
                  <a:schemeClr val="tx2"/>
                </a:solidFill>
              </a:rPr>
              <a:t/>
            </a:r>
            <a:br>
              <a:rPr lang="en-US" sz="3200" b="1" dirty="0" smtClean="0">
                <a:solidFill>
                  <a:schemeClr val="tx2"/>
                </a:solidFill>
              </a:rPr>
            </a:br>
            <a:r>
              <a:rPr lang="en-GB" sz="3200" b="1" dirty="0"/>
              <a:t/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4" y="1988839"/>
            <a:ext cx="7488266" cy="3953173"/>
          </a:xfrm>
        </p:spPr>
        <p:txBody>
          <a:bodyPr/>
          <a:lstStyle/>
          <a:p>
            <a:pPr marL="0" indent="0">
              <a:buNone/>
            </a:pPr>
            <a:r>
              <a:rPr lang="en-GB" sz="2500" b="1" u="sng" dirty="0"/>
              <a:t>Useful Record</a:t>
            </a:r>
            <a:endParaRPr lang="en-GB" sz="2500" dirty="0"/>
          </a:p>
          <a:p>
            <a:pPr lvl="1"/>
            <a:r>
              <a:rPr lang="en-GB" sz="2100" dirty="0"/>
              <a:t>Of important points for future use</a:t>
            </a:r>
          </a:p>
          <a:p>
            <a:pPr lvl="1">
              <a:spcBef>
                <a:spcPct val="50000"/>
              </a:spcBef>
            </a:pPr>
            <a:r>
              <a:rPr lang="en-GB" sz="2100" dirty="0"/>
              <a:t>Of where the information comes from</a:t>
            </a:r>
          </a:p>
          <a:p>
            <a:endParaRPr lang="en-US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8" name="Rectangle 4"/>
          <p:cNvSpPr>
            <a:spLocks noGrp="1" noChangeArrowheads="1"/>
          </p:cNvSpPr>
          <p:nvPr>
            <p:ph type="title"/>
          </p:nvPr>
        </p:nvSpPr>
        <p:spPr>
          <a:xfrm>
            <a:off x="1370013" y="301624"/>
            <a:ext cx="7313612" cy="1484301"/>
          </a:xfrm>
        </p:spPr>
        <p:txBody>
          <a:bodyPr/>
          <a:lstStyle/>
          <a:p>
            <a:r>
              <a:rPr lang="en-GB" sz="2800" b="1" dirty="0" smtClean="0"/>
              <a:t>Why </a:t>
            </a:r>
            <a:r>
              <a:rPr lang="en-GB" sz="2800" b="1" dirty="0"/>
              <a:t>Take Notes</a:t>
            </a:r>
            <a:r>
              <a:rPr lang="en-GB" b="1" dirty="0"/>
              <a:t/>
            </a:r>
            <a:br>
              <a:rPr lang="en-GB" b="1" dirty="0"/>
            </a:br>
            <a:endParaRPr lang="en-GB" sz="3200" b="1" dirty="0"/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2060848"/>
            <a:ext cx="7416828" cy="4316431"/>
          </a:xfrm>
        </p:spPr>
        <p:txBody>
          <a:bodyPr/>
          <a:lstStyle/>
          <a:p>
            <a:pPr marL="0" indent="0">
              <a:buNone/>
            </a:pPr>
            <a:r>
              <a:rPr lang="en-GB" sz="2400" b="1" u="sng" dirty="0"/>
              <a:t>Helps Writing</a:t>
            </a:r>
            <a:endParaRPr lang="en-GB" sz="2400" dirty="0"/>
          </a:p>
          <a:p>
            <a:pPr lvl="1"/>
            <a:r>
              <a:rPr lang="en-GB" sz="2200" dirty="0"/>
              <a:t>Helps ideas flow</a:t>
            </a:r>
          </a:p>
          <a:p>
            <a:pPr lvl="1"/>
            <a:r>
              <a:rPr lang="en-GB" sz="2200" dirty="0"/>
              <a:t>Helps planning – you can see what information you have</a:t>
            </a:r>
          </a:p>
          <a:p>
            <a:pPr lvl="1"/>
            <a:r>
              <a:rPr lang="en-GB" sz="2200" dirty="0"/>
              <a:t>Assists organisation – you can rearrange and renumber notes in a different </a:t>
            </a:r>
            <a:r>
              <a:rPr lang="en-GB" sz="2200" dirty="0" smtClean="0"/>
              <a:t>order</a:t>
            </a:r>
          </a:p>
          <a:p>
            <a:pPr lvl="1"/>
            <a:r>
              <a:rPr lang="en-GB" sz="2200" dirty="0" smtClean="0"/>
              <a:t>Helps </a:t>
            </a:r>
            <a:r>
              <a:rPr lang="en-GB" sz="2200" dirty="0"/>
              <a:t>you get started</a:t>
            </a:r>
          </a:p>
          <a:p>
            <a:endParaRPr lang="en-US" sz="2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785793"/>
            <a:ext cx="7313612" cy="1143009"/>
          </a:xfrm>
        </p:spPr>
        <p:txBody>
          <a:bodyPr/>
          <a:lstStyle/>
          <a:p>
            <a:r>
              <a:rPr lang="en-GB" sz="3200" b="1" dirty="0" smtClean="0"/>
              <a:t>Why </a:t>
            </a:r>
            <a:r>
              <a:rPr lang="en-GB" sz="3200" b="1" dirty="0"/>
              <a:t>Take </a:t>
            </a:r>
            <a:r>
              <a:rPr lang="en-GB" sz="3200" b="1" dirty="0" smtClean="0"/>
              <a:t>Notes</a:t>
            </a:r>
            <a:r>
              <a:rPr lang="en-US" sz="3200" b="1" dirty="0" smtClean="0">
                <a:solidFill>
                  <a:schemeClr val="tx2"/>
                </a:solidFill>
              </a:rPr>
              <a:t/>
            </a:r>
            <a:br>
              <a:rPr lang="en-US" sz="3200" b="1" dirty="0" smtClean="0">
                <a:solidFill>
                  <a:schemeClr val="tx2"/>
                </a:solidFill>
              </a:rPr>
            </a:br>
            <a:endParaRPr lang="en-GB" sz="3200" b="1" dirty="0"/>
          </a:p>
        </p:txBody>
      </p:sp>
      <p:sp>
        <p:nvSpPr>
          <p:cNvPr id="61445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2060847"/>
            <a:ext cx="7313612" cy="3881165"/>
          </a:xfrm>
        </p:spPr>
        <p:txBody>
          <a:bodyPr/>
          <a:lstStyle/>
          <a:p>
            <a:pPr marL="0" indent="0">
              <a:buNone/>
            </a:pPr>
            <a:r>
              <a:rPr lang="en-GB" sz="2500" b="1" u="sng" dirty="0"/>
              <a:t>Helps understanding</a:t>
            </a:r>
            <a:endParaRPr lang="en-GB" sz="2500" dirty="0"/>
          </a:p>
          <a:p>
            <a:pPr lvl="1"/>
            <a:r>
              <a:rPr lang="en-GB" dirty="0"/>
              <a:t>If you focus on selecting information to </a:t>
            </a:r>
            <a:r>
              <a:rPr lang="en-GB" dirty="0" smtClean="0"/>
              <a:t>note</a:t>
            </a:r>
          </a:p>
          <a:p>
            <a:pPr lvl="1"/>
            <a:r>
              <a:rPr lang="en-GB" dirty="0" smtClean="0"/>
              <a:t>If </a:t>
            </a:r>
            <a:r>
              <a:rPr lang="en-GB" dirty="0"/>
              <a:t>you think through where everything fits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2" name="Rectangle 4"/>
          <p:cNvSpPr>
            <a:spLocks noGrp="1" noChangeArrowheads="1"/>
          </p:cNvSpPr>
          <p:nvPr>
            <p:ph type="title"/>
          </p:nvPr>
        </p:nvSpPr>
        <p:spPr>
          <a:xfrm>
            <a:off x="1331640" y="476672"/>
            <a:ext cx="7313612" cy="1000133"/>
          </a:xfrm>
        </p:spPr>
        <p:txBody>
          <a:bodyPr/>
          <a:lstStyle/>
          <a:p>
            <a:r>
              <a:rPr lang="en-GB" sz="3200" b="1" dirty="0"/>
              <a:t/>
            </a:r>
            <a:br>
              <a:rPr lang="en-GB" sz="3200" b="1" dirty="0"/>
            </a:br>
            <a:r>
              <a:rPr lang="en-US" sz="3200" b="1" dirty="0" smtClean="0">
                <a:solidFill>
                  <a:schemeClr val="tx2"/>
                </a:solidFill>
              </a:rPr>
              <a:t/>
            </a:r>
            <a:br>
              <a:rPr lang="en-US" sz="3200" b="1" dirty="0" smtClean="0">
                <a:solidFill>
                  <a:schemeClr val="tx2"/>
                </a:solidFill>
              </a:rPr>
            </a:br>
            <a:r>
              <a:rPr lang="en-GB" sz="3200" b="1" dirty="0"/>
              <a:t>Why Take Notes</a:t>
            </a:r>
          </a:p>
        </p:txBody>
      </p:sp>
      <p:sp>
        <p:nvSpPr>
          <p:cNvPr id="6349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1403648" y="2060848"/>
            <a:ext cx="7597508" cy="4680520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sz="2500" b="1" u="sng" dirty="0"/>
              <a:t>Helps Memory</a:t>
            </a:r>
            <a:endParaRPr lang="en-GB" sz="2500" dirty="0"/>
          </a:p>
          <a:p>
            <a:pPr lvl="1">
              <a:lnSpc>
                <a:spcPct val="90000"/>
              </a:lnSpc>
            </a:pPr>
            <a:r>
              <a:rPr lang="en-GB" sz="2600" dirty="0"/>
              <a:t>Summing things up briefly helps long term memory</a:t>
            </a:r>
          </a:p>
          <a:p>
            <a:pPr lvl="1">
              <a:lnSpc>
                <a:spcPct val="90000"/>
              </a:lnSpc>
            </a:pPr>
            <a:r>
              <a:rPr lang="en-GB" sz="2600" dirty="0"/>
              <a:t>The act of writing helps motor </a:t>
            </a:r>
            <a:r>
              <a:rPr lang="en-GB" sz="2600" dirty="0" smtClean="0"/>
              <a:t>memory</a:t>
            </a:r>
          </a:p>
          <a:p>
            <a:pPr lvl="1">
              <a:lnSpc>
                <a:spcPct val="90000"/>
              </a:lnSpc>
            </a:pPr>
            <a:r>
              <a:rPr lang="en-GB" sz="2600" dirty="0" smtClean="0"/>
              <a:t>Pattern </a:t>
            </a:r>
            <a:r>
              <a:rPr lang="en-GB" sz="2600" dirty="0"/>
              <a:t>notes can be more memorable visually</a:t>
            </a:r>
          </a:p>
          <a:p>
            <a:pPr>
              <a:lnSpc>
                <a:spcPct val="90000"/>
              </a:lnSpc>
            </a:pPr>
            <a:endParaRPr lang="en-US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785793"/>
            <a:ext cx="7313612" cy="1143009"/>
          </a:xfrm>
        </p:spPr>
        <p:txBody>
          <a:bodyPr/>
          <a:lstStyle/>
          <a:p>
            <a:r>
              <a:rPr lang="cy-GB" sz="3200" b="1" dirty="0" smtClean="0">
                <a:solidFill>
                  <a:schemeClr val="tx2"/>
                </a:solidFill>
              </a:rPr>
              <a:t/>
            </a:r>
            <a:br>
              <a:rPr lang="cy-GB" sz="3200" b="1" dirty="0" smtClean="0">
                <a:solidFill>
                  <a:schemeClr val="tx2"/>
                </a:solidFill>
              </a:rPr>
            </a:br>
            <a:r>
              <a:rPr lang="en-GB" sz="3200" b="1" dirty="0" smtClean="0"/>
              <a:t>Strategies </a:t>
            </a:r>
            <a:r>
              <a:rPr lang="en-GB" sz="3200" b="1" dirty="0"/>
              <a:t>for taking </a:t>
            </a:r>
            <a:r>
              <a:rPr lang="en-GB" sz="3200" b="1" dirty="0" smtClean="0"/>
              <a:t>notes</a:t>
            </a:r>
            <a:r>
              <a:rPr lang="cy-GB" sz="3200" b="1" dirty="0" smtClean="0">
                <a:solidFill>
                  <a:schemeClr val="tx2"/>
                </a:solidFill>
              </a:rPr>
              <a:t/>
            </a:r>
            <a:br>
              <a:rPr lang="cy-GB" sz="3200" b="1" dirty="0" smtClean="0">
                <a:solidFill>
                  <a:schemeClr val="tx2"/>
                </a:solidFill>
              </a:rPr>
            </a:br>
            <a:endParaRPr lang="en-GB" sz="3200" b="1" dirty="0"/>
          </a:p>
        </p:txBody>
      </p:sp>
      <p:sp>
        <p:nvSpPr>
          <p:cNvPr id="67589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1827212"/>
            <a:ext cx="7313612" cy="4770139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500" dirty="0"/>
              <a:t>Think before </a:t>
            </a:r>
            <a:r>
              <a:rPr lang="en-GB" sz="2500" dirty="0" smtClean="0"/>
              <a:t>you </a:t>
            </a:r>
            <a:r>
              <a:rPr lang="en-GB" sz="2500" dirty="0"/>
              <a:t>write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Keep notes brief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Keep notes organised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Use your own words</a:t>
            </a:r>
          </a:p>
          <a:p>
            <a:pPr>
              <a:lnSpc>
                <a:spcPct val="90000"/>
              </a:lnSpc>
            </a:pPr>
            <a:r>
              <a:rPr lang="en-GB" sz="2500" dirty="0"/>
              <a:t>Leave a wide margin &amp; space – to add notes later</a:t>
            </a:r>
          </a:p>
          <a:p>
            <a:pPr>
              <a:lnSpc>
                <a:spcPct val="90000"/>
              </a:lnSpc>
            </a:pPr>
            <a:endParaRPr lang="en-US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Strategies </a:t>
            </a:r>
            <a:r>
              <a:rPr lang="en-GB" sz="3200" b="1" dirty="0"/>
              <a:t>for taking </a:t>
            </a:r>
            <a:r>
              <a:rPr lang="en-GB" sz="3200" b="1" dirty="0" smtClean="0"/>
              <a:t>notes</a:t>
            </a:r>
            <a:endParaRPr lang="en-GB" sz="3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5429256" y="2214554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032160" y="2121251"/>
            <a:ext cx="324114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u="sng" dirty="0"/>
              <a:t>Useful Strategies</a:t>
            </a:r>
            <a:endParaRPr lang="en-GB" sz="2000" dirty="0"/>
          </a:p>
          <a:p>
            <a:endParaRPr lang="en-GB" dirty="0" smtClean="0"/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 smtClean="0"/>
              <a:t>Note </a:t>
            </a:r>
            <a:r>
              <a:rPr lang="en-GB" dirty="0"/>
              <a:t>key words and main </a:t>
            </a:r>
            <a:r>
              <a:rPr lang="en-GB" dirty="0" smtClean="0"/>
              <a:t>ideas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 smtClean="0"/>
              <a:t>Write </a:t>
            </a:r>
            <a:r>
              <a:rPr lang="en-GB" dirty="0"/>
              <a:t>phrases- not </a:t>
            </a:r>
            <a:r>
              <a:rPr lang="en-GB" dirty="0" smtClean="0"/>
              <a:t>sentences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 smtClean="0"/>
              <a:t>Use abbreviations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dirty="0" smtClean="0"/>
              <a:t>Use </a:t>
            </a:r>
            <a:r>
              <a:rPr lang="en-GB" dirty="0"/>
              <a:t>headings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4666" y="1988840"/>
            <a:ext cx="4817381" cy="34349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4"/>
            <a:ext cx="7313612" cy="1555739"/>
          </a:xfrm>
        </p:spPr>
        <p:txBody>
          <a:bodyPr/>
          <a:lstStyle/>
          <a:p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>Strategies </a:t>
            </a:r>
            <a:r>
              <a:rPr lang="en-GB" sz="3200" b="1" dirty="0"/>
              <a:t>for taking notes</a:t>
            </a:r>
            <a:r>
              <a:rPr lang="en-US" sz="3200" b="1" dirty="0" smtClean="0">
                <a:solidFill>
                  <a:schemeClr val="tx2"/>
                </a:solidFill>
              </a:rPr>
              <a:t/>
            </a:r>
            <a:br>
              <a:rPr lang="en-US" sz="3200" b="1" dirty="0" smtClean="0">
                <a:solidFill>
                  <a:schemeClr val="tx2"/>
                </a:solidFill>
              </a:rPr>
            </a:br>
            <a:endParaRPr lang="en-GB" sz="3200" b="1" dirty="0"/>
          </a:p>
        </p:txBody>
      </p:sp>
      <p:sp>
        <p:nvSpPr>
          <p:cNvPr id="71685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1827212"/>
            <a:ext cx="7313612" cy="491415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Number Points</a:t>
            </a:r>
          </a:p>
          <a:p>
            <a:pPr>
              <a:lnSpc>
                <a:spcPct val="90000"/>
              </a:lnSpc>
            </a:pPr>
            <a:r>
              <a:rPr lang="en-GB" dirty="0"/>
              <a:t>Make the page memorable – with colour, illustrations and so on</a:t>
            </a:r>
          </a:p>
          <a:p>
            <a:pPr>
              <a:lnSpc>
                <a:spcPct val="90000"/>
              </a:lnSpc>
            </a:pPr>
            <a:r>
              <a:rPr lang="en-GB" dirty="0"/>
              <a:t>Link up points – using arrows, dotted lines, colour, numbers, boxes</a:t>
            </a:r>
          </a:p>
          <a:p>
            <a:pPr>
              <a:lnSpc>
                <a:spcPct val="90000"/>
              </a:lnSpc>
            </a:pPr>
            <a:r>
              <a:rPr lang="en-GB" dirty="0"/>
              <a:t>Note sources of info </a:t>
            </a:r>
            <a:r>
              <a:rPr lang="en-GB" dirty="0" smtClean="0"/>
              <a:t>exactly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Write </a:t>
            </a:r>
            <a:r>
              <a:rPr lang="en-GB" dirty="0"/>
              <a:t>Quotations in a different colour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785793"/>
            <a:ext cx="7313612" cy="1214447"/>
          </a:xfrm>
        </p:spPr>
        <p:txBody>
          <a:bodyPr/>
          <a:lstStyle/>
          <a:p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>Strategies </a:t>
            </a:r>
            <a:r>
              <a:rPr lang="en-GB" sz="3200" b="1" dirty="0"/>
              <a:t>for taking notes</a:t>
            </a:r>
            <a:r>
              <a:rPr lang="en-US" sz="3200" b="1" dirty="0" smtClean="0">
                <a:solidFill>
                  <a:schemeClr val="tx2"/>
                </a:solidFill>
              </a:rPr>
              <a:t/>
            </a:r>
            <a:br>
              <a:rPr lang="en-US" sz="3200" b="1" dirty="0" smtClean="0">
                <a:solidFill>
                  <a:schemeClr val="tx2"/>
                </a:solidFill>
              </a:rPr>
            </a:br>
            <a:endParaRPr lang="en-GB" sz="3200" b="1" dirty="0"/>
          </a:p>
        </p:txBody>
      </p:sp>
      <p:sp>
        <p:nvSpPr>
          <p:cNvPr id="74757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370013" y="1827213"/>
            <a:ext cx="7313612" cy="4114800"/>
          </a:xfrm>
        </p:spPr>
        <p:txBody>
          <a:bodyPr/>
          <a:lstStyle/>
          <a:p>
            <a:r>
              <a:rPr lang="en-GB" sz="2500" dirty="0" smtClean="0"/>
              <a:t>Individual </a:t>
            </a:r>
            <a:r>
              <a:rPr lang="en-GB" sz="2500" dirty="0"/>
              <a:t>Task</a:t>
            </a:r>
          </a:p>
          <a:p>
            <a:pPr lvl="1"/>
            <a:r>
              <a:rPr lang="en-GB" sz="2100" dirty="0"/>
              <a:t>Read document </a:t>
            </a:r>
            <a:r>
              <a:rPr lang="en-GB" sz="2100" dirty="0" smtClean="0"/>
              <a:t>(this is on Moodle) and </a:t>
            </a:r>
            <a:r>
              <a:rPr lang="en-GB" sz="2100" dirty="0"/>
              <a:t>make some outline notes.</a:t>
            </a:r>
          </a:p>
          <a:p>
            <a:endParaRPr lang="en-US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clipse">
  <a:themeElements>
    <a:clrScheme name="Eclipse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Eclips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clipse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Eclipse</Template>
  <TotalTime>585</TotalTime>
  <Words>947</Words>
  <Application>Microsoft Office PowerPoint</Application>
  <PresentationFormat>On-screen Show (4:3)</PresentationFormat>
  <Paragraphs>162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ＭＳ Ｐゴシック</vt:lpstr>
      <vt:lpstr>Arial</vt:lpstr>
      <vt:lpstr>Calibri</vt:lpstr>
      <vt:lpstr>Courier New</vt:lpstr>
      <vt:lpstr>Times New Roman</vt:lpstr>
      <vt:lpstr>Verdana</vt:lpstr>
      <vt:lpstr>Wingdings</vt:lpstr>
      <vt:lpstr>Eclipse</vt:lpstr>
      <vt:lpstr>ECYW3001</vt:lpstr>
      <vt:lpstr>Essay Writing Stages</vt:lpstr>
      <vt:lpstr>PowerPoint Presentation</vt:lpstr>
      <vt:lpstr> Reading Tips</vt:lpstr>
      <vt:lpstr> Select by reliability </vt:lpstr>
      <vt:lpstr> Select by amount</vt:lpstr>
      <vt:lpstr>  Select by amount</vt:lpstr>
      <vt:lpstr>  Reading </vt:lpstr>
      <vt:lpstr>Reading for Pleasure</vt:lpstr>
      <vt:lpstr> Reading for Meaning </vt:lpstr>
      <vt:lpstr> Where can I find information?</vt:lpstr>
      <vt:lpstr>  How to find Information </vt:lpstr>
      <vt:lpstr>Reading Strategies</vt:lpstr>
      <vt:lpstr>   Example: Reading a novel </vt:lpstr>
      <vt:lpstr> Example: Reading a newspaper job advertisement </vt:lpstr>
      <vt:lpstr>Reading Strategies: Over-viewing a Passage</vt:lpstr>
      <vt:lpstr>  After Over-viewing a Passage: What should you know? </vt:lpstr>
      <vt:lpstr> Organisation of a Passage </vt:lpstr>
      <vt:lpstr> Organisation of a Passage </vt:lpstr>
      <vt:lpstr>  Group Activity </vt:lpstr>
      <vt:lpstr> Why Take Notes  </vt:lpstr>
      <vt:lpstr>Why Take Notes </vt:lpstr>
      <vt:lpstr>Why Take Notes </vt:lpstr>
      <vt:lpstr>  Why Take Notes</vt:lpstr>
      <vt:lpstr> Strategies for taking notes </vt:lpstr>
      <vt:lpstr> Strategies for taking notes</vt:lpstr>
      <vt:lpstr> Strategies for taking notes </vt:lpstr>
      <vt:lpstr> Strategies for taking notes 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2 Darlith 2</dc:title>
  <dc:creator>clientadmin</dc:creator>
  <cp:lastModifiedBy>Angharad Lewis</cp:lastModifiedBy>
  <cp:revision>67</cp:revision>
  <dcterms:created xsi:type="dcterms:W3CDTF">2011-09-14T15:57:01Z</dcterms:created>
  <dcterms:modified xsi:type="dcterms:W3CDTF">2020-10-19T23:18:16Z</dcterms:modified>
</cp:coreProperties>
</file>