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61" r:id="rId3"/>
    <p:sldId id="257" r:id="rId4"/>
    <p:sldId id="258" r:id="rId5"/>
    <p:sldId id="267" r:id="rId6"/>
    <p:sldId id="266" r:id="rId7"/>
    <p:sldId id="260" r:id="rId8"/>
    <p:sldId id="270" r:id="rId9"/>
    <p:sldId id="271" r:id="rId10"/>
    <p:sldId id="265"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BC755-90B9-A4B8-9E4F-DD107AB30C41}" v="50" dt="2026-02-26T10:42:46.924"/>
    <p1510:client id="{5708C8A1-D3D7-9348-A016-903F7D1ED1DF}" v="13" dt="2026-02-24T14:43:14.948"/>
    <p1510:client id="{D5474B01-0D2A-9E14-3282-3F80E55D5536}" v="164" dt="2026-02-25T19:17:26.6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5354" autoAdjust="0"/>
  </p:normalViewPr>
  <p:slideViewPr>
    <p:cSldViewPr snapToGrid="0">
      <p:cViewPr varScale="1">
        <p:scale>
          <a:sx n="96" d="100"/>
          <a:sy n="96" d="100"/>
        </p:scale>
        <p:origin x="14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DCB107-FFE1-48A5-BC16-9B9ED7F067DC}" type="datetimeFigureOut">
              <a:t>2/26/2026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3C70B0-5F82-4D1C-9635-A570669C136E}" type="slidenum">
              <a:t>‹#›</a:t>
            </a:fld>
            <a:endParaRPr lang="en-GB"/>
          </a:p>
        </p:txBody>
      </p:sp>
    </p:spTree>
    <p:extLst>
      <p:ext uri="{BB962C8B-B14F-4D97-AF65-F5344CB8AC3E}">
        <p14:creationId xmlns:p14="http://schemas.microsoft.com/office/powerpoint/2010/main" val="438253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solidFill>
                  <a:srgbClr val="111111"/>
                </a:solidFill>
              </a:rPr>
              <a:t>For many children in Syria, conflict is the only thing they know. They continue to live in fear of violence, landmines, and explosive remnants of war (UNICEF, 2022). </a:t>
            </a:r>
            <a:r>
              <a:rPr lang="en-GB" dirty="0">
                <a:solidFill>
                  <a:srgbClr val="111111"/>
                </a:solidFill>
                <a:highlight>
                  <a:srgbClr val="FFFFFF"/>
                </a:highlight>
              </a:rPr>
              <a:t> </a:t>
            </a:r>
            <a:endParaRPr lang="en-US" dirty="0">
              <a:solidFill>
                <a:srgbClr val="000000"/>
              </a:solidFill>
            </a:endParaRPr>
          </a:p>
          <a:p>
            <a:pPr marL="171450" indent="-171450">
              <a:buFont typeface="Arial"/>
              <a:buChar char="•"/>
            </a:pPr>
            <a:r>
              <a:rPr lang="en-GB" dirty="0">
                <a:solidFill>
                  <a:srgbClr val="111111"/>
                </a:solidFill>
                <a:highlight>
                  <a:srgbClr val="FFFFFF"/>
                </a:highlight>
              </a:rPr>
              <a:t>Across the country, insecurity and economic hardship continue to contribute to human rights violations, fear and psychological distress, leading to gender-based violence, child marriage and the risk of sexual exploitation and abuse.</a:t>
            </a:r>
            <a:endParaRPr lang="en-GB" dirty="0">
              <a:solidFill>
                <a:srgbClr val="000000"/>
              </a:solidFill>
              <a:highlight>
                <a:srgbClr val="FFFFFF"/>
              </a:highlight>
            </a:endParaRPr>
          </a:p>
          <a:p>
            <a:pPr marL="171450" indent="-171450">
              <a:buFont typeface="Arial"/>
              <a:buChar char="•"/>
            </a:pPr>
            <a:r>
              <a:rPr lang="en-GB" dirty="0">
                <a:solidFill>
                  <a:srgbClr val="111111"/>
                </a:solidFill>
                <a:highlight>
                  <a:srgbClr val="FFFFFF"/>
                </a:highlight>
              </a:rPr>
              <a:t>The country also faces one of the largest education crises in recent history, with a whole generation of Syrian children paying the price of conflict. Education facilities are overstretched, and many schools cannot be used because they have been destroyed, damaged, shelter displaced families or are being used for other purposes.  (</a:t>
            </a:r>
            <a:r>
              <a:rPr lang="en-GB" dirty="0">
                <a:solidFill>
                  <a:srgbClr val="000000"/>
                </a:solidFill>
                <a:highlight>
                  <a:srgbClr val="FFFFFF"/>
                </a:highlight>
              </a:rPr>
              <a:t>UNICEF Australia, 2024).</a:t>
            </a:r>
          </a:p>
          <a:p>
            <a:pPr marL="171450" indent="-171450">
              <a:buFont typeface="Arial"/>
              <a:buChar char="•"/>
            </a:pPr>
            <a:endParaRPr lang="en-GB" dirty="0">
              <a:solidFill>
                <a:srgbClr val="000000"/>
              </a:solidFill>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FD3C70B0-5F82-4D1C-9635-A570669C136E}" type="slidenum">
              <a:t>3</a:t>
            </a:fld>
            <a:endParaRPr lang="en-GB"/>
          </a:p>
        </p:txBody>
      </p:sp>
    </p:spTree>
    <p:extLst>
      <p:ext uri="{BB962C8B-B14F-4D97-AF65-F5344CB8AC3E}">
        <p14:creationId xmlns:p14="http://schemas.microsoft.com/office/powerpoint/2010/main" val="1949011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 UNICEF responds by supporting both formal and non-formal education </a:t>
            </a:r>
            <a:r>
              <a:rPr lang="en-US" dirty="0" err="1"/>
              <a:t>programmes</a:t>
            </a:r>
            <a:r>
              <a:rPr lang="en-US" dirty="0"/>
              <a:t>, including mobile learning and catch-up classes. In partnership with the Ministry of Education, UNICEF promotes the Back to Learning campaign and embeds gender-sensitive programming to </a:t>
            </a:r>
            <a:r>
              <a:rPr lang="en-US" dirty="0" err="1"/>
              <a:t>prioritise</a:t>
            </a:r>
            <a:r>
              <a:rPr lang="en-US" dirty="0"/>
              <a:t> girls’ access and retention (UNICEF, 2023; United Nations, 2022).</a:t>
            </a:r>
          </a:p>
          <a:p>
            <a:pPr marL="171450" indent="-171450">
              <a:buFont typeface="Arial"/>
              <a:buChar char="•"/>
            </a:pPr>
            <a:r>
              <a:rPr lang="en-US" dirty="0"/>
              <a:t>The data visual shown here reinforces UNICEF’s impact in Syria. Supporting over 2.6 million children in formal education and nearly 600,000 in non-formal education demonstrates a sustainable, inclusive approach. Training teachers and engaging communities is particularly important for promoting girls’ participation and long-term gender equality(UNICEF, 2025).</a:t>
            </a:r>
          </a:p>
          <a:p>
            <a:pPr marL="171450" indent="-171450">
              <a:buFont typeface="Arial"/>
              <a:buChar char="•"/>
            </a:pPr>
            <a:r>
              <a:rPr lang="en-US" dirty="0"/>
              <a:t>UNICEF's educational initiatives in Syria have enhanced learning outcomes and reduced gender </a:t>
            </a:r>
            <a:r>
              <a:rPr lang="en-US" dirty="0" err="1"/>
              <a:t>disparities,they</a:t>
            </a:r>
            <a:r>
              <a:rPr lang="en-US" dirty="0"/>
              <a:t> have been useful in humanitarian contexts. </a:t>
            </a:r>
          </a:p>
          <a:p>
            <a:pPr marL="171450" indent="-171450">
              <a:buFont typeface="Arial"/>
              <a:buChar char="•"/>
            </a:pPr>
            <a:r>
              <a:rPr lang="en-US" dirty="0"/>
              <a:t>Conflict, compromised infrastructure, and dependence on emergency funding make sustainability insecure. </a:t>
            </a:r>
            <a:endParaRPr lang="en-US" dirty="0">
              <a:ea typeface="Calibri"/>
              <a:cs typeface="Calibri"/>
            </a:endParaRPr>
          </a:p>
          <a:p>
            <a:pPr marL="171450" indent="-171450">
              <a:buFont typeface="Arial"/>
              <a:buChar char="•"/>
            </a:pPr>
            <a:r>
              <a:rPr lang="en-US" dirty="0"/>
              <a:t>Enduring gender-responsive education policies necessitate peace, stable governance, and sustained investment in the school system (United Nations, 2022; UNICEF, 2023).</a:t>
            </a:r>
            <a:endParaRPr lang="en-US" dirty="0">
              <a:ea typeface="Calibri"/>
              <a:cs typeface="Calibri"/>
            </a:endParaRPr>
          </a:p>
          <a:p>
            <a:pPr marL="171450" indent="-171450">
              <a:buFont typeface="Arial"/>
              <a:buChar char="•"/>
            </a:pPr>
            <a:r>
              <a:rPr lang="en-US" dirty="0"/>
              <a:t> UNICEF </a:t>
            </a:r>
            <a:r>
              <a:rPr lang="en-US" dirty="0" err="1"/>
              <a:t>prioritises</a:t>
            </a:r>
            <a:r>
              <a:rPr lang="en-US" dirty="0"/>
              <a:t> education and gender equality as one of its most significant planned allocations, even during prolonged crises. Educational programs continue to depend on humanitarian funds and donor assistance, which presents a sustainability challenge. If financial objectives are not achieved, gender-responsive educational </a:t>
            </a:r>
            <a:r>
              <a:rPr lang="en-US" dirty="0" err="1"/>
              <a:t>programmes</a:t>
            </a:r>
            <a:r>
              <a:rPr lang="en-US" dirty="0"/>
              <a:t>, particularly those targeting females and non-formal education, may be suspended.</a:t>
            </a:r>
            <a:endParaRPr lang="en-US" dirty="0">
              <a:ea typeface="Calibri" panose="020F0502020204030204"/>
              <a:cs typeface="Calibri" panose="020F0502020204030204"/>
            </a:endParaRPr>
          </a:p>
          <a:p>
            <a:pPr marL="171450" indent="-171450">
              <a:buFont typeface="Arial"/>
              <a:buChar char="•"/>
            </a:pPr>
            <a:endParaRPr lang="en-GB" dirty="0">
              <a:ea typeface="Calibri" panose="020F0502020204030204"/>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D3C70B0-5F82-4D1C-9635-A570669C136E}" type="slidenum">
              <a:rPr lang="en-GB"/>
              <a:t>4</a:t>
            </a:fld>
            <a:endParaRPr lang="en-GB"/>
          </a:p>
        </p:txBody>
      </p:sp>
    </p:spTree>
    <p:extLst>
      <p:ext uri="{BB962C8B-B14F-4D97-AF65-F5344CB8AC3E}">
        <p14:creationId xmlns:p14="http://schemas.microsoft.com/office/powerpoint/2010/main" val="3988482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Unlike Syria, where education is primarily disrupted by conflict and insecurity, Afghanistan represents state-level exclusion of girls from formal education.</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Meaning that across Afghanistan, girls above year 6 are legally barred from attending secondary schools or universities. This is not simply by product of instability, but a policy decision enacted by the authorities that structurally excludes girls from education. </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As UNESCO and other reports indicate, this systemic exclusion affects millions of Afghan girls, depriving them of their right to education and limiting national human capital development.</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Therefore, sustainability in this context cannot be understood merely as maintaining access to schooling. It must include institutional legitimacy, recognized certification, and the protection of education as a right.  </a:t>
            </a:r>
          </a:p>
        </p:txBody>
      </p:sp>
      <p:sp>
        <p:nvSpPr>
          <p:cNvPr id="4" name="Slide Number Placeholder 3"/>
          <p:cNvSpPr>
            <a:spLocks noGrp="1"/>
          </p:cNvSpPr>
          <p:nvPr>
            <p:ph type="sldNum" sz="quarter" idx="5"/>
          </p:nvPr>
        </p:nvSpPr>
        <p:spPr/>
        <p:txBody>
          <a:bodyPr/>
          <a:lstStyle/>
          <a:p>
            <a:fld id="{FD3C70B0-5F82-4D1C-9635-A570669C136E}" type="slidenum">
              <a:rPr lang="en-GB" smtClean="0"/>
              <a:t>5</a:t>
            </a:fld>
            <a:endParaRPr lang="en-GB"/>
          </a:p>
        </p:txBody>
      </p:sp>
    </p:spTree>
    <p:extLst>
      <p:ext uri="{BB962C8B-B14F-4D97-AF65-F5344CB8AC3E}">
        <p14:creationId xmlns:p14="http://schemas.microsoft.com/office/powerpoint/2010/main" val="925631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t>UNICEF's approach in Afghanistan focuses on maintaining learning continuity through community-based and non formal education, particularly for girls excluded from secondary schooling (UNICEF, 2025. </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Alongside Access alternatives, UNICEF supports enabling conditions – including teacher capacity, WASH provision and safe learning environments – which are essential for girls' participation. (UNICEF, 2024).</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However, while these interventions mitigate exclusion and sustain learning in the short term, they do not transform the governance structures that restrict girls access to formal education. </a:t>
            </a:r>
          </a:p>
          <a:p>
            <a:pPr marL="171450" indent="-171450">
              <a:buFont typeface="Arial" panose="020B0604020202020204" pitchFamily="34" charset="0"/>
              <a:buChar char="•"/>
            </a:pPr>
            <a:endParaRPr lang="en-US"/>
          </a:p>
          <a:p>
            <a:pPr marL="171450" indent="-171450">
              <a:buFont typeface="Arial" panose="020B0604020202020204" pitchFamily="34" charset="0"/>
              <a:buChar char="•"/>
            </a:pPr>
            <a:r>
              <a:rPr lang="en-US"/>
              <a:t>This raises a question of sustainability –Education can protect learning continuity, but without formal recognition or policy alignments, non-formal systems risk becoming parallel rather than transitional. </a:t>
            </a:r>
          </a:p>
        </p:txBody>
      </p:sp>
      <p:sp>
        <p:nvSpPr>
          <p:cNvPr id="4" name="Slide Number Placeholder 3"/>
          <p:cNvSpPr>
            <a:spLocks noGrp="1"/>
          </p:cNvSpPr>
          <p:nvPr>
            <p:ph type="sldNum" sz="quarter" idx="5"/>
          </p:nvPr>
        </p:nvSpPr>
        <p:spPr/>
        <p:txBody>
          <a:bodyPr/>
          <a:lstStyle/>
          <a:p>
            <a:fld id="{FD3C70B0-5F82-4D1C-9635-A570669C136E}" type="slidenum">
              <a:rPr lang="en-GB" smtClean="0"/>
              <a:t>6</a:t>
            </a:fld>
            <a:endParaRPr lang="en-GB"/>
          </a:p>
        </p:txBody>
      </p:sp>
    </p:spTree>
    <p:extLst>
      <p:ext uri="{BB962C8B-B14F-4D97-AF65-F5344CB8AC3E}">
        <p14:creationId xmlns:p14="http://schemas.microsoft.com/office/powerpoint/2010/main" val="3311559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D3C70B0-5F82-4D1C-9635-A570669C136E}" type="slidenum">
              <a:rPr lang="en-GB" smtClean="0"/>
              <a:t>7</a:t>
            </a:fld>
            <a:endParaRPr lang="en-GB"/>
          </a:p>
        </p:txBody>
      </p:sp>
    </p:spTree>
    <p:extLst>
      <p:ext uri="{BB962C8B-B14F-4D97-AF65-F5344CB8AC3E}">
        <p14:creationId xmlns:p14="http://schemas.microsoft.com/office/powerpoint/2010/main" val="12540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D3C70B0-5F82-4D1C-9635-A570669C136E}" type="slidenum">
              <a:rPr lang="en-GB" smtClean="0"/>
              <a:t>10</a:t>
            </a:fld>
            <a:endParaRPr lang="en-GB"/>
          </a:p>
        </p:txBody>
      </p:sp>
    </p:spTree>
    <p:extLst>
      <p:ext uri="{BB962C8B-B14F-4D97-AF65-F5344CB8AC3E}">
        <p14:creationId xmlns:p14="http://schemas.microsoft.com/office/powerpoint/2010/main" val="1135883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586B75A-687E-405C-8A0B-8D00578BA2C3}" type="datetimeFigureOut">
              <a:rPr lang="en-US" dirty="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984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86B75A-687E-405C-8A0B-8D00578BA2C3}" type="datetimeFigureOut">
              <a:rPr lang="en-US" dirty="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388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08552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5586B75A-687E-405C-8A0B-8D00578BA2C3}" type="datetimeFigureOut">
              <a:rPr lang="en-US" dirty="0"/>
              <a:pPr/>
              <a:t>2/26/2026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643953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Date Placeholder 1"/>
          <p:cNvSpPr>
            <a:spLocks noGrp="1"/>
          </p:cNvSpPr>
          <p:nvPr>
            <p:ph type="dt" sz="half" idx="10"/>
          </p:nvPr>
        </p:nvSpPr>
        <p:spPr/>
        <p:txBody>
          <a:bodyPr/>
          <a:lstStyle/>
          <a:p>
            <a:fld id="{5586B75A-687E-405C-8A0B-8D00578BA2C3}" type="datetimeFigureOut">
              <a:rPr lang="en-US" dirty="0"/>
              <a:pPr/>
              <a:t>2/26/2026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7295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2" name="Date Placeholder 1"/>
          <p:cNvSpPr>
            <a:spLocks noGrp="1"/>
          </p:cNvSpPr>
          <p:nvPr>
            <p:ph type="dt" sz="half" idx="10"/>
          </p:nvPr>
        </p:nvSpPr>
        <p:spPr/>
        <p:txBody>
          <a:bodyPr/>
          <a:lstStyle/>
          <a:p>
            <a:fld id="{5586B75A-687E-405C-8A0B-8D00578BA2C3}" type="datetimeFigureOut">
              <a:rPr lang="en-US" dirty="0"/>
              <a:pPr/>
              <a:t>2/26/2026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51919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27853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2/26/2026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76370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2/26/2026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0727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586B75A-687E-405C-8A0B-8D00578BA2C3}" type="datetimeFigureOut">
              <a:rPr lang="en-US" dirty="0"/>
              <a:pPr/>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61678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586B75A-687E-405C-8A0B-8D00578BA2C3}" type="datetimeFigureOut">
              <a:rPr lang="en-US" dirty="0"/>
              <a:pPr/>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245922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2/26/2026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2916874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yria.un.org/sites/default/files/2022-10/UNSF%202022-2024%20English%20Final%20Signed.pdf?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unicef.org/education" TargetMode="External"/><Relationship Id="rId5" Type="http://schemas.openxmlformats.org/officeDocument/2006/relationships/hyperlink" Target="https://www.unicef.org/press-releases/syria-children-struggle-physical-and-psychological-scars-after-11-years-war" TargetMode="External"/><Relationship Id="rId4" Type="http://schemas.openxmlformats.org/officeDocument/2006/relationships/hyperlink" Target="https://news.un.org/en/story/2022/03/1113962"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unicef.org/press-releases/new-school-year-starts-afghanistan-almost-400000-more-girls-deprived-their-right" TargetMode="External"/><Relationship Id="rId7" Type="http://schemas.openxmlformats.org/officeDocument/2006/relationships/hyperlink" Target="https://data.unicef.org/topic/education/" TargetMode="External"/><Relationship Id="rId2" Type="http://schemas.openxmlformats.org/officeDocument/2006/relationships/hyperlink" Target="https://www.unicef.org/emergencies/syria-crisis" TargetMode="External"/><Relationship Id="rId1" Type="http://schemas.openxmlformats.org/officeDocument/2006/relationships/slideLayout" Target="../slideLayouts/slideLayout2.xml"/><Relationship Id="rId6" Type="http://schemas.openxmlformats.org/officeDocument/2006/relationships/hyperlink" Target="https://www.unicef.org/reports/global-annual-results-report-2022-goal-area-2" TargetMode="External"/><Relationship Id="rId5" Type="http://schemas.openxmlformats.org/officeDocument/2006/relationships/hyperlink" Target="https://www.unicef.org/appeals/syria?utm_source=chatgpt.com" TargetMode="External"/><Relationship Id="rId4" Type="http://schemas.openxmlformats.org/officeDocument/2006/relationships/hyperlink" Target="https://www.unicef.org.au/what-we-do/our-work-in-syr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holding a globe">
            <a:extLst>
              <a:ext uri="{FF2B5EF4-FFF2-40B4-BE49-F238E27FC236}">
                <a16:creationId xmlns:a16="http://schemas.microsoft.com/office/drawing/2014/main" id="{5C03CFCA-4CEF-2051-ADA9-4593172C3280}"/>
              </a:ext>
            </a:extLst>
          </p:cNvPr>
          <p:cNvPicPr>
            <a:picLocks noChangeAspect="1"/>
          </p:cNvPicPr>
          <p:nvPr/>
        </p:nvPicPr>
        <p:blipFill>
          <a:blip r:embed="rId2"/>
          <a:srcRect t="1132" b="14835"/>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 name="Title 1">
            <a:extLst>
              <a:ext uri="{FF2B5EF4-FFF2-40B4-BE49-F238E27FC236}">
                <a16:creationId xmlns:a16="http://schemas.microsoft.com/office/drawing/2014/main" id="{38D0CEF6-B432-D165-CD20-627E6464E32D}"/>
              </a:ext>
            </a:extLst>
          </p:cNvPr>
          <p:cNvSpPr>
            <a:spLocks noGrp="1"/>
          </p:cNvSpPr>
          <p:nvPr>
            <p:ph type="ctrTitle"/>
          </p:nvPr>
        </p:nvSpPr>
        <p:spPr>
          <a:xfrm>
            <a:off x="838199" y="1120676"/>
            <a:ext cx="7021513" cy="2308324"/>
          </a:xfrm>
        </p:spPr>
        <p:txBody>
          <a:bodyPr>
            <a:normAutofit/>
          </a:bodyPr>
          <a:lstStyle/>
          <a:p>
            <a:pPr algn="l"/>
            <a:r>
              <a:rPr lang="en-US" sz="4000" b="1">
                <a:solidFill>
                  <a:srgbClr val="FFFFFF"/>
                </a:solidFill>
                <a:latin typeface="Arial"/>
                <a:ea typeface="Calibri"/>
                <a:cs typeface="Arial"/>
              </a:rPr>
              <a:t>Global Perspectives in Education (ECIE6004)</a:t>
            </a:r>
            <a:endParaRPr lang="en-US" sz="4000">
              <a:solidFill>
                <a:srgbClr val="FFFFFF"/>
              </a:solidFill>
            </a:endParaRPr>
          </a:p>
        </p:txBody>
      </p:sp>
      <p:sp>
        <p:nvSpPr>
          <p:cNvPr id="3" name="Subtitle 2">
            <a:extLst>
              <a:ext uri="{FF2B5EF4-FFF2-40B4-BE49-F238E27FC236}">
                <a16:creationId xmlns:a16="http://schemas.microsoft.com/office/drawing/2014/main" id="{AD0AEB91-B949-1619-02CC-8DFCAE56648E}"/>
              </a:ext>
            </a:extLst>
          </p:cNvPr>
          <p:cNvSpPr>
            <a:spLocks noGrp="1"/>
          </p:cNvSpPr>
          <p:nvPr>
            <p:ph type="subTitle" idx="1"/>
          </p:nvPr>
        </p:nvSpPr>
        <p:spPr>
          <a:xfrm>
            <a:off x="835024" y="3809999"/>
            <a:ext cx="7025753" cy="1012778"/>
          </a:xfrm>
        </p:spPr>
        <p:txBody>
          <a:bodyPr vert="horz" lIns="91440" tIns="45720" rIns="91440" bIns="45720" rtlCol="0" anchor="t">
            <a:normAutofit/>
          </a:bodyPr>
          <a:lstStyle/>
          <a:p>
            <a:pPr algn="l"/>
            <a:r>
              <a:rPr lang="en-US">
                <a:solidFill>
                  <a:srgbClr val="FFFFFF"/>
                </a:solidFill>
                <a:latin typeface="Calibri"/>
                <a:ea typeface="Calibri"/>
                <a:cs typeface="Calibri"/>
              </a:rPr>
              <a:t>UNICEF, Sustainable Education and Gender Equality (Global)</a:t>
            </a:r>
            <a:endParaRPr lang="en-US">
              <a:solidFill>
                <a:srgbClr val="FFFFFF"/>
              </a:solidFill>
            </a:endParaRPr>
          </a:p>
        </p:txBody>
      </p:sp>
    </p:spTree>
    <p:extLst>
      <p:ext uri="{BB962C8B-B14F-4D97-AF65-F5344CB8AC3E}">
        <p14:creationId xmlns:p14="http://schemas.microsoft.com/office/powerpoint/2010/main" val="3665670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57CE0-3A4B-8BE7-ADE9-88150E57BB7B}"/>
              </a:ext>
            </a:extLst>
          </p:cNvPr>
          <p:cNvSpPr>
            <a:spLocks noGrp="1"/>
          </p:cNvSpPr>
          <p:nvPr>
            <p:ph type="title"/>
          </p:nvPr>
        </p:nvSpPr>
        <p:spPr>
          <a:xfrm>
            <a:off x="252918" y="537186"/>
            <a:ext cx="2947482" cy="4601183"/>
          </a:xfrm>
        </p:spPr>
        <p:txBody>
          <a:bodyPr/>
          <a:lstStyle/>
          <a:p>
            <a:pPr algn="ctr"/>
            <a:r>
              <a:rPr lang="en-GB" b="1"/>
              <a:t>How</a:t>
            </a:r>
            <a:r>
              <a:rPr lang="en-GB"/>
              <a:t> </a:t>
            </a:r>
            <a:r>
              <a:rPr lang="en-GB" b="1"/>
              <a:t>does</a:t>
            </a:r>
            <a:r>
              <a:rPr lang="en-GB"/>
              <a:t> </a:t>
            </a:r>
            <a:r>
              <a:rPr lang="en-GB" b="1"/>
              <a:t>UNICEF</a:t>
            </a:r>
            <a:r>
              <a:rPr lang="en-GB"/>
              <a:t> </a:t>
            </a:r>
            <a:r>
              <a:rPr lang="en-GB" b="1"/>
              <a:t>support</a:t>
            </a:r>
            <a:r>
              <a:rPr lang="en-GB"/>
              <a:t> </a:t>
            </a:r>
            <a:r>
              <a:rPr lang="en-GB" b="1"/>
              <a:t>education</a:t>
            </a:r>
            <a:r>
              <a:rPr lang="en-GB"/>
              <a:t>?</a:t>
            </a:r>
            <a:br>
              <a:rPr lang="en-GB"/>
            </a:br>
            <a:r>
              <a:rPr lang="en-GB" sz="1500" b="1">
                <a:solidFill>
                  <a:schemeClr val="tx1"/>
                </a:solidFill>
                <a:latin typeface="Aptos" panose="020B0004020202020204" pitchFamily="34" charset="0"/>
              </a:rPr>
              <a:t> Caitlin Williams </a:t>
            </a:r>
            <a:br>
              <a:rPr lang="en-GB" sz="1500" b="1">
                <a:solidFill>
                  <a:schemeClr val="tx1"/>
                </a:solidFill>
                <a:latin typeface="Aptos" panose="020B0004020202020204" pitchFamily="34" charset="0"/>
              </a:rPr>
            </a:br>
            <a:r>
              <a:rPr lang="en-GB" sz="1500" b="1">
                <a:solidFill>
                  <a:schemeClr val="tx1"/>
                </a:solidFill>
                <a:latin typeface="Aptos" panose="020B0004020202020204" pitchFamily="34" charset="0"/>
              </a:rPr>
              <a:t>(2337385)</a:t>
            </a:r>
          </a:p>
        </p:txBody>
      </p:sp>
      <p:sp>
        <p:nvSpPr>
          <p:cNvPr id="3" name="Content Placeholder 2">
            <a:extLst>
              <a:ext uri="{FF2B5EF4-FFF2-40B4-BE49-F238E27FC236}">
                <a16:creationId xmlns:a16="http://schemas.microsoft.com/office/drawing/2014/main" id="{78AD0721-F730-4039-2673-B62B99F4E32D}"/>
              </a:ext>
            </a:extLst>
          </p:cNvPr>
          <p:cNvSpPr>
            <a:spLocks noGrp="1"/>
          </p:cNvSpPr>
          <p:nvPr>
            <p:ph idx="1"/>
          </p:nvPr>
        </p:nvSpPr>
        <p:spPr>
          <a:xfrm>
            <a:off x="3200400" y="1172306"/>
            <a:ext cx="5338853" cy="1432821"/>
          </a:xfrm>
        </p:spPr>
        <p:txBody>
          <a:bodyPr>
            <a:noAutofit/>
          </a:bodyPr>
          <a:lstStyle/>
          <a:p>
            <a:pPr lvl="1"/>
            <a:r>
              <a:rPr lang="en-GB" sz="1900" b="1">
                <a:solidFill>
                  <a:schemeClr val="tx1"/>
                </a:solidFill>
              </a:rPr>
              <a:t>Builds and repairs schools</a:t>
            </a:r>
          </a:p>
          <a:p>
            <a:pPr lvl="1"/>
            <a:r>
              <a:rPr lang="en-GB" sz="1900" b="1">
                <a:solidFill>
                  <a:schemeClr val="tx1"/>
                </a:solidFill>
              </a:rPr>
              <a:t>Trains teachers </a:t>
            </a:r>
          </a:p>
          <a:p>
            <a:pPr lvl="1"/>
            <a:r>
              <a:rPr lang="en-GB" sz="1900" b="1">
                <a:solidFill>
                  <a:schemeClr val="tx1"/>
                </a:solidFill>
              </a:rPr>
              <a:t>Supports female education and equal access </a:t>
            </a:r>
          </a:p>
          <a:p>
            <a:pPr lvl="1"/>
            <a:r>
              <a:rPr lang="en-GB" sz="1900" b="1">
                <a:solidFill>
                  <a:schemeClr val="tx1"/>
                </a:solidFill>
              </a:rPr>
              <a:t>Supports children to learn during emergencies (war, disasters) </a:t>
            </a:r>
          </a:p>
        </p:txBody>
      </p:sp>
      <p:pic>
        <p:nvPicPr>
          <p:cNvPr id="6" name="Picture 5">
            <a:extLst>
              <a:ext uri="{FF2B5EF4-FFF2-40B4-BE49-F238E27FC236}">
                <a16:creationId xmlns:a16="http://schemas.microsoft.com/office/drawing/2014/main" id="{D566DDF7-1C5C-60BF-4363-BA6BC872B2EC}"/>
              </a:ext>
            </a:extLst>
          </p:cNvPr>
          <p:cNvPicPr>
            <a:picLocks noChangeAspect="1"/>
          </p:cNvPicPr>
          <p:nvPr/>
        </p:nvPicPr>
        <p:blipFill>
          <a:blip r:embed="rId2"/>
          <a:stretch>
            <a:fillRect/>
          </a:stretch>
        </p:blipFill>
        <p:spPr>
          <a:xfrm>
            <a:off x="1090534" y="4503054"/>
            <a:ext cx="1272251" cy="12706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D9995BE8-0378-7B86-2C8A-EE28F694E4D3}"/>
              </a:ext>
            </a:extLst>
          </p:cNvPr>
          <p:cNvPicPr>
            <a:picLocks noChangeAspect="1"/>
          </p:cNvPicPr>
          <p:nvPr/>
        </p:nvPicPr>
        <p:blipFill>
          <a:blip r:embed="rId3"/>
          <a:stretch>
            <a:fillRect/>
          </a:stretch>
        </p:blipFill>
        <p:spPr>
          <a:xfrm>
            <a:off x="7023963" y="2709394"/>
            <a:ext cx="4616529" cy="3464944"/>
          </a:xfrm>
          <a:prstGeom prst="rect">
            <a:avLst/>
          </a:prstGeom>
        </p:spPr>
      </p:pic>
      <p:sp>
        <p:nvSpPr>
          <p:cNvPr id="5" name="TextBox 4">
            <a:extLst>
              <a:ext uri="{FF2B5EF4-FFF2-40B4-BE49-F238E27FC236}">
                <a16:creationId xmlns:a16="http://schemas.microsoft.com/office/drawing/2014/main" id="{B88EA498-4147-14B2-9A61-3E4A66111552}"/>
              </a:ext>
            </a:extLst>
          </p:cNvPr>
          <p:cNvSpPr txBox="1"/>
          <p:nvPr/>
        </p:nvSpPr>
        <p:spPr>
          <a:xfrm>
            <a:off x="6472457" y="6325318"/>
            <a:ext cx="5719543" cy="615553"/>
          </a:xfrm>
          <a:prstGeom prst="rect">
            <a:avLst/>
          </a:prstGeom>
          <a:noFill/>
        </p:spPr>
        <p:txBody>
          <a:bodyPr wrap="square" rtlCol="0">
            <a:spAutoFit/>
          </a:bodyPr>
          <a:lstStyle/>
          <a:p>
            <a:pPr algn="r"/>
            <a:r>
              <a:rPr lang="en-GB" sz="800">
                <a:solidFill>
                  <a:srgbClr val="111111"/>
                </a:solidFill>
                <a:effectLst/>
                <a:latin typeface=".AppleSystemUIFont"/>
              </a:rPr>
              <a:t>Source:  UNICEF (2023). Global education data. </a:t>
            </a:r>
          </a:p>
          <a:p>
            <a:pPr algn="r"/>
            <a:r>
              <a:rPr lang="en-GB" sz="800">
                <a:solidFill>
                  <a:srgbClr val="111111"/>
                </a:solidFill>
                <a:effectLst/>
                <a:latin typeface=".AppleSystemUIFont"/>
              </a:rPr>
              <a:t>Retrieved from </a:t>
            </a:r>
            <a:r>
              <a:rPr lang="en-GB" sz="800" err="1">
                <a:solidFill>
                  <a:srgbClr val="111111"/>
                </a:solidFill>
                <a:effectLst/>
                <a:latin typeface=".AppleSystemUIFont"/>
              </a:rPr>
              <a:t>www.unicef.org</a:t>
            </a:r>
            <a:endParaRPr lang="en-GB" sz="800">
              <a:solidFill>
                <a:srgbClr val="111111"/>
              </a:solidFill>
              <a:effectLst/>
              <a:latin typeface=".AppleSystemUIFont"/>
            </a:endParaRPr>
          </a:p>
          <a:p>
            <a:pPr algn="l"/>
            <a:endParaRPr lang="en-US"/>
          </a:p>
        </p:txBody>
      </p:sp>
    </p:spTree>
    <p:extLst>
      <p:ext uri="{BB962C8B-B14F-4D97-AF65-F5344CB8AC3E}">
        <p14:creationId xmlns:p14="http://schemas.microsoft.com/office/powerpoint/2010/main" val="2367646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1D7602-6D2D-46C2-A7B2-434F3678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 name="Rectangle 18">
            <a:extLst>
              <a:ext uri="{FF2B5EF4-FFF2-40B4-BE49-F238E27FC236}">
                <a16:creationId xmlns:a16="http://schemas.microsoft.com/office/drawing/2014/main" id="{35539253-EA7C-41D9-9930-0923683AA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810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37B6DAE-4D90-226D-8122-F10C59DC6DA0}"/>
              </a:ext>
            </a:extLst>
          </p:cNvPr>
          <p:cNvSpPr>
            <a:spLocks noGrp="1"/>
          </p:cNvSpPr>
          <p:nvPr>
            <p:ph type="title"/>
          </p:nvPr>
        </p:nvSpPr>
        <p:spPr>
          <a:xfrm>
            <a:off x="643467" y="1123837"/>
            <a:ext cx="3073914" cy="4601183"/>
          </a:xfrm>
        </p:spPr>
        <p:txBody>
          <a:bodyPr>
            <a:normAutofit/>
          </a:bodyPr>
          <a:lstStyle/>
          <a:p>
            <a:r>
              <a:rPr lang="en-US" sz="3200" b="1" dirty="0">
                <a:solidFill>
                  <a:schemeClr val="tx1">
                    <a:lumMod val="85000"/>
                    <a:lumOff val="15000"/>
                  </a:schemeClr>
                </a:solidFill>
                <a:latin typeface="Aptos Display"/>
                <a:ea typeface="Calibri"/>
                <a:cs typeface="Calibri"/>
              </a:rPr>
              <a:t>Case Study: UNICEF Education and Gender in Syria</a:t>
            </a:r>
            <a:br>
              <a:rPr lang="en-US" sz="3200" b="1" dirty="0">
                <a:latin typeface="Aptos Display"/>
                <a:ea typeface="Calibri"/>
                <a:cs typeface="Calibri"/>
              </a:rPr>
            </a:br>
            <a:r>
              <a:rPr lang="en-US" sz="2000" dirty="0">
                <a:solidFill>
                  <a:schemeClr val="tx1">
                    <a:lumMod val="85000"/>
                    <a:lumOff val="15000"/>
                  </a:schemeClr>
                </a:solidFill>
                <a:latin typeface="Aptos Display"/>
                <a:ea typeface="Calibri"/>
                <a:cs typeface="Calibri"/>
              </a:rPr>
              <a:t>(Nour </a:t>
            </a:r>
            <a:r>
              <a:rPr lang="en-US" sz="2000" dirty="0" err="1">
                <a:solidFill>
                  <a:schemeClr val="tx1">
                    <a:lumMod val="85000"/>
                    <a:lumOff val="15000"/>
                  </a:schemeClr>
                </a:solidFill>
                <a:latin typeface="Aptos Display"/>
                <a:ea typeface="Calibri"/>
                <a:cs typeface="Calibri"/>
              </a:rPr>
              <a:t>Algeboory</a:t>
            </a:r>
            <a:r>
              <a:rPr lang="en-US" sz="2000" dirty="0">
                <a:solidFill>
                  <a:schemeClr val="tx1">
                    <a:lumMod val="85000"/>
                    <a:lumOff val="15000"/>
                  </a:schemeClr>
                </a:solidFill>
                <a:latin typeface="Aptos Display"/>
                <a:ea typeface="Calibri"/>
                <a:cs typeface="Calibri"/>
              </a:rPr>
              <a:t> 1709546)</a:t>
            </a:r>
          </a:p>
        </p:txBody>
      </p:sp>
      <p:cxnSp>
        <p:nvCxnSpPr>
          <p:cNvPr id="20" name="Straight Connector 19">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480" y="2085681"/>
            <a:ext cx="0" cy="268663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2BFADF-DB64-7919-D48C-D26E2344C4A3}"/>
              </a:ext>
            </a:extLst>
          </p:cNvPr>
          <p:cNvSpPr>
            <a:spLocks noGrp="1"/>
          </p:cNvSpPr>
          <p:nvPr>
            <p:ph idx="1"/>
          </p:nvPr>
        </p:nvSpPr>
        <p:spPr>
          <a:xfrm>
            <a:off x="4393580" y="864108"/>
            <a:ext cx="6144367" cy="5120640"/>
          </a:xfrm>
        </p:spPr>
        <p:txBody>
          <a:bodyPr>
            <a:normAutofit/>
          </a:bodyPr>
          <a:lstStyle/>
          <a:p>
            <a:pPr marL="0" indent="0">
              <a:buNone/>
            </a:pPr>
            <a:r>
              <a:rPr lang="en-US">
                <a:latin typeface="Calibri"/>
                <a:ea typeface="Calibri"/>
                <a:cs typeface="Calibri"/>
              </a:rPr>
              <a:t>• Conflict has disrupted education systems</a:t>
            </a:r>
            <a:endParaRPr lang="en-US"/>
          </a:p>
          <a:p>
            <a:pPr marL="0" indent="0">
              <a:buNone/>
            </a:pPr>
            <a:r>
              <a:rPr lang="en-US">
                <a:latin typeface="Calibri"/>
                <a:ea typeface="Calibri"/>
                <a:cs typeface="Calibri"/>
              </a:rPr>
              <a:t>• Girls face increased barriers to schooling</a:t>
            </a:r>
            <a:endParaRPr lang="en-US"/>
          </a:p>
          <a:p>
            <a:pPr marL="0" indent="0">
              <a:buNone/>
            </a:pPr>
            <a:endParaRPr lang="en-US">
              <a:latin typeface="Calibri"/>
              <a:ea typeface="Calibri"/>
              <a:cs typeface="Calibri"/>
            </a:endParaRPr>
          </a:p>
          <a:p>
            <a:pPr marL="0" indent="0">
              <a:buNone/>
            </a:pPr>
            <a:endParaRPr lang="en-US"/>
          </a:p>
        </p:txBody>
      </p:sp>
    </p:spTree>
    <p:extLst>
      <p:ext uri="{BB962C8B-B14F-4D97-AF65-F5344CB8AC3E}">
        <p14:creationId xmlns:p14="http://schemas.microsoft.com/office/powerpoint/2010/main" val="1979432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5" name="Rectangle 6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 name="Content Placeholder 2" descr="A screenshot of a screen&#10;&#10;AI-generated content may be incorrect.">
            <a:extLst>
              <a:ext uri="{FF2B5EF4-FFF2-40B4-BE49-F238E27FC236}">
                <a16:creationId xmlns:a16="http://schemas.microsoft.com/office/drawing/2014/main" id="{F0CE1972-A68E-A6B7-D844-4A41BF566EC9}"/>
              </a:ext>
            </a:extLst>
          </p:cNvPr>
          <p:cNvPicPr>
            <a:picLocks noChangeAspect="1"/>
          </p:cNvPicPr>
          <p:nvPr/>
        </p:nvPicPr>
        <p:blipFill>
          <a:blip r:embed="rId3"/>
          <a:stretch>
            <a:fillRect/>
          </a:stretch>
        </p:blipFill>
        <p:spPr>
          <a:xfrm>
            <a:off x="384048" y="758952"/>
            <a:ext cx="2654974" cy="2287626"/>
          </a:xfrm>
          <a:prstGeom prst="rect">
            <a:avLst/>
          </a:prstGeom>
        </p:spPr>
      </p:pic>
      <p:sp>
        <p:nvSpPr>
          <p:cNvPr id="66" name="Content Placeholder 27">
            <a:extLst>
              <a:ext uri="{FF2B5EF4-FFF2-40B4-BE49-F238E27FC236}">
                <a16:creationId xmlns:a16="http://schemas.microsoft.com/office/drawing/2014/main" id="{9DD9E532-6507-0BC8-1B7B-75A6DCEAAE1B}"/>
              </a:ext>
            </a:extLst>
          </p:cNvPr>
          <p:cNvSpPr>
            <a:spLocks noGrp="1"/>
          </p:cNvSpPr>
          <p:nvPr>
            <p:ph idx="1"/>
          </p:nvPr>
        </p:nvSpPr>
        <p:spPr>
          <a:xfrm>
            <a:off x="5451644" y="2510395"/>
            <a:ext cx="6451109" cy="3274586"/>
          </a:xfrm>
        </p:spPr>
        <p:txBody>
          <a:bodyPr anchor="t">
            <a:normAutofit/>
          </a:bodyPr>
          <a:lstStyle/>
          <a:p>
            <a:r>
              <a:rPr lang="en-US" b="1">
                <a:solidFill>
                  <a:schemeClr val="tx1"/>
                </a:solidFill>
                <a:latin typeface="Calibri"/>
                <a:ea typeface="Calibri"/>
                <a:cs typeface="Calibri"/>
              </a:rPr>
              <a:t>UNICEF supports formal and non-formal education</a:t>
            </a:r>
          </a:p>
          <a:p>
            <a:r>
              <a:rPr lang="en-US">
                <a:solidFill>
                  <a:schemeClr val="tx1"/>
                </a:solidFill>
                <a:latin typeface="Calibri"/>
                <a:ea typeface="Calibri"/>
                <a:cs typeface="Calibri"/>
              </a:rPr>
              <a:t>• Gender-sensitive approaches prioritised.</a:t>
            </a:r>
          </a:p>
          <a:p>
            <a:r>
              <a:rPr lang="en-US" b="1">
                <a:solidFill>
                  <a:schemeClr val="tx1"/>
                </a:solidFill>
              </a:rPr>
              <a:t>Critical Analysis: Impact, Challenges &amp; Sustainability</a:t>
            </a:r>
          </a:p>
          <a:p>
            <a:r>
              <a:rPr lang="en-US">
                <a:solidFill>
                  <a:schemeClr val="tx1"/>
                </a:solidFill>
              </a:rPr>
              <a:t>•Improved access to education for children</a:t>
            </a:r>
          </a:p>
          <a:p>
            <a:r>
              <a:rPr lang="en-US">
                <a:solidFill>
                  <a:schemeClr val="tx1"/>
                </a:solidFill>
              </a:rPr>
              <a:t>• Gender-focused strategies show progress</a:t>
            </a:r>
          </a:p>
          <a:p>
            <a:r>
              <a:rPr lang="en-US">
                <a:solidFill>
                  <a:schemeClr val="tx1"/>
                </a:solidFill>
              </a:rPr>
              <a:t>• Sustainability limited by ongoing conflict</a:t>
            </a:r>
          </a:p>
          <a:p>
            <a:r>
              <a:rPr lang="en-US">
                <a:solidFill>
                  <a:schemeClr val="tx1"/>
                </a:solidFill>
              </a:rPr>
              <a:t>• Long-term success depends on stability</a:t>
            </a:r>
          </a:p>
          <a:p>
            <a:endParaRPr lang="en-US"/>
          </a:p>
          <a:p>
            <a:endParaRPr lang="en-US" dirty="0">
              <a:solidFill>
                <a:schemeClr val="tx1"/>
              </a:solidFill>
            </a:endParaRPr>
          </a:p>
        </p:txBody>
      </p:sp>
      <p:pic>
        <p:nvPicPr>
          <p:cNvPr id="4" name="Content Placeholder 3" descr="A colorful circle with text">
            <a:extLst>
              <a:ext uri="{FF2B5EF4-FFF2-40B4-BE49-F238E27FC236}">
                <a16:creationId xmlns:a16="http://schemas.microsoft.com/office/drawing/2014/main" id="{0D37E12F-7CFC-DE1F-A7DC-A1525BA9DE6D}"/>
              </a:ext>
            </a:extLst>
          </p:cNvPr>
          <p:cNvPicPr>
            <a:picLocks noChangeAspect="1"/>
          </p:cNvPicPr>
          <p:nvPr/>
        </p:nvPicPr>
        <p:blipFill>
          <a:blip r:embed="rId4"/>
          <a:stretch>
            <a:fillRect/>
          </a:stretch>
        </p:blipFill>
        <p:spPr>
          <a:xfrm>
            <a:off x="2160456" y="4108262"/>
            <a:ext cx="2822993" cy="1990786"/>
          </a:xfrm>
          <a:prstGeom prst="rect">
            <a:avLst/>
          </a:prstGeom>
        </p:spPr>
      </p:pic>
      <p:sp>
        <p:nvSpPr>
          <p:cNvPr id="5" name="TextBox 4">
            <a:extLst>
              <a:ext uri="{FF2B5EF4-FFF2-40B4-BE49-F238E27FC236}">
                <a16:creationId xmlns:a16="http://schemas.microsoft.com/office/drawing/2014/main" id="{DE051E23-4891-3A24-1A29-32A8F023C6A3}"/>
              </a:ext>
            </a:extLst>
          </p:cNvPr>
          <p:cNvSpPr txBox="1"/>
          <p:nvPr/>
        </p:nvSpPr>
        <p:spPr>
          <a:xfrm>
            <a:off x="289247" y="3046578"/>
            <a:ext cx="1913879" cy="307777"/>
          </a:xfrm>
          <a:prstGeom prst="rect">
            <a:avLst/>
          </a:prstGeom>
          <a:noFill/>
        </p:spPr>
        <p:txBody>
          <a:bodyPr wrap="square" rtlCol="0">
            <a:spAutoFit/>
          </a:bodyPr>
          <a:lstStyle/>
          <a:p>
            <a:r>
              <a:rPr lang="en-GB" sz="1400" dirty="0"/>
              <a:t>(UNICEF, 2025)</a:t>
            </a:r>
          </a:p>
        </p:txBody>
      </p:sp>
      <p:sp>
        <p:nvSpPr>
          <p:cNvPr id="6" name="TextBox 5">
            <a:extLst>
              <a:ext uri="{FF2B5EF4-FFF2-40B4-BE49-F238E27FC236}">
                <a16:creationId xmlns:a16="http://schemas.microsoft.com/office/drawing/2014/main" id="{9017F62F-9148-4606-6BA3-3D0F3DC85264}"/>
              </a:ext>
            </a:extLst>
          </p:cNvPr>
          <p:cNvSpPr txBox="1"/>
          <p:nvPr/>
        </p:nvSpPr>
        <p:spPr>
          <a:xfrm>
            <a:off x="2059388" y="6123934"/>
            <a:ext cx="1383527" cy="276999"/>
          </a:xfrm>
          <a:prstGeom prst="rect">
            <a:avLst/>
          </a:prstGeom>
          <a:noFill/>
        </p:spPr>
        <p:txBody>
          <a:bodyPr wrap="square" rtlCol="0">
            <a:spAutoFit/>
          </a:bodyPr>
          <a:lstStyle/>
          <a:p>
            <a:r>
              <a:rPr lang="en-GB" sz="1200" dirty="0"/>
              <a:t>(UNICEF, 2025)</a:t>
            </a:r>
          </a:p>
        </p:txBody>
      </p:sp>
    </p:spTree>
    <p:extLst>
      <p:ext uri="{BB962C8B-B14F-4D97-AF65-F5344CB8AC3E}">
        <p14:creationId xmlns:p14="http://schemas.microsoft.com/office/powerpoint/2010/main" val="3216407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B5DD-C68C-14B7-5B87-B299DE3417DD}"/>
              </a:ext>
            </a:extLst>
          </p:cNvPr>
          <p:cNvSpPr>
            <a:spLocks noGrp="1"/>
          </p:cNvSpPr>
          <p:nvPr>
            <p:ph type="title"/>
          </p:nvPr>
        </p:nvSpPr>
        <p:spPr>
          <a:xfrm>
            <a:off x="252919" y="1123837"/>
            <a:ext cx="2947482" cy="4601183"/>
          </a:xfrm>
        </p:spPr>
        <p:txBody>
          <a:bodyPr>
            <a:normAutofit fontScale="90000"/>
          </a:bodyPr>
          <a:lstStyle/>
          <a:p>
            <a:pPr algn="ctr"/>
            <a:r>
              <a:rPr lang="en-US" b="1"/>
              <a:t>Case Study Two:</a:t>
            </a:r>
            <a:br>
              <a:rPr lang="en-US" sz="3100"/>
            </a:br>
            <a:br>
              <a:rPr lang="en-US" sz="3100"/>
            </a:br>
            <a:r>
              <a:rPr lang="en-US" sz="3100"/>
              <a:t>Afghanistan.</a:t>
            </a:r>
            <a:br>
              <a:rPr lang="en-US" sz="3100"/>
            </a:br>
            <a:br>
              <a:rPr lang="en-US" sz="3100"/>
            </a:br>
            <a:r>
              <a:rPr lang="en-US" sz="3100"/>
              <a:t>Policy-Driven Gender Exclusion.</a:t>
            </a:r>
            <a:br>
              <a:rPr lang="en-US" sz="3100"/>
            </a:br>
            <a:br>
              <a:rPr lang="en-US" sz="3100"/>
            </a:br>
            <a:br>
              <a:rPr lang="en-US" sz="3100"/>
            </a:br>
            <a:r>
              <a:rPr lang="en-US" sz="2200"/>
              <a:t>Hannah Morgan (2211510)</a:t>
            </a:r>
            <a:br>
              <a:rPr lang="en-US" sz="3100"/>
            </a:br>
            <a:br>
              <a:rPr lang="en-US" sz="3100"/>
            </a:br>
            <a:endParaRPr lang="en-US" sz="3100"/>
          </a:p>
        </p:txBody>
      </p:sp>
      <p:pic>
        <p:nvPicPr>
          <p:cNvPr id="1026" name="Picture 2" descr="Women demonstrate for their rights during a gathering for National Teachers Day in Kabul, Afghanistan, October 5, 2021.">
            <a:extLst>
              <a:ext uri="{FF2B5EF4-FFF2-40B4-BE49-F238E27FC236}">
                <a16:creationId xmlns:a16="http://schemas.microsoft.com/office/drawing/2014/main" id="{82EA5A83-14FE-8936-D4B2-DCB3138DA2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60" r="21045"/>
          <a:stretch>
            <a:fillRect/>
          </a:stretch>
        </p:blipFill>
        <p:spPr bwMode="auto">
          <a:xfrm>
            <a:off x="7951025" y="624404"/>
            <a:ext cx="4240975" cy="560919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D9A2B44-C894-7383-7AA1-3123CEABB263}"/>
              </a:ext>
            </a:extLst>
          </p:cNvPr>
          <p:cNvSpPr txBox="1"/>
          <p:nvPr/>
        </p:nvSpPr>
        <p:spPr>
          <a:xfrm>
            <a:off x="3543300" y="811261"/>
            <a:ext cx="4407725" cy="8214556"/>
          </a:xfrm>
          <a:prstGeom prst="rect">
            <a:avLst/>
          </a:prstGeom>
          <a:noFill/>
        </p:spPr>
        <p:txBody>
          <a:bodyPr wrap="square" rtlCol="0">
            <a:spAutoFit/>
          </a:bodyPr>
          <a:lstStyle/>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r>
              <a:rPr kumimoji="0" lang="en-US" sz="20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rPr>
              <a:t>Unlike Syria, Afghanistan represents state-level exclusion of girls from formal education </a:t>
            </a:r>
            <a:r>
              <a:rPr kumimoji="0" lang="en-US"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rPr>
              <a:t>(UNICEF, 2024).</a:t>
            </a: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lang="en-US" sz="2000">
              <a:solidFill>
                <a:srgbClr val="000000">
                  <a:lumMod val="65000"/>
                  <a:lumOff val="35000"/>
                </a:srgbClr>
              </a:solidFill>
              <a:latin typeface="Corbel" panose="020B0503020204020204"/>
            </a:endParaRPr>
          </a:p>
          <a:p>
            <a:pPr marL="342900" marR="0" lvl="0" indent="-342900" algn="l" defTabSz="914400" rtl="0" eaLnBrk="1" fontAlgn="auto" latinLnBrk="0" hangingPunct="1">
              <a:lnSpc>
                <a:spcPct val="90000"/>
              </a:lnSpc>
              <a:spcBef>
                <a:spcPts val="1200"/>
              </a:spcBef>
              <a:spcAft>
                <a:spcPts val="0"/>
              </a:spcAft>
              <a:buClr>
                <a:srgbClr val="40BAD2"/>
              </a:buClr>
              <a:buSzTx/>
              <a:buFont typeface="Arial" panose="020B0604020202020204" pitchFamily="34" charset="0"/>
              <a:buChar char="•"/>
              <a:tabLst/>
              <a:defRPr/>
            </a:pPr>
            <a:r>
              <a:rPr kumimoji="0" lang="en-US" sz="20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rPr>
              <a:t>Secondary and higher education legally forbidden for girls. </a:t>
            </a:r>
            <a:r>
              <a:rPr lang="en-US">
                <a:solidFill>
                  <a:srgbClr val="000000">
                    <a:lumMod val="65000"/>
                    <a:lumOff val="35000"/>
                  </a:srgbClr>
                </a:solidFill>
                <a:latin typeface="Corbel" panose="020B0503020204020204"/>
              </a:rPr>
              <a:t>(UNESCO, 2025).</a:t>
            </a:r>
            <a:endParaRPr kumimoji="0" lang="en-US"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a:p>
            <a:pPr marR="0" lvl="0" algn="l" defTabSz="914400" rtl="0" eaLnBrk="1" fontAlgn="auto" latinLnBrk="0" hangingPunct="1">
              <a:lnSpc>
                <a:spcPct val="90000"/>
              </a:lnSpc>
              <a:spcBef>
                <a:spcPts val="1200"/>
              </a:spcBef>
              <a:spcAft>
                <a:spcPts val="0"/>
              </a:spcAft>
              <a:buClr>
                <a:srgbClr val="40BAD2"/>
              </a:buClr>
              <a:buSzTx/>
              <a:tabLst/>
              <a:defRPr/>
            </a:pPr>
            <a:endParaRPr kumimoji="0" lang="en-US" sz="20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a:p>
            <a:pPr marL="342900" marR="0" lvl="0" indent="-342900" algn="l" defTabSz="914400" rtl="0" eaLnBrk="1" fontAlgn="auto" latinLnBrk="0" hangingPunct="1">
              <a:lnSpc>
                <a:spcPct val="90000"/>
              </a:lnSpc>
              <a:spcBef>
                <a:spcPts val="1200"/>
              </a:spcBef>
              <a:spcAft>
                <a:spcPts val="0"/>
              </a:spcAft>
              <a:buClr>
                <a:srgbClr val="40BAD2"/>
              </a:buClr>
              <a:buSzTx/>
              <a:buFont typeface="Arial" panose="020B0604020202020204" pitchFamily="34" charset="0"/>
              <a:buChar char="•"/>
              <a:tabLst/>
              <a:defRPr/>
            </a:pPr>
            <a:r>
              <a:rPr lang="en-US" sz="2000">
                <a:solidFill>
                  <a:srgbClr val="000000">
                    <a:lumMod val="65000"/>
                    <a:lumOff val="35000"/>
                  </a:srgbClr>
                </a:solidFill>
                <a:latin typeface="Corbel" panose="020B0503020204020204"/>
              </a:rPr>
              <a:t>Exclusion is government policy, not just insecurity. </a:t>
            </a:r>
            <a:r>
              <a:rPr lang="en-US">
                <a:solidFill>
                  <a:srgbClr val="000000">
                    <a:lumMod val="65000"/>
                    <a:lumOff val="35000"/>
                  </a:srgbClr>
                </a:solidFill>
                <a:latin typeface="Corbel" panose="020B0503020204020204"/>
              </a:rPr>
              <a:t>(Qazizada, 2025).</a:t>
            </a:r>
          </a:p>
          <a:p>
            <a:pPr marR="0" lvl="0" algn="l" defTabSz="914400" rtl="0" eaLnBrk="1" fontAlgn="auto" latinLnBrk="0" hangingPunct="1">
              <a:lnSpc>
                <a:spcPct val="90000"/>
              </a:lnSpc>
              <a:spcBef>
                <a:spcPts val="1200"/>
              </a:spcBef>
              <a:spcAft>
                <a:spcPts val="0"/>
              </a:spcAft>
              <a:buClr>
                <a:srgbClr val="40BAD2"/>
              </a:buClr>
              <a:buSzTx/>
              <a:tabLst/>
              <a:defRPr/>
            </a:pPr>
            <a:endParaRPr lang="en-US" sz="2000">
              <a:solidFill>
                <a:srgbClr val="000000">
                  <a:lumMod val="65000"/>
                  <a:lumOff val="35000"/>
                </a:srgbClr>
              </a:solidFill>
              <a:latin typeface="Corbel" panose="020B0503020204020204"/>
            </a:endParaRPr>
          </a:p>
          <a:p>
            <a:pPr marL="342900" marR="0" lvl="0" indent="-342900" algn="l" defTabSz="914400" rtl="0" eaLnBrk="1" fontAlgn="auto" latinLnBrk="0" hangingPunct="1">
              <a:lnSpc>
                <a:spcPct val="90000"/>
              </a:lnSpc>
              <a:spcBef>
                <a:spcPts val="1200"/>
              </a:spcBef>
              <a:spcAft>
                <a:spcPts val="0"/>
              </a:spcAft>
              <a:buClr>
                <a:srgbClr val="40BAD2"/>
              </a:buClr>
              <a:buSzTx/>
              <a:buFont typeface="Arial" panose="020B0604020202020204" pitchFamily="34" charset="0"/>
              <a:buChar char="•"/>
              <a:tabLst/>
              <a:defRPr/>
            </a:pPr>
            <a:r>
              <a:rPr kumimoji="0" lang="en-US" sz="20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rPr>
              <a:t>Millions of girls remain out of school due to systematic bans.</a:t>
            </a:r>
            <a:r>
              <a:rPr kumimoji="0" lang="en-US"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rPr>
              <a:t> (UNICEF, 2025).</a:t>
            </a:r>
          </a:p>
          <a:p>
            <a:pPr marL="342900" marR="0" lvl="0" indent="-342900" algn="l" defTabSz="914400" rtl="0" eaLnBrk="1" fontAlgn="auto" latinLnBrk="0" hangingPunct="1">
              <a:lnSpc>
                <a:spcPct val="90000"/>
              </a:lnSpc>
              <a:spcBef>
                <a:spcPts val="1200"/>
              </a:spcBef>
              <a:spcAft>
                <a:spcPts val="0"/>
              </a:spcAft>
              <a:buClr>
                <a:srgbClr val="40BAD2"/>
              </a:buClr>
              <a:buSzTx/>
              <a:buFont typeface="Arial" panose="020B0604020202020204" pitchFamily="34" charset="0"/>
              <a:buChar char="•"/>
              <a:tabLst/>
              <a:defRPr/>
            </a:pPr>
            <a:endParaRPr kumimoji="0" lang="en-US" sz="20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a:p>
            <a:pPr marL="342900" marR="0" lvl="0" indent="-342900" algn="l" defTabSz="914400" rtl="0" eaLnBrk="1" fontAlgn="auto" latinLnBrk="0" hangingPunct="1">
              <a:lnSpc>
                <a:spcPct val="90000"/>
              </a:lnSpc>
              <a:spcBef>
                <a:spcPts val="1200"/>
              </a:spcBef>
              <a:spcAft>
                <a:spcPts val="0"/>
              </a:spcAft>
              <a:buClr>
                <a:srgbClr val="40BAD2"/>
              </a:buClr>
              <a:buSzTx/>
              <a:buFont typeface="Arial" panose="020B0604020202020204" pitchFamily="34" charset="0"/>
              <a:buChar char="•"/>
              <a:tabLst/>
              <a:defRPr/>
            </a:pPr>
            <a:endParaRPr lang="en-US" sz="2400">
              <a:solidFill>
                <a:srgbClr val="000000">
                  <a:lumMod val="65000"/>
                  <a:lumOff val="35000"/>
                </a:srgbClr>
              </a:solidFill>
              <a:latin typeface="Corbel" panose="020B0503020204020204"/>
            </a:endParaRP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kumimoji="0" lang="en-US" sz="24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lang="en-US" sz="2400">
              <a:solidFill>
                <a:srgbClr val="000000">
                  <a:lumMod val="65000"/>
                  <a:lumOff val="35000"/>
                </a:srgbClr>
              </a:solidFill>
              <a:latin typeface="Corbel" panose="020B0503020204020204"/>
            </a:endParaRP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kumimoji="0" lang="en-US" sz="24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lang="en-US" sz="2400">
              <a:solidFill>
                <a:srgbClr val="000000">
                  <a:lumMod val="65000"/>
                  <a:lumOff val="35000"/>
                </a:srgbClr>
              </a:solidFill>
              <a:latin typeface="Corbel" panose="020B0503020204020204"/>
            </a:endParaRPr>
          </a:p>
          <a:p>
            <a:pPr marL="0" marR="0" lvl="0" indent="0" algn="l" defTabSz="914400" rtl="0" eaLnBrk="1" fontAlgn="auto" latinLnBrk="0" hangingPunct="1">
              <a:lnSpc>
                <a:spcPct val="90000"/>
              </a:lnSpc>
              <a:spcBef>
                <a:spcPts val="1200"/>
              </a:spcBef>
              <a:spcAft>
                <a:spcPts val="0"/>
              </a:spcAft>
              <a:buClr>
                <a:srgbClr val="40BAD2"/>
              </a:buClr>
              <a:buSzTx/>
              <a:buFont typeface="Wingdings 2" pitchFamily="18" charset="2"/>
              <a:buNone/>
              <a:tabLst/>
              <a:defRPr/>
            </a:pPr>
            <a:endParaRPr kumimoji="0" lang="en-US" sz="2400" b="0" i="0" u="none" strike="noStrike" kern="1200" cap="none" spc="0" normalizeH="0" baseline="0" noProof="0">
              <a:ln>
                <a:noFill/>
              </a:ln>
              <a:solidFill>
                <a:srgbClr val="000000">
                  <a:lumMod val="65000"/>
                  <a:lumOff val="35000"/>
                </a:srgbClr>
              </a:solidFill>
              <a:effectLst/>
              <a:uLnTx/>
              <a:uFillTx/>
              <a:latin typeface="Corbel" panose="020B0503020204020204"/>
              <a:ea typeface="+mn-ea"/>
              <a:cs typeface="+mn-cs"/>
            </a:endParaRPr>
          </a:p>
        </p:txBody>
      </p:sp>
      <p:sp>
        <p:nvSpPr>
          <p:cNvPr id="10" name="TextBox 9">
            <a:extLst>
              <a:ext uri="{FF2B5EF4-FFF2-40B4-BE49-F238E27FC236}">
                <a16:creationId xmlns:a16="http://schemas.microsoft.com/office/drawing/2014/main" id="{08012224-2E2D-9947-C44D-2FCC6E128A79}"/>
              </a:ext>
            </a:extLst>
          </p:cNvPr>
          <p:cNvSpPr txBox="1"/>
          <p:nvPr/>
        </p:nvSpPr>
        <p:spPr>
          <a:xfrm>
            <a:off x="9307286" y="6233595"/>
            <a:ext cx="1534886" cy="369332"/>
          </a:xfrm>
          <a:prstGeom prst="rect">
            <a:avLst/>
          </a:prstGeom>
          <a:noFill/>
        </p:spPr>
        <p:txBody>
          <a:bodyPr wrap="square" rtlCol="0">
            <a:spAutoFit/>
          </a:bodyPr>
          <a:lstStyle/>
          <a:p>
            <a:r>
              <a:rPr lang="en-US"/>
              <a:t>(Abbasi, 2021)</a:t>
            </a:r>
          </a:p>
        </p:txBody>
      </p:sp>
    </p:spTree>
    <p:extLst>
      <p:ext uri="{BB962C8B-B14F-4D97-AF65-F5344CB8AC3E}">
        <p14:creationId xmlns:p14="http://schemas.microsoft.com/office/powerpoint/2010/main" val="207131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FEE3B5B-E461-8CE3-58F2-7484E7836344}"/>
              </a:ext>
            </a:extLst>
          </p:cNvPr>
          <p:cNvSpPr>
            <a:spLocks noGrp="1"/>
          </p:cNvSpPr>
          <p:nvPr>
            <p:ph type="title"/>
          </p:nvPr>
        </p:nvSpPr>
        <p:spPr>
          <a:xfrm>
            <a:off x="1600754" y="1087374"/>
            <a:ext cx="8983489" cy="1000978"/>
          </a:xfrm>
        </p:spPr>
        <p:txBody>
          <a:bodyPr>
            <a:normAutofit/>
          </a:bodyPr>
          <a:lstStyle/>
          <a:p>
            <a:r>
              <a:rPr lang="en-US" sz="3300"/>
              <a:t>UNICEFS Role – Mitigation within structural constraints</a:t>
            </a:r>
          </a:p>
        </p:txBody>
      </p:sp>
      <p:sp>
        <p:nvSpPr>
          <p:cNvPr id="25" name="Rectangle 24">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 name="Rectangle 28">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50" name="Picture 2" descr="A girl holds a notebook donated by UNICEF October 14 in Faizabad, Badakhshan province. [Courtesy of Afghanistan Development and Welfare Services Organisation]">
            <a:extLst>
              <a:ext uri="{FF2B5EF4-FFF2-40B4-BE49-F238E27FC236}">
                <a16:creationId xmlns:a16="http://schemas.microsoft.com/office/drawing/2014/main" id="{459C33D6-BBBE-E6DB-FC66-4BE90E3576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05" r="34249"/>
          <a:stretch>
            <a:fillRect/>
          </a:stretch>
        </p:blipFill>
        <p:spPr bwMode="auto">
          <a:xfrm>
            <a:off x="21719" y="2416774"/>
            <a:ext cx="2514600" cy="36731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5D441D-239F-7398-D598-82902B341DBA}"/>
              </a:ext>
            </a:extLst>
          </p:cNvPr>
          <p:cNvSpPr txBox="1"/>
          <p:nvPr/>
        </p:nvSpPr>
        <p:spPr>
          <a:xfrm>
            <a:off x="342900" y="6089903"/>
            <a:ext cx="1861457" cy="338554"/>
          </a:xfrm>
          <a:prstGeom prst="rect">
            <a:avLst/>
          </a:prstGeom>
          <a:noFill/>
        </p:spPr>
        <p:txBody>
          <a:bodyPr wrap="square" rtlCol="0">
            <a:spAutoFit/>
          </a:bodyPr>
          <a:lstStyle/>
          <a:p>
            <a:r>
              <a:rPr lang="en-US" sz="1600"/>
              <a:t>(Qasum, 2021)</a:t>
            </a:r>
          </a:p>
        </p:txBody>
      </p:sp>
      <p:sp>
        <p:nvSpPr>
          <p:cNvPr id="3" name="Rectangle 2">
            <a:extLst>
              <a:ext uri="{FF2B5EF4-FFF2-40B4-BE49-F238E27FC236}">
                <a16:creationId xmlns:a16="http://schemas.microsoft.com/office/drawing/2014/main" id="{818F247C-B884-90A3-78B4-F13D3373796F}"/>
              </a:ext>
            </a:extLst>
          </p:cNvPr>
          <p:cNvSpPr/>
          <p:nvPr/>
        </p:nvSpPr>
        <p:spPr>
          <a:xfrm>
            <a:off x="2778222" y="2747777"/>
            <a:ext cx="2514600" cy="32639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AF617FC-56B4-5100-A2B7-A0D6225BB3A6}"/>
              </a:ext>
            </a:extLst>
          </p:cNvPr>
          <p:cNvSpPr txBox="1"/>
          <p:nvPr/>
        </p:nvSpPr>
        <p:spPr>
          <a:xfrm>
            <a:off x="2778222" y="2777045"/>
            <a:ext cx="2514600" cy="3108543"/>
          </a:xfrm>
          <a:prstGeom prst="rect">
            <a:avLst/>
          </a:prstGeom>
          <a:noFill/>
        </p:spPr>
        <p:txBody>
          <a:bodyPr wrap="square" rtlCol="0">
            <a:spAutoFit/>
          </a:bodyPr>
          <a:lstStyle/>
          <a:p>
            <a:r>
              <a:rPr lang="en-US" b="1">
                <a:solidFill>
                  <a:schemeClr val="bg1"/>
                </a:solidFill>
              </a:rPr>
              <a:t>Access Alternatives:</a:t>
            </a:r>
          </a:p>
          <a:p>
            <a:endParaRPr lang="en-US">
              <a:solidFill>
                <a:schemeClr val="bg1"/>
              </a:solidFill>
            </a:endParaRPr>
          </a:p>
          <a:p>
            <a:pPr marL="285750" indent="-285750">
              <a:buFont typeface="Arial" panose="020B0604020202020204" pitchFamily="34" charset="0"/>
              <a:buChar char="•"/>
            </a:pPr>
            <a:r>
              <a:rPr lang="en-US">
                <a:solidFill>
                  <a:schemeClr val="bg1"/>
                </a:solidFill>
              </a:rPr>
              <a:t>Community-based education</a:t>
            </a:r>
          </a:p>
          <a:p>
            <a:endParaRPr lang="en-US">
              <a:solidFill>
                <a:schemeClr val="bg1"/>
              </a:solidFill>
            </a:endParaRPr>
          </a:p>
          <a:p>
            <a:pPr marL="285750" indent="-285750">
              <a:buFont typeface="Arial" panose="020B0604020202020204" pitchFamily="34" charset="0"/>
              <a:buChar char="•"/>
            </a:pPr>
            <a:r>
              <a:rPr lang="en-US">
                <a:solidFill>
                  <a:schemeClr val="bg1"/>
                </a:solidFill>
              </a:rPr>
              <a:t>Accelerated/non-formal learning pathways</a:t>
            </a:r>
          </a:p>
          <a:p>
            <a:r>
              <a:rPr lang="en-US">
                <a:solidFill>
                  <a:schemeClr val="bg1"/>
                </a:solidFill>
              </a:rPr>
              <a:t>	</a:t>
            </a:r>
          </a:p>
          <a:p>
            <a:endParaRPr lang="en-US">
              <a:solidFill>
                <a:schemeClr val="bg1"/>
              </a:solidFill>
            </a:endParaRPr>
          </a:p>
          <a:p>
            <a:r>
              <a:rPr lang="en-US" sz="1600">
                <a:solidFill>
                  <a:schemeClr val="bg1"/>
                </a:solidFill>
              </a:rPr>
              <a:t>               (UNICEF,2025)</a:t>
            </a:r>
          </a:p>
        </p:txBody>
      </p:sp>
      <p:sp>
        <p:nvSpPr>
          <p:cNvPr id="6" name="Rectangle 5">
            <a:extLst>
              <a:ext uri="{FF2B5EF4-FFF2-40B4-BE49-F238E27FC236}">
                <a16:creationId xmlns:a16="http://schemas.microsoft.com/office/drawing/2014/main" id="{7DC26927-9690-9A2A-7729-A679D5833DF7}"/>
              </a:ext>
            </a:extLst>
          </p:cNvPr>
          <p:cNvSpPr/>
          <p:nvPr/>
        </p:nvSpPr>
        <p:spPr>
          <a:xfrm>
            <a:off x="6092498" y="2747777"/>
            <a:ext cx="2514600" cy="32639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C485A31-DE6F-C9E0-5F7C-605F34BEA448}"/>
              </a:ext>
            </a:extLst>
          </p:cNvPr>
          <p:cNvSpPr/>
          <p:nvPr/>
        </p:nvSpPr>
        <p:spPr>
          <a:xfrm>
            <a:off x="9240513" y="2738507"/>
            <a:ext cx="2514600" cy="32639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2909A71-4923-87DF-1ACF-F85B9918ACAC}"/>
              </a:ext>
            </a:extLst>
          </p:cNvPr>
          <p:cNvSpPr txBox="1"/>
          <p:nvPr/>
        </p:nvSpPr>
        <p:spPr>
          <a:xfrm>
            <a:off x="6092497" y="2777045"/>
            <a:ext cx="2514600" cy="3108543"/>
          </a:xfrm>
          <a:prstGeom prst="rect">
            <a:avLst/>
          </a:prstGeom>
          <a:noFill/>
        </p:spPr>
        <p:txBody>
          <a:bodyPr wrap="square" rtlCol="0">
            <a:spAutoFit/>
          </a:bodyPr>
          <a:lstStyle/>
          <a:p>
            <a:r>
              <a:rPr lang="en-US" b="1">
                <a:solidFill>
                  <a:schemeClr val="bg1"/>
                </a:solidFill>
              </a:rPr>
              <a:t>Enabling Conditions:</a:t>
            </a:r>
          </a:p>
          <a:p>
            <a:endParaRPr lang="en-US">
              <a:solidFill>
                <a:schemeClr val="bg1"/>
              </a:solidFill>
            </a:endParaRPr>
          </a:p>
          <a:p>
            <a:pPr marL="285750" indent="-285750">
              <a:buFont typeface="Arial" panose="020B0604020202020204" pitchFamily="34" charset="0"/>
              <a:buChar char="•"/>
            </a:pPr>
            <a:r>
              <a:rPr lang="en-US">
                <a:solidFill>
                  <a:schemeClr val="bg1"/>
                </a:solidFill>
              </a:rPr>
              <a:t>Teacher Training &amp; learning materials</a:t>
            </a:r>
          </a:p>
          <a:p>
            <a:endParaRPr lang="en-US">
              <a:solidFill>
                <a:schemeClr val="bg1"/>
              </a:solidFill>
            </a:endParaRPr>
          </a:p>
          <a:p>
            <a:pPr marL="285750" indent="-285750">
              <a:buFont typeface="Arial" panose="020B0604020202020204" pitchFamily="34" charset="0"/>
              <a:buChar char="•"/>
            </a:pPr>
            <a:r>
              <a:rPr lang="en-US">
                <a:solidFill>
                  <a:schemeClr val="bg1"/>
                </a:solidFill>
              </a:rPr>
              <a:t>WASH &amp; Menstrual hygiene support.</a:t>
            </a:r>
          </a:p>
          <a:p>
            <a:endParaRPr lang="en-US">
              <a:solidFill>
                <a:schemeClr val="bg1"/>
              </a:solidFill>
            </a:endParaRPr>
          </a:p>
          <a:p>
            <a:pPr marL="285750" indent="-285750">
              <a:buFont typeface="Arial" panose="020B0604020202020204" pitchFamily="34" charset="0"/>
              <a:buChar char="•"/>
            </a:pPr>
            <a:r>
              <a:rPr lang="en-US">
                <a:solidFill>
                  <a:schemeClr val="bg1"/>
                </a:solidFill>
              </a:rPr>
              <a:t>Safe Learning spaces	</a:t>
            </a:r>
          </a:p>
          <a:p>
            <a:r>
              <a:rPr lang="en-US" sz="1600">
                <a:solidFill>
                  <a:schemeClr val="bg1"/>
                </a:solidFill>
              </a:rPr>
              <a:t>               (UNICEF,2024)</a:t>
            </a:r>
          </a:p>
        </p:txBody>
      </p:sp>
      <p:sp>
        <p:nvSpPr>
          <p:cNvPr id="9" name="TextBox 8">
            <a:extLst>
              <a:ext uri="{FF2B5EF4-FFF2-40B4-BE49-F238E27FC236}">
                <a16:creationId xmlns:a16="http://schemas.microsoft.com/office/drawing/2014/main" id="{B74EC35A-D7D9-6D18-138C-868379D60A4F}"/>
              </a:ext>
            </a:extLst>
          </p:cNvPr>
          <p:cNvSpPr txBox="1"/>
          <p:nvPr/>
        </p:nvSpPr>
        <p:spPr>
          <a:xfrm>
            <a:off x="9240512" y="2747777"/>
            <a:ext cx="2608587" cy="3108543"/>
          </a:xfrm>
          <a:prstGeom prst="rect">
            <a:avLst/>
          </a:prstGeom>
          <a:noFill/>
        </p:spPr>
        <p:txBody>
          <a:bodyPr wrap="square" rtlCol="0">
            <a:spAutoFit/>
          </a:bodyPr>
          <a:lstStyle/>
          <a:p>
            <a:r>
              <a:rPr lang="en-US" b="1">
                <a:solidFill>
                  <a:schemeClr val="bg1"/>
                </a:solidFill>
              </a:rPr>
              <a:t>Protection &amp; Wellbeing:</a:t>
            </a:r>
          </a:p>
          <a:p>
            <a:endParaRPr lang="en-US">
              <a:solidFill>
                <a:schemeClr val="bg1"/>
              </a:solidFill>
            </a:endParaRPr>
          </a:p>
          <a:p>
            <a:pPr marL="285750" indent="-285750">
              <a:buFont typeface="Arial" panose="020B0604020202020204" pitchFamily="34" charset="0"/>
              <a:buChar char="•"/>
            </a:pPr>
            <a:r>
              <a:rPr lang="en-US">
                <a:solidFill>
                  <a:schemeClr val="bg1"/>
                </a:solidFill>
              </a:rPr>
              <a:t>Psychosocial Support</a:t>
            </a:r>
          </a:p>
          <a:p>
            <a:pPr marL="285750" indent="-285750">
              <a:buFont typeface="Arial" panose="020B0604020202020204" pitchFamily="34" charset="0"/>
              <a:buChar char="•"/>
            </a:pPr>
            <a:endParaRPr lang="en-US">
              <a:solidFill>
                <a:schemeClr val="bg1"/>
              </a:solidFill>
            </a:endParaRPr>
          </a:p>
          <a:p>
            <a:pPr marL="285750" indent="-285750">
              <a:buFont typeface="Arial" panose="020B0604020202020204" pitchFamily="34" charset="0"/>
              <a:buChar char="•"/>
            </a:pPr>
            <a:r>
              <a:rPr lang="en-US">
                <a:solidFill>
                  <a:schemeClr val="bg1"/>
                </a:solidFill>
              </a:rPr>
              <a:t>Safeguarding</a:t>
            </a:r>
          </a:p>
          <a:p>
            <a:endParaRPr lang="en-US">
              <a:solidFill>
                <a:schemeClr val="bg1"/>
              </a:solidFill>
            </a:endParaRPr>
          </a:p>
          <a:p>
            <a:pPr marL="285750" indent="-285750">
              <a:buFont typeface="Arial" panose="020B0604020202020204" pitchFamily="34" charset="0"/>
              <a:buChar char="•"/>
            </a:pPr>
            <a:r>
              <a:rPr lang="en-US">
                <a:solidFill>
                  <a:schemeClr val="bg1"/>
                </a:solidFill>
              </a:rPr>
              <a:t>Gender-based violence risk mitigation.</a:t>
            </a:r>
          </a:p>
          <a:p>
            <a:r>
              <a:rPr lang="en-US">
                <a:solidFill>
                  <a:schemeClr val="bg1"/>
                </a:solidFill>
              </a:rPr>
              <a:t>	</a:t>
            </a:r>
          </a:p>
          <a:p>
            <a:r>
              <a:rPr lang="en-US" sz="1600">
                <a:solidFill>
                  <a:schemeClr val="bg1"/>
                </a:solidFill>
              </a:rPr>
              <a:t>               (UNICEF,2025)</a:t>
            </a:r>
          </a:p>
        </p:txBody>
      </p:sp>
      <p:sp>
        <p:nvSpPr>
          <p:cNvPr id="13" name="TextBox 12">
            <a:extLst>
              <a:ext uri="{FF2B5EF4-FFF2-40B4-BE49-F238E27FC236}">
                <a16:creationId xmlns:a16="http://schemas.microsoft.com/office/drawing/2014/main" id="{2831F5B3-66F0-D58D-718E-6B31FE5BC039}"/>
              </a:ext>
            </a:extLst>
          </p:cNvPr>
          <p:cNvSpPr txBox="1"/>
          <p:nvPr/>
        </p:nvSpPr>
        <p:spPr>
          <a:xfrm>
            <a:off x="2778222" y="6106839"/>
            <a:ext cx="8566854" cy="675180"/>
          </a:xfrm>
          <a:prstGeom prst="rect">
            <a:avLst/>
          </a:prstGeom>
          <a:noFill/>
        </p:spPr>
        <p:txBody>
          <a:bodyPr wrap="square">
            <a:prstTxWarp prst="textChevron">
              <a:avLst/>
            </a:prstTxWarp>
            <a:spAutoFit/>
          </a:bodyPr>
          <a:lstStyle/>
          <a:p>
            <a:pPr algn="ctr"/>
            <a:r>
              <a:rPr lang="en-GB" sz="18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Mitigation = Structural Transformation!</a:t>
            </a:r>
          </a:p>
        </p:txBody>
      </p:sp>
    </p:spTree>
    <p:extLst>
      <p:ext uri="{BB962C8B-B14F-4D97-AF65-F5344CB8AC3E}">
        <p14:creationId xmlns:p14="http://schemas.microsoft.com/office/powerpoint/2010/main" val="177896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B1FD55-5D1B-D4DA-7397-B80635D12143}"/>
              </a:ext>
            </a:extLst>
          </p:cNvPr>
          <p:cNvSpPr>
            <a:spLocks noGrp="1"/>
          </p:cNvSpPr>
          <p:nvPr>
            <p:ph type="title"/>
          </p:nvPr>
        </p:nvSpPr>
        <p:spPr/>
        <p:txBody>
          <a:bodyPr/>
          <a:lstStyle/>
          <a:p>
            <a:r>
              <a:rPr lang="en-GB"/>
              <a:t>Conclusion </a:t>
            </a:r>
            <a:endParaRPr lang="en-US"/>
          </a:p>
        </p:txBody>
      </p:sp>
      <p:sp>
        <p:nvSpPr>
          <p:cNvPr id="20" name="Content Placeholder 7">
            <a:extLst>
              <a:ext uri="{FF2B5EF4-FFF2-40B4-BE49-F238E27FC236}">
                <a16:creationId xmlns:a16="http://schemas.microsoft.com/office/drawing/2014/main" id="{72C8B087-9FE8-00A1-8E2A-4EA01EFB6574}"/>
              </a:ext>
            </a:extLst>
          </p:cNvPr>
          <p:cNvSpPr>
            <a:spLocks noGrp="1"/>
          </p:cNvSpPr>
          <p:nvPr>
            <p:ph idx="1"/>
          </p:nvPr>
        </p:nvSpPr>
        <p:spPr>
          <a:xfrm>
            <a:off x="5737152" y="1483880"/>
            <a:ext cx="4959603" cy="3522569"/>
          </a:xfrm>
        </p:spPr>
        <p:txBody>
          <a:bodyPr anchor="t">
            <a:normAutofit fontScale="92500" lnSpcReduction="20000"/>
          </a:bodyPr>
          <a:lstStyle/>
          <a:p>
            <a:r>
              <a:rPr lang="en-US">
                <a:ea typeface="+mn-lt"/>
                <a:cs typeface="+mn-lt"/>
              </a:rPr>
              <a:t>In conclusion, UNICEF plays a critical and multifaceted role in strengthening education systems across the globe. Its work extends far beyond providing basic resources; it encompasses rebuilding and repairing schools, training and supporting teachers, promoting gender equality, and ensuring that learning continues even in the most challenging humanitarian contexts (UNICEF, 2023a). Through these interventions, UNICEF seeks not only to restore access to education but also to create safe, inclusive, and equitable learning environments where all children—regardless of gender, background, or circumstance—can thrive. </a:t>
            </a:r>
          </a:p>
          <a:p>
            <a:r>
              <a:rPr lang="en-US"/>
              <a:t>Lyndsey Copp</a:t>
            </a:r>
          </a:p>
        </p:txBody>
      </p:sp>
    </p:spTree>
    <p:extLst>
      <p:ext uri="{BB962C8B-B14F-4D97-AF65-F5344CB8AC3E}">
        <p14:creationId xmlns:p14="http://schemas.microsoft.com/office/powerpoint/2010/main" val="927005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6A1A-0D65-E2DB-5892-B17E9E7AD607}"/>
              </a:ext>
            </a:extLst>
          </p:cNvPr>
          <p:cNvSpPr>
            <a:spLocks noGrp="1"/>
          </p:cNvSpPr>
          <p:nvPr>
            <p:ph type="title"/>
          </p:nvPr>
        </p:nvSpPr>
        <p:spPr/>
        <p:txBody>
          <a:bodyPr/>
          <a:lstStyle/>
          <a:p>
            <a:r>
              <a:rPr lang="en-GB"/>
              <a:t>Conclusion</a:t>
            </a:r>
            <a:endParaRPr lang="en-US"/>
          </a:p>
        </p:txBody>
      </p:sp>
      <p:sp>
        <p:nvSpPr>
          <p:cNvPr id="3" name="Content Placeholder 2">
            <a:extLst>
              <a:ext uri="{FF2B5EF4-FFF2-40B4-BE49-F238E27FC236}">
                <a16:creationId xmlns:a16="http://schemas.microsoft.com/office/drawing/2014/main" id="{E6E8C50A-F615-3C69-A343-61FAC0303D93}"/>
              </a:ext>
            </a:extLst>
          </p:cNvPr>
          <p:cNvSpPr>
            <a:spLocks noGrp="1"/>
          </p:cNvSpPr>
          <p:nvPr>
            <p:ph idx="1"/>
          </p:nvPr>
        </p:nvSpPr>
        <p:spPr/>
        <p:txBody>
          <a:bodyPr>
            <a:normAutofit/>
          </a:bodyPr>
          <a:lstStyle/>
          <a:p>
            <a:r>
              <a:rPr lang="en-GB">
                <a:ea typeface="+mn-lt"/>
                <a:cs typeface="+mn-lt"/>
              </a:rPr>
              <a:t>The situation in Syria provides a powerful illustration of the profound impact conflict can have on children’s education. Years of violence have destroyed infrastructure, displaced communities, and disrupted schooling for millions of children. Girls, in particular, face heightened risks of exclusion due to cultural norms, safety concerns, and increased household responsibilities during crises (UNICEF, 2023b). UNICEF’s work in Syria demonstrates the importance of gender‑sensitive, trauma‑informed, and inclusive approaches that address both the immediate and long‑term barriers to education. These interventions highlight the organisation’s commitment to ensuring that education remains a protective and stabilising force for children living through conflict. </a:t>
            </a:r>
            <a:endParaRPr lang="en-GB"/>
          </a:p>
          <a:p>
            <a:r>
              <a:rPr lang="en-GB"/>
              <a:t>Lyndsey Copp</a:t>
            </a:r>
          </a:p>
          <a:p>
            <a:endParaRPr lang="en-GB"/>
          </a:p>
        </p:txBody>
      </p:sp>
    </p:spTree>
    <p:extLst>
      <p:ext uri="{BB962C8B-B14F-4D97-AF65-F5344CB8AC3E}">
        <p14:creationId xmlns:p14="http://schemas.microsoft.com/office/powerpoint/2010/main" val="2074290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2BC7-6C31-AC6F-1AB8-406CA65FE06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5492DF7B-ABC9-A665-4AD4-5BEE77B9E449}"/>
              </a:ext>
            </a:extLst>
          </p:cNvPr>
          <p:cNvSpPr>
            <a:spLocks noGrp="1"/>
          </p:cNvSpPr>
          <p:nvPr>
            <p:ph idx="1"/>
          </p:nvPr>
        </p:nvSpPr>
        <p:spPr/>
        <p:txBody>
          <a:bodyPr>
            <a:normAutofit fontScale="92500" lnSpcReduction="10000"/>
          </a:bodyPr>
          <a:lstStyle/>
          <a:p>
            <a:r>
              <a:rPr lang="en-GB">
                <a:ea typeface="+mn-lt"/>
                <a:cs typeface="+mn-lt"/>
              </a:rPr>
              <a:t>While UNICEF’s programmes have significantly improved access to education and contributed to meaningful progress toward gender equity, the sustainability of these achievements remains fragile. Ongoing conflict, political instability, and economic hardship continue to undermine educational recovery and limit the long‑term impact of humanitarian interventions (UNICEF, 2023b). This underscores the reality that educational progress in crisis‑affected regions cannot be separated from broader issues of peacebuilding, security, and social stability.</a:t>
            </a:r>
            <a:endParaRPr lang="en-GB"/>
          </a:p>
          <a:p>
            <a:r>
              <a:rPr lang="en-GB">
                <a:ea typeface="+mn-lt"/>
                <a:cs typeface="+mn-lt"/>
              </a:rPr>
              <a:t>Ultimately, the long‑term success of UNICEF’s educational initiatives depends on a combination of continued international support, adequate funding, strong partnerships with local communities, and—crucially—lasting peace. Only when stability is restored can education systems fully rebuild, expand, and provide consistent, high‑quality learning opportunities for all children. UNICEF’s work lays the foundation, but sustainable recovery requires a global commitment to protecting children’s rights and ensuring that education remains a priority even in the most difficult circumstances. </a:t>
            </a:r>
            <a:endParaRPr lang="en-GB"/>
          </a:p>
          <a:p>
            <a:r>
              <a:rPr lang="en-GB"/>
              <a:t>Lyndsey Copp</a:t>
            </a:r>
          </a:p>
          <a:p>
            <a:endParaRPr lang="en-GB"/>
          </a:p>
        </p:txBody>
      </p:sp>
    </p:spTree>
    <p:extLst>
      <p:ext uri="{BB962C8B-B14F-4D97-AF65-F5344CB8AC3E}">
        <p14:creationId xmlns:p14="http://schemas.microsoft.com/office/powerpoint/2010/main" val="1630594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5C3F-E9B9-7533-3F39-DBD9A7C7AD76}"/>
              </a:ext>
            </a:extLst>
          </p:cNvPr>
          <p:cNvSpPr>
            <a:spLocks noGrp="1"/>
          </p:cNvSpPr>
          <p:nvPr>
            <p:ph type="title"/>
          </p:nvPr>
        </p:nvSpPr>
        <p:spPr/>
        <p:txBody>
          <a:bodyPr/>
          <a:lstStyle/>
          <a:p>
            <a:r>
              <a:rPr lang="en-GB"/>
              <a:t>References list:</a:t>
            </a:r>
          </a:p>
        </p:txBody>
      </p:sp>
      <p:sp>
        <p:nvSpPr>
          <p:cNvPr id="3" name="Content Placeholder 2">
            <a:extLst>
              <a:ext uri="{FF2B5EF4-FFF2-40B4-BE49-F238E27FC236}">
                <a16:creationId xmlns:a16="http://schemas.microsoft.com/office/drawing/2014/main" id="{83E673C9-FB8F-B833-9DC2-338FA02565EB}"/>
              </a:ext>
            </a:extLst>
          </p:cNvPr>
          <p:cNvSpPr>
            <a:spLocks noGrp="1"/>
          </p:cNvSpPr>
          <p:nvPr>
            <p:ph idx="1"/>
          </p:nvPr>
        </p:nvSpPr>
        <p:spPr>
          <a:xfrm>
            <a:off x="3911021" y="604157"/>
            <a:ext cx="7273447" cy="5958667"/>
          </a:xfrm>
        </p:spPr>
        <p:txBody>
          <a:bodyPr vert="horz" lIns="91440" tIns="45720" rIns="91440" bIns="45720" rtlCol="0" anchor="t">
            <a:noAutofit/>
          </a:bodyPr>
          <a:lstStyle/>
          <a:p>
            <a:r>
              <a:rPr lang="en-GB" sz="1400">
                <a:solidFill>
                  <a:schemeClr val="tx1"/>
                </a:solidFill>
                <a:latin typeface="Calibri"/>
                <a:ea typeface="+mn-lt"/>
                <a:cs typeface="+mn-lt"/>
              </a:rPr>
              <a:t>Abassi, F. (2021) Afghan Girls Education: ‘I don’t think I have a future’, Available at: </a:t>
            </a:r>
            <a:r>
              <a:rPr lang="en-GB" sz="1400" dirty="0">
                <a:solidFill>
                  <a:schemeClr val="tx1"/>
                </a:solidFill>
                <a:latin typeface="Calibri"/>
                <a:ea typeface="+mn-lt"/>
                <a:cs typeface="+mn-lt"/>
              </a:rPr>
              <a:t>https://</a:t>
            </a:r>
            <a:r>
              <a:rPr lang="en-GB" sz="1400" dirty="0" err="1">
                <a:solidFill>
                  <a:schemeClr val="tx1"/>
                </a:solidFill>
                <a:latin typeface="Calibri"/>
                <a:ea typeface="+mn-lt"/>
                <a:cs typeface="+mn-lt"/>
              </a:rPr>
              <a:t>www.hrw.org</a:t>
            </a:r>
            <a:r>
              <a:rPr lang="en-GB" sz="1400" dirty="0">
                <a:solidFill>
                  <a:schemeClr val="tx1"/>
                </a:solidFill>
                <a:latin typeface="Calibri"/>
                <a:ea typeface="+mn-lt"/>
                <a:cs typeface="+mn-lt"/>
              </a:rPr>
              <a:t>/news/2021/10/31/</a:t>
            </a:r>
            <a:r>
              <a:rPr lang="en-GB" sz="1400" dirty="0" err="1">
                <a:solidFill>
                  <a:schemeClr val="tx1"/>
                </a:solidFill>
                <a:latin typeface="Calibri"/>
                <a:ea typeface="+mn-lt"/>
                <a:cs typeface="+mn-lt"/>
              </a:rPr>
              <a:t>afghan</a:t>
            </a:r>
            <a:r>
              <a:rPr lang="en-GB" sz="1400" dirty="0">
                <a:solidFill>
                  <a:schemeClr val="tx1"/>
                </a:solidFill>
                <a:latin typeface="Calibri"/>
                <a:ea typeface="+mn-lt"/>
                <a:cs typeface="+mn-lt"/>
              </a:rPr>
              <a:t>-girls-education-</a:t>
            </a:r>
            <a:r>
              <a:rPr lang="en-GB" sz="1400" dirty="0" err="1">
                <a:solidFill>
                  <a:schemeClr val="tx1"/>
                </a:solidFill>
                <a:latin typeface="Calibri"/>
                <a:ea typeface="+mn-lt"/>
                <a:cs typeface="+mn-lt"/>
              </a:rPr>
              <a:t>i</a:t>
            </a:r>
            <a:r>
              <a:rPr lang="en-GB" sz="1400" dirty="0">
                <a:solidFill>
                  <a:schemeClr val="tx1"/>
                </a:solidFill>
                <a:latin typeface="Calibri"/>
                <a:ea typeface="+mn-lt"/>
                <a:cs typeface="+mn-lt"/>
              </a:rPr>
              <a:t>-</a:t>
            </a:r>
            <a:r>
              <a:rPr lang="en-GB" sz="1400" dirty="0" err="1">
                <a:solidFill>
                  <a:schemeClr val="tx1"/>
                </a:solidFill>
                <a:latin typeface="Calibri"/>
                <a:ea typeface="+mn-lt"/>
                <a:cs typeface="+mn-lt"/>
              </a:rPr>
              <a:t>dont</a:t>
            </a:r>
            <a:r>
              <a:rPr lang="en-GB" sz="1400" dirty="0">
                <a:solidFill>
                  <a:schemeClr val="tx1"/>
                </a:solidFill>
                <a:latin typeface="Calibri"/>
                <a:ea typeface="+mn-lt"/>
                <a:cs typeface="+mn-lt"/>
              </a:rPr>
              <a:t>-think-</a:t>
            </a:r>
            <a:r>
              <a:rPr lang="en-GB" sz="1400" dirty="0" err="1">
                <a:solidFill>
                  <a:schemeClr val="tx1"/>
                </a:solidFill>
                <a:latin typeface="Calibri"/>
                <a:ea typeface="+mn-lt"/>
                <a:cs typeface="+mn-lt"/>
              </a:rPr>
              <a:t>i</a:t>
            </a:r>
            <a:r>
              <a:rPr lang="en-GB" sz="1400" dirty="0">
                <a:solidFill>
                  <a:schemeClr val="tx1"/>
                </a:solidFill>
                <a:latin typeface="Calibri"/>
                <a:ea typeface="+mn-lt"/>
                <a:cs typeface="+mn-lt"/>
              </a:rPr>
              <a:t>-have-future </a:t>
            </a:r>
            <a:r>
              <a:rPr lang="en-GB" sz="1400">
                <a:solidFill>
                  <a:schemeClr val="tx1"/>
                </a:solidFill>
                <a:latin typeface="Calibri"/>
                <a:ea typeface="+mn-lt"/>
                <a:cs typeface="+mn-lt"/>
              </a:rPr>
              <a:t>(Accessed: 23</a:t>
            </a:r>
            <a:r>
              <a:rPr lang="en-GB" sz="1400" baseline="30000">
                <a:solidFill>
                  <a:schemeClr val="tx1"/>
                </a:solidFill>
                <a:latin typeface="Calibri"/>
                <a:ea typeface="+mn-lt"/>
                <a:cs typeface="+mn-lt"/>
              </a:rPr>
              <a:t>rd </a:t>
            </a:r>
            <a:r>
              <a:rPr lang="en-GB" sz="1400">
                <a:solidFill>
                  <a:schemeClr val="tx1"/>
                </a:solidFill>
                <a:latin typeface="Calibri"/>
                <a:ea typeface="+mn-lt"/>
                <a:cs typeface="+mn-lt"/>
              </a:rPr>
              <a:t> February 2026). </a:t>
            </a:r>
            <a:r>
              <a:rPr lang="en-GB" sz="1400" b="1">
                <a:solidFill>
                  <a:schemeClr val="tx1"/>
                </a:solidFill>
                <a:latin typeface="Calibri"/>
                <a:ea typeface="+mn-lt"/>
                <a:cs typeface="+mn-lt"/>
              </a:rPr>
              <a:t>HM</a:t>
            </a:r>
          </a:p>
          <a:p>
            <a:r>
              <a:rPr lang="en-GB" sz="1400" dirty="0" err="1">
                <a:solidFill>
                  <a:schemeClr val="tx1"/>
                </a:solidFill>
                <a:latin typeface="Calibri"/>
                <a:ea typeface="Calibri"/>
                <a:cs typeface="Calibri"/>
              </a:rPr>
              <a:t>Qasum</a:t>
            </a:r>
            <a:r>
              <a:rPr lang="en-GB" sz="1400" dirty="0">
                <a:solidFill>
                  <a:schemeClr val="tx1"/>
                </a:solidFill>
                <a:latin typeface="Calibri"/>
                <a:ea typeface="Calibri"/>
                <a:cs typeface="Calibri"/>
              </a:rPr>
              <a:t>, M. (2021),  </a:t>
            </a:r>
            <a:r>
              <a:rPr lang="en-GB" sz="1400" i="1" dirty="0">
                <a:solidFill>
                  <a:schemeClr val="tx1"/>
                </a:solidFill>
                <a:latin typeface="Calibri"/>
                <a:ea typeface="Calibri"/>
                <a:cs typeface="Calibri"/>
              </a:rPr>
              <a:t>UNICEF provides education, mental health supports to hundreds of Takhar children</a:t>
            </a:r>
            <a:r>
              <a:rPr lang="en-GB" sz="1400" dirty="0">
                <a:solidFill>
                  <a:schemeClr val="tx1"/>
                </a:solidFill>
                <a:latin typeface="Calibri"/>
                <a:ea typeface="Calibri"/>
                <a:cs typeface="Calibri"/>
              </a:rPr>
              <a:t>, Available </a:t>
            </a:r>
            <a:r>
              <a:rPr lang="en-GB" sz="1400" dirty="0" err="1">
                <a:solidFill>
                  <a:schemeClr val="tx1"/>
                </a:solidFill>
                <a:latin typeface="Calibri"/>
                <a:ea typeface="Calibri"/>
                <a:cs typeface="Calibri"/>
              </a:rPr>
              <a:t>at:https</a:t>
            </a:r>
            <a:r>
              <a:rPr lang="en-GB" sz="1400" dirty="0">
                <a:solidFill>
                  <a:schemeClr val="tx1"/>
                </a:solidFill>
                <a:latin typeface="Calibri"/>
                <a:ea typeface="Calibri"/>
                <a:cs typeface="Calibri"/>
              </a:rPr>
              <a:t>://</a:t>
            </a:r>
            <a:r>
              <a:rPr lang="en-GB" sz="1400" dirty="0" err="1">
                <a:solidFill>
                  <a:schemeClr val="tx1"/>
                </a:solidFill>
                <a:latin typeface="Calibri"/>
                <a:ea typeface="Calibri"/>
                <a:cs typeface="Calibri"/>
              </a:rPr>
              <a:t>afghanistan.asia-news.com</a:t>
            </a:r>
            <a:r>
              <a:rPr lang="en-GB" sz="1400" dirty="0">
                <a:solidFill>
                  <a:schemeClr val="tx1"/>
                </a:solidFill>
                <a:latin typeface="Calibri"/>
                <a:ea typeface="Calibri"/>
                <a:cs typeface="Calibri"/>
              </a:rPr>
              <a:t>/</a:t>
            </a:r>
            <a:r>
              <a:rPr lang="en-GB" sz="1400" dirty="0" err="1">
                <a:solidFill>
                  <a:schemeClr val="tx1"/>
                </a:solidFill>
                <a:latin typeface="Calibri"/>
                <a:ea typeface="Calibri"/>
                <a:cs typeface="Calibri"/>
              </a:rPr>
              <a:t>en_GB</a:t>
            </a:r>
            <a:r>
              <a:rPr lang="en-GB" sz="1400" dirty="0">
                <a:solidFill>
                  <a:schemeClr val="tx1"/>
                </a:solidFill>
                <a:latin typeface="Calibri"/>
                <a:ea typeface="Calibri"/>
                <a:cs typeface="Calibri"/>
              </a:rPr>
              <a:t>/articles/</a:t>
            </a:r>
            <a:r>
              <a:rPr lang="en-GB" sz="1400" dirty="0" err="1">
                <a:solidFill>
                  <a:schemeClr val="tx1"/>
                </a:solidFill>
                <a:latin typeface="Calibri"/>
                <a:ea typeface="Calibri"/>
                <a:cs typeface="Calibri"/>
              </a:rPr>
              <a:t>cnmi_st</a:t>
            </a:r>
            <a:r>
              <a:rPr lang="en-GB" sz="1400" dirty="0">
                <a:solidFill>
                  <a:schemeClr val="tx1"/>
                </a:solidFill>
                <a:latin typeface="Calibri"/>
                <a:ea typeface="Calibri"/>
                <a:cs typeface="Calibri"/>
              </a:rPr>
              <a:t>/features/2022/11/21/feature-02 (</a:t>
            </a:r>
            <a:r>
              <a:rPr lang="en-GB" sz="1400" dirty="0" err="1">
                <a:solidFill>
                  <a:schemeClr val="tx1"/>
                </a:solidFill>
                <a:latin typeface="Calibri"/>
                <a:ea typeface="Calibri"/>
                <a:cs typeface="Calibri"/>
              </a:rPr>
              <a:t>Accsessed</a:t>
            </a:r>
            <a:r>
              <a:rPr lang="en-GB" sz="1400" dirty="0">
                <a:solidFill>
                  <a:schemeClr val="tx1"/>
                </a:solidFill>
                <a:latin typeface="Calibri"/>
                <a:ea typeface="Calibri"/>
                <a:cs typeface="Calibri"/>
              </a:rPr>
              <a:t>: 23</a:t>
            </a:r>
            <a:r>
              <a:rPr lang="en-GB" sz="1400" baseline="30000" dirty="0">
                <a:solidFill>
                  <a:schemeClr val="tx1"/>
                </a:solidFill>
                <a:latin typeface="Calibri"/>
                <a:ea typeface="Calibri"/>
                <a:cs typeface="Calibri"/>
              </a:rPr>
              <a:t>rd</a:t>
            </a:r>
            <a:r>
              <a:rPr lang="en-GB" sz="1400" dirty="0">
                <a:solidFill>
                  <a:schemeClr val="tx1"/>
                </a:solidFill>
                <a:latin typeface="Calibri"/>
                <a:ea typeface="Calibri"/>
                <a:cs typeface="Calibri"/>
              </a:rPr>
              <a:t> February 2026) </a:t>
            </a:r>
            <a:r>
              <a:rPr lang="en-GB" sz="1400" b="1" dirty="0">
                <a:solidFill>
                  <a:schemeClr val="tx1"/>
                </a:solidFill>
                <a:latin typeface="Calibri"/>
                <a:ea typeface="Calibri"/>
                <a:cs typeface="Calibri"/>
              </a:rPr>
              <a:t>HM</a:t>
            </a:r>
          </a:p>
          <a:p>
            <a:r>
              <a:rPr lang="en-GB" sz="1400" dirty="0" err="1">
                <a:solidFill>
                  <a:schemeClr val="tx1"/>
                </a:solidFill>
                <a:latin typeface="Calibri"/>
                <a:ea typeface="+mn-lt"/>
                <a:cs typeface="+mn-lt"/>
              </a:rPr>
              <a:t>Qazizada</a:t>
            </a:r>
            <a:r>
              <a:rPr lang="en-GB" sz="1400" dirty="0">
                <a:solidFill>
                  <a:schemeClr val="tx1"/>
                </a:solidFill>
                <a:latin typeface="Calibri"/>
                <a:ea typeface="+mn-lt"/>
                <a:cs typeface="+mn-lt"/>
              </a:rPr>
              <a:t>, M (2025). The continuing ban on girls' education in Afghanistan, Available at: https://</a:t>
            </a:r>
            <a:r>
              <a:rPr lang="en-GB" sz="1400" dirty="0" err="1">
                <a:solidFill>
                  <a:schemeClr val="tx1"/>
                </a:solidFill>
                <a:latin typeface="Calibri"/>
                <a:ea typeface="+mn-lt"/>
                <a:cs typeface="+mn-lt"/>
              </a:rPr>
              <a:t>devpolicy.org</a:t>
            </a:r>
            <a:r>
              <a:rPr lang="en-GB" sz="1400" dirty="0">
                <a:solidFill>
                  <a:schemeClr val="tx1"/>
                </a:solidFill>
                <a:latin typeface="Calibri"/>
                <a:ea typeface="+mn-lt"/>
                <a:cs typeface="+mn-lt"/>
              </a:rPr>
              <a:t>/the-continuing-ban-on-girls-education-in-afghanistan-20250327 (Accessed: 23</a:t>
            </a:r>
            <a:r>
              <a:rPr lang="en-GB" sz="1400" baseline="30000" dirty="0">
                <a:solidFill>
                  <a:schemeClr val="tx1"/>
                </a:solidFill>
                <a:latin typeface="Calibri"/>
                <a:ea typeface="+mn-lt"/>
                <a:cs typeface="+mn-lt"/>
              </a:rPr>
              <a:t>rd</a:t>
            </a:r>
            <a:r>
              <a:rPr lang="en-GB" sz="1400" dirty="0">
                <a:solidFill>
                  <a:schemeClr val="tx1"/>
                </a:solidFill>
                <a:latin typeface="Calibri"/>
                <a:ea typeface="+mn-lt"/>
                <a:cs typeface="+mn-lt"/>
              </a:rPr>
              <a:t> February 2025). </a:t>
            </a:r>
            <a:r>
              <a:rPr lang="en-GB" sz="1400" b="1" dirty="0">
                <a:solidFill>
                  <a:schemeClr val="tx1"/>
                </a:solidFill>
                <a:latin typeface="Calibri"/>
                <a:ea typeface="+mn-lt"/>
                <a:cs typeface="+mn-lt"/>
              </a:rPr>
              <a:t>HM</a:t>
            </a:r>
          </a:p>
          <a:p>
            <a:r>
              <a:rPr lang="en-GB" sz="1400">
                <a:solidFill>
                  <a:schemeClr val="tx1"/>
                </a:solidFill>
                <a:latin typeface="Calibri"/>
                <a:ea typeface="+mn-lt"/>
                <a:cs typeface="+mn-lt"/>
              </a:rPr>
              <a:t>United Nations (2022) </a:t>
            </a:r>
            <a:r>
              <a:rPr lang="en-GB" sz="1400" i="1">
                <a:solidFill>
                  <a:schemeClr val="tx1"/>
                </a:solidFill>
                <a:latin typeface="Calibri"/>
                <a:ea typeface="+mn-lt"/>
                <a:cs typeface="+mn-lt"/>
              </a:rPr>
              <a:t>United Nations Strategic Framework for the Syrian Arab Republic 2022–2024</a:t>
            </a:r>
            <a:r>
              <a:rPr lang="en-GB" sz="1400">
                <a:solidFill>
                  <a:schemeClr val="tx1"/>
                </a:solidFill>
                <a:latin typeface="Calibri"/>
                <a:ea typeface="+mn-lt"/>
                <a:cs typeface="+mn-lt"/>
              </a:rPr>
              <a:t>. Available at: </a:t>
            </a:r>
            <a:r>
              <a:rPr lang="en-GB" sz="14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https://syria.un.org/sites/default/files/2022-10/UNSF%202022-2024%20English%20Final%20Signed.pdf</a:t>
            </a:r>
            <a:r>
              <a:rPr lang="en-GB" sz="1400">
                <a:solidFill>
                  <a:schemeClr val="tx1"/>
                </a:solidFill>
                <a:latin typeface="Calibri"/>
                <a:ea typeface="+mn-lt"/>
                <a:cs typeface="+mn-lt"/>
              </a:rPr>
              <a:t> (Accessed: 12 February 2026). </a:t>
            </a:r>
            <a:r>
              <a:rPr lang="en-GB" sz="1400" b="1">
                <a:solidFill>
                  <a:schemeClr val="tx1"/>
                </a:solidFill>
                <a:latin typeface="Calibri"/>
                <a:ea typeface="+mn-lt"/>
                <a:cs typeface="+mn-lt"/>
              </a:rPr>
              <a:t>NA</a:t>
            </a:r>
            <a:endParaRPr lang="en-US" sz="1400" b="1">
              <a:solidFill>
                <a:schemeClr val="tx1"/>
              </a:solidFill>
              <a:latin typeface="Calibri"/>
            </a:endParaRPr>
          </a:p>
          <a:p>
            <a:r>
              <a:rPr lang="en-GB" sz="1400">
                <a:solidFill>
                  <a:schemeClr val="tx1"/>
                </a:solidFill>
                <a:latin typeface="Calibri"/>
                <a:ea typeface="+mn-lt"/>
                <a:cs typeface="+mn-lt"/>
              </a:rPr>
              <a:t>UN News (2022) </a:t>
            </a:r>
            <a:r>
              <a:rPr lang="en-GB" sz="1400" i="1">
                <a:solidFill>
                  <a:schemeClr val="tx1"/>
                </a:solidFill>
                <a:highlight>
                  <a:srgbClr val="FFFFFF"/>
                </a:highlight>
                <a:latin typeface="Calibri"/>
                <a:ea typeface="+mn-lt"/>
                <a:cs typeface="+mn-lt"/>
              </a:rPr>
              <a:t>Syria: Children ‘live in fear of violence’, scarred by 11 years of war</a:t>
            </a:r>
            <a:r>
              <a:rPr lang="en-GB" sz="1400">
                <a:solidFill>
                  <a:schemeClr val="tx1"/>
                </a:solidFill>
                <a:latin typeface="Calibri"/>
                <a:ea typeface="+mn-lt"/>
                <a:cs typeface="+mn-lt"/>
              </a:rPr>
              <a:t>. Available at: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https://news.un.org/en/story/2022/03/1113962</a:t>
            </a:r>
            <a:r>
              <a:rPr lang="en-GB" sz="1400">
                <a:solidFill>
                  <a:schemeClr val="tx1"/>
                </a:solidFill>
                <a:latin typeface="Calibri"/>
                <a:ea typeface="+mn-lt"/>
                <a:cs typeface="+mn-lt"/>
              </a:rPr>
              <a:t> (Accessed: 15 February 2026). </a:t>
            </a:r>
            <a:r>
              <a:rPr lang="en-GB" sz="1400" b="1">
                <a:solidFill>
                  <a:schemeClr val="tx1"/>
                </a:solidFill>
                <a:latin typeface="Calibri"/>
                <a:ea typeface="+mn-lt"/>
                <a:cs typeface="+mn-lt"/>
              </a:rPr>
              <a:t>NA</a:t>
            </a:r>
            <a:endParaRPr lang="en-GB" sz="1400" b="1">
              <a:solidFill>
                <a:schemeClr val="tx1"/>
              </a:solidFill>
              <a:latin typeface="Calibri" panose="020F0502020204030204" pitchFamily="34" charset="0"/>
              <a:ea typeface="+mn-lt"/>
              <a:cs typeface="+mn-lt"/>
            </a:endParaRPr>
          </a:p>
          <a:p>
            <a:r>
              <a:rPr lang="en-GB" sz="1400">
                <a:solidFill>
                  <a:schemeClr val="tx1"/>
                </a:solidFill>
                <a:latin typeface="Calibri"/>
                <a:ea typeface="+mn-lt"/>
                <a:cs typeface="+mn-lt"/>
              </a:rPr>
              <a:t>UNESCO, (2025), </a:t>
            </a:r>
            <a:r>
              <a:rPr lang="en-GB" sz="1400" i="1">
                <a:solidFill>
                  <a:schemeClr val="tx1"/>
                </a:solidFill>
                <a:latin typeface="Calibri"/>
                <a:ea typeface="+mn-lt"/>
                <a:cs typeface="+mn-lt"/>
              </a:rPr>
              <a:t>Afghanistan: Four Years on, 2.2 million girls still banned from school</a:t>
            </a:r>
            <a:r>
              <a:rPr lang="en-GB" sz="1400">
                <a:solidFill>
                  <a:schemeClr val="tx1"/>
                </a:solidFill>
                <a:latin typeface="Calibri"/>
                <a:ea typeface="+mn-lt"/>
                <a:cs typeface="+mn-lt"/>
              </a:rPr>
              <a:t>. Available at: https://</a:t>
            </a:r>
            <a:r>
              <a:rPr lang="en-GB" sz="1400" dirty="0" err="1">
                <a:solidFill>
                  <a:schemeClr val="tx1"/>
                </a:solidFill>
                <a:latin typeface="Calibri"/>
                <a:ea typeface="+mn-lt"/>
                <a:cs typeface="+mn-lt"/>
              </a:rPr>
              <a:t>www.unesco.org</a:t>
            </a:r>
            <a:r>
              <a:rPr lang="en-GB" sz="1400" dirty="0">
                <a:solidFill>
                  <a:schemeClr val="tx1"/>
                </a:solidFill>
                <a:latin typeface="Calibri"/>
                <a:ea typeface="+mn-lt"/>
                <a:cs typeface="+mn-lt"/>
              </a:rPr>
              <a:t>/</a:t>
            </a:r>
            <a:r>
              <a:rPr lang="en-GB" sz="1400" dirty="0" err="1">
                <a:solidFill>
                  <a:schemeClr val="tx1"/>
                </a:solidFill>
                <a:latin typeface="Calibri"/>
                <a:ea typeface="+mn-lt"/>
                <a:cs typeface="+mn-lt"/>
              </a:rPr>
              <a:t>en</a:t>
            </a:r>
            <a:r>
              <a:rPr lang="en-GB" sz="1400" dirty="0">
                <a:solidFill>
                  <a:schemeClr val="tx1"/>
                </a:solidFill>
                <a:latin typeface="Calibri"/>
                <a:ea typeface="+mn-lt"/>
                <a:cs typeface="+mn-lt"/>
              </a:rPr>
              <a:t>/articles/afghanistan-four-years-22-million-girls-still-banned-</a:t>
            </a:r>
            <a:r>
              <a:rPr lang="en-GB" sz="1400">
                <a:solidFill>
                  <a:schemeClr val="tx1"/>
                </a:solidFill>
                <a:latin typeface="Calibri"/>
                <a:ea typeface="+mn-lt"/>
                <a:cs typeface="+mn-lt"/>
              </a:rPr>
              <a:t>school (Accessed: 23</a:t>
            </a:r>
            <a:r>
              <a:rPr lang="en-GB" sz="1400" baseline="30000">
                <a:solidFill>
                  <a:schemeClr val="tx1"/>
                </a:solidFill>
                <a:latin typeface="Calibri"/>
                <a:ea typeface="+mn-lt"/>
                <a:cs typeface="+mn-lt"/>
              </a:rPr>
              <a:t>rd</a:t>
            </a:r>
            <a:r>
              <a:rPr lang="en-GB" sz="1400">
                <a:solidFill>
                  <a:schemeClr val="tx1"/>
                </a:solidFill>
                <a:latin typeface="Calibri"/>
                <a:ea typeface="+mn-lt"/>
                <a:cs typeface="+mn-lt"/>
              </a:rPr>
              <a:t> February 2026). </a:t>
            </a:r>
            <a:r>
              <a:rPr lang="en-GB" sz="1400" b="1">
                <a:solidFill>
                  <a:schemeClr val="tx1"/>
                </a:solidFill>
                <a:latin typeface="Calibri"/>
                <a:ea typeface="+mn-lt"/>
                <a:cs typeface="+mn-lt"/>
              </a:rPr>
              <a:t>HM</a:t>
            </a:r>
            <a:endParaRPr lang="en-GB" sz="1400" b="1">
              <a:solidFill>
                <a:schemeClr val="tx1"/>
              </a:solidFill>
              <a:latin typeface="Calibri"/>
            </a:endParaRPr>
          </a:p>
          <a:p>
            <a:r>
              <a:rPr lang="en-GB" sz="1400">
                <a:solidFill>
                  <a:schemeClr val="tx1"/>
                </a:solidFill>
                <a:latin typeface="Calibri"/>
                <a:ea typeface="+mn-lt"/>
                <a:cs typeface="+mn-lt"/>
              </a:rPr>
              <a:t>UNICEF (2022) </a:t>
            </a:r>
            <a:r>
              <a:rPr lang="en-GB" sz="1400" i="1">
                <a:solidFill>
                  <a:schemeClr val="tx1"/>
                </a:solidFill>
                <a:latin typeface="Calibri"/>
                <a:ea typeface="+mn-lt"/>
                <a:cs typeface="+mn-lt"/>
              </a:rPr>
              <a:t>Syria’s children struggle with physical and psychological scars after 11 years of war</a:t>
            </a:r>
            <a:r>
              <a:rPr lang="en-GB" sz="1400">
                <a:solidFill>
                  <a:schemeClr val="tx1"/>
                </a:solidFill>
                <a:latin typeface="Calibri"/>
                <a:ea typeface="+mn-lt"/>
                <a:cs typeface="+mn-lt"/>
              </a:rPr>
              <a:t>. Press release, 15 March. Available at: </a:t>
            </a:r>
            <a:r>
              <a:rPr lang="en-GB" sz="1400" dirty="0">
                <a:solidFill>
                  <a:schemeClr val="tx1"/>
                </a:solidFill>
                <a:latin typeface="Calibri"/>
                <a:ea typeface="+mn-lt"/>
                <a:cs typeface="+mn-lt"/>
                <a:hlinkClick r:id="rId5">
                  <a:extLst>
                    <a:ext uri="{A12FA001-AC4F-418D-AE19-62706E023703}">
                      <ahyp:hlinkClr xmlns:ahyp="http://schemas.microsoft.com/office/drawing/2018/hyperlinkcolor" val="tx"/>
                    </a:ext>
                  </a:extLst>
                </a:hlinkClick>
              </a:rPr>
              <a:t>https://www.unicef.org/press-releases/syria-children-struggle-physical-and-psychological-scars-after-11-years-war</a:t>
            </a:r>
            <a:r>
              <a:rPr lang="en-GB" sz="1400">
                <a:solidFill>
                  <a:schemeClr val="tx1"/>
                </a:solidFill>
                <a:latin typeface="Calibri"/>
                <a:ea typeface="+mn-lt"/>
                <a:cs typeface="+mn-lt"/>
              </a:rPr>
              <a:t> (Accessed: 11 February 2026).</a:t>
            </a:r>
            <a:r>
              <a:rPr lang="en-GB" sz="1400" b="1">
                <a:solidFill>
                  <a:schemeClr val="tx1"/>
                </a:solidFill>
                <a:latin typeface="Calibri"/>
                <a:ea typeface="+mn-lt"/>
                <a:cs typeface="+mn-lt"/>
              </a:rPr>
              <a:t> NA</a:t>
            </a:r>
            <a:endParaRPr lang="en-GB" b="1">
              <a:solidFill>
                <a:schemeClr val="tx1"/>
              </a:solidFill>
              <a:latin typeface="Calibri"/>
              <a:ea typeface="Calibri"/>
              <a:cs typeface="Calibri"/>
            </a:endParaRPr>
          </a:p>
          <a:p>
            <a:r>
              <a:rPr lang="en-GB" sz="1400">
                <a:solidFill>
                  <a:schemeClr val="tx1"/>
                </a:solidFill>
                <a:ea typeface="+mn-lt"/>
                <a:cs typeface="+mn-lt"/>
              </a:rPr>
              <a:t>Lyndsey Copp UNICEF (2022) </a:t>
            </a:r>
            <a:r>
              <a:rPr lang="en-GB" sz="1400" i="1">
                <a:solidFill>
                  <a:schemeClr val="tx1"/>
                </a:solidFill>
                <a:ea typeface="+mn-lt"/>
                <a:cs typeface="+mn-lt"/>
              </a:rPr>
              <a:t>Education</a:t>
            </a:r>
            <a:r>
              <a:rPr lang="en-GB" sz="1400">
                <a:solidFill>
                  <a:schemeClr val="tx1"/>
                </a:solidFill>
                <a:ea typeface="+mn-lt"/>
                <a:cs typeface="+mn-lt"/>
              </a:rPr>
              <a:t>. Available at: </a:t>
            </a:r>
            <a:r>
              <a:rPr lang="en-GB" sz="1400" dirty="0">
                <a:solidFill>
                  <a:schemeClr val="tx1"/>
                </a:solidFill>
                <a:ea typeface="+mn-lt"/>
                <a:cs typeface="+mn-lt"/>
                <a:hlinkClick r:id="rId6">
                  <a:extLst>
                    <a:ext uri="{A12FA001-AC4F-418D-AE19-62706E023703}">
                      <ahyp:hlinkClr xmlns:ahyp="http://schemas.microsoft.com/office/drawing/2018/hyperlinkcolor" val="tx"/>
                    </a:ext>
                  </a:extLst>
                </a:hlinkClick>
              </a:rPr>
              <a:t>https://www.unicef.org/education</a:t>
            </a:r>
            <a:r>
              <a:rPr lang="en-GB" sz="1400" dirty="0">
                <a:solidFill>
                  <a:schemeClr val="tx1"/>
                </a:solidFill>
                <a:ea typeface="+mn-lt"/>
                <a:cs typeface="+mn-lt"/>
              </a:rPr>
              <a:t> </a:t>
            </a:r>
            <a:r>
              <a:rPr lang="en-GB" sz="1400">
                <a:solidFill>
                  <a:schemeClr val="tx1"/>
                </a:solidFill>
                <a:ea typeface="+mn-lt"/>
                <a:cs typeface="+mn-lt"/>
              </a:rPr>
              <a:t>(Accessed: 12 February 2026).</a:t>
            </a:r>
            <a:endParaRPr lang="en-GB" sz="1400">
              <a:solidFill>
                <a:schemeClr val="tx1"/>
              </a:solidFill>
              <a:latin typeface="Calibri" panose="020F0502020204030204" pitchFamily="34" charset="0"/>
              <a:ea typeface="+mn-lt"/>
              <a:cs typeface="+mn-lt"/>
            </a:endParaRPr>
          </a:p>
          <a:p>
            <a:endParaRPr lang="en-GB" sz="1400">
              <a:solidFill>
                <a:schemeClr val="tx1"/>
              </a:solidFill>
              <a:latin typeface="Calibri" panose="020F0502020204030204" pitchFamily="34" charset="0"/>
              <a:ea typeface="+mn-lt"/>
              <a:cs typeface="+mn-lt"/>
            </a:endParaRPr>
          </a:p>
          <a:p>
            <a:pPr marL="0" indent="0">
              <a:buNone/>
            </a:pPr>
            <a:endParaRPr lang="en-GB" sz="1400">
              <a:solidFill>
                <a:schemeClr val="tx1"/>
              </a:solidFill>
              <a:latin typeface="Calibri" panose="020F0502020204030204" pitchFamily="34" charset="0"/>
              <a:ea typeface="+mn-lt"/>
              <a:cs typeface="+mn-lt"/>
            </a:endParaRPr>
          </a:p>
          <a:p>
            <a:endParaRPr lang="en-GB" sz="1400">
              <a:solidFill>
                <a:schemeClr val="tx1"/>
              </a:solidFill>
              <a:latin typeface="Calibri" panose="020F0502020204030204" pitchFamily="34" charset="0"/>
            </a:endParaRPr>
          </a:p>
          <a:p>
            <a:pPr marL="0" indent="0">
              <a:buNone/>
            </a:pPr>
            <a:endParaRPr lang="en-GB" sz="140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44940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20927-1620-BB4A-04E3-E3C4AFA785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D223C5-E9AF-7B05-B4B9-8CDC62FBB4DB}"/>
              </a:ext>
            </a:extLst>
          </p:cNvPr>
          <p:cNvSpPr>
            <a:spLocks noGrp="1"/>
          </p:cNvSpPr>
          <p:nvPr>
            <p:ph type="title"/>
          </p:nvPr>
        </p:nvSpPr>
        <p:spPr>
          <a:xfrm>
            <a:off x="388458" y="1643294"/>
            <a:ext cx="2947482" cy="4601183"/>
          </a:xfrm>
        </p:spPr>
        <p:txBody>
          <a:bodyPr/>
          <a:lstStyle/>
          <a:p>
            <a:r>
              <a:rPr lang="en-GB"/>
              <a:t>References list:</a:t>
            </a:r>
          </a:p>
        </p:txBody>
      </p:sp>
      <p:sp>
        <p:nvSpPr>
          <p:cNvPr id="3" name="Content Placeholder 2">
            <a:extLst>
              <a:ext uri="{FF2B5EF4-FFF2-40B4-BE49-F238E27FC236}">
                <a16:creationId xmlns:a16="http://schemas.microsoft.com/office/drawing/2014/main" id="{8C4DEA81-5B85-DC26-F0C1-CA7E1E84A3F9}"/>
              </a:ext>
            </a:extLst>
          </p:cNvPr>
          <p:cNvSpPr>
            <a:spLocks noGrp="1"/>
          </p:cNvSpPr>
          <p:nvPr>
            <p:ph idx="1"/>
          </p:nvPr>
        </p:nvSpPr>
        <p:spPr>
          <a:xfrm>
            <a:off x="3497969" y="868680"/>
            <a:ext cx="7315200" cy="5120640"/>
          </a:xfrm>
        </p:spPr>
        <p:txBody>
          <a:bodyPr vert="horz" lIns="91440" tIns="45720" rIns="91440" bIns="45720" rtlCol="0" anchor="t">
            <a:noAutofit/>
          </a:bodyPr>
          <a:lstStyle/>
          <a:p>
            <a:r>
              <a:rPr lang="en-GB" sz="1400">
                <a:solidFill>
                  <a:schemeClr val="tx1"/>
                </a:solidFill>
                <a:ea typeface="+mn-lt"/>
                <a:cs typeface="+mn-lt"/>
              </a:rPr>
              <a:t>Lyndsey Copp UNICEF (2023b) </a:t>
            </a:r>
            <a:r>
              <a:rPr lang="en-GB" sz="1400" i="1">
                <a:solidFill>
                  <a:schemeClr val="tx1"/>
                </a:solidFill>
                <a:ea typeface="+mn-lt"/>
                <a:cs typeface="+mn-lt"/>
              </a:rPr>
              <a:t>Syria Crisis: Education</a:t>
            </a:r>
            <a:r>
              <a:rPr lang="en-GB" sz="1400">
                <a:solidFill>
                  <a:schemeClr val="tx1"/>
                </a:solidFill>
                <a:ea typeface="+mn-lt"/>
                <a:cs typeface="+mn-lt"/>
              </a:rPr>
              <a:t>. Available at: </a:t>
            </a:r>
            <a:r>
              <a:rPr lang="en-GB" sz="1400" dirty="0">
                <a:solidFill>
                  <a:schemeClr val="tx1"/>
                </a:solidFill>
                <a:latin typeface="Consolas"/>
                <a:ea typeface="+mn-lt"/>
                <a:cs typeface="+mn-lt"/>
                <a:hlinkClick r:id="rId2">
                  <a:extLst>
                    <a:ext uri="{A12FA001-AC4F-418D-AE19-62706E023703}">
                      <ahyp:hlinkClr xmlns:ahyp="http://schemas.microsoft.com/office/drawing/2018/hyperlinkcolor" val="tx"/>
                    </a:ext>
                  </a:extLst>
                </a:hlinkClick>
              </a:rPr>
              <a:t>https://www.unicef.org/emergencies/syria-crisis</a:t>
            </a:r>
            <a:r>
              <a:rPr lang="en-GB" sz="1400">
                <a:solidFill>
                  <a:schemeClr val="tx1"/>
                </a:solidFill>
                <a:ea typeface="+mn-lt"/>
                <a:cs typeface="+mn-lt"/>
              </a:rPr>
              <a:t> (unicef.org in Bing) (Accessed: 17th February 2026)</a:t>
            </a:r>
            <a:endParaRPr lang="en-GB" sz="1400">
              <a:solidFill>
                <a:schemeClr val="tx1"/>
              </a:solidFill>
              <a:latin typeface="Corbel"/>
              <a:ea typeface="+mn-lt"/>
              <a:cs typeface="+mn-lt"/>
            </a:endParaRPr>
          </a:p>
          <a:p>
            <a:r>
              <a:rPr lang="en-GB" sz="1400">
                <a:solidFill>
                  <a:schemeClr val="tx1"/>
                </a:solidFill>
                <a:latin typeface="Calibri"/>
                <a:ea typeface="+mn-lt"/>
                <a:cs typeface="+mn-lt"/>
              </a:rPr>
              <a:t>UNICEF, (2025), </a:t>
            </a:r>
            <a:r>
              <a:rPr lang="en-GB" sz="1400" i="1">
                <a:solidFill>
                  <a:schemeClr val="tx1"/>
                </a:solidFill>
                <a:latin typeface="Calibri"/>
                <a:ea typeface="+mn-lt"/>
                <a:cs typeface="+mn-lt"/>
              </a:rPr>
              <a:t>New school year starts with Afghanistan, with almost 400,000 more girls deprived of their right to education</a:t>
            </a:r>
            <a:r>
              <a:rPr lang="en-GB" sz="1400">
                <a:solidFill>
                  <a:schemeClr val="tx1"/>
                </a:solidFill>
                <a:latin typeface="Calibri"/>
                <a:ea typeface="+mn-lt"/>
                <a:cs typeface="+mn-lt"/>
              </a:rPr>
              <a:t>, Available at: </a:t>
            </a:r>
            <a:r>
              <a:rPr lang="en-GB" sz="14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https://www.unicef.org/press-releases/new-school-year-starts-afghanistan-almost-400000-more-girls-deprived-their-right</a:t>
            </a:r>
            <a:r>
              <a:rPr lang="en-GB" sz="1400">
                <a:solidFill>
                  <a:schemeClr val="tx1"/>
                </a:solidFill>
                <a:latin typeface="Calibri"/>
                <a:ea typeface="+mn-lt"/>
                <a:cs typeface="+mn-lt"/>
              </a:rPr>
              <a:t> (Accessed: 23</a:t>
            </a:r>
            <a:r>
              <a:rPr lang="en-GB" sz="1400" baseline="30000">
                <a:solidFill>
                  <a:schemeClr val="tx1"/>
                </a:solidFill>
                <a:latin typeface="Calibri"/>
                <a:ea typeface="+mn-lt"/>
                <a:cs typeface="+mn-lt"/>
              </a:rPr>
              <a:t>rd</a:t>
            </a:r>
            <a:r>
              <a:rPr lang="en-GB" sz="1400" dirty="0">
                <a:solidFill>
                  <a:schemeClr val="tx1"/>
                </a:solidFill>
                <a:latin typeface="Calibri"/>
                <a:ea typeface="+mn-lt"/>
                <a:cs typeface="+mn-lt"/>
              </a:rPr>
              <a:t> </a:t>
            </a:r>
            <a:r>
              <a:rPr lang="en-GB" sz="1400">
                <a:solidFill>
                  <a:schemeClr val="tx1"/>
                </a:solidFill>
                <a:latin typeface="Calibri"/>
                <a:ea typeface="+mn-lt"/>
                <a:cs typeface="+mn-lt"/>
              </a:rPr>
              <a:t>February 2026). </a:t>
            </a:r>
            <a:r>
              <a:rPr lang="en-GB" sz="1400" b="1">
                <a:solidFill>
                  <a:schemeClr val="tx1"/>
                </a:solidFill>
                <a:latin typeface="Calibri"/>
                <a:ea typeface="+mn-lt"/>
                <a:cs typeface="+mn-lt"/>
              </a:rPr>
              <a:t>HM</a:t>
            </a:r>
            <a:endParaRPr lang="en-GB" sz="1200" b="1">
              <a:solidFill>
                <a:schemeClr val="tx1"/>
              </a:solidFill>
              <a:latin typeface="Calibri"/>
              <a:ea typeface="+mn-lt"/>
              <a:cs typeface="+mn-lt"/>
            </a:endParaRPr>
          </a:p>
          <a:p>
            <a:r>
              <a:rPr lang="en-GB" sz="1400">
                <a:solidFill>
                  <a:schemeClr val="tx1"/>
                </a:solidFill>
                <a:latin typeface="Calibri"/>
                <a:ea typeface="+mn-lt"/>
                <a:cs typeface="+mn-lt"/>
              </a:rPr>
              <a:t>UNICEF Australia (2025) </a:t>
            </a:r>
            <a:r>
              <a:rPr lang="en-GB" sz="1400" i="1">
                <a:solidFill>
                  <a:schemeClr val="tx1"/>
                </a:solidFill>
                <a:latin typeface="Calibri"/>
                <a:ea typeface="+mn-lt"/>
                <a:cs typeface="+mn-lt"/>
              </a:rPr>
              <a:t>Our work in Syria</a:t>
            </a:r>
            <a:r>
              <a:rPr lang="en-GB" sz="1400">
                <a:solidFill>
                  <a:schemeClr val="tx1"/>
                </a:solidFill>
                <a:latin typeface="Calibri"/>
                <a:ea typeface="+mn-lt"/>
                <a:cs typeface="+mn-lt"/>
              </a:rPr>
              <a:t>. Available at: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https://www.unicef.org.au/what-we-do/our-work-in-syria</a:t>
            </a:r>
            <a:r>
              <a:rPr lang="en-GB" sz="1400">
                <a:solidFill>
                  <a:schemeClr val="tx1"/>
                </a:solidFill>
                <a:latin typeface="Calibri"/>
                <a:ea typeface="+mn-lt"/>
                <a:cs typeface="+mn-lt"/>
              </a:rPr>
              <a:t> (Accessed: 15 February 2026). </a:t>
            </a:r>
            <a:r>
              <a:rPr lang="en-GB" sz="1400" b="1">
                <a:solidFill>
                  <a:schemeClr val="tx1"/>
                </a:solidFill>
                <a:latin typeface="Calibri"/>
                <a:ea typeface="+mn-lt"/>
                <a:cs typeface="+mn-lt"/>
              </a:rPr>
              <a:t>NA</a:t>
            </a:r>
          </a:p>
          <a:p>
            <a:r>
              <a:rPr lang="en-GB" sz="1400">
                <a:solidFill>
                  <a:schemeClr val="tx1"/>
                </a:solidFill>
                <a:latin typeface="Calibri"/>
                <a:ea typeface="+mn-lt"/>
                <a:cs typeface="+mn-lt"/>
              </a:rPr>
              <a:t>UNICEF (2026) </a:t>
            </a:r>
            <a:r>
              <a:rPr lang="en-GB" sz="1400" i="1">
                <a:solidFill>
                  <a:schemeClr val="tx1"/>
                </a:solidFill>
                <a:latin typeface="Calibri"/>
                <a:ea typeface="+mn-lt"/>
                <a:cs typeface="+mn-lt"/>
              </a:rPr>
              <a:t>Syrian Arab Republic Humanitarian Action for Children Appeal</a:t>
            </a:r>
            <a:r>
              <a:rPr lang="en-GB" sz="1400">
                <a:solidFill>
                  <a:schemeClr val="tx1"/>
                </a:solidFill>
                <a:latin typeface="Calibri"/>
                <a:ea typeface="+mn-lt"/>
                <a:cs typeface="+mn-lt"/>
              </a:rPr>
              <a:t>. Available at: </a:t>
            </a:r>
            <a:r>
              <a:rPr lang="en-GB" sz="1400" dirty="0">
                <a:solidFill>
                  <a:schemeClr val="tx1"/>
                </a:solidFill>
                <a:latin typeface="Calibri"/>
                <a:ea typeface="+mn-lt"/>
                <a:cs typeface="+mn-lt"/>
                <a:hlinkClick r:id="rId5">
                  <a:extLst>
                    <a:ext uri="{A12FA001-AC4F-418D-AE19-62706E023703}">
                      <ahyp:hlinkClr xmlns:ahyp="http://schemas.microsoft.com/office/drawing/2018/hyperlinkcolor" val="tx"/>
                    </a:ext>
                  </a:extLst>
                </a:hlinkClick>
              </a:rPr>
              <a:t>https://www.unicef.org/appeals/syria</a:t>
            </a:r>
            <a:r>
              <a:rPr lang="en-GB" sz="1400">
                <a:solidFill>
                  <a:schemeClr val="tx1"/>
                </a:solidFill>
                <a:latin typeface="Calibri"/>
                <a:ea typeface="+mn-lt"/>
                <a:cs typeface="+mn-lt"/>
              </a:rPr>
              <a:t> (Accessed: 13 February 2026). </a:t>
            </a:r>
            <a:r>
              <a:rPr lang="en-GB" sz="1400" b="1">
                <a:solidFill>
                  <a:schemeClr val="tx1"/>
                </a:solidFill>
                <a:latin typeface="Calibri"/>
                <a:ea typeface="+mn-lt"/>
                <a:cs typeface="+mn-lt"/>
              </a:rPr>
              <a:t>NA</a:t>
            </a:r>
            <a:endParaRPr lang="en-GB" sz="1400" b="1">
              <a:solidFill>
                <a:schemeClr val="tx1"/>
              </a:solidFill>
              <a:latin typeface="Calibri" panose="020F0502020204030204" pitchFamily="34" charset="0"/>
              <a:ea typeface="+mn-lt"/>
              <a:cs typeface="+mn-lt"/>
            </a:endParaRPr>
          </a:p>
          <a:p>
            <a:pPr marL="182880" marR="0" lvl="0" indent="-182880" defTabSz="914400" rtl="0" eaLnBrk="1" fontAlgn="auto" latinLnBrk="0" hangingPunct="1">
              <a:lnSpc>
                <a:spcPct val="90000"/>
              </a:lnSpc>
              <a:spcBef>
                <a:spcPts val="1200"/>
              </a:spcBef>
              <a:spcAft>
                <a:spcPts val="0"/>
              </a:spcAft>
              <a:buClr>
                <a:srgbClr val="40BAD2"/>
              </a:buClr>
              <a:buSzTx/>
              <a:buFont typeface="Wingdings 2" pitchFamily="18" charset="2"/>
              <a:buChar char=""/>
              <a:tabLst/>
              <a:defRPr/>
            </a:pPr>
            <a:r>
              <a:rPr kumimoji="0" lang="en-GB" sz="14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UNICEF (2024)</a:t>
            </a:r>
            <a:r>
              <a:rPr kumimoji="0" lang="en-GB" sz="1400" b="0" i="1" u="none" strike="noStrike" kern="1200" cap="none" spc="0" normalizeH="0" baseline="0" noProof="0">
                <a:ln>
                  <a:noFill/>
                </a:ln>
                <a:solidFill>
                  <a:srgbClr val="000000"/>
                </a:solidFill>
                <a:effectLst/>
                <a:uLnTx/>
                <a:uFillTx/>
                <a:latin typeface="Calibri" panose="020F0502020204030204" pitchFamily="34" charset="0"/>
                <a:ea typeface="+mn-ea"/>
                <a:cs typeface="+mn-cs"/>
              </a:rPr>
              <a:t> Education</a:t>
            </a:r>
            <a:r>
              <a:rPr kumimoji="0" lang="en-GB" sz="14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 Available at: https://</a:t>
            </a:r>
            <a:r>
              <a:rPr kumimoji="0" lang="en-GB" sz="1400" b="0" i="0" u="none" strike="noStrike" kern="1200" cap="none" spc="0" normalizeH="0" baseline="0" noProof="0" err="1">
                <a:ln>
                  <a:noFill/>
                </a:ln>
                <a:solidFill>
                  <a:srgbClr val="000000"/>
                </a:solidFill>
                <a:effectLst/>
                <a:uLnTx/>
                <a:uFillTx/>
                <a:latin typeface="Calibri" panose="020F0502020204030204" pitchFamily="34" charset="0"/>
                <a:ea typeface="+mn-ea"/>
                <a:cs typeface="+mn-cs"/>
              </a:rPr>
              <a:t>www.unicef.org</a:t>
            </a:r>
            <a:r>
              <a:rPr kumimoji="0" lang="en-GB" sz="14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/education (Accessed: 11 February 2026). </a:t>
            </a:r>
            <a:r>
              <a:rPr kumimoji="0" lang="en-GB" sz="1400" b="1" i="0" u="none" strike="noStrike" kern="1200" cap="none" spc="0" normalizeH="0" baseline="0" noProof="0">
                <a:ln>
                  <a:noFill/>
                </a:ln>
                <a:solidFill>
                  <a:srgbClr val="000000"/>
                </a:solidFill>
                <a:effectLst/>
                <a:uLnTx/>
                <a:uFillTx/>
                <a:latin typeface="Calibri" panose="020F0502020204030204" pitchFamily="34" charset="0"/>
                <a:ea typeface="+mn-ea"/>
                <a:cs typeface="+mn-cs"/>
              </a:rPr>
              <a:t>CW</a:t>
            </a:r>
            <a:endParaRPr lang="en-GB" sz="1400" b="1">
              <a:solidFill>
                <a:schemeClr val="tx1"/>
              </a:solidFill>
              <a:latin typeface="Calibri" panose="020F0502020204030204" pitchFamily="34" charset="0"/>
            </a:endParaRPr>
          </a:p>
          <a:p>
            <a:r>
              <a:rPr lang="en-GB" sz="1400">
                <a:solidFill>
                  <a:schemeClr val="tx1"/>
                </a:solidFill>
                <a:latin typeface="Calibri"/>
                <a:ea typeface="Calibri"/>
                <a:cs typeface="Calibri"/>
              </a:rPr>
              <a:t>UNICEF UK (2024) </a:t>
            </a:r>
            <a:r>
              <a:rPr lang="en-GB" sz="1400" i="1">
                <a:solidFill>
                  <a:schemeClr val="tx1"/>
                </a:solidFill>
                <a:latin typeface="Calibri"/>
                <a:ea typeface="Calibri"/>
                <a:cs typeface="Calibri"/>
              </a:rPr>
              <a:t>Education Every child has the right to learn.</a:t>
            </a:r>
            <a:r>
              <a:rPr lang="en-GB" sz="1400">
                <a:solidFill>
                  <a:schemeClr val="tx1"/>
                </a:solidFill>
                <a:latin typeface="Calibri"/>
                <a:ea typeface="Calibri"/>
                <a:cs typeface="Calibri"/>
              </a:rPr>
              <a:t> Available at: </a:t>
            </a:r>
            <a:r>
              <a:rPr lang="en-GB" sz="1400" dirty="0">
                <a:solidFill>
                  <a:schemeClr val="tx1"/>
                </a:solidFill>
                <a:latin typeface="Calibri"/>
                <a:ea typeface="Calibri"/>
                <a:cs typeface="Calibri"/>
              </a:rPr>
              <a:t>https://</a:t>
            </a:r>
            <a:r>
              <a:rPr lang="en-GB" sz="1400" dirty="0" err="1">
                <a:solidFill>
                  <a:schemeClr val="tx1"/>
                </a:solidFill>
                <a:latin typeface="Calibri"/>
                <a:ea typeface="Calibri"/>
                <a:cs typeface="Calibri"/>
              </a:rPr>
              <a:t>www.unicef.org.uk</a:t>
            </a:r>
            <a:r>
              <a:rPr lang="en-GB" sz="1400">
                <a:solidFill>
                  <a:schemeClr val="tx1"/>
                </a:solidFill>
                <a:latin typeface="Calibri"/>
                <a:ea typeface="Calibri"/>
                <a:cs typeface="Calibri"/>
              </a:rPr>
              <a:t>/what-we-do/education/ (Accessed: 11 February 2026). </a:t>
            </a:r>
            <a:r>
              <a:rPr lang="en-GB" sz="1400" b="1">
                <a:solidFill>
                  <a:schemeClr val="tx1"/>
                </a:solidFill>
                <a:latin typeface="Calibri"/>
                <a:ea typeface="Calibri"/>
                <a:cs typeface="Calibri"/>
              </a:rPr>
              <a:t>CW</a:t>
            </a:r>
            <a:endParaRPr lang="en-GB" sz="1400">
              <a:solidFill>
                <a:schemeClr val="tx1"/>
              </a:solidFill>
              <a:latin typeface="Calibri"/>
              <a:ea typeface="Calibri"/>
              <a:cs typeface="Calibri"/>
            </a:endParaRPr>
          </a:p>
          <a:p>
            <a:r>
              <a:rPr lang="en-GB" sz="1400">
                <a:solidFill>
                  <a:schemeClr val="tx1"/>
                </a:solidFill>
                <a:latin typeface="Calibri"/>
                <a:ea typeface="Calibri"/>
                <a:cs typeface="Calibri"/>
              </a:rPr>
              <a:t>UNICEF (2023)</a:t>
            </a:r>
            <a:r>
              <a:rPr lang="en-GB" sz="1400" i="1">
                <a:solidFill>
                  <a:schemeClr val="tx1"/>
                </a:solidFill>
                <a:latin typeface="Calibri"/>
                <a:ea typeface="Calibri"/>
                <a:cs typeface="Calibri"/>
              </a:rPr>
              <a:t> Global Annual Results Report 2022: Goal Area 2 – Every child learns.</a:t>
            </a:r>
            <a:r>
              <a:rPr lang="en-GB" sz="1400">
                <a:solidFill>
                  <a:schemeClr val="tx1"/>
                </a:solidFill>
                <a:latin typeface="Calibri"/>
                <a:ea typeface="Calibri"/>
                <a:cs typeface="Calibri"/>
              </a:rPr>
              <a:t> Available at: </a:t>
            </a:r>
            <a:r>
              <a:rPr lang="en-GB" sz="1400"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https://www.unicef.org/reports/global-annual-results-report-2022-goal-area-2</a:t>
            </a:r>
            <a:r>
              <a:rPr lang="en-GB" sz="1400">
                <a:solidFill>
                  <a:schemeClr val="tx1"/>
                </a:solidFill>
                <a:latin typeface="Calibri"/>
                <a:ea typeface="Calibri"/>
                <a:cs typeface="Calibri"/>
              </a:rPr>
              <a:t> (Accessed: 11 February 2026). </a:t>
            </a:r>
            <a:r>
              <a:rPr lang="en-GB" sz="1400" b="1">
                <a:solidFill>
                  <a:schemeClr val="tx1"/>
                </a:solidFill>
                <a:latin typeface="Calibri"/>
                <a:ea typeface="Calibri"/>
                <a:cs typeface="Calibri"/>
              </a:rPr>
              <a:t>CW</a:t>
            </a:r>
          </a:p>
          <a:p>
            <a:pPr marL="182880" marR="0" lvl="0" indent="-182880" algn="l" defTabSz="914400" rtl="0" eaLnBrk="1" fontAlgn="auto" latinLnBrk="0" hangingPunct="1">
              <a:lnSpc>
                <a:spcPct val="90000"/>
              </a:lnSpc>
              <a:spcBef>
                <a:spcPts val="1200"/>
              </a:spcBef>
              <a:spcAft>
                <a:spcPts val="0"/>
              </a:spcAft>
              <a:buClr>
                <a:srgbClr val="40BAD2"/>
              </a:buClr>
              <a:buSzTx/>
              <a:buFont typeface="Wingdings 2" pitchFamily="18" charset="2"/>
              <a:buChar char=""/>
              <a:tabLst/>
              <a:defRPr/>
            </a:pPr>
            <a:r>
              <a:rPr kumimoji="0" lang="en-GB" sz="1400" b="0" i="0" u="none" strike="noStrike" kern="1200" cap="none" spc="0" normalizeH="0" baseline="0" noProof="0" dirty="0">
                <a:ln>
                  <a:noFill/>
                </a:ln>
                <a:solidFill>
                  <a:srgbClr val="111111"/>
                </a:solidFill>
                <a:effectLst/>
                <a:uLnTx/>
                <a:uFillTx/>
                <a:latin typeface="Calibri"/>
                <a:ea typeface="Calibri"/>
                <a:cs typeface="Calibri"/>
              </a:rPr>
              <a:t>UNICEF, 2023. </a:t>
            </a:r>
            <a:r>
              <a:rPr kumimoji="0" lang="en-GB" sz="1400" b="0" i="1" u="none" strike="noStrike" kern="1200" cap="none" spc="0" normalizeH="0" baseline="0" noProof="0" dirty="0">
                <a:ln>
                  <a:noFill/>
                </a:ln>
                <a:solidFill>
                  <a:srgbClr val="111111"/>
                </a:solidFill>
                <a:effectLst/>
                <a:uLnTx/>
                <a:uFillTx/>
                <a:latin typeface="Calibri"/>
                <a:ea typeface="Calibri"/>
                <a:cs typeface="Calibri"/>
              </a:rPr>
              <a:t>Out-of-school children data.</a:t>
            </a:r>
            <a:r>
              <a:rPr kumimoji="0" lang="en-GB" sz="1400" b="0" i="0" u="none" strike="noStrike" kern="1200" cap="none" spc="0" normalizeH="0" baseline="0" noProof="0" dirty="0">
                <a:ln>
                  <a:noFill/>
                </a:ln>
                <a:solidFill>
                  <a:srgbClr val="111111"/>
                </a:solidFill>
                <a:effectLst/>
                <a:uLnTx/>
                <a:uFillTx/>
                <a:latin typeface="Calibri"/>
                <a:ea typeface="Calibri"/>
                <a:cs typeface="Calibri"/>
              </a:rPr>
              <a:t> Available at: </a:t>
            </a:r>
            <a:r>
              <a:rPr kumimoji="0" lang="en-GB" sz="1400" b="0" i="0" u="none" strike="noStrike" kern="1200" cap="none" spc="0" normalizeH="0" baseline="0" noProof="0" dirty="0">
                <a:ln>
                  <a:noFill/>
                </a:ln>
                <a:solidFill>
                  <a:srgbClr val="000000"/>
                </a:solidFill>
                <a:effectLst/>
                <a:uLnTx/>
                <a:uFillTx/>
                <a:latin typeface="Calibri"/>
                <a:ea typeface="Calibri"/>
                <a:cs typeface="Calibri"/>
                <a:hlinkClick r:id="rId7">
                  <a:extLst>
                    <a:ext uri="{A12FA001-AC4F-418D-AE19-62706E023703}">
                      <ahyp:hlinkClr xmlns:ahyp="http://schemas.microsoft.com/office/drawing/2018/hyperlinkcolor" val="tx"/>
                    </a:ext>
                  </a:extLst>
                </a:hlinkClick>
              </a:rPr>
              <a:t>https://data.unicef.org/topic/education/</a:t>
            </a:r>
            <a:r>
              <a:rPr kumimoji="0" lang="en-GB" sz="1400" b="0" i="0" u="none" strike="noStrike" kern="1200" cap="none" spc="0" normalizeH="0" baseline="0" noProof="0" dirty="0">
                <a:ln>
                  <a:noFill/>
                </a:ln>
                <a:solidFill>
                  <a:srgbClr val="000000"/>
                </a:solidFill>
                <a:effectLst/>
                <a:uLnTx/>
                <a:uFillTx/>
                <a:latin typeface="Calibri"/>
                <a:ea typeface="Calibri"/>
                <a:cs typeface="Calibri"/>
              </a:rPr>
              <a:t> </a:t>
            </a:r>
            <a:r>
              <a:rPr kumimoji="0" lang="en-GB" sz="1400" b="0" i="0" u="none" strike="noStrike" kern="1200" cap="none" spc="0" normalizeH="0" baseline="0" noProof="0" dirty="0">
                <a:ln>
                  <a:noFill/>
                </a:ln>
                <a:solidFill>
                  <a:srgbClr val="111111"/>
                </a:solidFill>
                <a:effectLst/>
                <a:uLnTx/>
                <a:uFillTx/>
                <a:latin typeface="Calibri"/>
                <a:ea typeface="Calibri"/>
                <a:cs typeface="Calibri"/>
              </a:rPr>
              <a:t>(Accessed 23 Feb 2026). </a:t>
            </a:r>
            <a:r>
              <a:rPr kumimoji="0" lang="en-GB" sz="1400" b="1" i="0" u="none" strike="noStrike" kern="1200" cap="none" spc="0" normalizeH="0" baseline="0" noProof="0" dirty="0">
                <a:ln>
                  <a:noFill/>
                </a:ln>
                <a:solidFill>
                  <a:srgbClr val="111111"/>
                </a:solidFill>
                <a:effectLst/>
                <a:uLnTx/>
                <a:uFillTx/>
                <a:latin typeface="Calibri"/>
                <a:ea typeface="Calibri"/>
                <a:cs typeface="Calibri"/>
              </a:rPr>
              <a:t>CW</a:t>
            </a:r>
            <a:endParaRPr lang="en-GB" sz="1400" dirty="0">
              <a:solidFill>
                <a:schemeClr val="tx1"/>
              </a:solidFill>
              <a:latin typeface="Calibri"/>
              <a:ea typeface="Calibri"/>
              <a:cs typeface="Calibri"/>
            </a:endParaRPr>
          </a:p>
          <a:p>
            <a:endParaRPr lang="en-GB" sz="1400" b="1">
              <a:solidFill>
                <a:schemeClr val="tx1"/>
              </a:solidFill>
              <a:latin typeface="Calibri" panose="020F0502020204030204" pitchFamily="34" charset="0"/>
              <a:ea typeface="+mn-lt"/>
              <a:cs typeface="+mn-lt"/>
            </a:endParaRPr>
          </a:p>
        </p:txBody>
      </p:sp>
    </p:spTree>
    <p:extLst>
      <p:ext uri="{BB962C8B-B14F-4D97-AF65-F5344CB8AC3E}">
        <p14:creationId xmlns:p14="http://schemas.microsoft.com/office/powerpoint/2010/main" val="357791760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1992</Words>
  <Application>Microsoft Office PowerPoint</Application>
  <PresentationFormat>Widescreen</PresentationFormat>
  <Paragraphs>122</Paragraphs>
  <Slides>11</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.AppleSystemUIFont</vt:lpstr>
      <vt:lpstr>Aptos</vt:lpstr>
      <vt:lpstr>Aptos Display</vt:lpstr>
      <vt:lpstr>Arial</vt:lpstr>
      <vt:lpstr>Calibri</vt:lpstr>
      <vt:lpstr>Consolas</vt:lpstr>
      <vt:lpstr>Corbel</vt:lpstr>
      <vt:lpstr>Wingdings 2</vt:lpstr>
      <vt:lpstr>Frame</vt:lpstr>
      <vt:lpstr>Global Perspectives in Education (ECIE6004)</vt:lpstr>
      <vt:lpstr>How does UNICEF support education?  Caitlin Williams  (2337385)</vt:lpstr>
      <vt:lpstr>Case Study: UNICEF Education and Gender in Syria (Nour Algeboory 1709546)</vt:lpstr>
      <vt:lpstr>PowerPoint Presentation</vt:lpstr>
      <vt:lpstr>Case Study Two:  Afghanistan.  Policy-Driven Gender Exclusion.   Hannah Morgan (2211510)  </vt:lpstr>
      <vt:lpstr>UNICEFS Role – Mitigation within structural constraints</vt:lpstr>
      <vt:lpstr>Conclusion </vt:lpstr>
      <vt:lpstr>Conclusion</vt:lpstr>
      <vt:lpstr>Conclusion</vt:lpstr>
      <vt:lpstr>References list:</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 (ECIE6004)</dc:title>
  <dc:creator>Hannah Morgan (2211510)</dc:creator>
  <cp:lastModifiedBy>ABB23877763 (Nasma Abbas)</cp:lastModifiedBy>
  <cp:revision>30</cp:revision>
  <dcterms:created xsi:type="dcterms:W3CDTF">2026-02-07T19:02:47Z</dcterms:created>
  <dcterms:modified xsi:type="dcterms:W3CDTF">2026-02-26T11:29:29Z</dcterms:modified>
</cp:coreProperties>
</file>