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13"/>
    <p:restoredTop sz="94716"/>
  </p:normalViewPr>
  <p:slideViewPr>
    <p:cSldViewPr snapToGrid="0">
      <p:cViewPr varScale="1">
        <p:scale>
          <a:sx n="82" d="100"/>
          <a:sy n="82" d="100"/>
        </p:scale>
        <p:origin x="2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E86D0-AA6B-44E4-A9F5-B65BDFD9F4DC}"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F28D7205-402A-4173-B46F-5A65152A0499}">
      <dgm:prSet/>
      <dgm:spPr/>
      <dgm:t>
        <a:bodyPr/>
        <a:lstStyle/>
        <a:p>
          <a:r>
            <a:rPr lang="en-GB" b="1"/>
            <a:t>Rationale of the study</a:t>
          </a:r>
          <a:endParaRPr lang="en-US"/>
        </a:p>
      </dgm:t>
    </dgm:pt>
    <dgm:pt modelId="{036D548A-BFFB-4CB4-9911-F7EBB287310D}" type="parTrans" cxnId="{676D2293-29BF-40D2-9BD3-CC6744FE5AD2}">
      <dgm:prSet/>
      <dgm:spPr/>
      <dgm:t>
        <a:bodyPr/>
        <a:lstStyle/>
        <a:p>
          <a:endParaRPr lang="en-US"/>
        </a:p>
      </dgm:t>
    </dgm:pt>
    <dgm:pt modelId="{4B1E4168-3351-4017-8383-9A9CEC712807}" type="sibTrans" cxnId="{676D2293-29BF-40D2-9BD3-CC6744FE5AD2}">
      <dgm:prSet/>
      <dgm:spPr/>
      <dgm:t>
        <a:bodyPr/>
        <a:lstStyle/>
        <a:p>
          <a:endParaRPr lang="en-US"/>
        </a:p>
      </dgm:t>
    </dgm:pt>
    <dgm:pt modelId="{1CFB6680-A341-46E4-9365-E4947ADD0AB3}">
      <dgm:prSet/>
      <dgm:spPr/>
      <dgm:t>
        <a:bodyPr/>
        <a:lstStyle/>
        <a:p>
          <a:r>
            <a:rPr lang="en-GB" dirty="0"/>
            <a:t>To learn about the issues faced by adolescents under the concept of mental health..</a:t>
          </a:r>
          <a:endParaRPr lang="en-US" dirty="0"/>
        </a:p>
      </dgm:t>
    </dgm:pt>
    <dgm:pt modelId="{34E58401-E8A3-47D0-AE0D-E9C12B95C40E}" type="parTrans" cxnId="{2272385A-6A8E-4D43-A419-BB5F95D1A72F}">
      <dgm:prSet/>
      <dgm:spPr/>
      <dgm:t>
        <a:bodyPr/>
        <a:lstStyle/>
        <a:p>
          <a:endParaRPr lang="en-US"/>
        </a:p>
      </dgm:t>
    </dgm:pt>
    <dgm:pt modelId="{5389F497-58C2-42D2-8FC4-5C9F2D934876}" type="sibTrans" cxnId="{2272385A-6A8E-4D43-A419-BB5F95D1A72F}">
      <dgm:prSet/>
      <dgm:spPr/>
      <dgm:t>
        <a:bodyPr/>
        <a:lstStyle/>
        <a:p>
          <a:endParaRPr lang="en-US"/>
        </a:p>
      </dgm:t>
    </dgm:pt>
    <dgm:pt modelId="{CD2CE16B-EC79-4627-9513-F48F72270B2E}">
      <dgm:prSet/>
      <dgm:spPr/>
      <dgm:t>
        <a:bodyPr/>
        <a:lstStyle/>
        <a:p>
          <a:r>
            <a:rPr lang="en-GB" b="1"/>
            <a:t>Aim of the study</a:t>
          </a:r>
          <a:endParaRPr lang="en-US"/>
        </a:p>
      </dgm:t>
    </dgm:pt>
    <dgm:pt modelId="{4CBF2F88-7DA2-464F-A431-2E725C7617D6}" type="parTrans" cxnId="{DBA7A7F4-10C1-48E2-8EE7-36836B46F8FA}">
      <dgm:prSet/>
      <dgm:spPr/>
      <dgm:t>
        <a:bodyPr/>
        <a:lstStyle/>
        <a:p>
          <a:endParaRPr lang="en-US"/>
        </a:p>
      </dgm:t>
    </dgm:pt>
    <dgm:pt modelId="{4C202FE4-49C5-4398-894C-2E6388C36082}" type="sibTrans" cxnId="{DBA7A7F4-10C1-48E2-8EE7-36836B46F8FA}">
      <dgm:prSet/>
      <dgm:spPr/>
      <dgm:t>
        <a:bodyPr/>
        <a:lstStyle/>
        <a:p>
          <a:endParaRPr lang="en-US"/>
        </a:p>
      </dgm:t>
    </dgm:pt>
    <dgm:pt modelId="{1CEF9270-1316-482E-A268-E123BDD2CC49}">
      <dgm:prSet/>
      <dgm:spPr/>
      <dgm:t>
        <a:bodyPr/>
        <a:lstStyle/>
        <a:p>
          <a:r>
            <a:rPr lang="en-GB" dirty="0"/>
            <a:t>The aim of the study is to evaluate the depression in adolescence and to assess the ways for preventing and managing the disorder in the United Kingdom.</a:t>
          </a:r>
          <a:endParaRPr lang="en-US" dirty="0"/>
        </a:p>
      </dgm:t>
    </dgm:pt>
    <dgm:pt modelId="{3F9852FD-3924-4551-A6D9-A18EE4D2635B}" type="parTrans" cxnId="{2D6BB093-59CD-4CDA-B24C-1C85AC7246E9}">
      <dgm:prSet/>
      <dgm:spPr/>
      <dgm:t>
        <a:bodyPr/>
        <a:lstStyle/>
        <a:p>
          <a:endParaRPr lang="en-US"/>
        </a:p>
      </dgm:t>
    </dgm:pt>
    <dgm:pt modelId="{2DC07551-9202-4710-8DFE-ADC4573BEB44}" type="sibTrans" cxnId="{2D6BB093-59CD-4CDA-B24C-1C85AC7246E9}">
      <dgm:prSet/>
      <dgm:spPr/>
      <dgm:t>
        <a:bodyPr/>
        <a:lstStyle/>
        <a:p>
          <a:endParaRPr lang="en-US"/>
        </a:p>
      </dgm:t>
    </dgm:pt>
    <dgm:pt modelId="{EACD4A18-678D-4A2D-980F-51A8F85DB81F}">
      <dgm:prSet/>
      <dgm:spPr/>
      <dgm:t>
        <a:bodyPr/>
        <a:lstStyle/>
        <a:p>
          <a:r>
            <a:rPr lang="en-GB" b="1"/>
            <a:t>Objective 1</a:t>
          </a:r>
          <a:endParaRPr lang="en-US"/>
        </a:p>
      </dgm:t>
    </dgm:pt>
    <dgm:pt modelId="{34656251-D128-4FB5-A9DB-FBA0ED7FD7B8}" type="parTrans" cxnId="{94ECCF83-CFAA-4380-BAF9-228F80090B49}">
      <dgm:prSet/>
      <dgm:spPr/>
      <dgm:t>
        <a:bodyPr/>
        <a:lstStyle/>
        <a:p>
          <a:endParaRPr lang="en-US"/>
        </a:p>
      </dgm:t>
    </dgm:pt>
    <dgm:pt modelId="{783FA30E-C3C4-4AA7-A5B7-D02BDE0916AB}" type="sibTrans" cxnId="{94ECCF83-CFAA-4380-BAF9-228F80090B49}">
      <dgm:prSet/>
      <dgm:spPr/>
      <dgm:t>
        <a:bodyPr/>
        <a:lstStyle/>
        <a:p>
          <a:endParaRPr lang="en-US"/>
        </a:p>
      </dgm:t>
    </dgm:pt>
    <dgm:pt modelId="{9A3E2E9E-650A-410D-AA8B-F52A67F9060C}">
      <dgm:prSet/>
      <dgm:spPr/>
      <dgm:t>
        <a:bodyPr/>
        <a:lstStyle/>
        <a:p>
          <a:r>
            <a:rPr lang="en-GB" dirty="0"/>
            <a:t>. To define and examine  depression</a:t>
          </a:r>
          <a:endParaRPr lang="en-US" dirty="0"/>
        </a:p>
      </dgm:t>
    </dgm:pt>
    <dgm:pt modelId="{CE436EA9-98A3-4354-A553-9CE1F66A5378}" type="parTrans" cxnId="{AC839E7B-A21E-467D-A155-53B179EB9CB7}">
      <dgm:prSet/>
      <dgm:spPr/>
      <dgm:t>
        <a:bodyPr/>
        <a:lstStyle/>
        <a:p>
          <a:endParaRPr lang="en-US"/>
        </a:p>
      </dgm:t>
    </dgm:pt>
    <dgm:pt modelId="{A9C72A43-20C4-4466-87A3-DD18198665E8}" type="sibTrans" cxnId="{AC839E7B-A21E-467D-A155-53B179EB9CB7}">
      <dgm:prSet/>
      <dgm:spPr/>
      <dgm:t>
        <a:bodyPr/>
        <a:lstStyle/>
        <a:p>
          <a:endParaRPr lang="en-US"/>
        </a:p>
      </dgm:t>
    </dgm:pt>
    <dgm:pt modelId="{FCB1F895-2384-4499-9AA9-70A25DFB0304}">
      <dgm:prSet/>
      <dgm:spPr/>
      <dgm:t>
        <a:bodyPr/>
        <a:lstStyle/>
        <a:p>
          <a:r>
            <a:rPr lang="en-GB" b="1"/>
            <a:t>Objective 2</a:t>
          </a:r>
          <a:endParaRPr lang="en-US"/>
        </a:p>
      </dgm:t>
    </dgm:pt>
    <dgm:pt modelId="{21788C49-E744-40A5-AB94-BA183E7517E4}" type="parTrans" cxnId="{5E0300FE-89A2-459E-A04A-9AB95B511D6D}">
      <dgm:prSet/>
      <dgm:spPr/>
      <dgm:t>
        <a:bodyPr/>
        <a:lstStyle/>
        <a:p>
          <a:endParaRPr lang="en-US"/>
        </a:p>
      </dgm:t>
    </dgm:pt>
    <dgm:pt modelId="{DF413768-61A4-4C99-8E46-4F6AB8A47AA7}" type="sibTrans" cxnId="{5E0300FE-89A2-459E-A04A-9AB95B511D6D}">
      <dgm:prSet/>
      <dgm:spPr/>
      <dgm:t>
        <a:bodyPr/>
        <a:lstStyle/>
        <a:p>
          <a:endParaRPr lang="en-US"/>
        </a:p>
      </dgm:t>
    </dgm:pt>
    <dgm:pt modelId="{5C398A67-8FDC-4EEE-A999-6FB8E86C15B8}">
      <dgm:prSet/>
      <dgm:spPr/>
      <dgm:t>
        <a:bodyPr/>
        <a:lstStyle/>
        <a:p>
          <a:r>
            <a:rPr lang="en-GB" dirty="0"/>
            <a:t>To identify the risk factors for depression in adolescence for the age interval 12-18 years old in the UK</a:t>
          </a:r>
          <a:endParaRPr lang="en-US" dirty="0"/>
        </a:p>
      </dgm:t>
    </dgm:pt>
    <dgm:pt modelId="{E10BDB16-2F82-4363-A6B3-AA4033734724}" type="parTrans" cxnId="{513697D1-7D34-4880-9230-1615165E8610}">
      <dgm:prSet/>
      <dgm:spPr/>
      <dgm:t>
        <a:bodyPr/>
        <a:lstStyle/>
        <a:p>
          <a:endParaRPr lang="en-US"/>
        </a:p>
      </dgm:t>
    </dgm:pt>
    <dgm:pt modelId="{5B94332E-55A3-4F35-BECA-5B2EDFB6EF94}" type="sibTrans" cxnId="{513697D1-7D34-4880-9230-1615165E8610}">
      <dgm:prSet/>
      <dgm:spPr/>
      <dgm:t>
        <a:bodyPr/>
        <a:lstStyle/>
        <a:p>
          <a:endParaRPr lang="en-US"/>
        </a:p>
      </dgm:t>
    </dgm:pt>
    <dgm:pt modelId="{05FD13E4-544A-450D-AADA-104A53B4A369}">
      <dgm:prSet/>
      <dgm:spPr/>
      <dgm:t>
        <a:bodyPr/>
        <a:lstStyle/>
        <a:p>
          <a:r>
            <a:rPr lang="en-GB" b="1"/>
            <a:t>Objective 3</a:t>
          </a:r>
          <a:endParaRPr lang="en-US"/>
        </a:p>
      </dgm:t>
    </dgm:pt>
    <dgm:pt modelId="{BFD95495-AAED-4695-BBB7-B0D8A9C02B73}" type="parTrans" cxnId="{85BE3333-2D57-4EE4-93D4-AA368EE85834}">
      <dgm:prSet/>
      <dgm:spPr/>
      <dgm:t>
        <a:bodyPr/>
        <a:lstStyle/>
        <a:p>
          <a:endParaRPr lang="en-US"/>
        </a:p>
      </dgm:t>
    </dgm:pt>
    <dgm:pt modelId="{2D1F63B6-D66C-496B-9DE9-D39811EDCFFB}" type="sibTrans" cxnId="{85BE3333-2D57-4EE4-93D4-AA368EE85834}">
      <dgm:prSet/>
      <dgm:spPr/>
      <dgm:t>
        <a:bodyPr/>
        <a:lstStyle/>
        <a:p>
          <a:endParaRPr lang="en-US"/>
        </a:p>
      </dgm:t>
    </dgm:pt>
    <dgm:pt modelId="{C631E946-1CBD-4DDD-8662-80B34B926F05}">
      <dgm:prSet/>
      <dgm:spPr/>
      <dgm:t>
        <a:bodyPr/>
        <a:lstStyle/>
        <a:p>
          <a:r>
            <a:rPr lang="en-GB" dirty="0"/>
            <a:t>To investigate the prevention and management of depression in adolescence for the age interval 12-18 years old UK. </a:t>
          </a:r>
          <a:endParaRPr lang="en-US" dirty="0"/>
        </a:p>
      </dgm:t>
    </dgm:pt>
    <dgm:pt modelId="{CB9E9774-0611-4036-971C-EF3ACD2C2999}" type="parTrans" cxnId="{BF856AAC-C6C0-4057-9214-B65A76AD4735}">
      <dgm:prSet/>
      <dgm:spPr/>
      <dgm:t>
        <a:bodyPr/>
        <a:lstStyle/>
        <a:p>
          <a:endParaRPr lang="en-US"/>
        </a:p>
      </dgm:t>
    </dgm:pt>
    <dgm:pt modelId="{737079B8-CA68-47D2-A442-354CB82F2474}" type="sibTrans" cxnId="{BF856AAC-C6C0-4057-9214-B65A76AD4735}">
      <dgm:prSet/>
      <dgm:spPr/>
      <dgm:t>
        <a:bodyPr/>
        <a:lstStyle/>
        <a:p>
          <a:endParaRPr lang="en-US"/>
        </a:p>
      </dgm:t>
    </dgm:pt>
    <dgm:pt modelId="{8FB1B314-FC12-3243-BB60-D2E2748542FC}" type="pres">
      <dgm:prSet presAssocID="{7ACE86D0-AA6B-44E4-A9F5-B65BDFD9F4DC}" presName="linear" presStyleCnt="0">
        <dgm:presLayoutVars>
          <dgm:animLvl val="lvl"/>
          <dgm:resizeHandles val="exact"/>
        </dgm:presLayoutVars>
      </dgm:prSet>
      <dgm:spPr/>
    </dgm:pt>
    <dgm:pt modelId="{218BA9BA-2D34-D142-91FD-C2E23DAE1C28}" type="pres">
      <dgm:prSet presAssocID="{F28D7205-402A-4173-B46F-5A65152A0499}" presName="parentText" presStyleLbl="node1" presStyleIdx="0" presStyleCnt="5">
        <dgm:presLayoutVars>
          <dgm:chMax val="0"/>
          <dgm:bulletEnabled val="1"/>
        </dgm:presLayoutVars>
      </dgm:prSet>
      <dgm:spPr/>
    </dgm:pt>
    <dgm:pt modelId="{DEC97364-453F-E444-AFB2-1481A205346D}" type="pres">
      <dgm:prSet presAssocID="{F28D7205-402A-4173-B46F-5A65152A0499}" presName="childText" presStyleLbl="revTx" presStyleIdx="0" presStyleCnt="5">
        <dgm:presLayoutVars>
          <dgm:bulletEnabled val="1"/>
        </dgm:presLayoutVars>
      </dgm:prSet>
      <dgm:spPr/>
    </dgm:pt>
    <dgm:pt modelId="{EA49737C-F377-8749-AAC0-9293180F912D}" type="pres">
      <dgm:prSet presAssocID="{CD2CE16B-EC79-4627-9513-F48F72270B2E}" presName="parentText" presStyleLbl="node1" presStyleIdx="1" presStyleCnt="5">
        <dgm:presLayoutVars>
          <dgm:chMax val="0"/>
          <dgm:bulletEnabled val="1"/>
        </dgm:presLayoutVars>
      </dgm:prSet>
      <dgm:spPr/>
    </dgm:pt>
    <dgm:pt modelId="{BB17D5E5-4827-6942-B469-3F340DF8AEEC}" type="pres">
      <dgm:prSet presAssocID="{CD2CE16B-EC79-4627-9513-F48F72270B2E}" presName="childText" presStyleLbl="revTx" presStyleIdx="1" presStyleCnt="5">
        <dgm:presLayoutVars>
          <dgm:bulletEnabled val="1"/>
        </dgm:presLayoutVars>
      </dgm:prSet>
      <dgm:spPr/>
    </dgm:pt>
    <dgm:pt modelId="{A9499F17-F02C-5D45-8D4C-567AB9228DAC}" type="pres">
      <dgm:prSet presAssocID="{EACD4A18-678D-4A2D-980F-51A8F85DB81F}" presName="parentText" presStyleLbl="node1" presStyleIdx="2" presStyleCnt="5">
        <dgm:presLayoutVars>
          <dgm:chMax val="0"/>
          <dgm:bulletEnabled val="1"/>
        </dgm:presLayoutVars>
      </dgm:prSet>
      <dgm:spPr/>
    </dgm:pt>
    <dgm:pt modelId="{B1313449-56BD-514A-8B07-0500955A4EC5}" type="pres">
      <dgm:prSet presAssocID="{EACD4A18-678D-4A2D-980F-51A8F85DB81F}" presName="childText" presStyleLbl="revTx" presStyleIdx="2" presStyleCnt="5">
        <dgm:presLayoutVars>
          <dgm:bulletEnabled val="1"/>
        </dgm:presLayoutVars>
      </dgm:prSet>
      <dgm:spPr/>
    </dgm:pt>
    <dgm:pt modelId="{008BD823-C271-2640-BD30-308211881E11}" type="pres">
      <dgm:prSet presAssocID="{FCB1F895-2384-4499-9AA9-70A25DFB0304}" presName="parentText" presStyleLbl="node1" presStyleIdx="3" presStyleCnt="5">
        <dgm:presLayoutVars>
          <dgm:chMax val="0"/>
          <dgm:bulletEnabled val="1"/>
        </dgm:presLayoutVars>
      </dgm:prSet>
      <dgm:spPr/>
    </dgm:pt>
    <dgm:pt modelId="{AF6FF63B-AA24-3D46-BCD7-84407F09EAA8}" type="pres">
      <dgm:prSet presAssocID="{FCB1F895-2384-4499-9AA9-70A25DFB0304}" presName="childText" presStyleLbl="revTx" presStyleIdx="3" presStyleCnt="5">
        <dgm:presLayoutVars>
          <dgm:bulletEnabled val="1"/>
        </dgm:presLayoutVars>
      </dgm:prSet>
      <dgm:spPr/>
    </dgm:pt>
    <dgm:pt modelId="{A42E2D33-66E8-FF40-88B4-F97E10EDD6A0}" type="pres">
      <dgm:prSet presAssocID="{05FD13E4-544A-450D-AADA-104A53B4A369}" presName="parentText" presStyleLbl="node1" presStyleIdx="4" presStyleCnt="5">
        <dgm:presLayoutVars>
          <dgm:chMax val="0"/>
          <dgm:bulletEnabled val="1"/>
        </dgm:presLayoutVars>
      </dgm:prSet>
      <dgm:spPr/>
    </dgm:pt>
    <dgm:pt modelId="{463F0D77-E814-B847-B4F3-6071B4E4668D}" type="pres">
      <dgm:prSet presAssocID="{05FD13E4-544A-450D-AADA-104A53B4A369}" presName="childText" presStyleLbl="revTx" presStyleIdx="4" presStyleCnt="5">
        <dgm:presLayoutVars>
          <dgm:bulletEnabled val="1"/>
        </dgm:presLayoutVars>
      </dgm:prSet>
      <dgm:spPr/>
    </dgm:pt>
  </dgm:ptLst>
  <dgm:cxnLst>
    <dgm:cxn modelId="{B5B20D04-CFA0-794E-842A-8001B1BE6238}" type="presOf" srcId="{5C398A67-8FDC-4EEE-A999-6FB8E86C15B8}" destId="{AF6FF63B-AA24-3D46-BCD7-84407F09EAA8}" srcOrd="0" destOrd="0" presId="urn:microsoft.com/office/officeart/2005/8/layout/vList2"/>
    <dgm:cxn modelId="{9ED58B32-A77E-0B42-AAA6-FAE57144EA86}" type="presOf" srcId="{F28D7205-402A-4173-B46F-5A65152A0499}" destId="{218BA9BA-2D34-D142-91FD-C2E23DAE1C28}" srcOrd="0" destOrd="0" presId="urn:microsoft.com/office/officeart/2005/8/layout/vList2"/>
    <dgm:cxn modelId="{85BE3333-2D57-4EE4-93D4-AA368EE85834}" srcId="{7ACE86D0-AA6B-44E4-A9F5-B65BDFD9F4DC}" destId="{05FD13E4-544A-450D-AADA-104A53B4A369}" srcOrd="4" destOrd="0" parTransId="{BFD95495-AAED-4695-BBB7-B0D8A9C02B73}" sibTransId="{2D1F63B6-D66C-496B-9DE9-D39811EDCFFB}"/>
    <dgm:cxn modelId="{D9757437-5DB0-5945-8C7D-30ECB9C8ADBC}" type="presOf" srcId="{1CEF9270-1316-482E-A268-E123BDD2CC49}" destId="{BB17D5E5-4827-6942-B469-3F340DF8AEEC}" srcOrd="0" destOrd="0" presId="urn:microsoft.com/office/officeart/2005/8/layout/vList2"/>
    <dgm:cxn modelId="{8CB00C3A-CD2D-2F48-8E12-8227676D6C24}" type="presOf" srcId="{05FD13E4-544A-450D-AADA-104A53B4A369}" destId="{A42E2D33-66E8-FF40-88B4-F97E10EDD6A0}" srcOrd="0" destOrd="0" presId="urn:microsoft.com/office/officeart/2005/8/layout/vList2"/>
    <dgm:cxn modelId="{DC051A4C-D790-834D-8A6B-EE850D208520}" type="presOf" srcId="{EACD4A18-678D-4A2D-980F-51A8F85DB81F}" destId="{A9499F17-F02C-5D45-8D4C-567AB9228DAC}" srcOrd="0" destOrd="0" presId="urn:microsoft.com/office/officeart/2005/8/layout/vList2"/>
    <dgm:cxn modelId="{19B3BB52-846D-3D43-A340-64E1CFEFA98F}" type="presOf" srcId="{CD2CE16B-EC79-4627-9513-F48F72270B2E}" destId="{EA49737C-F377-8749-AAC0-9293180F912D}" srcOrd="0" destOrd="0" presId="urn:microsoft.com/office/officeart/2005/8/layout/vList2"/>
    <dgm:cxn modelId="{2272385A-6A8E-4D43-A419-BB5F95D1A72F}" srcId="{F28D7205-402A-4173-B46F-5A65152A0499}" destId="{1CFB6680-A341-46E4-9365-E4947ADD0AB3}" srcOrd="0" destOrd="0" parTransId="{34E58401-E8A3-47D0-AE0D-E9C12B95C40E}" sibTransId="{5389F497-58C2-42D2-8FC4-5C9F2D934876}"/>
    <dgm:cxn modelId="{851DFF5A-69AE-924A-A500-8EC96DD22064}" type="presOf" srcId="{FCB1F895-2384-4499-9AA9-70A25DFB0304}" destId="{008BD823-C271-2640-BD30-308211881E11}" srcOrd="0" destOrd="0" presId="urn:microsoft.com/office/officeart/2005/8/layout/vList2"/>
    <dgm:cxn modelId="{27691A65-A835-0A43-93FE-F64DFD5A59E7}" type="presOf" srcId="{9A3E2E9E-650A-410D-AA8B-F52A67F9060C}" destId="{B1313449-56BD-514A-8B07-0500955A4EC5}" srcOrd="0" destOrd="0" presId="urn:microsoft.com/office/officeart/2005/8/layout/vList2"/>
    <dgm:cxn modelId="{AC839E7B-A21E-467D-A155-53B179EB9CB7}" srcId="{EACD4A18-678D-4A2D-980F-51A8F85DB81F}" destId="{9A3E2E9E-650A-410D-AA8B-F52A67F9060C}" srcOrd="0" destOrd="0" parTransId="{CE436EA9-98A3-4354-A553-9CE1F66A5378}" sibTransId="{A9C72A43-20C4-4466-87A3-DD18198665E8}"/>
    <dgm:cxn modelId="{94ECCF83-CFAA-4380-BAF9-228F80090B49}" srcId="{7ACE86D0-AA6B-44E4-A9F5-B65BDFD9F4DC}" destId="{EACD4A18-678D-4A2D-980F-51A8F85DB81F}" srcOrd="2" destOrd="0" parTransId="{34656251-D128-4FB5-A9DB-FBA0ED7FD7B8}" sibTransId="{783FA30E-C3C4-4AA7-A5B7-D02BDE0916AB}"/>
    <dgm:cxn modelId="{676D2293-29BF-40D2-9BD3-CC6744FE5AD2}" srcId="{7ACE86D0-AA6B-44E4-A9F5-B65BDFD9F4DC}" destId="{F28D7205-402A-4173-B46F-5A65152A0499}" srcOrd="0" destOrd="0" parTransId="{036D548A-BFFB-4CB4-9911-F7EBB287310D}" sibTransId="{4B1E4168-3351-4017-8383-9A9CEC712807}"/>
    <dgm:cxn modelId="{2D6BB093-59CD-4CDA-B24C-1C85AC7246E9}" srcId="{CD2CE16B-EC79-4627-9513-F48F72270B2E}" destId="{1CEF9270-1316-482E-A268-E123BDD2CC49}" srcOrd="0" destOrd="0" parTransId="{3F9852FD-3924-4551-A6D9-A18EE4D2635B}" sibTransId="{2DC07551-9202-4710-8DFE-ADC4573BEB44}"/>
    <dgm:cxn modelId="{5A343B9D-A9DD-A544-BC34-B614F1A2E480}" type="presOf" srcId="{1CFB6680-A341-46E4-9365-E4947ADD0AB3}" destId="{DEC97364-453F-E444-AFB2-1481A205346D}" srcOrd="0" destOrd="0" presId="urn:microsoft.com/office/officeart/2005/8/layout/vList2"/>
    <dgm:cxn modelId="{6764639D-22AE-4841-A756-35E67EFF59F9}" type="presOf" srcId="{C631E946-1CBD-4DDD-8662-80B34B926F05}" destId="{463F0D77-E814-B847-B4F3-6071B4E4668D}" srcOrd="0" destOrd="0" presId="urn:microsoft.com/office/officeart/2005/8/layout/vList2"/>
    <dgm:cxn modelId="{908EAFA7-E593-3A49-A7DA-94AB33F98E4A}" type="presOf" srcId="{7ACE86D0-AA6B-44E4-A9F5-B65BDFD9F4DC}" destId="{8FB1B314-FC12-3243-BB60-D2E2748542FC}" srcOrd="0" destOrd="0" presId="urn:microsoft.com/office/officeart/2005/8/layout/vList2"/>
    <dgm:cxn modelId="{BF856AAC-C6C0-4057-9214-B65A76AD4735}" srcId="{05FD13E4-544A-450D-AADA-104A53B4A369}" destId="{C631E946-1CBD-4DDD-8662-80B34B926F05}" srcOrd="0" destOrd="0" parTransId="{CB9E9774-0611-4036-971C-EF3ACD2C2999}" sibTransId="{737079B8-CA68-47D2-A442-354CB82F2474}"/>
    <dgm:cxn modelId="{513697D1-7D34-4880-9230-1615165E8610}" srcId="{FCB1F895-2384-4499-9AA9-70A25DFB0304}" destId="{5C398A67-8FDC-4EEE-A999-6FB8E86C15B8}" srcOrd="0" destOrd="0" parTransId="{E10BDB16-2F82-4363-A6B3-AA4033734724}" sibTransId="{5B94332E-55A3-4F35-BECA-5B2EDFB6EF94}"/>
    <dgm:cxn modelId="{DBA7A7F4-10C1-48E2-8EE7-36836B46F8FA}" srcId="{7ACE86D0-AA6B-44E4-A9F5-B65BDFD9F4DC}" destId="{CD2CE16B-EC79-4627-9513-F48F72270B2E}" srcOrd="1" destOrd="0" parTransId="{4CBF2F88-7DA2-464F-A431-2E725C7617D6}" sibTransId="{4C202FE4-49C5-4398-894C-2E6388C36082}"/>
    <dgm:cxn modelId="{5E0300FE-89A2-459E-A04A-9AB95B511D6D}" srcId="{7ACE86D0-AA6B-44E4-A9F5-B65BDFD9F4DC}" destId="{FCB1F895-2384-4499-9AA9-70A25DFB0304}" srcOrd="3" destOrd="0" parTransId="{21788C49-E744-40A5-AB94-BA183E7517E4}" sibTransId="{DF413768-61A4-4C99-8E46-4F6AB8A47AA7}"/>
    <dgm:cxn modelId="{BFC63B02-761A-1E40-A86E-A9EC4FE72F2D}" type="presParOf" srcId="{8FB1B314-FC12-3243-BB60-D2E2748542FC}" destId="{218BA9BA-2D34-D142-91FD-C2E23DAE1C28}" srcOrd="0" destOrd="0" presId="urn:microsoft.com/office/officeart/2005/8/layout/vList2"/>
    <dgm:cxn modelId="{14585C93-D753-B247-B30F-6BBA48906688}" type="presParOf" srcId="{8FB1B314-FC12-3243-BB60-D2E2748542FC}" destId="{DEC97364-453F-E444-AFB2-1481A205346D}" srcOrd="1" destOrd="0" presId="urn:microsoft.com/office/officeart/2005/8/layout/vList2"/>
    <dgm:cxn modelId="{BD9E5AF2-8653-C645-B203-1355DC1BD7B5}" type="presParOf" srcId="{8FB1B314-FC12-3243-BB60-D2E2748542FC}" destId="{EA49737C-F377-8749-AAC0-9293180F912D}" srcOrd="2" destOrd="0" presId="urn:microsoft.com/office/officeart/2005/8/layout/vList2"/>
    <dgm:cxn modelId="{8253CEBB-1E6A-4745-BD39-C186B45F5BB1}" type="presParOf" srcId="{8FB1B314-FC12-3243-BB60-D2E2748542FC}" destId="{BB17D5E5-4827-6942-B469-3F340DF8AEEC}" srcOrd="3" destOrd="0" presId="urn:microsoft.com/office/officeart/2005/8/layout/vList2"/>
    <dgm:cxn modelId="{7E65F8F2-DF35-0F45-AB50-E75ACC1C6146}" type="presParOf" srcId="{8FB1B314-FC12-3243-BB60-D2E2748542FC}" destId="{A9499F17-F02C-5D45-8D4C-567AB9228DAC}" srcOrd="4" destOrd="0" presId="urn:microsoft.com/office/officeart/2005/8/layout/vList2"/>
    <dgm:cxn modelId="{75C1BB2D-D935-894F-B0A2-1C17375F880D}" type="presParOf" srcId="{8FB1B314-FC12-3243-BB60-D2E2748542FC}" destId="{B1313449-56BD-514A-8B07-0500955A4EC5}" srcOrd="5" destOrd="0" presId="urn:microsoft.com/office/officeart/2005/8/layout/vList2"/>
    <dgm:cxn modelId="{EA440075-6246-674A-BADC-98D7C7A657AB}" type="presParOf" srcId="{8FB1B314-FC12-3243-BB60-D2E2748542FC}" destId="{008BD823-C271-2640-BD30-308211881E11}" srcOrd="6" destOrd="0" presId="urn:microsoft.com/office/officeart/2005/8/layout/vList2"/>
    <dgm:cxn modelId="{548A3A88-4445-794B-83AD-D287F195A3FF}" type="presParOf" srcId="{8FB1B314-FC12-3243-BB60-D2E2748542FC}" destId="{AF6FF63B-AA24-3D46-BCD7-84407F09EAA8}" srcOrd="7" destOrd="0" presId="urn:microsoft.com/office/officeart/2005/8/layout/vList2"/>
    <dgm:cxn modelId="{D1520B6D-0A99-6944-8A87-373DB476675B}" type="presParOf" srcId="{8FB1B314-FC12-3243-BB60-D2E2748542FC}" destId="{A42E2D33-66E8-FF40-88B4-F97E10EDD6A0}" srcOrd="8" destOrd="0" presId="urn:microsoft.com/office/officeart/2005/8/layout/vList2"/>
    <dgm:cxn modelId="{266E44C9-5749-6F46-B0A9-3AE708B5FC85}" type="presParOf" srcId="{8FB1B314-FC12-3243-BB60-D2E2748542FC}" destId="{463F0D77-E814-B847-B4F3-6071B4E4668D}"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BA9BA-2D34-D142-91FD-C2E23DAE1C28}">
      <dsp:nvSpPr>
        <dsp:cNvPr id="0" name=""/>
        <dsp:cNvSpPr/>
      </dsp:nvSpPr>
      <dsp:spPr>
        <a:xfrm>
          <a:off x="0" y="25473"/>
          <a:ext cx="6713552" cy="431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Rationale of the study</a:t>
          </a:r>
          <a:endParaRPr lang="en-US" sz="1800" kern="1200"/>
        </a:p>
      </dsp:txBody>
      <dsp:txXfrm>
        <a:off x="21075" y="46548"/>
        <a:ext cx="6671402" cy="389580"/>
      </dsp:txXfrm>
    </dsp:sp>
    <dsp:sp modelId="{DEC97364-453F-E444-AFB2-1481A205346D}">
      <dsp:nvSpPr>
        <dsp:cNvPr id="0" name=""/>
        <dsp:cNvSpPr/>
      </dsp:nvSpPr>
      <dsp:spPr>
        <a:xfrm>
          <a:off x="0" y="457203"/>
          <a:ext cx="6713552"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To learn about the issues faced by adolescents under the concept of mental health..</a:t>
          </a:r>
          <a:endParaRPr lang="en-US" sz="1400" kern="1200" dirty="0"/>
        </a:p>
      </dsp:txBody>
      <dsp:txXfrm>
        <a:off x="0" y="457203"/>
        <a:ext cx="6713552" cy="298080"/>
      </dsp:txXfrm>
    </dsp:sp>
    <dsp:sp modelId="{EA49737C-F377-8749-AAC0-9293180F912D}">
      <dsp:nvSpPr>
        <dsp:cNvPr id="0" name=""/>
        <dsp:cNvSpPr/>
      </dsp:nvSpPr>
      <dsp:spPr>
        <a:xfrm>
          <a:off x="0" y="755283"/>
          <a:ext cx="6713552" cy="431730"/>
        </a:xfrm>
        <a:prstGeom prst="roundRect">
          <a:avLst/>
        </a:prstGeom>
        <a:solidFill>
          <a:schemeClr val="accent2">
            <a:hueOff val="-363841"/>
            <a:satOff val="-20982"/>
            <a:lumOff val="215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Aim of the study</a:t>
          </a:r>
          <a:endParaRPr lang="en-US" sz="1800" kern="1200"/>
        </a:p>
      </dsp:txBody>
      <dsp:txXfrm>
        <a:off x="21075" y="776358"/>
        <a:ext cx="6671402" cy="389580"/>
      </dsp:txXfrm>
    </dsp:sp>
    <dsp:sp modelId="{BB17D5E5-4827-6942-B469-3F340DF8AEEC}">
      <dsp:nvSpPr>
        <dsp:cNvPr id="0" name=""/>
        <dsp:cNvSpPr/>
      </dsp:nvSpPr>
      <dsp:spPr>
        <a:xfrm>
          <a:off x="0" y="1187013"/>
          <a:ext cx="6713552"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The aim of the study is to evaluate the depression in adolescence and to assess the ways for preventing and managing the disorder in the United Kingdom.</a:t>
          </a:r>
          <a:endParaRPr lang="en-US" sz="1400" kern="1200" dirty="0"/>
        </a:p>
      </dsp:txBody>
      <dsp:txXfrm>
        <a:off x="0" y="1187013"/>
        <a:ext cx="6713552" cy="437805"/>
      </dsp:txXfrm>
    </dsp:sp>
    <dsp:sp modelId="{A9499F17-F02C-5D45-8D4C-567AB9228DAC}">
      <dsp:nvSpPr>
        <dsp:cNvPr id="0" name=""/>
        <dsp:cNvSpPr/>
      </dsp:nvSpPr>
      <dsp:spPr>
        <a:xfrm>
          <a:off x="0" y="1624818"/>
          <a:ext cx="6713552" cy="431730"/>
        </a:xfrm>
        <a:prstGeom prst="roundRec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Objective 1</a:t>
          </a:r>
          <a:endParaRPr lang="en-US" sz="1800" kern="1200"/>
        </a:p>
      </dsp:txBody>
      <dsp:txXfrm>
        <a:off x="21075" y="1645893"/>
        <a:ext cx="6671402" cy="389580"/>
      </dsp:txXfrm>
    </dsp:sp>
    <dsp:sp modelId="{B1313449-56BD-514A-8B07-0500955A4EC5}">
      <dsp:nvSpPr>
        <dsp:cNvPr id="0" name=""/>
        <dsp:cNvSpPr/>
      </dsp:nvSpPr>
      <dsp:spPr>
        <a:xfrm>
          <a:off x="0" y="2056548"/>
          <a:ext cx="6713552"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 To define and examine  depression</a:t>
          </a:r>
          <a:endParaRPr lang="en-US" sz="1400" kern="1200" dirty="0"/>
        </a:p>
      </dsp:txBody>
      <dsp:txXfrm>
        <a:off x="0" y="2056548"/>
        <a:ext cx="6713552" cy="298080"/>
      </dsp:txXfrm>
    </dsp:sp>
    <dsp:sp modelId="{008BD823-C271-2640-BD30-308211881E11}">
      <dsp:nvSpPr>
        <dsp:cNvPr id="0" name=""/>
        <dsp:cNvSpPr/>
      </dsp:nvSpPr>
      <dsp:spPr>
        <a:xfrm>
          <a:off x="0" y="2354628"/>
          <a:ext cx="6713552" cy="431730"/>
        </a:xfrm>
        <a:prstGeom prst="roundRect">
          <a:avLst/>
        </a:prstGeom>
        <a:solidFill>
          <a:schemeClr val="accent2">
            <a:hueOff val="-1091522"/>
            <a:satOff val="-62946"/>
            <a:lumOff val="647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Objective 2</a:t>
          </a:r>
          <a:endParaRPr lang="en-US" sz="1800" kern="1200"/>
        </a:p>
      </dsp:txBody>
      <dsp:txXfrm>
        <a:off x="21075" y="2375703"/>
        <a:ext cx="6671402" cy="389580"/>
      </dsp:txXfrm>
    </dsp:sp>
    <dsp:sp modelId="{AF6FF63B-AA24-3D46-BCD7-84407F09EAA8}">
      <dsp:nvSpPr>
        <dsp:cNvPr id="0" name=""/>
        <dsp:cNvSpPr/>
      </dsp:nvSpPr>
      <dsp:spPr>
        <a:xfrm>
          <a:off x="0" y="2786358"/>
          <a:ext cx="6713552"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To identify the risk factors for depression in adolescence for the age interval 12-18 years old in the UK</a:t>
          </a:r>
          <a:endParaRPr lang="en-US" sz="1400" kern="1200" dirty="0"/>
        </a:p>
      </dsp:txBody>
      <dsp:txXfrm>
        <a:off x="0" y="2786358"/>
        <a:ext cx="6713552" cy="437805"/>
      </dsp:txXfrm>
    </dsp:sp>
    <dsp:sp modelId="{A42E2D33-66E8-FF40-88B4-F97E10EDD6A0}">
      <dsp:nvSpPr>
        <dsp:cNvPr id="0" name=""/>
        <dsp:cNvSpPr/>
      </dsp:nvSpPr>
      <dsp:spPr>
        <a:xfrm>
          <a:off x="0" y="3224163"/>
          <a:ext cx="6713552" cy="431730"/>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Objective 3</a:t>
          </a:r>
          <a:endParaRPr lang="en-US" sz="1800" kern="1200"/>
        </a:p>
      </dsp:txBody>
      <dsp:txXfrm>
        <a:off x="21075" y="3245238"/>
        <a:ext cx="6671402" cy="389580"/>
      </dsp:txXfrm>
    </dsp:sp>
    <dsp:sp modelId="{463F0D77-E814-B847-B4F3-6071B4E4668D}">
      <dsp:nvSpPr>
        <dsp:cNvPr id="0" name=""/>
        <dsp:cNvSpPr/>
      </dsp:nvSpPr>
      <dsp:spPr>
        <a:xfrm>
          <a:off x="0" y="3655893"/>
          <a:ext cx="6713552"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To investigate the prevention and management of depression in adolescence for the age interval 12-18 years old UK. </a:t>
          </a:r>
          <a:endParaRPr lang="en-US" sz="1400" kern="1200" dirty="0"/>
        </a:p>
      </dsp:txBody>
      <dsp:txXfrm>
        <a:off x="0" y="3655893"/>
        <a:ext cx="6713552" cy="4378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3E1E93-8E8F-2C4B-B16F-837B82D42963}" type="datetimeFigureOut">
              <a:rPr lang="en-GB" smtClean="0"/>
              <a:t>10/09/2023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0EE93-A22F-7145-95A9-B6C65A548432}" type="slidenum">
              <a:rPr lang="en-GB" smtClean="0"/>
              <a:t>‹#›</a:t>
            </a:fld>
            <a:endParaRPr lang="en-GB"/>
          </a:p>
        </p:txBody>
      </p:sp>
    </p:spTree>
    <p:extLst>
      <p:ext uri="{BB962C8B-B14F-4D97-AF65-F5344CB8AC3E}">
        <p14:creationId xmlns:p14="http://schemas.microsoft.com/office/powerpoint/2010/main" val="422721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a:t>
            </a:fld>
            <a:endParaRPr lang="en-GB"/>
          </a:p>
        </p:txBody>
      </p:sp>
    </p:spTree>
    <p:extLst>
      <p:ext uri="{BB962C8B-B14F-4D97-AF65-F5344CB8AC3E}">
        <p14:creationId xmlns:p14="http://schemas.microsoft.com/office/powerpoint/2010/main" val="2511584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31F4F-3824-5DB4-2AC4-DA692721C7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EA7966-B5C8-4184-16AE-78FAA669DD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C4B5690-FB1F-DEE5-DEF8-7EB5084C021E}"/>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8513CF26-54B0-1FE9-18F1-020DE6FF7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838CA-BD7B-C8C7-E507-A8C57B720F15}"/>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331194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354A1-0BC8-1E79-E6B1-9A2DCF5835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1E3069-4D71-6493-28D3-C8B99D9F8D3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3300A5-441E-9ADE-2282-A8A5AF2D3F2B}"/>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BDBC1C33-85DC-5408-0023-471270B37B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E8052-0F9E-7A69-B46E-3E3D15640242}"/>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106658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F290-2A84-69AC-B6BE-80BF2EAC53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609578-9BC7-0707-8203-704A897EE4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A1BC3A-D084-204F-5C48-D6196BA0C57B}"/>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232187D9-6F4E-EB72-149F-967F2CD65E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E45716-4A32-1999-5653-303C0A6B6943}"/>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42730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6576-4A85-82E8-2A72-6375586136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55F1B0-793F-D8C1-E880-3D0E92E26A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D307760-925A-5532-2F25-CD57B7E36CF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A946B2A-886C-DD0D-BE5E-5B73E643E0A3}"/>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6" name="Footer Placeholder 5">
            <a:extLst>
              <a:ext uri="{FF2B5EF4-FFF2-40B4-BE49-F238E27FC236}">
                <a16:creationId xmlns:a16="http://schemas.microsoft.com/office/drawing/2014/main" id="{4811FC55-FC8C-3F70-9064-8E2AB3FF24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7FBA43-66BA-F8D0-EEAE-BC2671AA6298}"/>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23532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6F9D-8600-5019-F870-45F93A92D45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CFB2C8-BA87-76B2-B9E3-5512745951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7C0022-C215-39AE-85BD-AD0F8E08FF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7E7C5A-8CF0-4638-7C05-B08C512920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D2D413-59E8-FB00-6B21-49D5D467E9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C0432C9-1B1A-481D-A6B9-3F7C43E1C596}"/>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8" name="Footer Placeholder 7">
            <a:extLst>
              <a:ext uri="{FF2B5EF4-FFF2-40B4-BE49-F238E27FC236}">
                <a16:creationId xmlns:a16="http://schemas.microsoft.com/office/drawing/2014/main" id="{8DFD94CF-B613-4DD0-018F-36D69F1090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B60CA2-E137-D31B-13EB-86F141C459AF}"/>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700170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4856-00FB-8B76-7AD4-8EC29FCC1AC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33A89E9-FF25-44E3-40FB-3DDA06C6EB05}"/>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4" name="Footer Placeholder 3">
            <a:extLst>
              <a:ext uri="{FF2B5EF4-FFF2-40B4-BE49-F238E27FC236}">
                <a16:creationId xmlns:a16="http://schemas.microsoft.com/office/drawing/2014/main" id="{F2CB8FDD-7796-9D17-51C5-6BFE4713D8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87DA19-CFB8-84B8-4582-088A51B6551C}"/>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42412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CA8E45-A98B-17E9-DC9B-F231AA24BBB9}"/>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3" name="Footer Placeholder 2">
            <a:extLst>
              <a:ext uri="{FF2B5EF4-FFF2-40B4-BE49-F238E27FC236}">
                <a16:creationId xmlns:a16="http://schemas.microsoft.com/office/drawing/2014/main" id="{5A3DEAD9-815B-7B3A-1B74-15782CCE41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CCCFDA-C386-B821-BFE4-7641BD833B2C}"/>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815705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99881-FEF5-ED1E-6E42-263D2D9770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28E5855-C5A0-FD8C-7E97-896A455C8E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3A5553-5A8F-2D0F-9F20-AC15BEC218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B70E4A-B0CC-9F0E-378D-1F8E37C91310}"/>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6" name="Footer Placeholder 5">
            <a:extLst>
              <a:ext uri="{FF2B5EF4-FFF2-40B4-BE49-F238E27FC236}">
                <a16:creationId xmlns:a16="http://schemas.microsoft.com/office/drawing/2014/main" id="{48798BF8-4F7E-18B0-BFC6-75181095AA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FD5697-C1BB-BCA9-3C3D-BAD09D387B44}"/>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30592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E6358-7870-8ECA-3468-5C6F36B5DA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99C18B-D339-4E68-F301-D08368512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84D7D5-2638-30B2-E162-35991E6FC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374D18-B35A-12CF-16E6-D563C925BD7B}"/>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6" name="Footer Placeholder 5">
            <a:extLst>
              <a:ext uri="{FF2B5EF4-FFF2-40B4-BE49-F238E27FC236}">
                <a16:creationId xmlns:a16="http://schemas.microsoft.com/office/drawing/2014/main" id="{7337223B-CD41-675E-B0ED-D8B80C4A27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3FE87-2C42-130D-753C-CD26DA3A1874}"/>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26526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4D98-D470-5AEE-8AF6-48AAE4AE874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3349173-413B-9FAA-4B52-C39ECCF3F2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BE2D8F-D987-4DBD-4087-397AD975D6C2}"/>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1BF8516F-FE65-1F65-B084-D279A7949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031F2-B784-BD41-ACAE-90130D3A973F}"/>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719875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98B7C1-0BE0-C122-9162-68C91D58F9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0ED9BA4-F37A-0EC6-60AF-BE429881C2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84B5BC-D4A5-FB98-EE0F-2941B00C6F63}"/>
              </a:ext>
            </a:extLst>
          </p:cNvPr>
          <p:cNvSpPr>
            <a:spLocks noGrp="1"/>
          </p:cNvSpPr>
          <p:nvPr>
            <p:ph type="dt" sz="half" idx="10"/>
          </p:nvPr>
        </p:nvSpPr>
        <p:spPr/>
        <p:txBody>
          <a:body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5625E55F-1FEB-DD5D-66B8-710667D85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9D9B1-3E05-6894-3D20-91B811CA40F5}"/>
              </a:ext>
            </a:extLst>
          </p:cNvPr>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904704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455532-B383-9BFB-B7E9-4A4A2D0485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6CA5CA1-B3FB-5F25-C737-BE0BED5F23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D76B41-8E6B-B157-14EF-AC81865755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96114-1F0C-434E-8799-5D780075823A}" type="datetimeFigureOut">
              <a:rPr lang="en-GB" smtClean="0"/>
              <a:t>10/09/2023</a:t>
            </a:fld>
            <a:endParaRPr lang="en-GB"/>
          </a:p>
        </p:txBody>
      </p:sp>
      <p:sp>
        <p:nvSpPr>
          <p:cNvPr id="5" name="Footer Placeholder 4">
            <a:extLst>
              <a:ext uri="{FF2B5EF4-FFF2-40B4-BE49-F238E27FC236}">
                <a16:creationId xmlns:a16="http://schemas.microsoft.com/office/drawing/2014/main" id="{7F612069-63EF-944F-DE2E-10D1320255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5DE3FE-FC67-CBE8-2A9E-CBB8E62D31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BB1518-AA81-E449-B062-373566ADC315}" type="slidenum">
              <a:rPr lang="en-GB" smtClean="0"/>
              <a:t>‹#›</a:t>
            </a:fld>
            <a:endParaRPr lang="en-GB"/>
          </a:p>
        </p:txBody>
      </p:sp>
    </p:spTree>
    <p:extLst>
      <p:ext uri="{BB962C8B-B14F-4D97-AF65-F5344CB8AC3E}">
        <p14:creationId xmlns:p14="http://schemas.microsoft.com/office/powerpoint/2010/main" val="990851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B461-D367-C097-49B2-A94B2D53742A}"/>
              </a:ext>
            </a:extLst>
          </p:cNvPr>
          <p:cNvSpPr>
            <a:spLocks noGrp="1"/>
          </p:cNvSpPr>
          <p:nvPr>
            <p:ph type="ctrTitle"/>
          </p:nvPr>
        </p:nvSpPr>
        <p:spPr>
          <a:xfrm>
            <a:off x="1524000" y="385948"/>
            <a:ext cx="9144000" cy="2903517"/>
          </a:xfrm>
        </p:spPr>
        <p:txBody>
          <a:bodyPr/>
          <a:lstStyle/>
          <a:p>
            <a:endParaRPr lang="en-GB" dirty="0"/>
          </a:p>
        </p:txBody>
      </p:sp>
      <p:sp>
        <p:nvSpPr>
          <p:cNvPr id="3" name="Subtitle 2">
            <a:extLst>
              <a:ext uri="{FF2B5EF4-FFF2-40B4-BE49-F238E27FC236}">
                <a16:creationId xmlns:a16="http://schemas.microsoft.com/office/drawing/2014/main" id="{461750C4-9F55-13D5-D351-3616447B2ABB}"/>
              </a:ext>
            </a:extLst>
          </p:cNvPr>
          <p:cNvSpPr>
            <a:spLocks noGrp="1"/>
          </p:cNvSpPr>
          <p:nvPr>
            <p:ph type="subTitle" idx="1"/>
          </p:nvPr>
        </p:nvSpPr>
        <p:spPr>
          <a:xfrm>
            <a:off x="1524000" y="3568535"/>
            <a:ext cx="9144000" cy="2903517"/>
          </a:xfrm>
        </p:spPr>
        <p:txBody>
          <a:bodyPr>
            <a:normAutofit/>
          </a:bodyPr>
          <a:lstStyle/>
          <a:p>
            <a:pPr>
              <a:lnSpc>
                <a:spcPct val="150000"/>
              </a:lnSpc>
            </a:pPr>
            <a:r>
              <a:rPr lang="en-GB" b="1" dirty="0">
                <a:effectLst/>
                <a:latin typeface="Bangla MN" pitchFamily="2" charset="0"/>
                <a:ea typeface="Baskerville" panose="02020502070401020303" pitchFamily="18" charset="0"/>
                <a:cs typeface="Bangla MN" pitchFamily="2" charset="0"/>
              </a:rPr>
              <a:t>Independent Project (BMHP6020_LON)</a:t>
            </a:r>
          </a:p>
          <a:p>
            <a:pPr>
              <a:lnSpc>
                <a:spcPct val="150000"/>
              </a:lnSpc>
            </a:pPr>
            <a:r>
              <a:rPr lang="en-GB" b="1" dirty="0">
                <a:effectLst/>
                <a:latin typeface="Bangla MN" pitchFamily="2" charset="0"/>
                <a:ea typeface="Baskerville" panose="02020502070401020303" pitchFamily="18" charset="0"/>
                <a:cs typeface="Bangla MN" pitchFamily="2" charset="0"/>
              </a:rPr>
              <a:t>PREVENTION AND MANAGEMENT OF DEPRESSION AMONG THE ADOLESCENTS IN UK</a:t>
            </a:r>
          </a:p>
          <a:p>
            <a:pPr>
              <a:lnSpc>
                <a:spcPct val="150000"/>
              </a:lnSpc>
            </a:pPr>
            <a:r>
              <a:rPr lang="en-GB" sz="1600" b="1" dirty="0">
                <a:effectLst/>
                <a:latin typeface="Bangla MN" pitchFamily="2" charset="0"/>
                <a:ea typeface="Baskerville" panose="02020502070401020303" pitchFamily="18" charset="0"/>
                <a:cs typeface="Bangla MN" pitchFamily="2" charset="0"/>
              </a:rPr>
              <a:t>Student Name: Maria Cristina </a:t>
            </a:r>
            <a:r>
              <a:rPr lang="en-GB" sz="1600" b="1" dirty="0" err="1">
                <a:effectLst/>
                <a:latin typeface="Bangla MN" pitchFamily="2" charset="0"/>
                <a:ea typeface="Baskerville" panose="02020502070401020303" pitchFamily="18" charset="0"/>
                <a:cs typeface="Bangla MN" pitchFamily="2" charset="0"/>
              </a:rPr>
              <a:t>Ilie</a:t>
            </a:r>
            <a:endParaRPr lang="en-GB" sz="1600" b="1" dirty="0">
              <a:effectLst/>
              <a:latin typeface="Bangla MN" pitchFamily="2" charset="0"/>
              <a:ea typeface="Baskerville" panose="02020502070401020303" pitchFamily="18" charset="0"/>
              <a:cs typeface="Bangla MN" pitchFamily="2" charset="0"/>
            </a:endParaRPr>
          </a:p>
          <a:p>
            <a:pPr>
              <a:lnSpc>
                <a:spcPct val="150000"/>
              </a:lnSpc>
            </a:pPr>
            <a:r>
              <a:rPr lang="en-GB" sz="1600" b="1" dirty="0">
                <a:effectLst/>
                <a:latin typeface="Bangla MN" pitchFamily="2" charset="0"/>
                <a:ea typeface="Baskerville" panose="02020502070401020303" pitchFamily="18" charset="0"/>
                <a:cs typeface="Bangla MN" pitchFamily="2" charset="0"/>
              </a:rPr>
              <a:t>Student ID: 2008191</a:t>
            </a:r>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1588" y="385948"/>
            <a:ext cx="9815512" cy="2903517"/>
          </a:xfrm>
          <a:prstGeom prst="rect">
            <a:avLst/>
          </a:prstGeom>
        </p:spPr>
      </p:pic>
    </p:spTree>
    <p:extLst>
      <p:ext uri="{BB962C8B-B14F-4D97-AF65-F5344CB8AC3E}">
        <p14:creationId xmlns:p14="http://schemas.microsoft.com/office/powerpoint/2010/main" val="407312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CD9FF-EFA4-AF52-EA84-4FD4385D5BBE}"/>
              </a:ext>
            </a:extLst>
          </p:cNvPr>
          <p:cNvSpPr>
            <a:spLocks noGrp="1"/>
          </p:cNvSpPr>
          <p:nvPr>
            <p:ph type="title"/>
          </p:nvPr>
        </p:nvSpPr>
        <p:spPr>
          <a:xfrm>
            <a:off x="572493" y="238539"/>
            <a:ext cx="11018520" cy="1434415"/>
          </a:xfrm>
        </p:spPr>
        <p:txBody>
          <a:bodyPr anchor="b">
            <a:normAutofit/>
          </a:bodyPr>
          <a:lstStyle/>
          <a:p>
            <a:r>
              <a:rPr lang="en-GB" sz="5400" dirty="0">
                <a:latin typeface="Bangla MN" pitchFamily="2" charset="0"/>
                <a:cs typeface="Bangla MN" pitchFamily="2" charset="0"/>
              </a:rPr>
              <a:t>Chapter 1. Introduction</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EF94AA-73D8-B051-6A3A-A3A79C3A2A2A}"/>
              </a:ext>
            </a:extLst>
          </p:cNvPr>
          <p:cNvSpPr>
            <a:spLocks noGrp="1"/>
          </p:cNvSpPr>
          <p:nvPr>
            <p:ph idx="1"/>
          </p:nvPr>
        </p:nvSpPr>
        <p:spPr>
          <a:xfrm>
            <a:off x="572493" y="2071316"/>
            <a:ext cx="6713552" cy="4119172"/>
          </a:xfrm>
        </p:spPr>
        <p:txBody>
          <a:bodyPr anchor="t">
            <a:normAutofit/>
          </a:bodyPr>
          <a:lstStyle/>
          <a:p>
            <a:r>
              <a:rPr lang="en-GB" sz="2000" dirty="0"/>
              <a:t>The depression has been a matter of growing concern among the adolescents which has been one of the most important part which created a strong impact among the people.</a:t>
            </a:r>
          </a:p>
          <a:p>
            <a:r>
              <a:rPr lang="en-GB" sz="2000" dirty="0"/>
              <a:t>Teen depression ranks as one of the main causes of limitation in teenagers, and it often starts at pubertal age. </a:t>
            </a:r>
          </a:p>
          <a:p>
            <a:r>
              <a:rPr lang="en-GB" sz="2000" dirty="0"/>
              <a:t>Teenage behavioural issues account for 16% of the global burden of disease and injury for persons aged 10 to 19 years, as reported by the World Health Organization, with around 10 to 20% of adolescents experiencing at least one bout of depression.</a:t>
            </a:r>
          </a:p>
          <a:p>
            <a:r>
              <a:rPr lang="en-GB" sz="2000" dirty="0"/>
              <a:t> Depressive disorder is thought to be a major contributor in the suicides of adolescents (Khanna et al., 2019).</a:t>
            </a:r>
          </a:p>
        </p:txBody>
      </p:sp>
      <p:pic>
        <p:nvPicPr>
          <p:cNvPr id="6" name="Picture 5" descr="A person sitting on the floor with her hands on her face&#10;&#10;Description automatically generated">
            <a:extLst>
              <a:ext uri="{FF2B5EF4-FFF2-40B4-BE49-F238E27FC236}">
                <a16:creationId xmlns:a16="http://schemas.microsoft.com/office/drawing/2014/main" id="{3999AEF6-E48B-CE9A-E801-236E2D4A7874}"/>
              </a:ext>
            </a:extLst>
          </p:cNvPr>
          <p:cNvPicPr>
            <a:picLocks noChangeAspect="1"/>
          </p:cNvPicPr>
          <p:nvPr/>
        </p:nvPicPr>
        <p:blipFill rotWithShape="1">
          <a:blip r:embed="rId2"/>
          <a:srcRect l="35980" r="-1" b="-1"/>
          <a:stretch/>
        </p:blipFill>
        <p:spPr>
          <a:xfrm>
            <a:off x="7675658" y="2093976"/>
            <a:ext cx="3941064" cy="4096512"/>
          </a:xfrm>
          <a:prstGeom prst="rect">
            <a:avLst/>
          </a:prstGeom>
        </p:spPr>
      </p:pic>
    </p:spTree>
    <p:extLst>
      <p:ext uri="{BB962C8B-B14F-4D97-AF65-F5344CB8AC3E}">
        <p14:creationId xmlns:p14="http://schemas.microsoft.com/office/powerpoint/2010/main" val="279228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a skateboard&#10;&#10;Description automatically generated">
            <a:extLst>
              <a:ext uri="{FF2B5EF4-FFF2-40B4-BE49-F238E27FC236}">
                <a16:creationId xmlns:a16="http://schemas.microsoft.com/office/drawing/2014/main" id="{6E704FE7-5002-654A-86EB-1D0540DA9500}"/>
              </a:ext>
            </a:extLst>
          </p:cNvPr>
          <p:cNvPicPr>
            <a:picLocks noChangeAspect="1"/>
          </p:cNvPicPr>
          <p:nvPr/>
        </p:nvPicPr>
        <p:blipFill rotWithShape="1">
          <a:blip r:embed="rId2"/>
          <a:srcRect l="26314" r="28379" b="1"/>
          <a:stretch/>
        </p:blipFill>
        <p:spPr>
          <a:xfrm>
            <a:off x="7675658" y="2093976"/>
            <a:ext cx="3941064" cy="4096512"/>
          </a:xfrm>
          <a:prstGeom prst="rect">
            <a:avLst/>
          </a:prstGeom>
        </p:spPr>
      </p:pic>
      <p:sp>
        <p:nvSpPr>
          <p:cNvPr id="2" name="Title 1">
            <a:extLst>
              <a:ext uri="{FF2B5EF4-FFF2-40B4-BE49-F238E27FC236}">
                <a16:creationId xmlns:a16="http://schemas.microsoft.com/office/drawing/2014/main" id="{E31846F4-E19F-1639-8E80-CAB0F7ACC004}"/>
              </a:ext>
            </a:extLst>
          </p:cNvPr>
          <p:cNvSpPr>
            <a:spLocks noGrp="1"/>
          </p:cNvSpPr>
          <p:nvPr>
            <p:ph type="title"/>
          </p:nvPr>
        </p:nvSpPr>
        <p:spPr>
          <a:xfrm>
            <a:off x="13240986" y="510639"/>
            <a:ext cx="130629" cy="308758"/>
          </a:xfrm>
        </p:spPr>
        <p:txBody>
          <a:bodyPr>
            <a:noAutofit/>
          </a:bodyPr>
          <a:lstStyle/>
          <a:p>
            <a:endParaRPr lang="en-GB" sz="2000" b="1" dirty="0"/>
          </a:p>
        </p:txBody>
      </p:sp>
      <p:graphicFrame>
        <p:nvGraphicFramePr>
          <p:cNvPr id="5" name="Content Placeholder 2">
            <a:extLst>
              <a:ext uri="{FF2B5EF4-FFF2-40B4-BE49-F238E27FC236}">
                <a16:creationId xmlns:a16="http://schemas.microsoft.com/office/drawing/2014/main" id="{48EF9B2F-649F-443D-3A8A-0BA506AD4953}"/>
              </a:ext>
            </a:extLst>
          </p:cNvPr>
          <p:cNvGraphicFramePr>
            <a:graphicFrameLocks noGrp="1"/>
          </p:cNvGraphicFramePr>
          <p:nvPr>
            <p:ph idx="1"/>
            <p:extLst>
              <p:ext uri="{D42A27DB-BD31-4B8C-83A1-F6EECF244321}">
                <p14:modId xmlns:p14="http://schemas.microsoft.com/office/powerpoint/2010/main" val="84991970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176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B287A-57A8-5259-F775-1593A1134051}"/>
              </a:ext>
            </a:extLst>
          </p:cNvPr>
          <p:cNvSpPr>
            <a:spLocks noGrp="1"/>
          </p:cNvSpPr>
          <p:nvPr>
            <p:ph type="title"/>
          </p:nvPr>
        </p:nvSpPr>
        <p:spPr>
          <a:xfrm>
            <a:off x="-1" y="548640"/>
            <a:ext cx="4655127" cy="5431536"/>
          </a:xfrm>
        </p:spPr>
        <p:txBody>
          <a:bodyPr>
            <a:normAutofit/>
          </a:bodyPr>
          <a:lstStyle/>
          <a:p>
            <a:r>
              <a:rPr lang="en-GB" sz="5400" dirty="0">
                <a:latin typeface="Bangla MN" pitchFamily="2" charset="0"/>
                <a:cs typeface="Bangla MN" pitchFamily="2" charset="0"/>
              </a:rPr>
              <a:t>Chapter 2. Background</a:t>
            </a:r>
          </a:p>
        </p:txBody>
      </p:sp>
      <p:sp>
        <p:nvSpPr>
          <p:cNvPr id="3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40839663-B28E-C14A-A663-691928787D19}"/>
              </a:ext>
            </a:extLst>
          </p:cNvPr>
          <p:cNvSpPr>
            <a:spLocks noGrp="1"/>
          </p:cNvSpPr>
          <p:nvPr>
            <p:ph idx="1"/>
          </p:nvPr>
        </p:nvSpPr>
        <p:spPr>
          <a:xfrm>
            <a:off x="4931688" y="328613"/>
            <a:ext cx="6913473" cy="6157912"/>
          </a:xfrm>
        </p:spPr>
        <p:txBody>
          <a:bodyPr anchor="ctr">
            <a:normAutofit/>
          </a:bodyPr>
          <a:lstStyle/>
          <a:p>
            <a:pPr algn="just">
              <a:lnSpc>
                <a:spcPct val="150000"/>
              </a:lnSpc>
            </a:pPr>
            <a:r>
              <a:rPr lang="en-GB" sz="2000" dirty="0">
                <a:effectLst/>
                <a:ea typeface="Arial Unicode MS" panose="020B0604020202020204" pitchFamily="34" charset="-128"/>
              </a:rPr>
              <a:t>Depression is the main global driver of illness and injury. Studies track the frequency of clinical depression in young people and teenagers indicate that high percentage of kids and teens in both age groups experience depressive symptoms. </a:t>
            </a:r>
          </a:p>
          <a:p>
            <a:pPr algn="just">
              <a:lnSpc>
                <a:spcPct val="150000"/>
              </a:lnSpc>
            </a:pPr>
            <a:r>
              <a:rPr lang="en-GB" sz="2000" dirty="0">
                <a:effectLst/>
                <a:ea typeface="Arial Unicode MS" panose="020B0604020202020204" pitchFamily="34" charset="-128"/>
              </a:rPr>
              <a:t>Teen depression concept is identical to the adult one and scientists have developed a variety of theories such as:</a:t>
            </a:r>
          </a:p>
          <a:p>
            <a:pPr algn="just">
              <a:lnSpc>
                <a:spcPct val="150000"/>
              </a:lnSpc>
            </a:pPr>
            <a:r>
              <a:rPr lang="en-GB" sz="2000" dirty="0">
                <a:effectLst/>
                <a:ea typeface="Arial Unicode MS" panose="020B0604020202020204" pitchFamily="34" charset="-128"/>
              </a:rPr>
              <a:t>Significant Depressive Disorder</a:t>
            </a:r>
            <a:r>
              <a:rPr lang="en-GB" sz="2000" dirty="0">
                <a:ea typeface="Arial Unicode MS" panose="020B0604020202020204" pitchFamily="34" charset="-128"/>
              </a:rPr>
              <a:t>, Dysthymia (permanent depressive disorder), Logical Theories, Lack of Noradrenaline, Psychological Theories, Attachment-Informed Theories.</a:t>
            </a:r>
            <a:endParaRPr lang="en-GB" sz="2000" dirty="0">
              <a:effectLst/>
              <a:ea typeface="Arial Unicode MS" panose="020B0604020202020204" pitchFamily="34" charset="-128"/>
            </a:endParaRPr>
          </a:p>
        </p:txBody>
      </p:sp>
    </p:spTree>
    <p:extLst>
      <p:ext uri="{BB962C8B-B14F-4D97-AF65-F5344CB8AC3E}">
        <p14:creationId xmlns:p14="http://schemas.microsoft.com/office/powerpoint/2010/main" val="268165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331D-DA67-B562-B283-0685CFC19224}"/>
              </a:ext>
            </a:extLst>
          </p:cNvPr>
          <p:cNvSpPr>
            <a:spLocks noGrp="1"/>
          </p:cNvSpPr>
          <p:nvPr>
            <p:ph type="title"/>
          </p:nvPr>
        </p:nvSpPr>
        <p:spPr>
          <a:xfrm>
            <a:off x="4965430" y="629268"/>
            <a:ext cx="6586491" cy="1286160"/>
          </a:xfrm>
        </p:spPr>
        <p:txBody>
          <a:bodyPr anchor="b">
            <a:normAutofit/>
          </a:bodyPr>
          <a:lstStyle/>
          <a:p>
            <a:r>
              <a:rPr lang="en-GB">
                <a:latin typeface="Bangla MN" pitchFamily="2" charset="0"/>
                <a:cs typeface="Bangla MN" pitchFamily="2" charset="0"/>
              </a:rPr>
              <a:t>Chapter 3. Methods</a:t>
            </a:r>
          </a:p>
        </p:txBody>
      </p:sp>
      <p:sp>
        <p:nvSpPr>
          <p:cNvPr id="3" name="Content Placeholder 2">
            <a:extLst>
              <a:ext uri="{FF2B5EF4-FFF2-40B4-BE49-F238E27FC236}">
                <a16:creationId xmlns:a16="http://schemas.microsoft.com/office/drawing/2014/main" id="{CC6F1B6F-1D19-37AD-505A-D5D85946813B}"/>
              </a:ext>
            </a:extLst>
          </p:cNvPr>
          <p:cNvSpPr>
            <a:spLocks noGrp="1"/>
          </p:cNvSpPr>
          <p:nvPr>
            <p:ph idx="1"/>
          </p:nvPr>
        </p:nvSpPr>
        <p:spPr>
          <a:xfrm>
            <a:off x="4965431" y="2115118"/>
            <a:ext cx="6874268" cy="4557140"/>
          </a:xfrm>
        </p:spPr>
        <p:txBody>
          <a:bodyPr>
            <a:normAutofit/>
          </a:bodyPr>
          <a:lstStyle/>
          <a:p>
            <a:pPr algn="just">
              <a:lnSpc>
                <a:spcPct val="150000"/>
              </a:lnSpc>
            </a:pPr>
            <a:r>
              <a:rPr lang="en-GB" sz="2000" dirty="0"/>
              <a:t>The present research study has been performed based on a secondary qualitative research design.</a:t>
            </a:r>
          </a:p>
          <a:p>
            <a:pPr algn="just">
              <a:lnSpc>
                <a:spcPct val="150000"/>
              </a:lnSpc>
            </a:pPr>
            <a:r>
              <a:rPr lang="en-GB" sz="2000" dirty="0"/>
              <a:t>Data collection is the process of collecting information required for a research approach (</a:t>
            </a:r>
            <a:r>
              <a:rPr lang="en-GB" sz="2000" dirty="0" err="1"/>
              <a:t>Sileyew</a:t>
            </a:r>
            <a:r>
              <a:rPr lang="en-GB" sz="2000" dirty="0"/>
              <a:t>, 2019).</a:t>
            </a:r>
          </a:p>
          <a:p>
            <a:pPr algn="just">
              <a:lnSpc>
                <a:spcPct val="150000"/>
              </a:lnSpc>
            </a:pPr>
            <a:r>
              <a:rPr lang="en-GB" sz="2000" dirty="0"/>
              <a:t> It is further beneficial to attract greater performance by enriching the research outcomes by focusing on the objectives of the study while evaluating the Depression among adolescents to offer preventive solutions to enhance the scenario.</a:t>
            </a:r>
          </a:p>
        </p:txBody>
      </p:sp>
      <p:pic>
        <p:nvPicPr>
          <p:cNvPr id="5" name="Picture 4" descr="A top view of books with different cover colours">
            <a:extLst>
              <a:ext uri="{FF2B5EF4-FFF2-40B4-BE49-F238E27FC236}">
                <a16:creationId xmlns:a16="http://schemas.microsoft.com/office/drawing/2014/main" id="{32F61130-52FF-EFA8-0D51-00624A2FBC91}"/>
              </a:ext>
            </a:extLst>
          </p:cNvPr>
          <p:cNvPicPr>
            <a:picLocks noChangeAspect="1"/>
          </p:cNvPicPr>
          <p:nvPr/>
        </p:nvPicPr>
        <p:blipFill rotWithShape="1">
          <a:blip r:embed="rId2"/>
          <a:srcRect l="11949" r="204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F98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8450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5C08A0C7-DFAB-2B50-63A3-7FA2FEC1FCA9}"/>
              </a:ext>
            </a:extLst>
          </p:cNvPr>
          <p:cNvSpPr>
            <a:spLocks noGrp="1"/>
          </p:cNvSpPr>
          <p:nvPr>
            <p:ph idx="1"/>
          </p:nvPr>
        </p:nvSpPr>
        <p:spPr>
          <a:xfrm>
            <a:off x="4447308" y="319088"/>
            <a:ext cx="6906491" cy="5857875"/>
          </a:xfrm>
        </p:spPr>
        <p:txBody>
          <a:bodyPr anchor="ctr">
            <a:normAutofit/>
          </a:bodyPr>
          <a:lstStyle/>
          <a:p>
            <a:pPr algn="just">
              <a:lnSpc>
                <a:spcPct val="150000"/>
              </a:lnSpc>
            </a:pPr>
            <a:r>
              <a:rPr lang="en-GB" sz="2000" dirty="0"/>
              <a:t>The secondary qualitative research is emphasising the collection of data from 10 primary research articles published between 2013 to 2023. </a:t>
            </a:r>
          </a:p>
          <a:p>
            <a:pPr algn="just">
              <a:lnSpc>
                <a:spcPct val="150000"/>
              </a:lnSpc>
            </a:pPr>
            <a:r>
              <a:rPr lang="en-GB" sz="2000" dirty="0"/>
              <a:t>The selected research papers are published in the UK and the criteria of selection is the evaluation of depression among adolescents</a:t>
            </a:r>
          </a:p>
          <a:p>
            <a:pPr algn="just">
              <a:lnSpc>
                <a:spcPct val="150000"/>
              </a:lnSpc>
            </a:pPr>
            <a:r>
              <a:rPr lang="en-GB" sz="2000" dirty="0"/>
              <a:t>The researcher has used databases such as </a:t>
            </a:r>
            <a:r>
              <a:rPr lang="en-GB" sz="2000" dirty="0" err="1"/>
              <a:t>Pubmed</a:t>
            </a:r>
            <a:r>
              <a:rPr lang="en-GB" sz="2000" dirty="0"/>
              <a:t>, Google Scholar, ProQuest, British Medical Journal and Science Direct to avoid unauthentic information considering the present research topic. </a:t>
            </a:r>
          </a:p>
        </p:txBody>
      </p:sp>
    </p:spTree>
    <p:extLst>
      <p:ext uri="{BB962C8B-B14F-4D97-AF65-F5344CB8AC3E}">
        <p14:creationId xmlns:p14="http://schemas.microsoft.com/office/powerpoint/2010/main" val="337182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B18A00BD-D56D-5223-4C5E-2B9373F26E7A}"/>
              </a:ext>
            </a:extLst>
          </p:cNvPr>
          <p:cNvSpPr>
            <a:spLocks noGrp="1"/>
          </p:cNvSpPr>
          <p:nvPr>
            <p:ph idx="1"/>
          </p:nvPr>
        </p:nvSpPr>
        <p:spPr>
          <a:xfrm>
            <a:off x="838200" y="591344"/>
            <a:ext cx="10515600" cy="5909469"/>
          </a:xfrm>
        </p:spPr>
        <p:txBody>
          <a:bodyPr>
            <a:normAutofit/>
          </a:bodyPr>
          <a:lstStyle/>
          <a:p>
            <a:pPr marL="0" indent="0">
              <a:buNone/>
            </a:pPr>
            <a:r>
              <a:rPr lang="en-GB" sz="2000" b="1" dirty="0"/>
              <a:t>Inclusion criteria</a:t>
            </a:r>
            <a:r>
              <a:rPr lang="en-GB" sz="2000" b="1" dirty="0">
                <a:effectLst/>
                <a:ea typeface="Arial Unicode MS" panose="020B0604020202020204" pitchFamily="34" charset="-128"/>
              </a:rPr>
              <a:t> </a:t>
            </a:r>
            <a:endParaRPr lang="en-GB" sz="2000" dirty="0">
              <a:effectLst/>
              <a:ea typeface="Calibri Light" panose="020F0302020204030204" pitchFamily="34" charset="0"/>
            </a:endParaRPr>
          </a:p>
          <a:p>
            <a:pPr marL="0" indent="0">
              <a:lnSpc>
                <a:spcPct val="120000"/>
              </a:lnSpc>
              <a:buNone/>
            </a:pPr>
            <a:r>
              <a:rPr lang="en-GB" sz="2000" dirty="0"/>
              <a:t>●      Empirical primary research papers</a:t>
            </a:r>
          </a:p>
          <a:p>
            <a:pPr marL="0" indent="0">
              <a:lnSpc>
                <a:spcPct val="120000"/>
              </a:lnSpc>
              <a:buNone/>
            </a:pPr>
            <a:r>
              <a:rPr lang="en-GB" sz="2000" dirty="0"/>
              <a:t>●      The research papers published in the English Language </a:t>
            </a:r>
          </a:p>
          <a:p>
            <a:pPr marL="0" indent="0">
              <a:lnSpc>
                <a:spcPct val="120000"/>
              </a:lnSpc>
              <a:buNone/>
            </a:pPr>
            <a:r>
              <a:rPr lang="en-GB" sz="2000" dirty="0"/>
              <a:t>●      The research papers published between 2013 and 2023</a:t>
            </a:r>
          </a:p>
          <a:p>
            <a:pPr marL="0" indent="0">
              <a:lnSpc>
                <a:spcPct val="120000"/>
              </a:lnSpc>
              <a:buNone/>
            </a:pPr>
            <a:r>
              <a:rPr lang="en-GB" sz="2000" dirty="0"/>
              <a:t>●      The research based on the UK population </a:t>
            </a:r>
          </a:p>
          <a:p>
            <a:pPr marL="0" indent="0">
              <a:buNone/>
            </a:pPr>
            <a:endParaRPr lang="en-GB" sz="2000" b="1" dirty="0"/>
          </a:p>
          <a:p>
            <a:pPr marL="0" indent="0">
              <a:buNone/>
            </a:pPr>
            <a:r>
              <a:rPr lang="en-GB" sz="2000" b="1" dirty="0"/>
              <a:t>Exclusion criteria</a:t>
            </a:r>
            <a:r>
              <a:rPr lang="en-GB" sz="2000" b="1" dirty="0">
                <a:effectLst/>
                <a:ea typeface="Arial Unicode MS" panose="020B0604020202020204" pitchFamily="34" charset="-128"/>
              </a:rPr>
              <a:t> </a:t>
            </a:r>
            <a:endParaRPr lang="en-GB" sz="2000" dirty="0">
              <a:effectLst/>
              <a:ea typeface="Calibri Light" panose="020F0302020204030204" pitchFamily="34" charset="0"/>
            </a:endParaRP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t>● </a:t>
            </a:r>
            <a:r>
              <a:rPr lang="en-GB" sz="2000" dirty="0">
                <a:effectLst/>
                <a:ea typeface="Arial Unicode MS" panose="020B0604020202020204" pitchFamily="34" charset="-128"/>
              </a:rPr>
              <a:t>	The research papers published before 10 years will be excluded</a:t>
            </a: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t>●	The research papers published in other languages except for English</a:t>
            </a: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t>●	The doctoral dissertation will be excluded</a:t>
            </a: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t>●	The articles and journals for review purposes will be avoided for the research. </a:t>
            </a:r>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p>
          <a:p>
            <a:pPr marL="0" indent="0">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ea typeface="Arial Unicode MS" panose="020B0604020202020204" pitchFamily="34" charset="-128"/>
            </a:endParaRPr>
          </a:p>
          <a:p>
            <a:pPr marL="342900" lvl="0" indent="-342900">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500" b="1" dirty="0"/>
          </a:p>
        </p:txBody>
      </p:sp>
    </p:spTree>
    <p:extLst>
      <p:ext uri="{BB962C8B-B14F-4D97-AF65-F5344CB8AC3E}">
        <p14:creationId xmlns:p14="http://schemas.microsoft.com/office/powerpoint/2010/main" val="3176232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EE7D-9E0E-30CB-A8E1-E27768DE170C}"/>
              </a:ext>
            </a:extLst>
          </p:cNvPr>
          <p:cNvSpPr>
            <a:spLocks noGrp="1"/>
          </p:cNvSpPr>
          <p:nvPr>
            <p:ph type="title"/>
          </p:nvPr>
        </p:nvSpPr>
        <p:spPr>
          <a:xfrm>
            <a:off x="4965430" y="629268"/>
            <a:ext cx="6586491" cy="1286160"/>
          </a:xfrm>
        </p:spPr>
        <p:txBody>
          <a:bodyPr anchor="b">
            <a:normAutofit/>
          </a:bodyPr>
          <a:lstStyle/>
          <a:p>
            <a:r>
              <a:rPr lang="en-GB" sz="4100" dirty="0">
                <a:latin typeface="Bangla MN" pitchFamily="2" charset="0"/>
                <a:cs typeface="Bangla MN" pitchFamily="2" charset="0"/>
              </a:rPr>
              <a:t>Chapter 4. Results and Discussion</a:t>
            </a:r>
          </a:p>
        </p:txBody>
      </p:sp>
      <p:sp>
        <p:nvSpPr>
          <p:cNvPr id="3" name="Content Placeholder 2">
            <a:extLst>
              <a:ext uri="{FF2B5EF4-FFF2-40B4-BE49-F238E27FC236}">
                <a16:creationId xmlns:a16="http://schemas.microsoft.com/office/drawing/2014/main" id="{09D3DBF8-EE4B-1AF0-691B-37D85AC5E4F2}"/>
              </a:ext>
            </a:extLst>
          </p:cNvPr>
          <p:cNvSpPr>
            <a:spLocks noGrp="1"/>
          </p:cNvSpPr>
          <p:nvPr>
            <p:ph idx="1"/>
          </p:nvPr>
        </p:nvSpPr>
        <p:spPr>
          <a:xfrm>
            <a:off x="4965431" y="2115117"/>
            <a:ext cx="6586489" cy="4557145"/>
          </a:xfrm>
        </p:spPr>
        <p:txBody>
          <a:bodyPr>
            <a:normAutofit/>
          </a:bodyPr>
          <a:lstStyle/>
          <a:p>
            <a:pPr>
              <a:lnSpc>
                <a:spcPct val="110000"/>
              </a:lnSpc>
            </a:pPr>
            <a:r>
              <a:rPr lang="en-GB" sz="2000" dirty="0">
                <a:ea typeface="Arial Unicode MS" panose="020B0604020202020204" pitchFamily="34" charset="-128"/>
              </a:rPr>
              <a:t>The selected studies have been examined to confirm that the research papers are able to meet the inclusion criteria for conducting the present dissertation.</a:t>
            </a:r>
          </a:p>
          <a:p>
            <a:pPr>
              <a:lnSpc>
                <a:spcPct val="110000"/>
              </a:lnSpc>
            </a:pPr>
            <a:r>
              <a:rPr lang="en-GB" sz="2000" dirty="0">
                <a:ea typeface="Arial Unicode MS" panose="020B0604020202020204" pitchFamily="34" charset="-128"/>
              </a:rPr>
              <a:t>There are numerous articles that were eliminated from the research due to their ineligibility to consider in the further research process while evaluating Depression among adolescents to offer preventive strategies for improving the scenario. </a:t>
            </a:r>
          </a:p>
          <a:p>
            <a:pPr>
              <a:lnSpc>
                <a:spcPct val="110000"/>
              </a:lnSpc>
            </a:pPr>
            <a:r>
              <a:rPr lang="en-GB" sz="2000" dirty="0">
                <a:ea typeface="Arial Unicode MS" panose="020B0604020202020204" pitchFamily="34" charset="-128"/>
              </a:rPr>
              <a:t>The literature that has been chosen is a set of peer-reviewed journals along with published papers where most of the researchers have highlighted their idea of depression through various research methods. </a:t>
            </a:r>
          </a:p>
          <a:p>
            <a:pPr>
              <a:lnSpc>
                <a:spcPct val="110000"/>
              </a:lnSpc>
            </a:pPr>
            <a:endParaRPr lang="en-GB" sz="1700" dirty="0"/>
          </a:p>
        </p:txBody>
      </p:sp>
      <p:pic>
        <p:nvPicPr>
          <p:cNvPr id="5" name="Picture 4" descr="Abstract blurred public library with bookshelves">
            <a:extLst>
              <a:ext uri="{FF2B5EF4-FFF2-40B4-BE49-F238E27FC236}">
                <a16:creationId xmlns:a16="http://schemas.microsoft.com/office/drawing/2014/main" id="{028337A4-690D-2279-BD16-CE2BFBB7265D}"/>
              </a:ext>
            </a:extLst>
          </p:cNvPr>
          <p:cNvPicPr>
            <a:picLocks noChangeAspect="1"/>
          </p:cNvPicPr>
          <p:nvPr/>
        </p:nvPicPr>
        <p:blipFill rotWithShape="1">
          <a:blip r:embed="rId2"/>
          <a:srcRect l="16271" r="38609" b="-1"/>
          <a:stretch/>
        </p:blipFill>
        <p:spPr>
          <a:xfrm>
            <a:off x="20" y="10"/>
            <a:ext cx="4635571" cy="6857990"/>
          </a:xfrm>
          <a:prstGeom prst="rect">
            <a:avLst/>
          </a:prstGeom>
          <a:effectLst/>
        </p:spPr>
      </p:pic>
      <p:cxnSp>
        <p:nvCxnSpPr>
          <p:cNvPr id="23"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5A86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18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6AA65C-E4BA-22AA-EE7F-DD2A4641157D}"/>
              </a:ext>
            </a:extLst>
          </p:cNvPr>
          <p:cNvSpPr>
            <a:spLocks noGrp="1"/>
          </p:cNvSpPr>
          <p:nvPr>
            <p:ph idx="1"/>
          </p:nvPr>
        </p:nvSpPr>
        <p:spPr>
          <a:xfrm>
            <a:off x="838200" y="477998"/>
            <a:ext cx="10515600" cy="5698965"/>
          </a:xfrm>
        </p:spPr>
        <p:txBody>
          <a:bodyPr>
            <a:normAutofit/>
          </a:bodyPr>
          <a:lstStyle/>
          <a:p>
            <a:pPr marL="0" indent="0" algn="just">
              <a:lnSpc>
                <a:spcPct val="150000"/>
              </a:lnSpc>
              <a:buNone/>
            </a:pPr>
            <a:r>
              <a:rPr lang="en-GB" sz="2000" b="1" dirty="0"/>
              <a:t>All the studies selected have the same aim in common</a:t>
            </a:r>
          </a:p>
          <a:p>
            <a:pPr algn="just">
              <a:lnSpc>
                <a:spcPct val="150000"/>
              </a:lnSpc>
            </a:pPr>
            <a:r>
              <a:rPr lang="en-GB" sz="2000" dirty="0"/>
              <a:t>Body dissatisfaction is the first sign of depression most of the time, it can be seen that individuals come across a series of issues which results in physical illness (Bowes et al. 2015)</a:t>
            </a:r>
            <a:r>
              <a:rPr lang="en-GB" sz="2000" dirty="0">
                <a:effectLst/>
                <a:ea typeface="Arial Unicode MS" panose="020B0604020202020204" pitchFamily="34" charset="-128"/>
              </a:rPr>
              <a:t>. </a:t>
            </a:r>
          </a:p>
          <a:p>
            <a:pPr algn="just">
              <a:lnSpc>
                <a:spcPct val="150000"/>
              </a:lnSpc>
            </a:pPr>
            <a:r>
              <a:rPr lang="en-GB" sz="2000" dirty="0">
                <a:effectLst/>
                <a:ea typeface="Arial Unicode MS" panose="020B0604020202020204" pitchFamily="34" charset="-128"/>
              </a:rPr>
              <a:t>Peer interactions have an impact on teenage girls' self-esteem, offer emotional support, and aid in identity building. Future studies may also examine non-white groups' body dissatisfaction processes as there is a dearth of information in this area (</a:t>
            </a:r>
            <a:r>
              <a:rPr lang="en-GB" sz="2000" dirty="0" err="1">
                <a:effectLst/>
                <a:ea typeface="Arial Unicode MS" panose="020B0604020202020204" pitchFamily="34" charset="-128"/>
              </a:rPr>
              <a:t>Vibhakar</a:t>
            </a:r>
            <a:r>
              <a:rPr lang="en-GB" sz="2000" dirty="0">
                <a:effectLst/>
                <a:ea typeface="Arial Unicode MS" panose="020B0604020202020204" pitchFamily="34" charset="-128"/>
              </a:rPr>
              <a:t> et al., 2019)</a:t>
            </a:r>
          </a:p>
          <a:p>
            <a:pPr algn="just">
              <a:lnSpc>
                <a:spcPct val="150000"/>
              </a:lnSpc>
            </a:pPr>
            <a:r>
              <a:rPr lang="en-GB" sz="2000" dirty="0">
                <a:effectLst/>
                <a:ea typeface="Arial Unicode MS" panose="020B0604020202020204" pitchFamily="34" charset="-128"/>
              </a:rPr>
              <a:t>In mid-adolescence, body dissatisfaction is prevalent and may be an early indicator of melancholy which can be mitigated by innovative mindfulness practice (Ames et al. 2014). </a:t>
            </a:r>
          </a:p>
          <a:p>
            <a:pPr algn="just">
              <a:lnSpc>
                <a:spcPct val="150000"/>
              </a:lnSpc>
            </a:pPr>
            <a:r>
              <a:rPr lang="en-GB" sz="2000" dirty="0">
                <a:ea typeface="Arial Unicode MS" panose="020B0604020202020204" pitchFamily="34" charset="-128"/>
              </a:rPr>
              <a:t>The study assessed the effect of discontent with one's body on the incidence of recurrent depressive symptoms in a nationally representative sample of British teens. There were 1675 men and 2078 women in the population for the Avon Perinatal Study of Parents and Children (ALSPAC).</a:t>
            </a:r>
          </a:p>
          <a:p>
            <a:pPr algn="just">
              <a:lnSpc>
                <a:spcPct val="150000"/>
              </a:lnSpc>
            </a:pPr>
            <a:endParaRPr lang="en-GB" sz="2000" dirty="0">
              <a:effectLst/>
              <a:ea typeface="Arial Unicode MS" panose="020B0604020202020204" pitchFamily="34" charset="-128"/>
            </a:endParaRPr>
          </a:p>
          <a:p>
            <a:pPr algn="just">
              <a:lnSpc>
                <a:spcPct val="150000"/>
              </a:lnSpc>
            </a:pPr>
            <a:endParaRPr lang="en-GB" sz="2000" dirty="0"/>
          </a:p>
          <a:p>
            <a:endParaRPr lang="en-GB" sz="2200" dirty="0"/>
          </a:p>
        </p:txBody>
      </p:sp>
    </p:spTree>
    <p:extLst>
      <p:ext uri="{BB962C8B-B14F-4D97-AF65-F5344CB8AC3E}">
        <p14:creationId xmlns:p14="http://schemas.microsoft.com/office/powerpoint/2010/main" val="138345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D25C9-A961-1894-8847-AC93235D620F}"/>
              </a:ext>
            </a:extLst>
          </p:cNvPr>
          <p:cNvSpPr>
            <a:spLocks noGrp="1"/>
          </p:cNvSpPr>
          <p:nvPr>
            <p:ph type="title"/>
          </p:nvPr>
        </p:nvSpPr>
        <p:spPr>
          <a:xfrm>
            <a:off x="838200" y="365125"/>
            <a:ext cx="10515600" cy="1325563"/>
          </a:xfrm>
        </p:spPr>
        <p:txBody>
          <a:bodyPr>
            <a:normAutofit/>
          </a:bodyPr>
          <a:lstStyle/>
          <a:p>
            <a:r>
              <a:rPr lang="en-GB" sz="5400">
                <a:latin typeface="Bangla MN" pitchFamily="2" charset="0"/>
                <a:cs typeface="Bangla MN" pitchFamily="2" charset="0"/>
              </a:rPr>
              <a:t>Emerged themes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508EAF-6D27-562E-260C-ACBA533EC7A3}"/>
              </a:ext>
            </a:extLst>
          </p:cNvPr>
          <p:cNvSpPr>
            <a:spLocks noGrp="1"/>
          </p:cNvSpPr>
          <p:nvPr>
            <p:ph idx="1"/>
          </p:nvPr>
        </p:nvSpPr>
        <p:spPr>
          <a:xfrm>
            <a:off x="485775" y="1929383"/>
            <a:ext cx="11037189" cy="4563491"/>
          </a:xfrm>
        </p:spPr>
        <p:txBody>
          <a:bodyPr>
            <a:normAutofit/>
          </a:bodyPr>
          <a:lstStyle/>
          <a:p>
            <a:pPr marL="0" indent="0" algn="just">
              <a:lnSpc>
                <a:spcPct val="120000"/>
              </a:lnSpc>
              <a:buNone/>
            </a:pPr>
            <a:r>
              <a:rPr lang="en-GB" sz="2000" b="1" dirty="0">
                <a:effectLst/>
                <a:ea typeface="Arial Unicode MS" panose="020B0604020202020204" pitchFamily="34" charset="-128"/>
              </a:rPr>
              <a:t>Predicting body dissatisfaction as an onset of depression among adolescents</a:t>
            </a:r>
          </a:p>
          <a:p>
            <a:pPr marL="0" indent="0" algn="just">
              <a:lnSpc>
                <a:spcPct val="120000"/>
              </a:lnSpc>
              <a:buNone/>
            </a:pPr>
            <a:r>
              <a:rPr lang="en-GB" sz="2000" dirty="0">
                <a:effectLst/>
                <a:ea typeface="Arial Unicode MS" panose="020B0604020202020204" pitchFamily="34" charset="-128"/>
              </a:rPr>
              <a:t>Body dissatisfaction is the first sign of depression most of the time, it can be seen that individuals come across a series of issues which results in physical illness. Therefore, this is one of the key parts which helps the researchers to understand that the condition of mental illness highly affects  health too. </a:t>
            </a:r>
          </a:p>
          <a:p>
            <a:pPr marL="0" indent="0" algn="just">
              <a:lnSpc>
                <a:spcPct val="120000"/>
              </a:lnSpc>
              <a:buNone/>
            </a:pPr>
            <a:r>
              <a:rPr lang="en-GB" sz="2000" b="1" dirty="0">
                <a:effectLst/>
                <a:ea typeface="Arial Unicode MS" panose="020B0604020202020204" pitchFamily="34" charset="-128"/>
              </a:rPr>
              <a:t>The sad state of happiness and social media</a:t>
            </a:r>
          </a:p>
          <a:p>
            <a:pPr marL="0" indent="0" algn="just">
              <a:lnSpc>
                <a:spcPct val="120000"/>
              </a:lnSpc>
              <a:buNone/>
            </a:pPr>
            <a:r>
              <a:rPr lang="en-GB" sz="2000" dirty="0">
                <a:ea typeface="Arial Unicode MS" panose="020B0604020202020204" pitchFamily="34" charset="-128"/>
              </a:rPr>
              <a:t>Studies are shown that depression magnetite due to puberty  and hormonal strike is predominant in mostly girls rather than boys (Kelly et al. 2018) Usage of digital media determines teenagers to spend less time in person engaging with people, including hanging out with friends, talking with others, and going to parties. 2016 high school graduates who intended to attend college spent one hour less each day talking to each other in face-to-face discussion than </a:t>
            </a:r>
            <a:r>
              <a:rPr lang="en-GB" sz="2000" dirty="0" err="1">
                <a:ea typeface="Arial Unicode MS" panose="020B0604020202020204" pitchFamily="34" charset="-128"/>
              </a:rPr>
              <a:t>GenX</a:t>
            </a:r>
            <a:r>
              <a:rPr lang="en-GB" sz="2000" dirty="0">
                <a:ea typeface="Arial Unicode MS" panose="020B0604020202020204" pitchFamily="34" charset="-128"/>
              </a:rPr>
              <a:t> teens did in the late 1980s (Twenge et al., 2019). </a:t>
            </a:r>
            <a:endParaRPr lang="en-GB" sz="2000" dirty="0"/>
          </a:p>
        </p:txBody>
      </p:sp>
    </p:spTree>
    <p:extLst>
      <p:ext uri="{BB962C8B-B14F-4D97-AF65-F5344CB8AC3E}">
        <p14:creationId xmlns:p14="http://schemas.microsoft.com/office/powerpoint/2010/main" val="8705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7C72FE-4B71-D009-04F0-D28206885537}"/>
              </a:ext>
            </a:extLst>
          </p:cNvPr>
          <p:cNvSpPr>
            <a:spLocks noGrp="1"/>
          </p:cNvSpPr>
          <p:nvPr>
            <p:ph idx="1"/>
          </p:nvPr>
        </p:nvSpPr>
        <p:spPr>
          <a:xfrm>
            <a:off x="838200" y="591344"/>
            <a:ext cx="10515600" cy="5585619"/>
          </a:xfrm>
        </p:spPr>
        <p:txBody>
          <a:bodyPr>
            <a:normAutofit/>
          </a:bodyPr>
          <a:lstStyle/>
          <a:p>
            <a:pPr marL="0" indent="0" algn="just">
              <a:lnSpc>
                <a:spcPct val="110000"/>
              </a:lnSpc>
              <a:buNone/>
            </a:pPr>
            <a:r>
              <a:rPr lang="en-GB" sz="2000" b="1" dirty="0">
                <a:effectLst/>
                <a:ea typeface="Arial Unicode MS" panose="020B0604020202020204" pitchFamily="34" charset="-128"/>
              </a:rPr>
              <a:t>Depression in Adolescents</a:t>
            </a:r>
          </a:p>
          <a:p>
            <a:pPr marL="0" indent="0" algn="just">
              <a:lnSpc>
                <a:spcPct val="110000"/>
              </a:lnSpc>
              <a:buNone/>
            </a:pPr>
            <a:r>
              <a:rPr lang="en-GB" sz="2000" dirty="0">
                <a:effectLst/>
                <a:ea typeface="Arial Unicode MS" panose="020B0604020202020204" pitchFamily="34" charset="-128"/>
              </a:rPr>
              <a:t>Teenagers may experience a variety of highs and lows as a result of problems including peer pressure, high standards in school, and changing bodies. The lows, however, are an indication of depression for some youngsters and are a lot more than just fleeting feelings (</a:t>
            </a:r>
            <a:r>
              <a:rPr lang="en-GB" sz="2000" dirty="0" err="1">
                <a:effectLst/>
                <a:ea typeface="Arial Unicode MS" panose="020B0604020202020204" pitchFamily="34" charset="-128"/>
              </a:rPr>
              <a:t>Stringaris</a:t>
            </a:r>
            <a:r>
              <a:rPr lang="en-GB" sz="2000" dirty="0">
                <a:effectLst/>
                <a:ea typeface="Arial Unicode MS" panose="020B0604020202020204" pitchFamily="34" charset="-128"/>
              </a:rPr>
              <a:t> et al. 2015).</a:t>
            </a:r>
            <a:endParaRPr lang="en-GB" sz="2000" b="1" dirty="0">
              <a:effectLst/>
              <a:ea typeface="Arial Unicode MS" panose="020B0604020202020204" pitchFamily="34" charset="-128"/>
            </a:endParaRPr>
          </a:p>
          <a:p>
            <a:pPr marL="0" indent="0" algn="just">
              <a:lnSpc>
                <a:spcPct val="110000"/>
              </a:lnSpc>
              <a:buNone/>
            </a:pPr>
            <a:r>
              <a:rPr lang="en-GB" sz="2000" b="1" dirty="0">
                <a:effectLst/>
                <a:ea typeface="Arial Unicode MS" panose="020B0604020202020204" pitchFamily="34" charset="-128"/>
              </a:rPr>
              <a:t>Identifying the risk factors of depression among 12-18 years of children</a:t>
            </a:r>
          </a:p>
          <a:p>
            <a:pPr marL="0" indent="0" algn="just">
              <a:lnSpc>
                <a:spcPct val="110000"/>
              </a:lnSpc>
              <a:buNone/>
            </a:pPr>
            <a:r>
              <a:rPr lang="en-GB" sz="2000" dirty="0">
                <a:effectLst/>
                <a:ea typeface="Arial Unicode MS" panose="020B0604020202020204" pitchFamily="34" charset="-128"/>
              </a:rPr>
              <a:t>Stress; using cigarettes; a loved one or parent passing away; the dissolution of a loving partnership; problems of attention, behaviour, or learning; chronic diseases like diabetes; abuse or omission.</a:t>
            </a:r>
          </a:p>
          <a:p>
            <a:pPr marL="0" indent="0" algn="just">
              <a:lnSpc>
                <a:spcPct val="110000"/>
              </a:lnSpc>
              <a:buNone/>
            </a:pPr>
            <a:r>
              <a:rPr lang="en-GB" sz="2000" b="1" dirty="0">
                <a:effectLst/>
                <a:ea typeface="Arial Unicode MS" panose="020B0604020202020204" pitchFamily="34" charset="-128"/>
              </a:rPr>
              <a:t>To investigate and prevent depression among adolescents</a:t>
            </a:r>
          </a:p>
          <a:p>
            <a:pPr marL="0" indent="0" algn="just">
              <a:lnSpc>
                <a:spcPct val="110000"/>
              </a:lnSpc>
              <a:buNone/>
            </a:pPr>
            <a:r>
              <a:rPr lang="en-GB" sz="2000" dirty="0">
                <a:effectLst/>
                <a:ea typeface="Arial Unicode MS" panose="020B0604020202020204" pitchFamily="34" charset="-128"/>
              </a:rPr>
              <a:t>The appearance of depression may imperil a person's future development due to its protracted nature and recurrence, in addition to the increased social and personal stress brought on by the SARS-CoV-2 pandemic (Yeo et al., 2019). In this circumstance, educator training is essential for the early detection of depressive disorders in order to administer effective therapies and avert negative outcomes in the future (</a:t>
            </a:r>
            <a:r>
              <a:rPr lang="en-GB" sz="2000" dirty="0" err="1">
                <a:effectLst/>
                <a:ea typeface="Arial Unicode MS" panose="020B0604020202020204" pitchFamily="34" charset="-128"/>
              </a:rPr>
              <a:t>Moitra</a:t>
            </a:r>
            <a:r>
              <a:rPr lang="en-GB" sz="2000" dirty="0">
                <a:effectLst/>
                <a:ea typeface="Arial Unicode MS" panose="020B0604020202020204" pitchFamily="34" charset="-128"/>
              </a:rPr>
              <a:t> et al., 2019).</a:t>
            </a:r>
          </a:p>
          <a:p>
            <a:pPr marL="0" indent="0" algn="just">
              <a:buNone/>
            </a:pPr>
            <a:endParaRPr lang="en-GB" sz="2000" b="1" dirty="0">
              <a:effectLst/>
              <a:ea typeface="Arial Unicode MS" panose="020B0604020202020204" pitchFamily="34" charset="-128"/>
            </a:endParaRPr>
          </a:p>
        </p:txBody>
      </p:sp>
    </p:spTree>
    <p:extLst>
      <p:ext uri="{BB962C8B-B14F-4D97-AF65-F5344CB8AC3E}">
        <p14:creationId xmlns:p14="http://schemas.microsoft.com/office/powerpoint/2010/main" val="151350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6EB83-BDBD-B543-A094-E17CA56C1D2E}"/>
              </a:ext>
            </a:extLst>
          </p:cNvPr>
          <p:cNvSpPr>
            <a:spLocks noGrp="1"/>
          </p:cNvSpPr>
          <p:nvPr>
            <p:ph type="title"/>
          </p:nvPr>
        </p:nvSpPr>
        <p:spPr>
          <a:xfrm>
            <a:off x="838200" y="365125"/>
            <a:ext cx="10515600" cy="1325563"/>
          </a:xfrm>
        </p:spPr>
        <p:txBody>
          <a:bodyPr>
            <a:normAutofit/>
          </a:bodyPr>
          <a:lstStyle/>
          <a:p>
            <a:r>
              <a:rPr lang="en-GB" sz="4200">
                <a:latin typeface="Bangla MN" pitchFamily="2" charset="0"/>
                <a:cs typeface="Bangla MN" pitchFamily="2" charset="0"/>
              </a:rPr>
              <a:t>Chapter 5. Conclusion and Recommendations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1B92FC-CBED-98F1-4DEE-AEB83321A75A}"/>
              </a:ext>
            </a:extLst>
          </p:cNvPr>
          <p:cNvSpPr>
            <a:spLocks noGrp="1"/>
          </p:cNvSpPr>
          <p:nvPr>
            <p:ph idx="1"/>
          </p:nvPr>
        </p:nvSpPr>
        <p:spPr>
          <a:xfrm>
            <a:off x="669036" y="1929384"/>
            <a:ext cx="10853928" cy="4251960"/>
          </a:xfrm>
        </p:spPr>
        <p:txBody>
          <a:bodyPr>
            <a:normAutofit fontScale="92500"/>
          </a:bodyPr>
          <a:lstStyle/>
          <a:p>
            <a:pPr marL="0" indent="0">
              <a:buNone/>
            </a:pPr>
            <a:r>
              <a:rPr lang="en-GB" sz="2200" b="1" dirty="0"/>
              <a:t>Conclusion</a:t>
            </a:r>
          </a:p>
          <a:p>
            <a:pPr marL="0" indent="0" algn="just">
              <a:lnSpc>
                <a:spcPct val="150000"/>
              </a:lnSpc>
              <a:buNone/>
            </a:pPr>
            <a:r>
              <a:rPr lang="en-GB" sz="2200" dirty="0">
                <a:ea typeface="Arial Unicode MS" panose="020B0604020202020204" pitchFamily="34" charset="-128"/>
              </a:rPr>
              <a:t>This research has been able to evaluate </a:t>
            </a:r>
            <a:r>
              <a:rPr lang="en-GB" sz="2200" dirty="0">
                <a:effectLst/>
                <a:ea typeface="Arial Unicode MS" panose="020B0604020202020204" pitchFamily="34" charset="-128"/>
              </a:rPr>
              <a:t>the topic of the research “Prevention and management of depression among the adolescents in UK”. </a:t>
            </a:r>
          </a:p>
          <a:p>
            <a:pPr marL="0" indent="0" algn="just">
              <a:lnSpc>
                <a:spcPct val="150000"/>
              </a:lnSpc>
              <a:buNone/>
            </a:pPr>
            <a:r>
              <a:rPr lang="en-GB" sz="2200" dirty="0">
                <a:effectLst/>
                <a:ea typeface="Arial Unicode MS" panose="020B0604020202020204" pitchFamily="34" charset="-128"/>
              </a:rPr>
              <a:t>This has been possible with the support of qualitative analysis and the right support of the researchers. </a:t>
            </a:r>
          </a:p>
          <a:p>
            <a:pPr marL="0" indent="0" algn="just">
              <a:lnSpc>
                <a:spcPct val="150000"/>
              </a:lnSpc>
              <a:buNone/>
            </a:pPr>
            <a:r>
              <a:rPr lang="en-GB" sz="2200" dirty="0">
                <a:effectLst/>
                <a:ea typeface="Arial Unicode MS" panose="020B0604020202020204" pitchFamily="34" charset="-128"/>
              </a:rPr>
              <a:t>A set of aims and objectives has been set for the research and thus, this has been able to support the overall idea of the research accordingly. </a:t>
            </a:r>
          </a:p>
          <a:p>
            <a:pPr marL="0" indent="0" algn="just">
              <a:lnSpc>
                <a:spcPct val="150000"/>
              </a:lnSpc>
              <a:buNone/>
            </a:pPr>
            <a:r>
              <a:rPr lang="en-GB" sz="2200" dirty="0">
                <a:effectLst/>
                <a:ea typeface="Arial Unicode MS" panose="020B0604020202020204" pitchFamily="34" charset="-128"/>
              </a:rPr>
              <a:t>The selecte</a:t>
            </a:r>
            <a:r>
              <a:rPr lang="en-GB" sz="2200" dirty="0">
                <a:ea typeface="Arial Unicode MS" panose="020B0604020202020204" pitchFamily="34" charset="-128"/>
              </a:rPr>
              <a:t>d </a:t>
            </a:r>
            <a:r>
              <a:rPr lang="en-GB" sz="2200" dirty="0">
                <a:effectLst/>
                <a:ea typeface="Arial Unicode MS" panose="020B0604020202020204" pitchFamily="34" charset="-128"/>
              </a:rPr>
              <a:t>methods have paved a clear and clean pathway for the analysis of the research accordingly. </a:t>
            </a:r>
            <a:endParaRPr lang="en-GB" sz="1800" b="1" dirty="0"/>
          </a:p>
        </p:txBody>
      </p:sp>
    </p:spTree>
    <p:extLst>
      <p:ext uri="{BB962C8B-B14F-4D97-AF65-F5344CB8AC3E}">
        <p14:creationId xmlns:p14="http://schemas.microsoft.com/office/powerpoint/2010/main" val="3662190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4650F4-617A-C5D2-A1AF-3802B7EC933E}"/>
              </a:ext>
            </a:extLst>
          </p:cNvPr>
          <p:cNvSpPr>
            <a:spLocks noGrp="1"/>
          </p:cNvSpPr>
          <p:nvPr>
            <p:ph idx="1"/>
          </p:nvPr>
        </p:nvSpPr>
        <p:spPr>
          <a:xfrm>
            <a:off x="838200" y="477998"/>
            <a:ext cx="10515600" cy="5922802"/>
          </a:xfrm>
        </p:spPr>
        <p:txBody>
          <a:bodyPr>
            <a:normAutofit/>
          </a:bodyPr>
          <a:lstStyle/>
          <a:p>
            <a:pPr marL="0" indent="0" algn="just">
              <a:lnSpc>
                <a:spcPct val="150000"/>
              </a:lnSpc>
              <a:buNone/>
            </a:pPr>
            <a:r>
              <a:rPr lang="en-GB" sz="2200" b="1" dirty="0"/>
              <a:t>Recommendations</a:t>
            </a:r>
          </a:p>
          <a:p>
            <a:pPr marL="0" indent="0" algn="just">
              <a:lnSpc>
                <a:spcPct val="150000"/>
              </a:lnSpc>
              <a:buNone/>
            </a:pPr>
            <a:r>
              <a:rPr lang="en-GB" sz="2200" dirty="0"/>
              <a:t>Recommendations are proposals for ways in which, in light of the outcomes, specific components of this area may be addressed moving into the future. </a:t>
            </a:r>
          </a:p>
          <a:p>
            <a:pPr marL="0" indent="0" algn="just">
              <a:lnSpc>
                <a:spcPct val="150000"/>
              </a:lnSpc>
              <a:buNone/>
            </a:pPr>
            <a:r>
              <a:rPr lang="en-GB" sz="2200" dirty="0"/>
              <a:t>It is recommended that a larger group of researchers should have been used. As it was a qualitative analysis, researching through journals in a short period of time cannot be considered an easy task.</a:t>
            </a:r>
          </a:p>
          <a:p>
            <a:pPr marL="0" indent="0" algn="just">
              <a:lnSpc>
                <a:spcPct val="150000"/>
              </a:lnSpc>
              <a:buNone/>
            </a:pPr>
            <a:r>
              <a:rPr lang="en-GB" sz="2200" dirty="0"/>
              <a:t>The analysis of the identified method requires a stronger analysis. A prioritising method is required to focus on outcomes. The vast majority of issues have incrementally, building-on-previous-step solutions. </a:t>
            </a:r>
          </a:p>
          <a:p>
            <a:pPr marL="0" indent="0" algn="just">
              <a:lnSpc>
                <a:spcPct val="150000"/>
              </a:lnSpc>
              <a:buNone/>
            </a:pPr>
            <a:endParaRPr lang="en-GB" sz="2200" dirty="0"/>
          </a:p>
        </p:txBody>
      </p:sp>
    </p:spTree>
    <p:extLst>
      <p:ext uri="{BB962C8B-B14F-4D97-AF65-F5344CB8AC3E}">
        <p14:creationId xmlns:p14="http://schemas.microsoft.com/office/powerpoint/2010/main" val="2010411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00DD8-3DD7-EAFF-2701-87CE747B4C60}"/>
              </a:ext>
            </a:extLst>
          </p:cNvPr>
          <p:cNvSpPr>
            <a:spLocks noGrp="1"/>
          </p:cNvSpPr>
          <p:nvPr>
            <p:ph type="title"/>
          </p:nvPr>
        </p:nvSpPr>
        <p:spPr>
          <a:xfrm>
            <a:off x="838200" y="237506"/>
            <a:ext cx="10515600" cy="712520"/>
          </a:xfrm>
        </p:spPr>
        <p:txBody>
          <a:bodyPr>
            <a:normAutofit/>
          </a:bodyPr>
          <a:lstStyle/>
          <a:p>
            <a:r>
              <a:rPr lang="en-GB" dirty="0">
                <a:latin typeface="Bangla MN" pitchFamily="2" charset="0"/>
                <a:cs typeface="Bangla MN" pitchFamily="2" charset="0"/>
              </a:rPr>
              <a:t>References</a:t>
            </a:r>
          </a:p>
        </p:txBody>
      </p:sp>
      <p:sp>
        <p:nvSpPr>
          <p:cNvPr id="3" name="Content Placeholder 2">
            <a:extLst>
              <a:ext uri="{FF2B5EF4-FFF2-40B4-BE49-F238E27FC236}">
                <a16:creationId xmlns:a16="http://schemas.microsoft.com/office/drawing/2014/main" id="{C5B39CBA-6234-E966-C4EC-CEDC96E9B053}"/>
              </a:ext>
            </a:extLst>
          </p:cNvPr>
          <p:cNvSpPr>
            <a:spLocks noGrp="1"/>
          </p:cNvSpPr>
          <p:nvPr>
            <p:ph idx="1"/>
          </p:nvPr>
        </p:nvSpPr>
        <p:spPr>
          <a:xfrm>
            <a:off x="838200" y="855023"/>
            <a:ext cx="10515600" cy="5765471"/>
          </a:xfrm>
        </p:spPr>
        <p:txBody>
          <a:bodyPr>
            <a:normAutofit fontScale="40000" lnSpcReduction="20000"/>
          </a:bodyPr>
          <a:lstStyle/>
          <a:p>
            <a:pPr>
              <a:lnSpc>
                <a:spcPct val="150000"/>
              </a:lnSpc>
            </a:pPr>
            <a:r>
              <a:rPr lang="en-GB" dirty="0"/>
              <a:t>Ames, C.S., Richardson, J., Payne, S., Smith, P. and Leigh, E., 2014. Mindfulness‐based cognitive therapy for depression in adolescents. Child and Adolescent Mental Health, 19(1), pp.74-78.</a:t>
            </a:r>
          </a:p>
          <a:p>
            <a:pPr>
              <a:lnSpc>
                <a:spcPct val="150000"/>
              </a:lnSpc>
            </a:pPr>
            <a:r>
              <a:rPr lang="en-GB" dirty="0"/>
              <a:t>Bowes, L., </a:t>
            </a:r>
            <a:r>
              <a:rPr lang="en-GB" dirty="0" err="1"/>
              <a:t>Joinson</a:t>
            </a:r>
            <a:r>
              <a:rPr lang="en-GB" dirty="0"/>
              <a:t>, C., Wolke, D. and Lewis, G., 2015. Peer victimisation during adolescence and its impact on depression in early adulthood: prospective cohort study in the United Kingdom. </a:t>
            </a:r>
            <a:r>
              <a:rPr lang="en-GB" dirty="0" err="1"/>
              <a:t>bmj</a:t>
            </a:r>
            <a:r>
              <a:rPr lang="en-GB" dirty="0"/>
              <a:t>, 350.</a:t>
            </a:r>
          </a:p>
          <a:p>
            <a:pPr>
              <a:lnSpc>
                <a:spcPct val="150000"/>
              </a:lnSpc>
            </a:pPr>
            <a:r>
              <a:rPr lang="en-GB" dirty="0"/>
              <a:t>Kelly, Y., </a:t>
            </a:r>
            <a:r>
              <a:rPr lang="en-GB" dirty="0" err="1"/>
              <a:t>Zilanawala</a:t>
            </a:r>
            <a:r>
              <a:rPr lang="en-GB" dirty="0"/>
              <a:t>, A., Booker, C. and Sacker, A., 2018. Social media use and adolescent mental health: Findings from the UK Millennium Cohort Study. </a:t>
            </a:r>
            <a:r>
              <a:rPr lang="en-GB" dirty="0" err="1"/>
              <a:t>EClinicalMedicine</a:t>
            </a:r>
            <a:r>
              <a:rPr lang="en-GB" dirty="0"/>
              <a:t>, 6, pp.59-68.</a:t>
            </a:r>
          </a:p>
          <a:p>
            <a:pPr>
              <a:lnSpc>
                <a:spcPct val="150000"/>
              </a:lnSpc>
            </a:pPr>
            <a:r>
              <a:rPr lang="en-GB" dirty="0"/>
              <a:t>Khanna, P., </a:t>
            </a:r>
            <a:r>
              <a:rPr lang="en-GB" dirty="0" err="1"/>
              <a:t>Chattu</a:t>
            </a:r>
            <a:r>
              <a:rPr lang="en-GB" dirty="0"/>
              <a:t>, V.K. and </a:t>
            </a:r>
            <a:r>
              <a:rPr lang="en-GB" dirty="0" err="1"/>
              <a:t>Aeri</a:t>
            </a:r>
            <a:r>
              <a:rPr lang="en-GB" dirty="0"/>
              <a:t>, B.T., 2019. Nutritional aspects of depression in adolescents-a systematic review. International journal of preventive medicine, 10.</a:t>
            </a:r>
          </a:p>
          <a:p>
            <a:pPr>
              <a:lnSpc>
                <a:spcPct val="150000"/>
              </a:lnSpc>
            </a:pPr>
            <a:r>
              <a:rPr lang="en-GB" dirty="0" err="1"/>
              <a:t>Moitra</a:t>
            </a:r>
            <a:r>
              <a:rPr lang="en-GB" dirty="0"/>
              <a:t>, P., Madan, J. and Shaikh, N.I., 2020. Eating habits and sleep patterns of adolescents with depression symptoms in Mumbai, India. Maternal &amp; Child Nutrition, 16, p.e12998.</a:t>
            </a:r>
          </a:p>
          <a:p>
            <a:pPr>
              <a:lnSpc>
                <a:spcPct val="150000"/>
              </a:lnSpc>
            </a:pPr>
            <a:r>
              <a:rPr lang="en-GB" dirty="0" err="1"/>
              <a:t>Sileyew</a:t>
            </a:r>
            <a:r>
              <a:rPr lang="en-GB" dirty="0"/>
              <a:t>, K.J., 2019. Research design and methodology. Cyberspace, pp.1-12. </a:t>
            </a:r>
          </a:p>
          <a:p>
            <a:pPr>
              <a:lnSpc>
                <a:spcPct val="150000"/>
              </a:lnSpc>
            </a:pPr>
            <a:r>
              <a:rPr lang="en-GB" dirty="0" err="1"/>
              <a:t>Stringaris</a:t>
            </a:r>
            <a:r>
              <a:rPr lang="en-GB" dirty="0"/>
              <a:t>, A., Vidal-</a:t>
            </a:r>
            <a:r>
              <a:rPr lang="en-GB" dirty="0" err="1"/>
              <a:t>Ribas</a:t>
            </a:r>
            <a:r>
              <a:rPr lang="en-GB" dirty="0"/>
              <a:t> </a:t>
            </a:r>
            <a:r>
              <a:rPr lang="en-GB" dirty="0" err="1"/>
              <a:t>Belil</a:t>
            </a:r>
            <a:r>
              <a:rPr lang="en-GB" dirty="0"/>
              <a:t>, P., </a:t>
            </a:r>
            <a:r>
              <a:rPr lang="en-GB" dirty="0" err="1"/>
              <a:t>Artiges</a:t>
            </a:r>
            <a:r>
              <a:rPr lang="en-GB" dirty="0"/>
              <a:t>, E., Lemaitre, H., </a:t>
            </a:r>
            <a:r>
              <a:rPr lang="en-GB" dirty="0" err="1"/>
              <a:t>Gollier-Briant</a:t>
            </a:r>
            <a:r>
              <a:rPr lang="en-GB" dirty="0"/>
              <a:t>, F., Wolke, S., </a:t>
            </a:r>
            <a:r>
              <a:rPr lang="en-GB" dirty="0" err="1"/>
              <a:t>Vulser</a:t>
            </a:r>
            <a:r>
              <a:rPr lang="en-GB" dirty="0"/>
              <a:t>, H., Miranda, R., </a:t>
            </a:r>
            <a:r>
              <a:rPr lang="en-GB" dirty="0" err="1"/>
              <a:t>Penttilä</a:t>
            </a:r>
            <a:r>
              <a:rPr lang="en-GB" dirty="0"/>
              <a:t>, J., Struve, M. and </a:t>
            </a:r>
            <a:r>
              <a:rPr lang="en-GB" dirty="0" err="1"/>
              <a:t>Fadai</a:t>
            </a:r>
            <a:r>
              <a:rPr lang="en-GB" dirty="0"/>
              <a:t>, T., 2015. The brain’s response to reward anticipation and depression in adolescence: dimensionality, specificity, and longitudinal predictions in a community-based sample. American Journal of Psychiatry, 172(12), pp.1215-1223.</a:t>
            </a:r>
          </a:p>
          <a:p>
            <a:pPr>
              <a:lnSpc>
                <a:spcPct val="150000"/>
              </a:lnSpc>
            </a:pPr>
            <a:r>
              <a:rPr lang="en-GB" dirty="0"/>
              <a:t>Twenge, J.M., 2019. The sad state of happiness in the United States and the role of digital media. World happiness report, 2019.</a:t>
            </a:r>
          </a:p>
          <a:p>
            <a:pPr>
              <a:lnSpc>
                <a:spcPct val="150000"/>
              </a:lnSpc>
            </a:pPr>
            <a:r>
              <a:rPr lang="en-GB" dirty="0" err="1"/>
              <a:t>Vibhakar</a:t>
            </a:r>
            <a:r>
              <a:rPr lang="en-GB" dirty="0"/>
              <a:t>, V., Allen, L.R., Gee, B. and </a:t>
            </a:r>
            <a:r>
              <a:rPr lang="en-GB" dirty="0" err="1"/>
              <a:t>Meiser</a:t>
            </a:r>
            <a:r>
              <a:rPr lang="en-GB" dirty="0"/>
              <a:t>-Stedman, R., 2019. A systematic review and meta-analysis on the prevalence of depression in children and adolescents after exposure to trauma. Journal of affective disorders, 255, pp.77-89.</a:t>
            </a:r>
          </a:p>
          <a:p>
            <a:pPr>
              <a:lnSpc>
                <a:spcPct val="150000"/>
              </a:lnSpc>
            </a:pPr>
            <a:r>
              <a:rPr lang="en-GB" dirty="0"/>
              <a:t>Yeo, S.C., Jos, A.M., Erwin, C., Lee, S.M., Lee, X.K., Lo, J.C., Chee, M.W. and </a:t>
            </a:r>
            <a:r>
              <a:rPr lang="en-GB" dirty="0" err="1"/>
              <a:t>Gooley</a:t>
            </a:r>
            <a:r>
              <a:rPr lang="en-GB" dirty="0"/>
              <a:t>, J.J., 2019. Associations of sleep duration on school nights with self-rated health, overweight, and depression symptoms in adolescents: problems and possible solutions. Sleep medicine, 60, pp.96-108.</a:t>
            </a:r>
          </a:p>
        </p:txBody>
      </p:sp>
    </p:spTree>
    <p:extLst>
      <p:ext uri="{BB962C8B-B14F-4D97-AF65-F5344CB8AC3E}">
        <p14:creationId xmlns:p14="http://schemas.microsoft.com/office/powerpoint/2010/main" val="1198913879"/>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1834</TotalTime>
  <Words>1874</Words>
  <Application>Microsoft Macintosh PowerPoint</Application>
  <PresentationFormat>Widescreen</PresentationFormat>
  <Paragraphs>85</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Bangla MN</vt:lpstr>
      <vt:lpstr>Calibri</vt:lpstr>
      <vt:lpstr>Calibri Light</vt:lpstr>
      <vt:lpstr>Office Theme 2013 - 2022</vt:lpstr>
      <vt:lpstr>PowerPoint Presentation</vt:lpstr>
      <vt:lpstr>Chapter 1. Introduction</vt:lpstr>
      <vt:lpstr>PowerPoint Presentation</vt:lpstr>
      <vt:lpstr>Chapter 2. Background</vt:lpstr>
      <vt:lpstr>Chapter 3. Methods</vt:lpstr>
      <vt:lpstr>PowerPoint Presentation</vt:lpstr>
      <vt:lpstr>PowerPoint Presentation</vt:lpstr>
      <vt:lpstr>Chapter 4. Results and Discussion</vt:lpstr>
      <vt:lpstr>PowerPoint Presentation</vt:lpstr>
      <vt:lpstr>Emerged themes</vt:lpstr>
      <vt:lpstr>PowerPoint Presentation</vt:lpstr>
      <vt:lpstr>Chapter 5. Conclusion and Recommendations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Saray Crego Perez (1916155)</dc:creator>
  <cp:lastModifiedBy>cn:: Q2xhdWRpdSBJb25lbCAJIEhhaWNh (Student)</cp:lastModifiedBy>
  <cp:revision>11</cp:revision>
  <dcterms:created xsi:type="dcterms:W3CDTF">2023-01-11T17:36:51Z</dcterms:created>
  <dcterms:modified xsi:type="dcterms:W3CDTF">2023-09-10T14:28:02Z</dcterms:modified>
</cp:coreProperties>
</file>