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B5B58-8F07-44C8-AA03-7890900F7FEC}" v="11" dt="2023-06-02T13:19:49.267"/>
    <p1510:client id="{EB67A547-7684-4A34-A0FD-7C400DD28B95}" v="2" dt="2023-06-02T13:14:14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66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540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3C8B5B58-8F07-44C8-AA03-7890900F7FEC}"/>
    <pc:docChg chg="undo custSel addSld delSld modSld">
      <pc:chgData name="Efua Adams" userId="03cc8a34b628f8aa" providerId="LiveId" clId="{3C8B5B58-8F07-44C8-AA03-7890900F7FEC}" dt="2023-06-02T13:19:49.267" v="55"/>
      <pc:docMkLst>
        <pc:docMk/>
      </pc:docMkLst>
      <pc:sldChg chg="add">
        <pc:chgData name="Efua Adams" userId="03cc8a34b628f8aa" providerId="LiveId" clId="{3C8B5B58-8F07-44C8-AA03-7890900F7FEC}" dt="2023-06-02T13:18:20.389" v="46"/>
        <pc:sldMkLst>
          <pc:docMk/>
          <pc:sldMk cId="0" sldId="257"/>
        </pc:sldMkLst>
      </pc:sldChg>
      <pc:sldChg chg="del">
        <pc:chgData name="Efua Adams" userId="03cc8a34b628f8aa" providerId="LiveId" clId="{3C8B5B58-8F07-44C8-AA03-7890900F7FEC}" dt="2023-06-02T13:17:52.637" v="21" actId="47"/>
        <pc:sldMkLst>
          <pc:docMk/>
          <pc:sldMk cId="2939160040" sldId="257"/>
        </pc:sldMkLst>
      </pc:sldChg>
      <pc:sldChg chg="add">
        <pc:chgData name="Efua Adams" userId="03cc8a34b628f8aa" providerId="LiveId" clId="{3C8B5B58-8F07-44C8-AA03-7890900F7FEC}" dt="2023-06-02T13:18:08.290" v="44"/>
        <pc:sldMkLst>
          <pc:docMk/>
          <pc:sldMk cId="0" sldId="258"/>
        </pc:sldMkLst>
      </pc:sldChg>
      <pc:sldChg chg="add">
        <pc:chgData name="Efua Adams" userId="03cc8a34b628f8aa" providerId="LiveId" clId="{3C8B5B58-8F07-44C8-AA03-7890900F7FEC}" dt="2023-06-02T13:18:13.776" v="45"/>
        <pc:sldMkLst>
          <pc:docMk/>
          <pc:sldMk cId="0" sldId="259"/>
        </pc:sldMkLst>
      </pc:sldChg>
      <pc:sldChg chg="del">
        <pc:chgData name="Efua Adams" userId="03cc8a34b628f8aa" providerId="LiveId" clId="{3C8B5B58-8F07-44C8-AA03-7890900F7FEC}" dt="2023-06-02T13:17:54.351" v="31" actId="47"/>
        <pc:sldMkLst>
          <pc:docMk/>
          <pc:sldMk cId="979708337" sldId="259"/>
        </pc:sldMkLst>
      </pc:sldChg>
      <pc:sldChg chg="add">
        <pc:chgData name="Efua Adams" userId="03cc8a34b628f8aa" providerId="LiveId" clId="{3C8B5B58-8F07-44C8-AA03-7890900F7FEC}" dt="2023-06-02T13:18:27.927" v="47"/>
        <pc:sldMkLst>
          <pc:docMk/>
          <pc:sldMk cId="0" sldId="260"/>
        </pc:sldMkLst>
      </pc:sldChg>
      <pc:sldChg chg="add">
        <pc:chgData name="Efua Adams" userId="03cc8a34b628f8aa" providerId="LiveId" clId="{3C8B5B58-8F07-44C8-AA03-7890900F7FEC}" dt="2023-06-02T13:18:32.565" v="48"/>
        <pc:sldMkLst>
          <pc:docMk/>
          <pc:sldMk cId="0" sldId="261"/>
        </pc:sldMkLst>
      </pc:sldChg>
      <pc:sldChg chg="add">
        <pc:chgData name="Efua Adams" userId="03cc8a34b628f8aa" providerId="LiveId" clId="{3C8B5B58-8F07-44C8-AA03-7890900F7FEC}" dt="2023-06-02T13:18:44.530" v="49"/>
        <pc:sldMkLst>
          <pc:docMk/>
          <pc:sldMk cId="0" sldId="262"/>
        </pc:sldMkLst>
      </pc:sldChg>
      <pc:sldChg chg="add">
        <pc:chgData name="Efua Adams" userId="03cc8a34b628f8aa" providerId="LiveId" clId="{3C8B5B58-8F07-44C8-AA03-7890900F7FEC}" dt="2023-06-02T13:19:31.812" v="52"/>
        <pc:sldMkLst>
          <pc:docMk/>
          <pc:sldMk cId="0" sldId="263"/>
        </pc:sldMkLst>
      </pc:sldChg>
      <pc:sldChg chg="add">
        <pc:chgData name="Efua Adams" userId="03cc8a34b628f8aa" providerId="LiveId" clId="{3C8B5B58-8F07-44C8-AA03-7890900F7FEC}" dt="2023-06-02T13:19:39.035" v="53"/>
        <pc:sldMkLst>
          <pc:docMk/>
          <pc:sldMk cId="0" sldId="264"/>
        </pc:sldMkLst>
      </pc:sldChg>
      <pc:sldChg chg="del">
        <pc:chgData name="Efua Adams" userId="03cc8a34b628f8aa" providerId="LiveId" clId="{3C8B5B58-8F07-44C8-AA03-7890900F7FEC}" dt="2023-06-02T13:17:55.026" v="33" actId="47"/>
        <pc:sldMkLst>
          <pc:docMk/>
          <pc:sldMk cId="4270913326" sldId="264"/>
        </pc:sldMkLst>
      </pc:sldChg>
      <pc:sldChg chg="add">
        <pc:chgData name="Efua Adams" userId="03cc8a34b628f8aa" providerId="LiveId" clId="{3C8B5B58-8F07-44C8-AA03-7890900F7FEC}" dt="2023-06-02T13:19:44.752" v="54"/>
        <pc:sldMkLst>
          <pc:docMk/>
          <pc:sldMk cId="0" sldId="265"/>
        </pc:sldMkLst>
      </pc:sldChg>
      <pc:sldChg chg="del">
        <pc:chgData name="Efua Adams" userId="03cc8a34b628f8aa" providerId="LiveId" clId="{3C8B5B58-8F07-44C8-AA03-7890900F7FEC}" dt="2023-06-02T13:17:55.183" v="34" actId="47"/>
        <pc:sldMkLst>
          <pc:docMk/>
          <pc:sldMk cId="1749628374" sldId="265"/>
        </pc:sldMkLst>
      </pc:sldChg>
      <pc:sldChg chg="add">
        <pc:chgData name="Efua Adams" userId="03cc8a34b628f8aa" providerId="LiveId" clId="{3C8B5B58-8F07-44C8-AA03-7890900F7FEC}" dt="2023-06-02T13:19:49.267" v="55"/>
        <pc:sldMkLst>
          <pc:docMk/>
          <pc:sldMk cId="0" sldId="266"/>
        </pc:sldMkLst>
      </pc:sldChg>
      <pc:sldChg chg="del">
        <pc:chgData name="Efua Adams" userId="03cc8a34b628f8aa" providerId="LiveId" clId="{3C8B5B58-8F07-44C8-AA03-7890900F7FEC}" dt="2023-06-02T13:17:55.356" v="35" actId="47"/>
        <pc:sldMkLst>
          <pc:docMk/>
          <pc:sldMk cId="2339455322" sldId="267"/>
        </pc:sldMkLst>
      </pc:sldChg>
      <pc:sldChg chg="del">
        <pc:chgData name="Efua Adams" userId="03cc8a34b628f8aa" providerId="LiveId" clId="{3C8B5B58-8F07-44C8-AA03-7890900F7FEC}" dt="2023-06-02T13:17:55.513" v="36" actId="47"/>
        <pc:sldMkLst>
          <pc:docMk/>
          <pc:sldMk cId="1363653710" sldId="268"/>
        </pc:sldMkLst>
      </pc:sldChg>
      <pc:sldChg chg="del">
        <pc:chgData name="Efua Adams" userId="03cc8a34b628f8aa" providerId="LiveId" clId="{3C8B5B58-8F07-44C8-AA03-7890900F7FEC}" dt="2023-06-02T13:17:55.689" v="37" actId="47"/>
        <pc:sldMkLst>
          <pc:docMk/>
          <pc:sldMk cId="3473913469" sldId="269"/>
        </pc:sldMkLst>
      </pc:sldChg>
      <pc:sldChg chg="del">
        <pc:chgData name="Efua Adams" userId="03cc8a34b628f8aa" providerId="LiveId" clId="{3C8B5B58-8F07-44C8-AA03-7890900F7FEC}" dt="2023-06-02T13:17:55.798" v="38" actId="47"/>
        <pc:sldMkLst>
          <pc:docMk/>
          <pc:sldMk cId="2271779036" sldId="270"/>
        </pc:sldMkLst>
      </pc:sldChg>
      <pc:sldChg chg="del">
        <pc:chgData name="Efua Adams" userId="03cc8a34b628f8aa" providerId="LiveId" clId="{3C8B5B58-8F07-44C8-AA03-7890900F7FEC}" dt="2023-06-02T13:17:55.986" v="39" actId="47"/>
        <pc:sldMkLst>
          <pc:docMk/>
          <pc:sldMk cId="1404285868" sldId="271"/>
        </pc:sldMkLst>
      </pc:sldChg>
      <pc:sldChg chg="del">
        <pc:chgData name="Efua Adams" userId="03cc8a34b628f8aa" providerId="LiveId" clId="{3C8B5B58-8F07-44C8-AA03-7890900F7FEC}" dt="2023-06-02T13:17:56.143" v="40" actId="47"/>
        <pc:sldMkLst>
          <pc:docMk/>
          <pc:sldMk cId="735659717" sldId="273"/>
        </pc:sldMkLst>
      </pc:sldChg>
      <pc:sldChg chg="del">
        <pc:chgData name="Efua Adams" userId="03cc8a34b628f8aa" providerId="LiveId" clId="{3C8B5B58-8F07-44C8-AA03-7890900F7FEC}" dt="2023-06-02T13:17:56.348" v="41" actId="47"/>
        <pc:sldMkLst>
          <pc:docMk/>
          <pc:sldMk cId="2656999729" sldId="275"/>
        </pc:sldMkLst>
      </pc:sldChg>
      <pc:sldChg chg="modSp add del mod">
        <pc:chgData name="Efua Adams" userId="03cc8a34b628f8aa" providerId="LiveId" clId="{3C8B5B58-8F07-44C8-AA03-7890900F7FEC}" dt="2023-06-02T13:17:58.972" v="43" actId="47"/>
        <pc:sldMkLst>
          <pc:docMk/>
          <pc:sldMk cId="0" sldId="277"/>
        </pc:sldMkLst>
        <pc:spChg chg="mod">
          <ac:chgData name="Efua Adams" userId="03cc8a34b628f8aa" providerId="LiveId" clId="{3C8B5B58-8F07-44C8-AA03-7890900F7FEC}" dt="2023-06-02T13:17:45.279" v="18" actId="20577"/>
          <ac:spMkLst>
            <pc:docMk/>
            <pc:sldMk cId="0" sldId="277"/>
            <ac:spMk id="6147" creationId="{00000000-0000-0000-0000-000000000000}"/>
          </ac:spMkLst>
        </pc:spChg>
      </pc:sldChg>
      <pc:sldChg chg="add del">
        <pc:chgData name="Efua Adams" userId="03cc8a34b628f8aa" providerId="LiveId" clId="{3C8B5B58-8F07-44C8-AA03-7890900F7FEC}" dt="2023-06-02T13:19:11.818" v="51" actId="47"/>
        <pc:sldMkLst>
          <pc:docMk/>
          <pc:sldMk cId="0" sldId="278"/>
        </pc:sldMkLst>
      </pc:sldChg>
      <pc:sldChg chg="del">
        <pc:chgData name="Efua Adams" userId="03cc8a34b628f8aa" providerId="LiveId" clId="{3C8B5B58-8F07-44C8-AA03-7890900F7FEC}" dt="2023-06-02T13:17:52.998" v="23" actId="47"/>
        <pc:sldMkLst>
          <pc:docMk/>
          <pc:sldMk cId="2437098129" sldId="280"/>
        </pc:sldMkLst>
      </pc:sldChg>
      <pc:sldChg chg="del">
        <pc:chgData name="Efua Adams" userId="03cc8a34b628f8aa" providerId="LiveId" clId="{3C8B5B58-8F07-44C8-AA03-7890900F7FEC}" dt="2023-06-02T13:17:52.025" v="19" actId="47"/>
        <pc:sldMkLst>
          <pc:docMk/>
          <pc:sldMk cId="3139256111" sldId="296"/>
        </pc:sldMkLst>
      </pc:sldChg>
      <pc:sldChg chg="del">
        <pc:chgData name="Efua Adams" userId="03cc8a34b628f8aa" providerId="LiveId" clId="{3C8B5B58-8F07-44C8-AA03-7890900F7FEC}" dt="2023-06-02T13:17:52.370" v="20" actId="47"/>
        <pc:sldMkLst>
          <pc:docMk/>
          <pc:sldMk cId="1497941886" sldId="297"/>
        </pc:sldMkLst>
      </pc:sldChg>
      <pc:sldChg chg="del">
        <pc:chgData name="Efua Adams" userId="03cc8a34b628f8aa" providerId="LiveId" clId="{3C8B5B58-8F07-44C8-AA03-7890900F7FEC}" dt="2023-06-02T13:17:52.825" v="22" actId="47"/>
        <pc:sldMkLst>
          <pc:docMk/>
          <pc:sldMk cId="265732412" sldId="298"/>
        </pc:sldMkLst>
      </pc:sldChg>
      <pc:sldChg chg="del">
        <pc:chgData name="Efua Adams" userId="03cc8a34b628f8aa" providerId="LiveId" clId="{3C8B5B58-8F07-44C8-AA03-7890900F7FEC}" dt="2023-06-02T13:17:53.171" v="24" actId="47"/>
        <pc:sldMkLst>
          <pc:docMk/>
          <pc:sldMk cId="4202361374" sldId="299"/>
        </pc:sldMkLst>
      </pc:sldChg>
      <pc:sldChg chg="del">
        <pc:chgData name="Efua Adams" userId="03cc8a34b628f8aa" providerId="LiveId" clId="{3C8B5B58-8F07-44C8-AA03-7890900F7FEC}" dt="2023-06-02T13:17:53.359" v="25" actId="47"/>
        <pc:sldMkLst>
          <pc:docMk/>
          <pc:sldMk cId="1388206415" sldId="300"/>
        </pc:sldMkLst>
      </pc:sldChg>
      <pc:sldChg chg="del">
        <pc:chgData name="Efua Adams" userId="03cc8a34b628f8aa" providerId="LiveId" clId="{3C8B5B58-8F07-44C8-AA03-7890900F7FEC}" dt="2023-06-02T13:17:53.532" v="26" actId="47"/>
        <pc:sldMkLst>
          <pc:docMk/>
          <pc:sldMk cId="2074638494" sldId="302"/>
        </pc:sldMkLst>
      </pc:sldChg>
      <pc:sldChg chg="del">
        <pc:chgData name="Efua Adams" userId="03cc8a34b628f8aa" providerId="LiveId" clId="{3C8B5B58-8F07-44C8-AA03-7890900F7FEC}" dt="2023-06-02T13:17:53.721" v="27" actId="47"/>
        <pc:sldMkLst>
          <pc:docMk/>
          <pc:sldMk cId="1455822937" sldId="303"/>
        </pc:sldMkLst>
      </pc:sldChg>
      <pc:sldChg chg="del">
        <pc:chgData name="Efua Adams" userId="03cc8a34b628f8aa" providerId="LiveId" clId="{3C8B5B58-8F07-44C8-AA03-7890900F7FEC}" dt="2023-06-02T13:17:53.863" v="28" actId="47"/>
        <pc:sldMkLst>
          <pc:docMk/>
          <pc:sldMk cId="1926143208" sldId="304"/>
        </pc:sldMkLst>
      </pc:sldChg>
      <pc:sldChg chg="del">
        <pc:chgData name="Efua Adams" userId="03cc8a34b628f8aa" providerId="LiveId" clId="{3C8B5B58-8F07-44C8-AA03-7890900F7FEC}" dt="2023-06-02T13:17:54.036" v="29" actId="47"/>
        <pc:sldMkLst>
          <pc:docMk/>
          <pc:sldMk cId="297708269" sldId="305"/>
        </pc:sldMkLst>
      </pc:sldChg>
      <pc:sldChg chg="del">
        <pc:chgData name="Efua Adams" userId="03cc8a34b628f8aa" providerId="LiveId" clId="{3C8B5B58-8F07-44C8-AA03-7890900F7FEC}" dt="2023-06-02T13:17:54.193" v="30" actId="47"/>
        <pc:sldMkLst>
          <pc:docMk/>
          <pc:sldMk cId="3619261284" sldId="306"/>
        </pc:sldMkLst>
      </pc:sldChg>
      <pc:sldChg chg="del">
        <pc:chgData name="Efua Adams" userId="03cc8a34b628f8aa" providerId="LiveId" clId="{3C8B5B58-8F07-44C8-AA03-7890900F7FEC}" dt="2023-06-02T13:17:54.855" v="32" actId="47"/>
        <pc:sldMkLst>
          <pc:docMk/>
          <pc:sldMk cId="2365612196" sldId="30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 – Session 2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latin typeface="Arial" panose="020B0604020202020204" pitchFamily="34" charset="0"/>
              </a:rPr>
              <a:t>Market Research </a:t>
            </a: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>
            <a:extLst>
              <a:ext uri="{FF2B5EF4-FFF2-40B4-BE49-F238E27FC236}">
                <a16:creationId xmlns:a16="http://schemas.microsoft.com/office/drawing/2014/main" id="{49A07C76-8549-244A-BD35-C4769F4CB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3B2425CE-5103-465C-82BF-F3A35585DA3B}" type="slidenum">
              <a:rPr lang="en-GB" altLang="en-US" sz="1400"/>
              <a:pPr/>
              <a:t>2</a:t>
            </a:fld>
            <a:endParaRPr lang="en-GB" altLang="en-US" sz="14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2001BCAB-6573-743E-D478-04525051E8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Generally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E99B377C-2D5C-2953-B0D8-F2AE3F4BB5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/>
              <a:t>Marketing Research is not about sales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Businesses especially large ones cannot always understand their customers;</a:t>
            </a:r>
            <a:br>
              <a:rPr lang="en-GB" altLang="en-US" sz="2000"/>
            </a:br>
            <a:r>
              <a:rPr lang="en-GB" altLang="en-US" sz="2000"/>
              <a:t>lack of contact by policy makers</a:t>
            </a:r>
            <a:br>
              <a:rPr lang="en-GB" altLang="en-US" sz="2000"/>
            </a:br>
            <a:r>
              <a:rPr lang="en-GB" altLang="en-US" sz="2000"/>
              <a:t>poor knowledge of new target group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Consumer positioning critical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Consumers change; wants, perceptions, opinions and attitudes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Need to know buying process – AIDA/buying process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Assessment of effectiveness of marketing strategy – especially promotion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Business face risk – minimisation of risk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Need for feedback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Assessing competitor activity/competitor positioning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>
            <a:extLst>
              <a:ext uri="{FF2B5EF4-FFF2-40B4-BE49-F238E27FC236}">
                <a16:creationId xmlns:a16="http://schemas.microsoft.com/office/drawing/2014/main" id="{E20E1101-8EFE-D5B3-6392-47D1B49AB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87AB2F92-0D53-45D4-972F-95A1E63A4361}" type="slidenum">
              <a:rPr lang="en-GB" altLang="en-US" sz="1400"/>
              <a:pPr/>
              <a:t>3</a:t>
            </a:fld>
            <a:endParaRPr lang="en-GB" altLang="en-US" sz="14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140E2580-ACE4-46DF-7E24-FD8251AC39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Basic Concepts</a:t>
            </a:r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A40850F0-9893-DF4B-DE35-4D6F68A40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Qualitative – how and why? Profound understanding of the target group</a:t>
            </a:r>
          </a:p>
          <a:p>
            <a:pPr eaLnBrk="1" hangingPunct="1"/>
            <a:r>
              <a:rPr lang="en-GB" altLang="en-US" sz="2400"/>
              <a:t>Quantitative – measurement of behaviour, attitudes, opinions etc.</a:t>
            </a:r>
          </a:p>
          <a:p>
            <a:pPr eaLnBrk="1" hangingPunct="1"/>
            <a:r>
              <a:rPr lang="en-GB" altLang="en-US" sz="2400"/>
              <a:t>Primary research – original research, tends to be expensive</a:t>
            </a:r>
          </a:p>
          <a:p>
            <a:pPr eaLnBrk="1" hangingPunct="1"/>
            <a:r>
              <a:rPr lang="en-GB" altLang="en-US" sz="2400"/>
              <a:t>Secondary research – use already existing records</a:t>
            </a:r>
          </a:p>
          <a:p>
            <a:pPr eaLnBrk="1" hangingPunct="1"/>
            <a:r>
              <a:rPr lang="en-GB" altLang="en-US" sz="2400"/>
              <a:t>Internal research – use businesses own data</a:t>
            </a:r>
          </a:p>
          <a:p>
            <a:pPr eaLnBrk="1" hangingPunct="1"/>
            <a:r>
              <a:rPr lang="en-GB" altLang="en-US" sz="2400"/>
              <a:t>Ad hoc – for a particular purpose</a:t>
            </a:r>
          </a:p>
          <a:p>
            <a:pPr eaLnBrk="1" hangingPunct="1"/>
            <a:r>
              <a:rPr lang="en-GB" altLang="en-US" sz="2400"/>
              <a:t>Ongoing – continuous research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>
            <a:extLst>
              <a:ext uri="{FF2B5EF4-FFF2-40B4-BE49-F238E27FC236}">
                <a16:creationId xmlns:a16="http://schemas.microsoft.com/office/drawing/2014/main" id="{B17FB070-CA5E-BC79-3D5A-540D30F34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8E6B3F1E-1E2A-4D59-B22A-B94C2CBC65CB}" type="slidenum">
              <a:rPr lang="en-GB" altLang="en-US" sz="1400"/>
              <a:pPr/>
              <a:t>4</a:t>
            </a:fld>
            <a:endParaRPr lang="en-GB" altLang="en-US" sz="1400"/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F34BF541-A147-F3E8-1F3C-C4C2A2B9AC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6 Stage Approach to MR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642477D7-301D-549C-5F6A-9A1783C63A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/>
              <a:t>1. </a:t>
            </a:r>
            <a:r>
              <a:rPr lang="en-GB" altLang="en-US" sz="2400"/>
              <a:t>Define the problem – why can we not make an effective decision?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2. Develop the research plan – what information do we need? How can we get it?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3. Collect the information - implement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4. Analyse the information – what does this data mean?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5. Present the findings – tell decision makers what it means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6. Make the decision – decision makers make decision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>
            <a:extLst>
              <a:ext uri="{FF2B5EF4-FFF2-40B4-BE49-F238E27FC236}">
                <a16:creationId xmlns:a16="http://schemas.microsoft.com/office/drawing/2014/main" id="{CA5362A8-B5E4-C741-BF89-5E05ADDA6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98DD08D6-E8CC-41A2-A0FA-81BDFBF5A9D3}" type="slidenum">
              <a:rPr lang="en-GB" altLang="en-US" sz="1400"/>
              <a:pPr/>
              <a:t>5</a:t>
            </a:fld>
            <a:endParaRPr lang="en-GB" altLang="en-US" sz="140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2406B6E9-049F-055F-38E0-09A5815872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Ways to Gather Research</a:t>
            </a:r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B7EF62C-6B50-AFC6-C2CF-8B7A2810C5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/>
              <a:t>Exploratory/Anecdotal – observation, very informal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Internal Secondary – complaint letters, accounting records, sales reports, site reports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External Secondary Research – pre-existent reports and recorded material, public records; Mintel, Keynote, Euromonitor, Datamonitor, Frost &amp; Sullivan etc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Primary Research</a:t>
            </a:r>
            <a:br>
              <a:rPr lang="en-GB" altLang="en-US" sz="2000"/>
            </a:br>
            <a:r>
              <a:rPr lang="en-GB" altLang="en-US" sz="2000"/>
              <a:t>Qualitative; focus groups, depth interviews, projective techniques</a:t>
            </a:r>
            <a:br>
              <a:rPr lang="en-GB" altLang="en-US" sz="2000"/>
            </a:br>
            <a:r>
              <a:rPr lang="en-GB" altLang="en-US" sz="2000"/>
              <a:t>Quantitative; surveys; postal, personal (home, street, mall, exit), telephone. </a:t>
            </a:r>
            <a:br>
              <a:rPr lang="en-GB" altLang="en-US" sz="2000"/>
            </a:br>
            <a:r>
              <a:rPr lang="en-GB" altLang="en-US" sz="2000"/>
              <a:t>Statistical vs. Judgement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Omnibus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Syndicated – Travel and Tourism Research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/>
              <a:t>Continuous  - TGI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>
            <a:extLst>
              <a:ext uri="{FF2B5EF4-FFF2-40B4-BE49-F238E27FC236}">
                <a16:creationId xmlns:a16="http://schemas.microsoft.com/office/drawing/2014/main" id="{C7674A13-CF2B-D6C7-96DF-486C4C5B4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934227B5-183A-47D5-A86A-34ACD0B36BF8}" type="slidenum">
              <a:rPr lang="en-GB" altLang="en-US" sz="1400"/>
              <a:pPr/>
              <a:t>6</a:t>
            </a:fld>
            <a:endParaRPr lang="en-GB" altLang="en-US" sz="1400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92885093-518E-3D40-8143-8DF58633E7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Research Design</a:t>
            </a:r>
          </a:p>
        </p:txBody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AC2DCBDB-12F2-1FB6-DB6C-CAFA31BF90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77724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800"/>
              <a:t>Exploratory – observation,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Qualitative </a:t>
            </a:r>
            <a:br>
              <a:rPr lang="en-GB" altLang="en-US" sz="1800"/>
            </a:br>
            <a:r>
              <a:rPr lang="en-GB" altLang="en-US" sz="1800"/>
              <a:t>Focus Group  - 6-8 respondents, “steer”  the group listening and recording what is said.</a:t>
            </a:r>
            <a:br>
              <a:rPr lang="en-GB" altLang="en-US" sz="1800"/>
            </a:br>
            <a:r>
              <a:rPr lang="en-GB" altLang="en-US" sz="1800"/>
              <a:t>Depth Interview – complex; clinical psychologists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Examine what themes arise.</a:t>
            </a:r>
            <a:br>
              <a:rPr lang="en-GB" altLang="en-US" sz="1800"/>
            </a:br>
            <a:r>
              <a:rPr lang="en-GB" altLang="en-US" sz="1800"/>
              <a:t>Use qualitative outcomes to help decide what questions to ask in quantitative</a:t>
            </a:r>
            <a:br>
              <a:rPr lang="en-GB" altLang="en-US" sz="1800"/>
            </a:br>
            <a:r>
              <a:rPr lang="en-GB" altLang="en-US" sz="1800"/>
              <a:t>Building a model of the market/target group.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Quantative – the survey</a:t>
            </a:r>
            <a:br>
              <a:rPr lang="en-GB" altLang="en-US" sz="1800"/>
            </a:br>
            <a:r>
              <a:rPr lang="en-GB" altLang="en-US" sz="1800"/>
              <a:t>Select the target population, </a:t>
            </a:r>
            <a:br>
              <a:rPr lang="en-GB" altLang="en-US" sz="1800"/>
            </a:br>
            <a:r>
              <a:rPr lang="en-GB" altLang="en-US" sz="1800"/>
              <a:t>Statistical – assess population characteristics, identify a sample size, find a sample frame</a:t>
            </a:r>
            <a:br>
              <a:rPr lang="en-GB" altLang="en-US" sz="1800"/>
            </a:br>
            <a:r>
              <a:rPr lang="en-GB" altLang="en-US" sz="1800"/>
              <a:t>Judgement – quota sampling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Select the collection method – personal interviews, post, telephone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Plan the implementation, time, man power, budget.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Design Questionnaire – around the collection situation and issues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Recruit,Brief, Train – the interviewers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/>
              <a:t>Conduct -&gt; analyse-&gt; write report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>
            <a:extLst>
              <a:ext uri="{FF2B5EF4-FFF2-40B4-BE49-F238E27FC236}">
                <a16:creationId xmlns:a16="http://schemas.microsoft.com/office/drawing/2014/main" id="{EB6ABC7D-0B77-D91A-3E5C-21492C90D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207057FA-1E31-44BF-82FC-B0EBAA173C84}" type="slidenum">
              <a:rPr lang="en-GB" altLang="en-US" sz="1400"/>
              <a:pPr/>
              <a:t>7</a:t>
            </a:fld>
            <a:endParaRPr lang="en-GB" altLang="en-US" sz="140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E620FA1F-27FB-3A9E-BC10-1B07B7D547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Ethics in Research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51F8809-7306-500A-77CF-6F37A24594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right to a free choice</a:t>
            </a:r>
          </a:p>
          <a:p>
            <a:pPr eaLnBrk="1" hangingPunct="1"/>
            <a:r>
              <a:rPr lang="en-GB" altLang="en-US"/>
              <a:t>Protection from harm</a:t>
            </a:r>
          </a:p>
          <a:p>
            <a:pPr eaLnBrk="1" hangingPunct="1"/>
            <a:r>
              <a:rPr lang="en-GB" altLang="en-US"/>
              <a:t>Privacy – anonymity, confidentiality</a:t>
            </a:r>
          </a:p>
          <a:p>
            <a:pPr eaLnBrk="1" hangingPunct="1"/>
            <a:r>
              <a:rPr lang="en-GB" altLang="en-US"/>
              <a:t>Autonomy – voluntary informed consent</a:t>
            </a:r>
          </a:p>
          <a:p>
            <a:pPr eaLnBrk="1" hangingPunct="1"/>
            <a:r>
              <a:rPr lang="en-GB" altLang="en-US"/>
              <a:t>Honesty – omission, interpretation, and plagiarism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>
            <a:extLst>
              <a:ext uri="{FF2B5EF4-FFF2-40B4-BE49-F238E27FC236}">
                <a16:creationId xmlns:a16="http://schemas.microsoft.com/office/drawing/2014/main" id="{C807E64C-CCD0-0F47-B7D9-254B36424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D9F482DD-0E11-4302-846E-5C3E75807847}" type="slidenum">
              <a:rPr lang="en-GB" altLang="en-US" sz="1400"/>
              <a:pPr/>
              <a:t>8</a:t>
            </a:fld>
            <a:endParaRPr lang="en-GB" altLang="en-US" sz="1400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57EF7DFC-273A-BE22-2AEA-9BA6EE143A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Survey design</a:t>
            </a:r>
          </a:p>
        </p:txBody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575BBD9A-51B3-2508-D412-564BC353E8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/>
              <a:t>Which universe of population? Define the population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Sample size – 2000 people from 56M offers a 95% probability of being accurate. Often a few dozen are all that is needed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Statistical sampling – each individual in the population has to have the same chance of being selected. Stratified sampling, Cluster Sampling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Quota sampling / judgement sampling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>
            <a:extLst>
              <a:ext uri="{FF2B5EF4-FFF2-40B4-BE49-F238E27FC236}">
                <a16:creationId xmlns:a16="http://schemas.microsoft.com/office/drawing/2014/main" id="{BDB78B86-5CBC-05CA-C85A-D3B6B192F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DC844A9B-62E8-4842-990E-3BF3CD1BF7CF}" type="slidenum">
              <a:rPr lang="en-GB" altLang="en-US" sz="1400"/>
              <a:pPr/>
              <a:t>9</a:t>
            </a:fld>
            <a:endParaRPr lang="en-GB" altLang="en-US" sz="140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B2E64087-1E54-1E6D-571D-BEC27BDF11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Collection method</a:t>
            </a:r>
          </a:p>
        </p:txBody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66E7F399-2A7E-9C34-4DA4-0747DBC39E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Telephone – high turn down rate, socially unacceptable, but quick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Home interviews – best for long questionnaires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Postal Questionnaire – very high turn down rate, 5% return rate.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Street/ mall/ station interviews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Exit interviews – very powerful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>
            <a:extLst>
              <a:ext uri="{FF2B5EF4-FFF2-40B4-BE49-F238E27FC236}">
                <a16:creationId xmlns:a16="http://schemas.microsoft.com/office/drawing/2014/main" id="{9FCEA21B-31C3-1957-DC56-321D84251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A5D032CF-7280-43F7-814E-7E08B9EFF7EB}" type="slidenum">
              <a:rPr lang="en-GB" altLang="en-US" sz="1400"/>
              <a:pPr/>
              <a:t>10</a:t>
            </a:fld>
            <a:endParaRPr lang="en-GB" altLang="en-US" sz="1400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CCF80693-F940-1E0A-B340-8B69F3C650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Questionnaire Design</a:t>
            </a:r>
          </a:p>
        </p:txBody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EBE3E22D-70E3-8E59-BEEC-77F7F2D3D9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/>
              <a:t>Questions –</a:t>
            </a:r>
          </a:p>
          <a:p>
            <a:pPr eaLnBrk="1" hangingPunct="1"/>
            <a:r>
              <a:rPr lang="en-GB" altLang="en-US" sz="2400"/>
              <a:t>Neutrality</a:t>
            </a:r>
          </a:p>
          <a:p>
            <a:pPr eaLnBrk="1" hangingPunct="1"/>
            <a:r>
              <a:rPr lang="en-GB" altLang="en-US" sz="2400"/>
              <a:t>Avoid – Vagueness, ambiguity, double negatives, impossible tests of memory, leading questions</a:t>
            </a:r>
          </a:p>
          <a:p>
            <a:pPr eaLnBrk="1" hangingPunct="1"/>
            <a:r>
              <a:rPr lang="en-GB" altLang="en-US" sz="2400"/>
              <a:t>Closed questions can be very useful – easy to analyse</a:t>
            </a:r>
          </a:p>
          <a:p>
            <a:pPr eaLnBrk="1" hangingPunct="1"/>
            <a:r>
              <a:rPr lang="en-GB" altLang="en-US" sz="2400"/>
              <a:t>Likert Scales – good for attitudes and opinions</a:t>
            </a:r>
          </a:p>
          <a:p>
            <a:pPr eaLnBrk="1" hangingPunct="1"/>
            <a:r>
              <a:rPr lang="en-GB" altLang="en-US" sz="2400"/>
              <a:t>Guilford Constant-Sum Scale</a:t>
            </a:r>
          </a:p>
          <a:p>
            <a:pPr eaLnBrk="1" hangingPunct="1"/>
            <a:r>
              <a:rPr lang="en-GB" altLang="en-US" sz="2400"/>
              <a:t>Start with recent experience, then historic experience, then attitudes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endParaRPr lang="en-GB" altLang="en-US" sz="2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>
            <a:extLst>
              <a:ext uri="{FF2B5EF4-FFF2-40B4-BE49-F238E27FC236}">
                <a16:creationId xmlns:a16="http://schemas.microsoft.com/office/drawing/2014/main" id="{E5CA588C-91DF-4A9C-4E70-E27F318DC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661400AD-FB1C-4148-BB97-A231856AABF3}" type="slidenum">
              <a:rPr lang="en-GB" altLang="en-US" sz="1400"/>
              <a:pPr/>
              <a:t>11</a:t>
            </a:fld>
            <a:endParaRPr lang="en-GB" altLang="en-US" sz="1400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63EA76FD-6F08-82A7-D0BA-F699F1759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Other information gathering activities</a:t>
            </a:r>
          </a:p>
        </p:txBody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932ACFFE-10DE-26A9-2FFA-BEA01C120F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Mystery Shopper – scores performance against a standard</a:t>
            </a:r>
          </a:p>
          <a:p>
            <a:pPr eaLnBrk="1" hangingPunct="1"/>
            <a:r>
              <a:rPr lang="en-GB" altLang="en-US"/>
              <a:t>Experimentation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683</Words>
  <Application>Microsoft Office PowerPoint</Application>
  <PresentationFormat>On-screen Show (4:3)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Times New Roman</vt:lpstr>
      <vt:lpstr>Verdana</vt:lpstr>
      <vt:lpstr>20140311PresentationUWTSDTemplate</vt:lpstr>
      <vt:lpstr>LCBB4004</vt:lpstr>
      <vt:lpstr>Generally</vt:lpstr>
      <vt:lpstr>Basic Concepts</vt:lpstr>
      <vt:lpstr>The 6 Stage Approach to MR</vt:lpstr>
      <vt:lpstr>Ways to Gather Research</vt:lpstr>
      <vt:lpstr>Research Design</vt:lpstr>
      <vt:lpstr>Ethics in Research</vt:lpstr>
      <vt:lpstr>Survey design</vt:lpstr>
      <vt:lpstr>Collection method</vt:lpstr>
      <vt:lpstr>Questionnaire Design</vt:lpstr>
      <vt:lpstr>Other information gathering activities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LCBB4004</dc:title>
  <dc:creator>Efua Adams </dc:creator>
  <cp:lastModifiedBy>Efua Adams</cp:lastModifiedBy>
  <cp:revision>8</cp:revision>
  <dcterms:created xsi:type="dcterms:W3CDTF">2021-02-07T11:55:44Z</dcterms:created>
  <dcterms:modified xsi:type="dcterms:W3CDTF">2023-06-02T13:19:49Z</dcterms:modified>
</cp:coreProperties>
</file>