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95EDC5-C3B4-41EC-9553-185E66FC2FAD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F64241-5875-431E-A904-97B02A6D8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56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Today I will talk about a difficult dinner service in a busy restaurant.</a:t>
            </a:r>
            <a:br>
              <a:rPr lang="en-GB" dirty="0"/>
            </a:br>
            <a:r>
              <a:rPr lang="en-GB" dirty="0"/>
              <a:t>The restaurant is fully booked with 120 guests.</a:t>
            </a:r>
            <a:br>
              <a:rPr lang="en-GB" dirty="0"/>
            </a:br>
            <a:r>
              <a:rPr lang="en-GB" dirty="0"/>
              <a:t>I am the Restaurant Manager and I need to manage a big problem before service starts.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35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 the beginning everything looks like a normal busy evening.</a:t>
            </a:r>
            <a:br>
              <a:rPr lang="en-GB" dirty="0"/>
            </a:br>
            <a:r>
              <a:rPr lang="en-GB" dirty="0"/>
              <a:t>The kitchen prepares ingredients and the service team prepares the dining room.</a:t>
            </a:r>
            <a:br>
              <a:rPr lang="en-GB" dirty="0"/>
            </a:br>
            <a:r>
              <a:rPr lang="en-GB" dirty="0"/>
              <a:t>We expect many guests, so everyone knows the service will be busy.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858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Shortly before dinner service I receive bad news.</a:t>
            </a:r>
            <a:br>
              <a:rPr lang="en-GB" dirty="0"/>
            </a:br>
            <a:r>
              <a:rPr lang="en-GB" dirty="0"/>
              <a:t>The Head Chef calls and says he is sick and cannot come to work.</a:t>
            </a:r>
            <a:br>
              <a:rPr lang="en-GB" dirty="0"/>
            </a:br>
            <a:r>
              <a:rPr lang="en-GB" dirty="0"/>
              <a:t>At the same time one server also calls to say they are unwell.</a:t>
            </a:r>
            <a:br>
              <a:rPr lang="en-GB" dirty="0"/>
            </a:br>
            <a:r>
              <a:rPr lang="en-GB" dirty="0"/>
              <a:t>Another problem is that the food delivery has not arrived yet.</a:t>
            </a:r>
            <a:br>
              <a:rPr lang="en-GB" dirty="0"/>
            </a:br>
            <a:r>
              <a:rPr lang="en-GB" dirty="0"/>
              <a:t>This creates a difficult situation because the restaurant is already fully booked.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69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restaurant manager my first responsibility is to stay calm.</a:t>
            </a:r>
            <a:br>
              <a:rPr lang="en-GB" dirty="0"/>
            </a:br>
            <a:r>
              <a:rPr lang="en-GB" dirty="0"/>
              <a:t>If the manager becomes stressed, the whole team will feel the pressure.</a:t>
            </a:r>
            <a:br>
              <a:rPr lang="en-GB" dirty="0"/>
            </a:br>
            <a:r>
              <a:rPr lang="en-GB" dirty="0"/>
              <a:t>Instead of focusing only on the problems, I start thinking about possible solutions.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129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the guests arrive I bring the team together for a short meeting.</a:t>
            </a:r>
            <a:br>
              <a:rPr lang="en-GB" dirty="0"/>
            </a:br>
            <a:r>
              <a:rPr lang="en-GB" dirty="0"/>
              <a:t>I explain honestly what has happened.</a:t>
            </a:r>
            <a:br>
              <a:rPr lang="en-GB" dirty="0"/>
            </a:br>
            <a:r>
              <a:rPr lang="en-GB" dirty="0"/>
              <a:t>We talk about how we can adapt and support each other during the evening.</a:t>
            </a:r>
            <a:br>
              <a:rPr lang="en-GB" dirty="0"/>
            </a:br>
            <a:r>
              <a:rPr lang="en-GB" dirty="0"/>
              <a:t>Clear communication helps staff understand the situation and feel more confident.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71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Because the Head Chef is absent, the Sous Chef becomes responsible for the kitchen.</a:t>
            </a:r>
            <a:br>
              <a:rPr lang="en-GB" dirty="0"/>
            </a:br>
            <a:r>
              <a:rPr lang="en-GB" dirty="0"/>
              <a:t>The kitchen team decides to focus on dishes that are easier and faster to prepare.</a:t>
            </a:r>
            <a:br>
              <a:rPr lang="en-GB" dirty="0"/>
            </a:br>
            <a:r>
              <a:rPr lang="en-GB" dirty="0"/>
              <a:t>This helps the kitchen keep the service moving even with fewer staff.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843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Because the delivery did not arrive, some ingredients are missing.</a:t>
            </a:r>
            <a:br>
              <a:rPr lang="en-GB" dirty="0"/>
            </a:br>
            <a:r>
              <a:rPr lang="en-GB" dirty="0"/>
              <a:t>For this reason we decide to simplify the menu for the evening.</a:t>
            </a:r>
            <a:br>
              <a:rPr lang="en-GB" dirty="0"/>
            </a:br>
            <a:r>
              <a:rPr lang="en-GB" dirty="0"/>
              <a:t>Offering fewer dishes helps the kitchen maintain quality and avoid long delays.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537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one less server, the service team must work together closely.</a:t>
            </a:r>
            <a:br>
              <a:rPr lang="en-GB" dirty="0"/>
            </a:br>
            <a:r>
              <a:rPr lang="en-GB" dirty="0"/>
              <a:t>Tables are organised differently and staff help each other more during the service.</a:t>
            </a:r>
            <a:br>
              <a:rPr lang="en-GB" dirty="0"/>
            </a:br>
            <a:r>
              <a:rPr lang="en-GB" dirty="0"/>
              <a:t>As manager, I also stay visible on the floor and assist when needed.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361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the dinner service I move between the kitchen and the dining room.</a:t>
            </a:r>
            <a:br>
              <a:rPr lang="en-GB" dirty="0"/>
            </a:br>
            <a:r>
              <a:rPr lang="en-GB" dirty="0"/>
              <a:t>I check the timing of the dishes and communicate with both teams.</a:t>
            </a:r>
            <a:br>
              <a:rPr lang="en-GB" dirty="0"/>
            </a:br>
            <a:r>
              <a:rPr lang="en-GB" dirty="0"/>
              <a:t>If any problem appears, I try to solve it quickly.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80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when problems happen behind the scenes, guests should not feel the stress.</a:t>
            </a:r>
            <a:br>
              <a:rPr lang="en-GB" dirty="0"/>
            </a:br>
            <a:r>
              <a:rPr lang="en-GB" dirty="0"/>
              <a:t>The team stays polite, friendly and professional.</a:t>
            </a:r>
            <a:br>
              <a:rPr lang="en-GB" dirty="0"/>
            </a:br>
            <a:r>
              <a:rPr lang="en-GB" dirty="0"/>
              <a:t>If small delays happen, we communicate honestly with guests.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03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busy service can be stressful for staff.</a:t>
            </a:r>
            <a:br>
              <a:rPr lang="en-GB" dirty="0"/>
            </a:br>
            <a:r>
              <a:rPr lang="en-GB" dirty="0"/>
              <a:t>As a manager I try to keep the atmosphere positive and encourage the team.</a:t>
            </a:r>
            <a:br>
              <a:rPr lang="en-GB" dirty="0"/>
            </a:br>
            <a:r>
              <a:rPr lang="en-GB" dirty="0"/>
              <a:t>When staff feel supported, they work better and service becomes smoother.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01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last guests leave, the team takes a moment to talk about the evening.</a:t>
            </a:r>
            <a:br>
              <a:rPr lang="en-GB" dirty="0"/>
            </a:br>
            <a:r>
              <a:rPr lang="en-GB" dirty="0"/>
              <a:t>We discuss what worked well and what could be improved in the future.</a:t>
            </a:r>
            <a:br>
              <a:rPr lang="en-GB" dirty="0"/>
            </a:br>
            <a:r>
              <a:rPr lang="en-GB" dirty="0"/>
              <a:t>Reflection helps us become better prepared for future busy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944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situation shows that unexpected problems can happen in any restaurant.</a:t>
            </a:r>
            <a:br>
              <a:rPr lang="en-GB" dirty="0"/>
            </a:br>
            <a:r>
              <a:rPr lang="en-GB" dirty="0"/>
              <a:t>However, strong leadership, good communication and teamwork help the service continue successfully.</a:t>
            </a:r>
            <a:br>
              <a:rPr lang="en-GB" dirty="0"/>
            </a:br>
            <a:r>
              <a:rPr lang="en-GB" dirty="0"/>
              <a:t>A good manager helps the team stay organised even in difficult moments.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F64241-5875-431E-A904-97B02A6D8E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545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506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977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032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784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57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13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714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279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86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852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559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479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736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7528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693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23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818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4497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DAABE3F-DC73-7593-E343-DF55331688B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5000"/>
          </a:blip>
          <a:srcRect t="102" b="32338"/>
          <a:stretch>
            <a:fillRect/>
          </a:stretch>
        </p:blipFill>
        <p:spPr>
          <a:xfrm>
            <a:off x="20" y="10"/>
            <a:ext cx="12191979" cy="6177658"/>
          </a:xfrm>
          <a:custGeom>
            <a:avLst/>
            <a:gdLst/>
            <a:ahLst/>
            <a:cxnLst/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890709-FF89-77B7-ADCC-3FD23B055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6747"/>
            <a:ext cx="9144000" cy="238760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8000" dirty="0">
                <a:solidFill>
                  <a:schemeClr val="bg1"/>
                </a:solidFill>
              </a:rPr>
              <a:t>Busy dinner service </a:t>
            </a:r>
            <a:br>
              <a:rPr lang="en-GB" sz="8000" dirty="0">
                <a:solidFill>
                  <a:schemeClr val="bg1"/>
                </a:solidFill>
              </a:rPr>
            </a:br>
            <a:r>
              <a:rPr lang="en-GB" sz="8000" dirty="0">
                <a:solidFill>
                  <a:schemeClr val="bg1"/>
                </a:solidFill>
              </a:rPr>
              <a:t>big problem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A9884-1445-FF76-FABB-B0E75EA16D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27080"/>
            <a:ext cx="9144000" cy="1197323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bg1"/>
                </a:solidFill>
              </a:rPr>
              <a:t>BMGM4004 Restaurant Management</a:t>
            </a:r>
            <a:endParaRPr lang="en-GB" sz="3200" b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292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EA7-8E0C-B957-4FE0-EB8E236B2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5474" y="924866"/>
            <a:ext cx="6062472" cy="1054645"/>
          </a:xfrm>
        </p:spPr>
        <p:txBody>
          <a:bodyPr anchor="b">
            <a:noAutofit/>
          </a:bodyPr>
          <a:lstStyle/>
          <a:p>
            <a:r>
              <a:rPr lang="en-GB" sz="5400" dirty="0"/>
              <a:t>The Evening Starts Normally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F8F7-DB4C-EFA5-115B-3ABD556C9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dirty="0"/>
              <a:t>The restaurant is fully booked for dinner.</a:t>
            </a:r>
            <a:br>
              <a:rPr lang="en-GB" dirty="0"/>
            </a:br>
            <a:r>
              <a:rPr lang="en-GB" dirty="0"/>
              <a:t>Around 120 guests are expected.</a:t>
            </a:r>
            <a:br>
              <a:rPr lang="en-GB" dirty="0"/>
            </a:br>
            <a:r>
              <a:rPr lang="en-GB" dirty="0"/>
              <a:t>The team prepares for a busy service in a city centre restaurant.</a:t>
            </a:r>
          </a:p>
          <a:p>
            <a:r>
              <a:rPr lang="en-GB" dirty="0"/>
              <a:t>Everything looks normal at first.</a:t>
            </a:r>
          </a:p>
        </p:txBody>
      </p:sp>
      <p:pic>
        <p:nvPicPr>
          <p:cNvPr id="5" name="Picture 4" descr="Burgers and milkshakes">
            <a:extLst>
              <a:ext uri="{FF2B5EF4-FFF2-40B4-BE49-F238E27FC236}">
                <a16:creationId xmlns:a16="http://schemas.microsoft.com/office/drawing/2014/main" id="{04A825B6-211F-C85C-1128-331D69EA06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56" r="25713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11350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DAC7-26EF-3325-6B78-7DFBAEE8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4336680" cy="5431536"/>
          </a:xfrm>
        </p:spPr>
        <p:txBody>
          <a:bodyPr>
            <a:normAutofit/>
          </a:bodyPr>
          <a:lstStyle/>
          <a:p>
            <a:r>
              <a:rPr lang="en-GB" sz="6000" dirty="0"/>
              <a:t>Unexpected Problems Appear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27448-CE7E-A085-93E3-5DCA006AD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anchor="ctr">
            <a:normAutofit/>
          </a:bodyPr>
          <a:lstStyle/>
          <a:p>
            <a:r>
              <a:rPr lang="en-GB" sz="2800" dirty="0"/>
              <a:t>The Head Chef is sick.</a:t>
            </a:r>
            <a:br>
              <a:rPr lang="en-GB" sz="2800" dirty="0"/>
            </a:br>
            <a:r>
              <a:rPr lang="en-GB" sz="2800" dirty="0"/>
              <a:t>One server cannot come to work.</a:t>
            </a:r>
            <a:br>
              <a:rPr lang="en-GB" sz="2800" dirty="0"/>
            </a:br>
            <a:r>
              <a:rPr lang="en-GB" sz="2800" dirty="0"/>
              <a:t>The food delivery has not arrived.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555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A95F9-3DF9-A350-D2EF-0015DE1B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467" y="121184"/>
            <a:ext cx="5059939" cy="1564395"/>
          </a:xfrm>
        </p:spPr>
        <p:txBody>
          <a:bodyPr anchor="b">
            <a:normAutofit/>
          </a:bodyPr>
          <a:lstStyle/>
          <a:p>
            <a:r>
              <a:rPr lang="en-GB" sz="4800" dirty="0"/>
              <a:t>Staying Calm as a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334D6-4216-0854-3450-8E2B485D4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Focus on solutions, not panic.</a:t>
            </a:r>
            <a:br>
              <a:rPr lang="en-GB" dirty="0"/>
            </a:br>
            <a:r>
              <a:rPr lang="en-GB" dirty="0"/>
              <a:t>Good leadership helps teams stay calm during difficult situations </a:t>
            </a:r>
            <a:r>
              <a:rPr lang="en-GB" b="1" dirty="0"/>
              <a:t>(Northouse, 2021)</a:t>
            </a:r>
            <a:endParaRPr lang="en-GB" dirty="0"/>
          </a:p>
        </p:txBody>
      </p:sp>
      <p:pic>
        <p:nvPicPr>
          <p:cNvPr id="5" name="Picture 4" descr="Dim sum food">
            <a:extLst>
              <a:ext uri="{FF2B5EF4-FFF2-40B4-BE49-F238E27FC236}">
                <a16:creationId xmlns:a16="http://schemas.microsoft.com/office/drawing/2014/main" id="{5963EE1B-5B91-9EFE-3983-C40F3FFDDD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247" r="1580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6124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25CF1-8F13-A1E6-3BFE-67AD45A1B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860" y="-854841"/>
            <a:ext cx="5222091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/>
              <a:t>Short meeting with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827CC-AFCF-FEC8-1767-A29D6DBEF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4590" y="3209985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Communication before service is important.</a:t>
            </a:r>
            <a:endParaRPr lang="en-US" sz="2400" dirty="0"/>
          </a:p>
        </p:txBody>
      </p:sp>
      <p:pic>
        <p:nvPicPr>
          <p:cNvPr id="7" name="Graphic 6" descr="Chef">
            <a:extLst>
              <a:ext uri="{FF2B5EF4-FFF2-40B4-BE49-F238E27FC236}">
                <a16:creationId xmlns:a16="http://schemas.microsoft.com/office/drawing/2014/main" id="{025CBB19-9C99-FF56-7D3A-00EB0CE271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61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579E-56F2-A8F7-35CB-101C1CBF8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Adjusting the Kitchen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EF163-0E8E-5B23-050B-CADB695CC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team must adapt quickly.</a:t>
            </a:r>
          </a:p>
          <a:p>
            <a:r>
              <a:rPr lang="en-GB" dirty="0"/>
              <a:t>The kitchen focuses on dishes that are easier and faster to prepare to keep the service moving </a:t>
            </a:r>
            <a:r>
              <a:rPr lang="en-GB" b="1" dirty="0"/>
              <a:t>(Heizer et al.,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042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1351B104-9B78-4A2B-B970-FA8ABE1CE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68" name="Rectangle 67">
              <a:extLst>
                <a:ext uri="{FF2B5EF4-FFF2-40B4-BE49-F238E27FC236}">
                  <a16:creationId xmlns:a16="http://schemas.microsoft.com/office/drawing/2014/main" id="{3A130E84-D02F-40FB-9BEB-5202392713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9" name="Picture 2">
              <a:extLst>
                <a:ext uri="{FF2B5EF4-FFF2-40B4-BE49-F238E27FC236}">
                  <a16:creationId xmlns:a16="http://schemas.microsoft.com/office/drawing/2014/main" id="{5E142BFD-7D75-4518-BBDF-27C00AB4B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32AC81-5EFC-B75A-E32E-1575B5B9A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5112" y="1122363"/>
            <a:ext cx="405288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/>
              <a:t>Changing the Menu for the Evening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E6592-FFED-6BE4-4984-C4671722A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5702" y="3602038"/>
            <a:ext cx="4082297" cy="1655762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indent="0">
              <a:buNone/>
            </a:pPr>
            <a:r>
              <a:rPr lang="en-GB" sz="2000" dirty="0"/>
              <a:t>Using the ingredients that are available</a:t>
            </a:r>
          </a:p>
          <a:p>
            <a:pPr marL="0" indent="0">
              <a:buNone/>
            </a:pPr>
            <a:r>
              <a:rPr lang="en-GB" sz="2000" dirty="0"/>
              <a:t>Simplifying the menu can help maintain food quality and service efficiency </a:t>
            </a:r>
            <a:r>
              <a:rPr lang="en-GB" sz="2000" b="1" dirty="0"/>
              <a:t>(Davis et al., 2018).</a:t>
            </a:r>
            <a:endParaRPr lang="en-US" sz="2000" cap="all" dirty="0">
              <a:solidFill>
                <a:schemeClr val="tx2"/>
              </a:solidFill>
            </a:endParaRPr>
          </a:p>
        </p:txBody>
      </p:sp>
      <p:pic>
        <p:nvPicPr>
          <p:cNvPr id="5" name="Picture 4" descr="Hand drawn illustration of assorted desserts and drinks">
            <a:extLst>
              <a:ext uri="{FF2B5EF4-FFF2-40B4-BE49-F238E27FC236}">
                <a16:creationId xmlns:a16="http://schemas.microsoft.com/office/drawing/2014/main" id="{68D53BE0-FC72-AC22-201C-49A7630CEB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704" r="17006"/>
          <a:stretch>
            <a:fillRect/>
          </a:stretch>
        </p:blipFill>
        <p:spPr>
          <a:xfrm>
            <a:off x="-5597" y="10"/>
            <a:ext cx="6101597" cy="6857990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D4116A08-770E-4DC3-AAB6-E3E8E6CEC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72" name="Rectangle 5">
              <a:extLst>
                <a:ext uri="{FF2B5EF4-FFF2-40B4-BE49-F238E27FC236}">
                  <a16:creationId xmlns:a16="http://schemas.microsoft.com/office/drawing/2014/main" id="{6ADECFB2-F615-49A9-A242-A3D04CADB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8E1F3AC6-5FF1-401B-91E4-180D1D356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72BC7A9D-387B-4877-B8E6-E8ABA6B26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Rectangle 8">
              <a:extLst>
                <a:ext uri="{FF2B5EF4-FFF2-40B4-BE49-F238E27FC236}">
                  <a16:creationId xmlns:a16="http://schemas.microsoft.com/office/drawing/2014/main" id="{9114560A-27D6-469D-992E-33A55B40B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CBF136EF-7DC2-47D2-974C-70044B5E9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6B03084D-F566-41C4-BE37-870FB5A0D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049DC21B-8236-4901-9ADD-E3167ABDE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304F4FEB-8B5B-45BA-988C-5FBF41059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E88E24C8-3D76-4C2F-84D1-BC3C2AACA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91C91468-4F8A-42F1-9505-02D924178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C22581B1-C426-4189-85D6-C499D6982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29DFD4C4-0517-4A6B-B423-E55582618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7ACD84D3-D09D-4C94-99D5-51713A1D6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37C2AEAB-1CC9-4A9A-8303-E1E0C1216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20ABD348-58FE-4371-AE12-C66FF8CA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408E0FAA-F0C5-4CB1-95FE-D3D96830F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F83C789F-2881-4822-A724-567720953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6B039120-5C84-4A03-9ADD-32EA6E5D44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440E956F-26EB-40C6-B500-1A4BB4ABF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D2449A75-05DC-4791-90F1-335CC6732C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2A0F57CD-8F34-4F1D-BFF3-129352250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6">
              <a:extLst>
                <a:ext uri="{FF2B5EF4-FFF2-40B4-BE49-F238E27FC236}">
                  <a16:creationId xmlns:a16="http://schemas.microsoft.com/office/drawing/2014/main" id="{DB0DDCCE-FA18-4790-8F10-67FC66172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7">
              <a:extLst>
                <a:ext uri="{FF2B5EF4-FFF2-40B4-BE49-F238E27FC236}">
                  <a16:creationId xmlns:a16="http://schemas.microsoft.com/office/drawing/2014/main" id="{750A8178-D049-42D4-BA77-A262FE55F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8">
              <a:extLst>
                <a:ext uri="{FF2B5EF4-FFF2-40B4-BE49-F238E27FC236}">
                  <a16:creationId xmlns:a16="http://schemas.microsoft.com/office/drawing/2014/main" id="{B33B9383-8846-404B-85BE-E43F07737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9">
              <a:extLst>
                <a:ext uri="{FF2B5EF4-FFF2-40B4-BE49-F238E27FC236}">
                  <a16:creationId xmlns:a16="http://schemas.microsoft.com/office/drawing/2014/main" id="{79468103-A660-495B-BFDF-8E7D98A09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0">
              <a:extLst>
                <a:ext uri="{FF2B5EF4-FFF2-40B4-BE49-F238E27FC236}">
                  <a16:creationId xmlns:a16="http://schemas.microsoft.com/office/drawing/2014/main" id="{06F4CC44-94E1-47AF-893C-19C4A4AB4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E87F601E-2166-4FAE-AF96-2A1B17E46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DCDE2745-7AA5-416B-AC78-93C6EAE5D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Rectangle 33">
              <a:extLst>
                <a:ext uri="{FF2B5EF4-FFF2-40B4-BE49-F238E27FC236}">
                  <a16:creationId xmlns:a16="http://schemas.microsoft.com/office/drawing/2014/main" id="{7D5F7E44-496F-4025-AFD8-7EEC67AC1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FA8ED221-FD77-4CD0-A9B9-3F97E40DC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94922F75-95BC-435D-B4BB-BCE65BAC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CFB94884-EF28-419D-9147-20B2C9B1A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94C72871-F5AC-46D1-97EF-94E4070A7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03ED1B15-6247-43B3-BEAE-DB699DE297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9">
              <a:extLst>
                <a:ext uri="{FF2B5EF4-FFF2-40B4-BE49-F238E27FC236}">
                  <a16:creationId xmlns:a16="http://schemas.microsoft.com/office/drawing/2014/main" id="{FA3EA466-B483-4B4A-9FCB-9FFA8E538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40">
              <a:extLst>
                <a:ext uri="{FF2B5EF4-FFF2-40B4-BE49-F238E27FC236}">
                  <a16:creationId xmlns:a16="http://schemas.microsoft.com/office/drawing/2014/main" id="{CCE5E17C-696E-46EB-B70D-586274216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1">
              <a:extLst>
                <a:ext uri="{FF2B5EF4-FFF2-40B4-BE49-F238E27FC236}">
                  <a16:creationId xmlns:a16="http://schemas.microsoft.com/office/drawing/2014/main" id="{AB6022EC-6D09-4098-9A97-5A911C08C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42">
              <a:extLst>
                <a:ext uri="{FF2B5EF4-FFF2-40B4-BE49-F238E27FC236}">
                  <a16:creationId xmlns:a16="http://schemas.microsoft.com/office/drawing/2014/main" id="{7E18073E-1315-4400-ABD9-C34AEAFBF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3">
              <a:extLst>
                <a:ext uri="{FF2B5EF4-FFF2-40B4-BE49-F238E27FC236}">
                  <a16:creationId xmlns:a16="http://schemas.microsoft.com/office/drawing/2014/main" id="{5510509E-411D-4F1B-BDC6-3E5666896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4">
              <a:extLst>
                <a:ext uri="{FF2B5EF4-FFF2-40B4-BE49-F238E27FC236}">
                  <a16:creationId xmlns:a16="http://schemas.microsoft.com/office/drawing/2014/main" id="{46F1A7E1-EC01-4288-87AE-C3B6434BD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Rectangle 45">
              <a:extLst>
                <a:ext uri="{FF2B5EF4-FFF2-40B4-BE49-F238E27FC236}">
                  <a16:creationId xmlns:a16="http://schemas.microsoft.com/office/drawing/2014/main" id="{F7BBA432-5463-415B-BA54-3AA2B92D2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46">
              <a:extLst>
                <a:ext uri="{FF2B5EF4-FFF2-40B4-BE49-F238E27FC236}">
                  <a16:creationId xmlns:a16="http://schemas.microsoft.com/office/drawing/2014/main" id="{66E19F01-137B-4A95-9313-CE6F77806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47">
              <a:extLst>
                <a:ext uri="{FF2B5EF4-FFF2-40B4-BE49-F238E27FC236}">
                  <a16:creationId xmlns:a16="http://schemas.microsoft.com/office/drawing/2014/main" id="{38C0AACC-51F2-424F-9988-F3B621941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48">
              <a:extLst>
                <a:ext uri="{FF2B5EF4-FFF2-40B4-BE49-F238E27FC236}">
                  <a16:creationId xmlns:a16="http://schemas.microsoft.com/office/drawing/2014/main" id="{7364A775-01A6-4012-88CF-58FDDBE4C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49">
              <a:extLst>
                <a:ext uri="{FF2B5EF4-FFF2-40B4-BE49-F238E27FC236}">
                  <a16:creationId xmlns:a16="http://schemas.microsoft.com/office/drawing/2014/main" id="{C8C770C5-535A-4F1B-81CA-FD6F32C09A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0">
              <a:extLst>
                <a:ext uri="{FF2B5EF4-FFF2-40B4-BE49-F238E27FC236}">
                  <a16:creationId xmlns:a16="http://schemas.microsoft.com/office/drawing/2014/main" id="{55F9C3EF-BEB8-4836-8DE0-319E54496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1">
              <a:extLst>
                <a:ext uri="{FF2B5EF4-FFF2-40B4-BE49-F238E27FC236}">
                  <a16:creationId xmlns:a16="http://schemas.microsoft.com/office/drawing/2014/main" id="{0976D9A1-85FC-406B-8AEA-AE3C056A4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2">
              <a:extLst>
                <a:ext uri="{FF2B5EF4-FFF2-40B4-BE49-F238E27FC236}">
                  <a16:creationId xmlns:a16="http://schemas.microsoft.com/office/drawing/2014/main" id="{68BC6126-2A3A-4F1D-A565-BEF620660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3">
              <a:extLst>
                <a:ext uri="{FF2B5EF4-FFF2-40B4-BE49-F238E27FC236}">
                  <a16:creationId xmlns:a16="http://schemas.microsoft.com/office/drawing/2014/main" id="{D8C7B98D-F83E-485D-B01D-270242E8F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54">
              <a:extLst>
                <a:ext uri="{FF2B5EF4-FFF2-40B4-BE49-F238E27FC236}">
                  <a16:creationId xmlns:a16="http://schemas.microsoft.com/office/drawing/2014/main" id="{93D5E722-D236-478A-A13F-8FA4141D9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55">
              <a:extLst>
                <a:ext uri="{FF2B5EF4-FFF2-40B4-BE49-F238E27FC236}">
                  <a16:creationId xmlns:a16="http://schemas.microsoft.com/office/drawing/2014/main" id="{ABE1456F-F283-4BD5-A1B9-EF2423B68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56">
              <a:extLst>
                <a:ext uri="{FF2B5EF4-FFF2-40B4-BE49-F238E27FC236}">
                  <a16:creationId xmlns:a16="http://schemas.microsoft.com/office/drawing/2014/main" id="{E4D1AC66-8164-4BBC-89D5-69FE7A4FC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57">
              <a:extLst>
                <a:ext uri="{FF2B5EF4-FFF2-40B4-BE49-F238E27FC236}">
                  <a16:creationId xmlns:a16="http://schemas.microsoft.com/office/drawing/2014/main" id="{845A8868-488C-447D-979F-7E01B82AC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58">
              <a:extLst>
                <a:ext uri="{FF2B5EF4-FFF2-40B4-BE49-F238E27FC236}">
                  <a16:creationId xmlns:a16="http://schemas.microsoft.com/office/drawing/2014/main" id="{948639B9-9B88-432B-914E-6B70BAEB1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77EB1C59-16D1-4C5E-9775-50CB40E0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128" name="Freeform 32">
              <a:extLst>
                <a:ext uri="{FF2B5EF4-FFF2-40B4-BE49-F238E27FC236}">
                  <a16:creationId xmlns:a16="http://schemas.microsoft.com/office/drawing/2014/main" id="{08680D14-7FE7-4522-B5EE-76447F833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33">
              <a:extLst>
                <a:ext uri="{FF2B5EF4-FFF2-40B4-BE49-F238E27FC236}">
                  <a16:creationId xmlns:a16="http://schemas.microsoft.com/office/drawing/2014/main" id="{D82C01B5-EC9C-4883-B130-115321E8B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34">
              <a:extLst>
                <a:ext uri="{FF2B5EF4-FFF2-40B4-BE49-F238E27FC236}">
                  <a16:creationId xmlns:a16="http://schemas.microsoft.com/office/drawing/2014/main" id="{DBBE5E83-362F-4EA7-A96D-0BC830A217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35">
              <a:extLst>
                <a:ext uri="{FF2B5EF4-FFF2-40B4-BE49-F238E27FC236}">
                  <a16:creationId xmlns:a16="http://schemas.microsoft.com/office/drawing/2014/main" id="{3971FE03-8B37-43AF-8842-8D4411C3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36">
              <a:extLst>
                <a:ext uri="{FF2B5EF4-FFF2-40B4-BE49-F238E27FC236}">
                  <a16:creationId xmlns:a16="http://schemas.microsoft.com/office/drawing/2014/main" id="{8E4E3D41-4CF7-4D15-854A-C4330D390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37">
              <a:extLst>
                <a:ext uri="{FF2B5EF4-FFF2-40B4-BE49-F238E27FC236}">
                  <a16:creationId xmlns:a16="http://schemas.microsoft.com/office/drawing/2014/main" id="{78B649D7-3C5D-462D-B06A-D065135FE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38">
              <a:extLst>
                <a:ext uri="{FF2B5EF4-FFF2-40B4-BE49-F238E27FC236}">
                  <a16:creationId xmlns:a16="http://schemas.microsoft.com/office/drawing/2014/main" id="{7A3DDEF1-D28A-48D9-8E48-B2003DF2E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9">
              <a:extLst>
                <a:ext uri="{FF2B5EF4-FFF2-40B4-BE49-F238E27FC236}">
                  <a16:creationId xmlns:a16="http://schemas.microsoft.com/office/drawing/2014/main" id="{4A56A02B-D000-45AB-B7DB-E47CA8E77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40">
              <a:extLst>
                <a:ext uri="{FF2B5EF4-FFF2-40B4-BE49-F238E27FC236}">
                  <a16:creationId xmlns:a16="http://schemas.microsoft.com/office/drawing/2014/main" id="{343CE08B-7325-4244-99EA-5E58C982D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Rectangle 41">
              <a:extLst>
                <a:ext uri="{FF2B5EF4-FFF2-40B4-BE49-F238E27FC236}">
                  <a16:creationId xmlns:a16="http://schemas.microsoft.com/office/drawing/2014/main" id="{7F08E29E-A67F-410A-A810-7000201BF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54761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CD3AF8-B16E-4174-8C1A-41F683C4A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FF5EAD09-B81D-415F-8BCF-73C81AE05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CFB79010-8ED4-49EF-AFD2-F4D8C80B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4649B869-006E-42B5-9DDC-21049B130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443096BD-333F-48B6-8220-D1F9793E4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1A45BB9A-7E84-4B9B-923A-270A97F852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7D7C768-2F76-4DE2-A807-1B9FFF81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870B32E-EE42-470E-B543-CA55AEC8CA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EF09120-11AA-4DB5-98A8-EC4923002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9CC463D-589C-461C-A234-0460EB06B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6516153-269A-421E-A021-CB3F3C5E1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45E14300-6C4A-4F77-915F-F3B25B0237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93E312A-E6A6-4B52-ADE6-618ADC89B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2F0F3026-2480-472B-8C52-36812C81E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34E1C992-559D-4827-9F30-31A3CA7A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D9F2FB98-F443-498F-AAD9-694582568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5DBF6EC-ED50-43E4-8A8B-64CE86A88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D854F40-AC43-4F21-9C62-2CE35CFD2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2CCB560-494A-4F74-9DE4-068806A89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F9A05F2-B5D2-4D8A-9A78-14E45C13F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6373189-19BB-4BEC-84A3-432253E05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71AB3122-947A-44DB-B190-A2601C6C9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4B4109D-3AFC-4D44-87B1-0CDED3E63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44AAD39F-F7C9-4D00-95E0-0465B4E85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C1DCAB8D-6EF6-4A84-8D0C-AA9226DEC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407F97F-83CF-4703-B9E0-6335530E3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0D8D2363-5D84-4CFF-89AA-3C93C859D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0435A35C-AC99-4E12-8CB0-9C640DAA9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F20392CF-2256-4527-836B-2E6F88596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C52C3AD3-122C-4010-9C55-B0247F8CC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3">
              <a:extLst>
                <a:ext uri="{FF2B5EF4-FFF2-40B4-BE49-F238E27FC236}">
                  <a16:creationId xmlns:a16="http://schemas.microsoft.com/office/drawing/2014/main" id="{EFCB53ED-09C0-4AD7-9BBC-366833D5F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6F309F52-BFCF-47D9-8089-BC049540D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5F9AE85F-C7AA-4761-B468-2E100829B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2C81C778-91E5-4AE9-AACB-8566E7A28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6C56E0B4-58A0-4B2B-BD56-54121BB8D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88A29CFE-13A6-4509-946F-5C074F856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00235A0A-018B-4499-AC16-AF83457BF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861DF9B7-50DC-4EBE-8B23-97FE92DBB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69673907-73D7-4729-A911-9BD078EC2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4DC844D3-8053-4EE7-A286-50157B6FD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D67575A0-A45A-4773-874C-16370E367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4327252B-B62B-4DE0-A924-B7F6E40A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Rectangle 45">
              <a:extLst>
                <a:ext uri="{FF2B5EF4-FFF2-40B4-BE49-F238E27FC236}">
                  <a16:creationId xmlns:a16="http://schemas.microsoft.com/office/drawing/2014/main" id="{778BC6A7-AC19-497B-A7C6-E447B2EBD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4E79A87B-BF1F-437A-9FED-BE93025E5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DFAAF3CC-B4E0-45C8-AC2D-EF0D6D823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A5A12C87-1E4A-4664-B2F4-A1C8B656F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B3AF8230-4630-4505-ADDB-16A9B6B37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33F93F6D-724D-42F3-AF1D-3081EAB5D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F5DD7A8F-FB67-4E79-80DB-0FAF3A098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7B140A84-E89E-4A80-9DF8-7BCA45F9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279E1D6A-EFE2-44C6-A5BF-DFADF0DC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C9FA2204-561F-4ABB-988C-03053820F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8BD7D04E-AC0A-424F-BC40-28842DAF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32B616A2-FE09-47DD-B58C-12EE58B7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08C5EAF5-6064-484E-BA05-80D09D84E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F11D90DF-D275-4725-884C-77E5E01D8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B7D4B16D-600A-41A1-8B1B-3727C56C0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DE7C35E0-BD19-4AFC-81BF-7A7507E9C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60000"/>
            </a:schemeClr>
          </a:solidFill>
          <a:effectLst/>
        </p:grpSpPr>
        <p:sp>
          <p:nvSpPr>
            <p:cNvPr id="69" name="Rectangle 5">
              <a:extLst>
                <a:ext uri="{FF2B5EF4-FFF2-40B4-BE49-F238E27FC236}">
                  <a16:creationId xmlns:a16="http://schemas.microsoft.com/office/drawing/2014/main" id="{1E08D20A-3975-4596-85C6-D46799586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630A9349-BFE4-4720-A229-98DCD3B6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28487744-BBC9-4D40-85B3-0D45003C3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Rectangle 8">
              <a:extLst>
                <a:ext uri="{FF2B5EF4-FFF2-40B4-BE49-F238E27FC236}">
                  <a16:creationId xmlns:a16="http://schemas.microsoft.com/office/drawing/2014/main" id="{FAD6EF4D-97BD-46B4-9B5B-CD70971DD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210DCC42-11D2-4162-B47A-869B3F66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DE4880D6-6ECE-4F1B-B474-FE3940D04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A1A39307-F675-49D2-9E45-28DA2AB5C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2">
              <a:extLst>
                <a:ext uri="{FF2B5EF4-FFF2-40B4-BE49-F238E27FC236}">
                  <a16:creationId xmlns:a16="http://schemas.microsoft.com/office/drawing/2014/main" id="{AC5E23C5-C5D6-4BC3-9531-C0B2D7D29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3">
              <a:extLst>
                <a:ext uri="{FF2B5EF4-FFF2-40B4-BE49-F238E27FC236}">
                  <a16:creationId xmlns:a16="http://schemas.microsoft.com/office/drawing/2014/main" id="{4D3FC0A7-9672-4B19-8D54-71C3B39F7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4">
              <a:extLst>
                <a:ext uri="{FF2B5EF4-FFF2-40B4-BE49-F238E27FC236}">
                  <a16:creationId xmlns:a16="http://schemas.microsoft.com/office/drawing/2014/main" id="{9911D04C-3FFB-4D1E-8F59-5C02692E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5">
              <a:extLst>
                <a:ext uri="{FF2B5EF4-FFF2-40B4-BE49-F238E27FC236}">
                  <a16:creationId xmlns:a16="http://schemas.microsoft.com/office/drawing/2014/main" id="{A0178C8F-EF32-4F3D-B022-60A7DE136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6">
              <a:extLst>
                <a:ext uri="{FF2B5EF4-FFF2-40B4-BE49-F238E27FC236}">
                  <a16:creationId xmlns:a16="http://schemas.microsoft.com/office/drawing/2014/main" id="{EEB2DD25-DE0D-48CE-8218-E4EF12273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7">
              <a:extLst>
                <a:ext uri="{FF2B5EF4-FFF2-40B4-BE49-F238E27FC236}">
                  <a16:creationId xmlns:a16="http://schemas.microsoft.com/office/drawing/2014/main" id="{13C92E55-66CB-48F7-BF28-5D8ED146B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8">
              <a:extLst>
                <a:ext uri="{FF2B5EF4-FFF2-40B4-BE49-F238E27FC236}">
                  <a16:creationId xmlns:a16="http://schemas.microsoft.com/office/drawing/2014/main" id="{CB0B6C7B-4820-48AB-92AF-896559F00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9">
              <a:extLst>
                <a:ext uri="{FF2B5EF4-FFF2-40B4-BE49-F238E27FC236}">
                  <a16:creationId xmlns:a16="http://schemas.microsoft.com/office/drawing/2014/main" id="{2018EECD-4518-458F-989E-6FCAE5AE0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0">
              <a:extLst>
                <a:ext uri="{FF2B5EF4-FFF2-40B4-BE49-F238E27FC236}">
                  <a16:creationId xmlns:a16="http://schemas.microsoft.com/office/drawing/2014/main" id="{1FB0915F-3C52-468A-87E7-F3EE381DA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1">
              <a:extLst>
                <a:ext uri="{FF2B5EF4-FFF2-40B4-BE49-F238E27FC236}">
                  <a16:creationId xmlns:a16="http://schemas.microsoft.com/office/drawing/2014/main" id="{7B184771-5A8E-4ED5-9179-24B19F26C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2">
              <a:extLst>
                <a:ext uri="{FF2B5EF4-FFF2-40B4-BE49-F238E27FC236}">
                  <a16:creationId xmlns:a16="http://schemas.microsoft.com/office/drawing/2014/main" id="{BC5162D1-D64C-4FBA-BE86-11B27A743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3">
              <a:extLst>
                <a:ext uri="{FF2B5EF4-FFF2-40B4-BE49-F238E27FC236}">
                  <a16:creationId xmlns:a16="http://schemas.microsoft.com/office/drawing/2014/main" id="{9EFF345C-6A58-4123-B2D1-2ED9E3691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4">
              <a:extLst>
                <a:ext uri="{FF2B5EF4-FFF2-40B4-BE49-F238E27FC236}">
                  <a16:creationId xmlns:a16="http://schemas.microsoft.com/office/drawing/2014/main" id="{03CE89F7-AE1C-4370-920E-EE04C412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5">
              <a:extLst>
                <a:ext uri="{FF2B5EF4-FFF2-40B4-BE49-F238E27FC236}">
                  <a16:creationId xmlns:a16="http://schemas.microsoft.com/office/drawing/2014/main" id="{D6E298F6-F99D-49EF-B614-24D2179C2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6">
              <a:extLst>
                <a:ext uri="{FF2B5EF4-FFF2-40B4-BE49-F238E27FC236}">
                  <a16:creationId xmlns:a16="http://schemas.microsoft.com/office/drawing/2014/main" id="{2424FD35-451D-468C-9EB2-8DA350C12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7">
              <a:extLst>
                <a:ext uri="{FF2B5EF4-FFF2-40B4-BE49-F238E27FC236}">
                  <a16:creationId xmlns:a16="http://schemas.microsoft.com/office/drawing/2014/main" id="{45BC0C6F-B91F-42CC-9046-522FE8223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8">
              <a:extLst>
                <a:ext uri="{FF2B5EF4-FFF2-40B4-BE49-F238E27FC236}">
                  <a16:creationId xmlns:a16="http://schemas.microsoft.com/office/drawing/2014/main" id="{F88AFBEE-A8B5-4B18-B834-5269F6C13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9">
              <a:extLst>
                <a:ext uri="{FF2B5EF4-FFF2-40B4-BE49-F238E27FC236}">
                  <a16:creationId xmlns:a16="http://schemas.microsoft.com/office/drawing/2014/main" id="{64B0F493-EC69-4C85-87D4-287628231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0">
              <a:extLst>
                <a:ext uri="{FF2B5EF4-FFF2-40B4-BE49-F238E27FC236}">
                  <a16:creationId xmlns:a16="http://schemas.microsoft.com/office/drawing/2014/main" id="{09920E7F-979C-40F6-8FB1-791325A4A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31">
              <a:extLst>
                <a:ext uri="{FF2B5EF4-FFF2-40B4-BE49-F238E27FC236}">
                  <a16:creationId xmlns:a16="http://schemas.microsoft.com/office/drawing/2014/main" id="{1387BCC3-D7BF-443E-B18C-87B696E64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2">
              <a:extLst>
                <a:ext uri="{FF2B5EF4-FFF2-40B4-BE49-F238E27FC236}">
                  <a16:creationId xmlns:a16="http://schemas.microsoft.com/office/drawing/2014/main" id="{F1C0670D-9FA2-48D7-AFDB-4438ECC3E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Rectangle 33">
              <a:extLst>
                <a:ext uri="{FF2B5EF4-FFF2-40B4-BE49-F238E27FC236}">
                  <a16:creationId xmlns:a16="http://schemas.microsoft.com/office/drawing/2014/main" id="{34088C0C-CAD1-4E66-A162-1D7020365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4">
              <a:extLst>
                <a:ext uri="{FF2B5EF4-FFF2-40B4-BE49-F238E27FC236}">
                  <a16:creationId xmlns:a16="http://schemas.microsoft.com/office/drawing/2014/main" id="{B8C224A6-72B4-4763-B708-65A321D0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5">
              <a:extLst>
                <a:ext uri="{FF2B5EF4-FFF2-40B4-BE49-F238E27FC236}">
                  <a16:creationId xmlns:a16="http://schemas.microsoft.com/office/drawing/2014/main" id="{2EE3A964-523C-470B-8B10-09053452C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6">
              <a:extLst>
                <a:ext uri="{FF2B5EF4-FFF2-40B4-BE49-F238E27FC236}">
                  <a16:creationId xmlns:a16="http://schemas.microsoft.com/office/drawing/2014/main" id="{1B87487E-C0EA-4E2A-8FC0-3D4C4F017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7">
              <a:extLst>
                <a:ext uri="{FF2B5EF4-FFF2-40B4-BE49-F238E27FC236}">
                  <a16:creationId xmlns:a16="http://schemas.microsoft.com/office/drawing/2014/main" id="{D8B57E7E-D885-4A0B-BBA0-E3BC3A68C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8">
              <a:extLst>
                <a:ext uri="{FF2B5EF4-FFF2-40B4-BE49-F238E27FC236}">
                  <a16:creationId xmlns:a16="http://schemas.microsoft.com/office/drawing/2014/main" id="{6FB84573-B84B-4571-A6E5-91CD308E7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9">
              <a:extLst>
                <a:ext uri="{FF2B5EF4-FFF2-40B4-BE49-F238E27FC236}">
                  <a16:creationId xmlns:a16="http://schemas.microsoft.com/office/drawing/2014/main" id="{7EE5EE00-E139-4AB9-ACFC-5E39CFA95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40">
              <a:extLst>
                <a:ext uri="{FF2B5EF4-FFF2-40B4-BE49-F238E27FC236}">
                  <a16:creationId xmlns:a16="http://schemas.microsoft.com/office/drawing/2014/main" id="{5A38A6AA-6753-4EFE-94BB-96DF73975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41">
              <a:extLst>
                <a:ext uri="{FF2B5EF4-FFF2-40B4-BE49-F238E27FC236}">
                  <a16:creationId xmlns:a16="http://schemas.microsoft.com/office/drawing/2014/main" id="{506AB599-570B-4547-97F4-F2C672301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42">
              <a:extLst>
                <a:ext uri="{FF2B5EF4-FFF2-40B4-BE49-F238E27FC236}">
                  <a16:creationId xmlns:a16="http://schemas.microsoft.com/office/drawing/2014/main" id="{9AFDEA1E-DBAB-4507-8D36-786F19A85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43">
              <a:extLst>
                <a:ext uri="{FF2B5EF4-FFF2-40B4-BE49-F238E27FC236}">
                  <a16:creationId xmlns:a16="http://schemas.microsoft.com/office/drawing/2014/main" id="{C824D6F7-0BDF-4C8C-869D-BDDEB0764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4">
              <a:extLst>
                <a:ext uri="{FF2B5EF4-FFF2-40B4-BE49-F238E27FC236}">
                  <a16:creationId xmlns:a16="http://schemas.microsoft.com/office/drawing/2014/main" id="{6953C491-AE0F-4D2B-9474-18D5E8B5D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Rectangle 45">
              <a:extLst>
                <a:ext uri="{FF2B5EF4-FFF2-40B4-BE49-F238E27FC236}">
                  <a16:creationId xmlns:a16="http://schemas.microsoft.com/office/drawing/2014/main" id="{5B956350-9BDD-4090-B2B6-12C13D1CE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6">
              <a:extLst>
                <a:ext uri="{FF2B5EF4-FFF2-40B4-BE49-F238E27FC236}">
                  <a16:creationId xmlns:a16="http://schemas.microsoft.com/office/drawing/2014/main" id="{ECE31E80-E354-44C3-81E0-4E3E41DDF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7">
              <a:extLst>
                <a:ext uri="{FF2B5EF4-FFF2-40B4-BE49-F238E27FC236}">
                  <a16:creationId xmlns:a16="http://schemas.microsoft.com/office/drawing/2014/main" id="{9DFA35DB-5360-405A-A7EB-064E51FBC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48">
              <a:extLst>
                <a:ext uri="{FF2B5EF4-FFF2-40B4-BE49-F238E27FC236}">
                  <a16:creationId xmlns:a16="http://schemas.microsoft.com/office/drawing/2014/main" id="{2DA499BD-4313-4AD1-BE87-4BEF50FEC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49">
              <a:extLst>
                <a:ext uri="{FF2B5EF4-FFF2-40B4-BE49-F238E27FC236}">
                  <a16:creationId xmlns:a16="http://schemas.microsoft.com/office/drawing/2014/main" id="{680E4C6D-12D1-417A-A709-EC416D98F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50">
              <a:extLst>
                <a:ext uri="{FF2B5EF4-FFF2-40B4-BE49-F238E27FC236}">
                  <a16:creationId xmlns:a16="http://schemas.microsoft.com/office/drawing/2014/main" id="{C93537B4-09B6-4CC6-92DE-3D3BDAC7A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51">
              <a:extLst>
                <a:ext uri="{FF2B5EF4-FFF2-40B4-BE49-F238E27FC236}">
                  <a16:creationId xmlns:a16="http://schemas.microsoft.com/office/drawing/2014/main" id="{5D100FC5-9EA8-4DA7-AFA4-BC60831FD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52">
              <a:extLst>
                <a:ext uri="{FF2B5EF4-FFF2-40B4-BE49-F238E27FC236}">
                  <a16:creationId xmlns:a16="http://schemas.microsoft.com/office/drawing/2014/main" id="{3F10D757-6A3B-4314-9755-419B3738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3">
              <a:extLst>
                <a:ext uri="{FF2B5EF4-FFF2-40B4-BE49-F238E27FC236}">
                  <a16:creationId xmlns:a16="http://schemas.microsoft.com/office/drawing/2014/main" id="{28A4D881-D08B-4AAF-866D-7C3160112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4">
              <a:extLst>
                <a:ext uri="{FF2B5EF4-FFF2-40B4-BE49-F238E27FC236}">
                  <a16:creationId xmlns:a16="http://schemas.microsoft.com/office/drawing/2014/main" id="{A666F3F8-571E-483F-9B9F-31EDB91A9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5">
              <a:extLst>
                <a:ext uri="{FF2B5EF4-FFF2-40B4-BE49-F238E27FC236}">
                  <a16:creationId xmlns:a16="http://schemas.microsoft.com/office/drawing/2014/main" id="{18305C0F-0A00-450D-92A1-313C72439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6">
              <a:extLst>
                <a:ext uri="{FF2B5EF4-FFF2-40B4-BE49-F238E27FC236}">
                  <a16:creationId xmlns:a16="http://schemas.microsoft.com/office/drawing/2014/main" id="{9A5635D8-CCB7-4D16-BB87-B1BC1AC97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57">
              <a:extLst>
                <a:ext uri="{FF2B5EF4-FFF2-40B4-BE49-F238E27FC236}">
                  <a16:creationId xmlns:a16="http://schemas.microsoft.com/office/drawing/2014/main" id="{7C10A784-B5EE-4486-96E7-3CC72B93A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58">
              <a:extLst>
                <a:ext uri="{FF2B5EF4-FFF2-40B4-BE49-F238E27FC236}">
                  <a16:creationId xmlns:a16="http://schemas.microsoft.com/office/drawing/2014/main" id="{AE5FA7CA-916C-4A34-A727-E0289D891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24" name="Picture 2">
            <a:extLst>
              <a:ext uri="{FF2B5EF4-FFF2-40B4-BE49-F238E27FC236}">
                <a16:creationId xmlns:a16="http://schemas.microsoft.com/office/drawing/2014/main" id="{51039561-92F9-40EE-900B-6AA0F5804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9525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D9DDE3-08D3-613A-DCF7-FD52E49BD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3113" y="1122363"/>
            <a:ext cx="4527929" cy="4287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sz="6000" dirty="0"/>
              <a:t>Organising the Dining Room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3E693-4E8C-AA8D-1AB3-4E1D12285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333" y="1122363"/>
            <a:ext cx="3456666" cy="42878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/>
              <a:t>Team cooperation is essential</a:t>
            </a:r>
            <a:endParaRPr lang="en-US" cap="all" dirty="0">
              <a:solidFill>
                <a:schemeClr val="tx2"/>
              </a:solidFill>
            </a:endParaRPr>
          </a:p>
        </p:txBody>
      </p: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D902DA06-324A-48CE-8C20-94535480A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133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956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CD3AF8-B16E-4174-8C1A-41F683C4A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FF5EAD09-B81D-415F-8BCF-73C81AE05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CFB79010-8ED4-49EF-AFD2-F4D8C80B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4649B869-006E-42B5-9DDC-21049B130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443096BD-333F-48B6-8220-D1F9793E4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1A45BB9A-7E84-4B9B-923A-270A97F852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7D7C768-2F76-4DE2-A807-1B9FFF81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870B32E-EE42-470E-B543-CA55AEC8CA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EF09120-11AA-4DB5-98A8-EC4923002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9CC463D-589C-461C-A234-0460EB06B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6516153-269A-421E-A021-CB3F3C5E1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45E14300-6C4A-4F77-915F-F3B25B0237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93E312A-E6A6-4B52-ADE6-618ADC89B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2F0F3026-2480-472B-8C52-36812C81E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34E1C992-559D-4827-9F30-31A3CA7A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D9F2FB98-F443-498F-AAD9-694582568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5DBF6EC-ED50-43E4-8A8B-64CE86A88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D854F40-AC43-4F21-9C62-2CE35CFD2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2CCB560-494A-4F74-9DE4-068806A89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F9A05F2-B5D2-4D8A-9A78-14E45C13F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6373189-19BB-4BEC-84A3-432253E05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71AB3122-947A-44DB-B190-A2601C6C9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4B4109D-3AFC-4D44-87B1-0CDED3E63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44AAD39F-F7C9-4D00-95E0-0465B4E85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C1DCAB8D-6EF6-4A84-8D0C-AA9226DEC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407F97F-83CF-4703-B9E0-6335530E3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0D8D2363-5D84-4CFF-89AA-3C93C859D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0435A35C-AC99-4E12-8CB0-9C640DAA9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F20392CF-2256-4527-836B-2E6F88596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C52C3AD3-122C-4010-9C55-B0247F8CC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3">
              <a:extLst>
                <a:ext uri="{FF2B5EF4-FFF2-40B4-BE49-F238E27FC236}">
                  <a16:creationId xmlns:a16="http://schemas.microsoft.com/office/drawing/2014/main" id="{EFCB53ED-09C0-4AD7-9BBC-366833D5F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6F309F52-BFCF-47D9-8089-BC049540D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5F9AE85F-C7AA-4761-B468-2E100829B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2C81C778-91E5-4AE9-AACB-8566E7A28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6C56E0B4-58A0-4B2B-BD56-54121BB8D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88A29CFE-13A6-4509-946F-5C074F856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00235A0A-018B-4499-AC16-AF83457BF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861DF9B7-50DC-4EBE-8B23-97FE92DBB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69673907-73D7-4729-A911-9BD078EC2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4DC844D3-8053-4EE7-A286-50157B6FD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D67575A0-A45A-4773-874C-16370E367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4327252B-B62B-4DE0-A924-B7F6E40A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Rectangle 45">
              <a:extLst>
                <a:ext uri="{FF2B5EF4-FFF2-40B4-BE49-F238E27FC236}">
                  <a16:creationId xmlns:a16="http://schemas.microsoft.com/office/drawing/2014/main" id="{778BC6A7-AC19-497B-A7C6-E447B2EBD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4E79A87B-BF1F-437A-9FED-BE93025E5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DFAAF3CC-B4E0-45C8-AC2D-EF0D6D823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A5A12C87-1E4A-4664-B2F4-A1C8B656F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B3AF8230-4630-4505-ADDB-16A9B6B37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33F93F6D-724D-42F3-AF1D-3081EAB5D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F5DD7A8F-FB67-4E79-80DB-0FAF3A098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7B140A84-E89E-4A80-9DF8-7BCA45F9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279E1D6A-EFE2-44C6-A5BF-DFADF0DC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C9FA2204-561F-4ABB-988C-03053820F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8BD7D04E-AC0A-424F-BC40-28842DAF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32B616A2-FE09-47DD-B58C-12EE58B7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08C5EAF5-6064-484E-BA05-80D09D84E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F11D90DF-D275-4725-884C-77E5E01D8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BE10567-6165-46A7-867D-4690A16B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67" name="Rectangle 66">
              <a:extLst>
                <a:ext uri="{FF2B5EF4-FFF2-40B4-BE49-F238E27FC236}">
                  <a16:creationId xmlns:a16="http://schemas.microsoft.com/office/drawing/2014/main" id="{0F4DB1F4-429C-4C85-85D7-C4D81996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8" name="Picture 2">
              <a:extLst>
                <a:ext uri="{FF2B5EF4-FFF2-40B4-BE49-F238E27FC236}">
                  <a16:creationId xmlns:a16="http://schemas.microsoft.com/office/drawing/2014/main" id="{159C0DA6-71D9-4C96-A774-7FADF5E0A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0" name="Round Diagonal Corner Rectangle 7">
            <a:extLst>
              <a:ext uri="{FF2B5EF4-FFF2-40B4-BE49-F238E27FC236}">
                <a16:creationId xmlns:a16="http://schemas.microsoft.com/office/drawing/2014/main" id="{4B24F6DB-F114-44A7-BB56-D401884E4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2333" y="2235200"/>
            <a:ext cx="7027334" cy="2396067"/>
          </a:xfrm>
          <a:prstGeom prst="round2DiagRect">
            <a:avLst>
              <a:gd name="adj1" fmla="val 9246"/>
              <a:gd name="adj2" fmla="val 0"/>
            </a:avLst>
          </a:prstGeom>
          <a:solidFill>
            <a:srgbClr val="000000">
              <a:alpha val="80000"/>
            </a:srgbClr>
          </a:solidFill>
          <a:ln w="19050" cap="sq">
            <a:solidFill>
              <a:schemeClr val="tx2"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4DB50ECD-225E-4F81-AF7B-706DD05F3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900097"/>
            <a:ext cx="10982062" cy="1211524"/>
            <a:chOff x="605895" y="2900097"/>
            <a:chExt cx="10982062" cy="1211524"/>
          </a:xfrm>
          <a:effectLst/>
        </p:grpSpPr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CBC3B006-1357-4969-BC3D-CDD91E492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9653587" y="33797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0D6E4F1D-B331-41B5-90EF-2236C1EE1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078244" y="33107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54A60014-21DF-44E5-9137-433571885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1146631" y="35742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7">
              <a:extLst>
                <a:ext uri="{FF2B5EF4-FFF2-40B4-BE49-F238E27FC236}">
                  <a16:creationId xmlns:a16="http://schemas.microsoft.com/office/drawing/2014/main" id="{40B768C0-B003-45F4-9A06-EA3509A90B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 flipV="1">
              <a:off x="10230644" y="30345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5">
              <a:extLst>
                <a:ext uri="{FF2B5EF4-FFF2-40B4-BE49-F238E27FC236}">
                  <a16:creationId xmlns:a16="http://schemas.microsoft.com/office/drawing/2014/main" id="{5E479182-2054-4AD9-823D-81CFAD7F2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4587" y="25627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6">
              <a:extLst>
                <a:ext uri="{FF2B5EF4-FFF2-40B4-BE49-F238E27FC236}">
                  <a16:creationId xmlns:a16="http://schemas.microsoft.com/office/drawing/2014/main" id="{A7D912CF-756A-41F1-8BF1-5BA7D1BD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7375" y="32326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734B6F35-2160-44B1-AB00-F628C84B1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044" y="30953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9">
              <a:extLst>
                <a:ext uri="{FF2B5EF4-FFF2-40B4-BE49-F238E27FC236}">
                  <a16:creationId xmlns:a16="http://schemas.microsoft.com/office/drawing/2014/main" id="{D8657E76-4F63-44FE-86C5-54CA174FC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53675" y="21531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40">
              <a:extLst>
                <a:ext uri="{FF2B5EF4-FFF2-40B4-BE49-F238E27FC236}">
                  <a16:creationId xmlns:a16="http://schemas.microsoft.com/office/drawing/2014/main" id="{482CEB8C-90E5-4152-8B52-A2881B98A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8850" y="33088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Rectangle 41">
              <a:extLst>
                <a:ext uri="{FF2B5EF4-FFF2-40B4-BE49-F238E27FC236}">
                  <a16:creationId xmlns:a16="http://schemas.microsoft.com/office/drawing/2014/main" id="{85010FC2-BC4C-4692-876D-7FE363BF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1056" y="32842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2">
              <a:extLst>
                <a:ext uri="{FF2B5EF4-FFF2-40B4-BE49-F238E27FC236}">
                  <a16:creationId xmlns:a16="http://schemas.microsoft.com/office/drawing/2014/main" id="{714C1223-2B78-4715-9ACB-079A60D16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2122751" y="3532184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3">
              <a:extLst>
                <a:ext uri="{FF2B5EF4-FFF2-40B4-BE49-F238E27FC236}">
                  <a16:creationId xmlns:a16="http://schemas.microsoft.com/office/drawing/2014/main" id="{1D9109D3-C92A-410B-9B43-5F02B2D84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958445" y="3463128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4">
              <a:extLst>
                <a:ext uri="{FF2B5EF4-FFF2-40B4-BE49-F238E27FC236}">
                  <a16:creationId xmlns:a16="http://schemas.microsoft.com/office/drawing/2014/main" id="{EF5B327A-A1AE-42F3-815E-84F4AA2948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858308" y="3726653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77738BDE-751F-4D4C-B4C4-C9DF3EA29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 flipV="1">
              <a:off x="1658407" y="3186902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5">
              <a:extLst>
                <a:ext uri="{FF2B5EF4-FFF2-40B4-BE49-F238E27FC236}">
                  <a16:creationId xmlns:a16="http://schemas.microsoft.com/office/drawing/2014/main" id="{9C8C4AD6-72BF-490C-963C-97C7FD7E7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860814" y="271515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6">
              <a:extLst>
                <a:ext uri="{FF2B5EF4-FFF2-40B4-BE49-F238E27FC236}">
                  <a16:creationId xmlns:a16="http://schemas.microsoft.com/office/drawing/2014/main" id="{94990E31-5AA8-4502-A963-CE1B539DA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289314" y="3385079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8">
              <a:extLst>
                <a:ext uri="{FF2B5EF4-FFF2-40B4-BE49-F238E27FC236}">
                  <a16:creationId xmlns:a16="http://schemas.microsoft.com/office/drawing/2014/main" id="{9E703E9D-ED76-449C-A8C0-7A1E24B8B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605895" y="3247760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9">
              <a:extLst>
                <a:ext uri="{FF2B5EF4-FFF2-40B4-BE49-F238E27FC236}">
                  <a16:creationId xmlns:a16="http://schemas.microsoft.com/office/drawing/2014/main" id="{C70A75E8-C815-4CCF-ABEE-83F19BFE0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1532202" y="2305578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40">
              <a:extLst>
                <a:ext uri="{FF2B5EF4-FFF2-40B4-BE49-F238E27FC236}">
                  <a16:creationId xmlns:a16="http://schemas.microsoft.com/office/drawing/2014/main" id="{E15638E1-6A92-4D31-A034-853A65A75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154501" y="346127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Rectangle 41">
              <a:extLst>
                <a:ext uri="{FF2B5EF4-FFF2-40B4-BE49-F238E27FC236}">
                  <a16:creationId xmlns:a16="http://schemas.microsoft.com/office/drawing/2014/main" id="{EA3E8D58-D52B-4300-8A50-5696430D1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 flipH="1">
              <a:off x="2448983" y="3436672"/>
              <a:ext cx="23813" cy="252413"/>
            </a:xfrm>
            <a:prstGeom prst="rect">
              <a:avLst/>
            </a:prstGeom>
            <a:solidFill>
              <a:schemeClr val="tx2">
                <a:alpha val="60000"/>
              </a:schemeClr>
            </a:solidFill>
            <a:ln>
              <a:noFill/>
            </a:ln>
            <a:effectLst>
              <a:outerShdw blurRad="50800" dist="38100" dir="2700000" algn="tl" rotWithShape="0">
                <a:srgbClr val="000000">
                  <a:alpha val="58000"/>
                </a:srgbClr>
              </a:outerShdw>
            </a:effec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C18257-7C68-57D7-DBAC-53D7EBF85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2328334"/>
            <a:ext cx="6858000" cy="13678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Watching the Service Flow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2C81B-0D64-81B0-BDC9-8A246F3EC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1" y="3602038"/>
            <a:ext cx="6857999" cy="953029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The manager monitors the whole restaurant.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Good communication between teams is essential for effective teamwork in busy environments </a:t>
            </a:r>
            <a:r>
              <a:rPr lang="en-GB" b="1" dirty="0">
                <a:solidFill>
                  <a:schemeClr val="bg1"/>
                </a:solidFill>
              </a:rPr>
              <a:t>(Salas et al., 2005).</a:t>
            </a:r>
            <a:endParaRPr lang="en-US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956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775AF3B-5284-4B97-9BB7-55C6FB369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0F1F7ED-DA39-478F-85DA-317DE089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DAE5903-52E8-4F25-8473-93EF4837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5" name="Rectangle 5">
                <a:extLst>
                  <a:ext uri="{FF2B5EF4-FFF2-40B4-BE49-F238E27FC236}">
                    <a16:creationId xmlns:a16="http://schemas.microsoft.com/office/drawing/2014/main" id="{894835C1-32DE-4571-AD10-28D58CB8C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6">
                <a:extLst>
                  <a:ext uri="{FF2B5EF4-FFF2-40B4-BE49-F238E27FC236}">
                    <a16:creationId xmlns:a16="http://schemas.microsoft.com/office/drawing/2014/main" id="{097A5B92-0B48-4251-9764-D34DF8892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7">
                <a:extLst>
                  <a:ext uri="{FF2B5EF4-FFF2-40B4-BE49-F238E27FC236}">
                    <a16:creationId xmlns:a16="http://schemas.microsoft.com/office/drawing/2014/main" id="{E222BF19-57E7-43F3-A2B9-2398BEF966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8">
                <a:extLst>
                  <a:ext uri="{FF2B5EF4-FFF2-40B4-BE49-F238E27FC236}">
                    <a16:creationId xmlns:a16="http://schemas.microsoft.com/office/drawing/2014/main" id="{60C8836E-B7D9-48A9-8FD9-4CC52AF44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9">
                <a:extLst>
                  <a:ext uri="{FF2B5EF4-FFF2-40B4-BE49-F238E27FC236}">
                    <a16:creationId xmlns:a16="http://schemas.microsoft.com/office/drawing/2014/main" id="{8504740E-456D-4FB9-9520-4317CCFA71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0">
                <a:extLst>
                  <a:ext uri="{FF2B5EF4-FFF2-40B4-BE49-F238E27FC236}">
                    <a16:creationId xmlns:a16="http://schemas.microsoft.com/office/drawing/2014/main" id="{1563A7B4-B1D5-4F93-AFF9-2EB78655F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1">
                <a:extLst>
                  <a:ext uri="{FF2B5EF4-FFF2-40B4-BE49-F238E27FC236}">
                    <a16:creationId xmlns:a16="http://schemas.microsoft.com/office/drawing/2014/main" id="{D139ED24-FA37-4470-8B42-D0D00EDE1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2">
                <a:extLst>
                  <a:ext uri="{FF2B5EF4-FFF2-40B4-BE49-F238E27FC236}">
                    <a16:creationId xmlns:a16="http://schemas.microsoft.com/office/drawing/2014/main" id="{48825AA7-BB26-45C2-93A2-1AD8D9A23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3">
                <a:extLst>
                  <a:ext uri="{FF2B5EF4-FFF2-40B4-BE49-F238E27FC236}">
                    <a16:creationId xmlns:a16="http://schemas.microsoft.com/office/drawing/2014/main" id="{A98D0B91-D4E4-402D-8234-E96987219E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4">
                <a:extLst>
                  <a:ext uri="{FF2B5EF4-FFF2-40B4-BE49-F238E27FC236}">
                    <a16:creationId xmlns:a16="http://schemas.microsoft.com/office/drawing/2014/main" id="{94F1DB97-3769-4DA5-9F45-47132C312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5">
                <a:extLst>
                  <a:ext uri="{FF2B5EF4-FFF2-40B4-BE49-F238E27FC236}">
                    <a16:creationId xmlns:a16="http://schemas.microsoft.com/office/drawing/2014/main" id="{A9BC86E2-B185-4D80-81B5-A8D387E67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Line 16">
                <a:extLst>
                  <a:ext uri="{FF2B5EF4-FFF2-40B4-BE49-F238E27FC236}">
                    <a16:creationId xmlns:a16="http://schemas.microsoft.com/office/drawing/2014/main" id="{FA773F49-8CD0-46DC-B986-F2DB57BD7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7">
                <a:extLst>
                  <a:ext uri="{FF2B5EF4-FFF2-40B4-BE49-F238E27FC236}">
                    <a16:creationId xmlns:a16="http://schemas.microsoft.com/office/drawing/2014/main" id="{8C55A009-3401-4888-93C7-4ED51CBC64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18">
                <a:extLst>
                  <a:ext uri="{FF2B5EF4-FFF2-40B4-BE49-F238E27FC236}">
                    <a16:creationId xmlns:a16="http://schemas.microsoft.com/office/drawing/2014/main" id="{10B44829-5BB5-48C5-8492-699971FE7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19">
                <a:extLst>
                  <a:ext uri="{FF2B5EF4-FFF2-40B4-BE49-F238E27FC236}">
                    <a16:creationId xmlns:a16="http://schemas.microsoft.com/office/drawing/2014/main" id="{30C1F9A0-4FA6-4F6F-B2D0-A1BBA41DF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0">
                <a:extLst>
                  <a:ext uri="{FF2B5EF4-FFF2-40B4-BE49-F238E27FC236}">
                    <a16:creationId xmlns:a16="http://schemas.microsoft.com/office/drawing/2014/main" id="{01BF274F-C7B8-44B4-A183-307D8619D2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Rectangle 21">
                <a:extLst>
                  <a:ext uri="{FF2B5EF4-FFF2-40B4-BE49-F238E27FC236}">
                    <a16:creationId xmlns:a16="http://schemas.microsoft.com/office/drawing/2014/main" id="{037E8930-0F22-4558-9432-F18953E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2">
                <a:extLst>
                  <a:ext uri="{FF2B5EF4-FFF2-40B4-BE49-F238E27FC236}">
                    <a16:creationId xmlns:a16="http://schemas.microsoft.com/office/drawing/2014/main" id="{9AFC3429-FF29-47FF-A4A8-317A979DB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3">
                <a:extLst>
                  <a:ext uri="{FF2B5EF4-FFF2-40B4-BE49-F238E27FC236}">
                    <a16:creationId xmlns:a16="http://schemas.microsoft.com/office/drawing/2014/main" id="{91D48543-2C05-4768-80B1-ECA6F8850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4">
                <a:extLst>
                  <a:ext uri="{FF2B5EF4-FFF2-40B4-BE49-F238E27FC236}">
                    <a16:creationId xmlns:a16="http://schemas.microsoft.com/office/drawing/2014/main" id="{3AC527CC-154C-4370-A25B-74AC5B4A6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5">
                <a:extLst>
                  <a:ext uri="{FF2B5EF4-FFF2-40B4-BE49-F238E27FC236}">
                    <a16:creationId xmlns:a16="http://schemas.microsoft.com/office/drawing/2014/main" id="{798B18F5-51C9-4E50-95C5-A850EF5398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6">
                <a:extLst>
                  <a:ext uri="{FF2B5EF4-FFF2-40B4-BE49-F238E27FC236}">
                    <a16:creationId xmlns:a16="http://schemas.microsoft.com/office/drawing/2014/main" id="{15B4CF27-638C-4979-B0FD-6263E1307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7">
                <a:extLst>
                  <a:ext uri="{FF2B5EF4-FFF2-40B4-BE49-F238E27FC236}">
                    <a16:creationId xmlns:a16="http://schemas.microsoft.com/office/drawing/2014/main" id="{236C6A22-48A2-4442-B82D-30DB498272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28">
                <a:extLst>
                  <a:ext uri="{FF2B5EF4-FFF2-40B4-BE49-F238E27FC236}">
                    <a16:creationId xmlns:a16="http://schemas.microsoft.com/office/drawing/2014/main" id="{1BB7BCE1-0D99-412E-ABA6-81412638E9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29">
                <a:extLst>
                  <a:ext uri="{FF2B5EF4-FFF2-40B4-BE49-F238E27FC236}">
                    <a16:creationId xmlns:a16="http://schemas.microsoft.com/office/drawing/2014/main" id="{C20E57E0-0912-44F2-93DA-75E4D13F3B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0">
                <a:extLst>
                  <a:ext uri="{FF2B5EF4-FFF2-40B4-BE49-F238E27FC236}">
                    <a16:creationId xmlns:a16="http://schemas.microsoft.com/office/drawing/2014/main" id="{DF059390-54ED-44F4-983F-92FF36AD9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31">
                <a:extLst>
                  <a:ext uri="{FF2B5EF4-FFF2-40B4-BE49-F238E27FC236}">
                    <a16:creationId xmlns:a16="http://schemas.microsoft.com/office/drawing/2014/main" id="{42D5E9ED-595D-443D-8CDC-D8FCD4021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B14A457-C54A-4F1E-91FB-0FEE498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" name="Freeform 32">
                <a:extLst>
                  <a:ext uri="{FF2B5EF4-FFF2-40B4-BE49-F238E27FC236}">
                    <a16:creationId xmlns:a16="http://schemas.microsoft.com/office/drawing/2014/main" id="{791F3E2E-D393-464E-84B4-9B30D071A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3">
                <a:extLst>
                  <a:ext uri="{FF2B5EF4-FFF2-40B4-BE49-F238E27FC236}">
                    <a16:creationId xmlns:a16="http://schemas.microsoft.com/office/drawing/2014/main" id="{EBEEAD6F-6425-4F85-A8A8-4FF19A909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4">
                <a:extLst>
                  <a:ext uri="{FF2B5EF4-FFF2-40B4-BE49-F238E27FC236}">
                    <a16:creationId xmlns:a16="http://schemas.microsoft.com/office/drawing/2014/main" id="{8AACA44E-9D6C-4708-8D61-D767B6620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5">
                <a:extLst>
                  <a:ext uri="{FF2B5EF4-FFF2-40B4-BE49-F238E27FC236}">
                    <a16:creationId xmlns:a16="http://schemas.microsoft.com/office/drawing/2014/main" id="{B6E3525F-9937-463E-872C-8EB7C62D1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6">
                <a:extLst>
                  <a:ext uri="{FF2B5EF4-FFF2-40B4-BE49-F238E27FC236}">
                    <a16:creationId xmlns:a16="http://schemas.microsoft.com/office/drawing/2014/main" id="{BE829B0B-C602-40F1-81D1-A55332343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7">
                <a:extLst>
                  <a:ext uri="{FF2B5EF4-FFF2-40B4-BE49-F238E27FC236}">
                    <a16:creationId xmlns:a16="http://schemas.microsoft.com/office/drawing/2014/main" id="{92660531-24B5-4B97-A4A2-64686E235D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242D0CE-6FFD-4D17-AC26-BD3E48119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61631F37-AF37-4DB9-8D98-A08586C766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2A2597FF-2F22-40BB-A7B3-19C4DFCFF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DCC8773C-0113-4046-B222-C8F4080AF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53" name="Picture 2">
            <a:extLst>
              <a:ext uri="{FF2B5EF4-FFF2-40B4-BE49-F238E27FC236}">
                <a16:creationId xmlns:a16="http://schemas.microsoft.com/office/drawing/2014/main" id="{1B17CCE2-CEEF-40CA-8C4D-0DC2DCA7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055F2D-EF6E-D2F3-02DE-D4E52DA7B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9957" y="618518"/>
            <a:ext cx="4747088" cy="1478570"/>
          </a:xfrm>
        </p:spPr>
        <p:txBody>
          <a:bodyPr>
            <a:normAutofit fontScale="90000"/>
          </a:bodyPr>
          <a:lstStyle/>
          <a:p>
            <a:r>
              <a:rPr lang="en-GB" dirty="0"/>
              <a:t>Maintaining a Positive Guest Experience</a:t>
            </a:r>
            <a:endParaRPr lang="en-GB" dirty="0">
              <a:solidFill>
                <a:srgbClr val="FFFFFF"/>
              </a:solidFill>
            </a:endParaRPr>
          </a:p>
        </p:txBody>
      </p:sp>
      <p:sp useBgFill="1">
        <p:nvSpPr>
          <p:cNvPr id="55" name="Round Diagonal Corner Rectangle 9">
            <a:extLst>
              <a:ext uri="{FF2B5EF4-FFF2-40B4-BE49-F238E27FC236}">
                <a16:creationId xmlns:a16="http://schemas.microsoft.com/office/drawing/2014/main" id="{66D4F5BA-1D71-49B2-8A7F-6B4EB94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overed plate">
            <a:extLst>
              <a:ext uri="{FF2B5EF4-FFF2-40B4-BE49-F238E27FC236}">
                <a16:creationId xmlns:a16="http://schemas.microsoft.com/office/drawing/2014/main" id="{69CF4209-54D4-BA23-003C-FC2E2E6897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2893" y="1147145"/>
            <a:ext cx="4567773" cy="45677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FF9F5-BAFC-ADDF-FCCE-0687C0544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9957" y="2249487"/>
            <a:ext cx="4747087" cy="3541714"/>
          </a:xfrm>
        </p:spPr>
        <p:txBody>
          <a:bodyPr>
            <a:normAutofit/>
          </a:bodyPr>
          <a:lstStyle/>
          <a:p>
            <a:r>
              <a:rPr lang="en-GB" dirty="0"/>
              <a:t>Guests should still feel welcome.</a:t>
            </a:r>
          </a:p>
          <a:p>
            <a:r>
              <a:rPr lang="en-GB" dirty="0"/>
              <a:t>Service quality is a key factor in customer satisfaction in hospitality </a:t>
            </a:r>
            <a:r>
              <a:rPr lang="en-GB" b="1" dirty="0"/>
              <a:t>(Parasuraman et al., 1988).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718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775AF3B-5284-4B97-9BB7-55C6FB369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0F1F7ED-DA39-478F-85DA-317DE0894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DAE5903-52E8-4F25-8473-93EF4837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5" name="Rectangle 5">
                <a:extLst>
                  <a:ext uri="{FF2B5EF4-FFF2-40B4-BE49-F238E27FC236}">
                    <a16:creationId xmlns:a16="http://schemas.microsoft.com/office/drawing/2014/main" id="{894835C1-32DE-4571-AD10-28D58CB8CF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6">
                <a:extLst>
                  <a:ext uri="{FF2B5EF4-FFF2-40B4-BE49-F238E27FC236}">
                    <a16:creationId xmlns:a16="http://schemas.microsoft.com/office/drawing/2014/main" id="{097A5B92-0B48-4251-9764-D34DF8892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7">
                <a:extLst>
                  <a:ext uri="{FF2B5EF4-FFF2-40B4-BE49-F238E27FC236}">
                    <a16:creationId xmlns:a16="http://schemas.microsoft.com/office/drawing/2014/main" id="{E222BF19-57E7-43F3-A2B9-2398BEF966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8">
                <a:extLst>
                  <a:ext uri="{FF2B5EF4-FFF2-40B4-BE49-F238E27FC236}">
                    <a16:creationId xmlns:a16="http://schemas.microsoft.com/office/drawing/2014/main" id="{60C8836E-B7D9-48A9-8FD9-4CC52AF44D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9">
                <a:extLst>
                  <a:ext uri="{FF2B5EF4-FFF2-40B4-BE49-F238E27FC236}">
                    <a16:creationId xmlns:a16="http://schemas.microsoft.com/office/drawing/2014/main" id="{8504740E-456D-4FB9-9520-4317CCFA71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0">
                <a:extLst>
                  <a:ext uri="{FF2B5EF4-FFF2-40B4-BE49-F238E27FC236}">
                    <a16:creationId xmlns:a16="http://schemas.microsoft.com/office/drawing/2014/main" id="{1563A7B4-B1D5-4F93-AFF9-2EB78655FC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1">
                <a:extLst>
                  <a:ext uri="{FF2B5EF4-FFF2-40B4-BE49-F238E27FC236}">
                    <a16:creationId xmlns:a16="http://schemas.microsoft.com/office/drawing/2014/main" id="{D139ED24-FA37-4470-8B42-D0D00EDE1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2">
                <a:extLst>
                  <a:ext uri="{FF2B5EF4-FFF2-40B4-BE49-F238E27FC236}">
                    <a16:creationId xmlns:a16="http://schemas.microsoft.com/office/drawing/2014/main" id="{48825AA7-BB26-45C2-93A2-1AD8D9A232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3">
                <a:extLst>
                  <a:ext uri="{FF2B5EF4-FFF2-40B4-BE49-F238E27FC236}">
                    <a16:creationId xmlns:a16="http://schemas.microsoft.com/office/drawing/2014/main" id="{A98D0B91-D4E4-402D-8234-E96987219E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4">
                <a:extLst>
                  <a:ext uri="{FF2B5EF4-FFF2-40B4-BE49-F238E27FC236}">
                    <a16:creationId xmlns:a16="http://schemas.microsoft.com/office/drawing/2014/main" id="{94F1DB97-3769-4DA5-9F45-47132C3125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5">
                <a:extLst>
                  <a:ext uri="{FF2B5EF4-FFF2-40B4-BE49-F238E27FC236}">
                    <a16:creationId xmlns:a16="http://schemas.microsoft.com/office/drawing/2014/main" id="{A9BC86E2-B185-4D80-81B5-A8D387E67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Line 16">
                <a:extLst>
                  <a:ext uri="{FF2B5EF4-FFF2-40B4-BE49-F238E27FC236}">
                    <a16:creationId xmlns:a16="http://schemas.microsoft.com/office/drawing/2014/main" id="{FA773F49-8CD0-46DC-B986-F2DB57BD72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7">
                <a:extLst>
                  <a:ext uri="{FF2B5EF4-FFF2-40B4-BE49-F238E27FC236}">
                    <a16:creationId xmlns:a16="http://schemas.microsoft.com/office/drawing/2014/main" id="{8C55A009-3401-4888-93C7-4ED51CBC64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18">
                <a:extLst>
                  <a:ext uri="{FF2B5EF4-FFF2-40B4-BE49-F238E27FC236}">
                    <a16:creationId xmlns:a16="http://schemas.microsoft.com/office/drawing/2014/main" id="{10B44829-5BB5-48C5-8492-699971FE7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19">
                <a:extLst>
                  <a:ext uri="{FF2B5EF4-FFF2-40B4-BE49-F238E27FC236}">
                    <a16:creationId xmlns:a16="http://schemas.microsoft.com/office/drawing/2014/main" id="{30C1F9A0-4FA6-4F6F-B2D0-A1BBA41DF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0">
                <a:extLst>
                  <a:ext uri="{FF2B5EF4-FFF2-40B4-BE49-F238E27FC236}">
                    <a16:creationId xmlns:a16="http://schemas.microsoft.com/office/drawing/2014/main" id="{01BF274F-C7B8-44B4-A183-307D8619D2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Rectangle 21">
                <a:extLst>
                  <a:ext uri="{FF2B5EF4-FFF2-40B4-BE49-F238E27FC236}">
                    <a16:creationId xmlns:a16="http://schemas.microsoft.com/office/drawing/2014/main" id="{037E8930-0F22-4558-9432-F18953E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2">
                <a:extLst>
                  <a:ext uri="{FF2B5EF4-FFF2-40B4-BE49-F238E27FC236}">
                    <a16:creationId xmlns:a16="http://schemas.microsoft.com/office/drawing/2014/main" id="{9AFC3429-FF29-47FF-A4A8-317A979DB9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3">
                <a:extLst>
                  <a:ext uri="{FF2B5EF4-FFF2-40B4-BE49-F238E27FC236}">
                    <a16:creationId xmlns:a16="http://schemas.microsoft.com/office/drawing/2014/main" id="{91D48543-2C05-4768-80B1-ECA6F88508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4">
                <a:extLst>
                  <a:ext uri="{FF2B5EF4-FFF2-40B4-BE49-F238E27FC236}">
                    <a16:creationId xmlns:a16="http://schemas.microsoft.com/office/drawing/2014/main" id="{3AC527CC-154C-4370-A25B-74AC5B4A6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5">
                <a:extLst>
                  <a:ext uri="{FF2B5EF4-FFF2-40B4-BE49-F238E27FC236}">
                    <a16:creationId xmlns:a16="http://schemas.microsoft.com/office/drawing/2014/main" id="{798B18F5-51C9-4E50-95C5-A850EF5398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6">
                <a:extLst>
                  <a:ext uri="{FF2B5EF4-FFF2-40B4-BE49-F238E27FC236}">
                    <a16:creationId xmlns:a16="http://schemas.microsoft.com/office/drawing/2014/main" id="{15B4CF27-638C-4979-B0FD-6263E1307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7">
                <a:extLst>
                  <a:ext uri="{FF2B5EF4-FFF2-40B4-BE49-F238E27FC236}">
                    <a16:creationId xmlns:a16="http://schemas.microsoft.com/office/drawing/2014/main" id="{236C6A22-48A2-4442-B82D-30DB498272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28">
                <a:extLst>
                  <a:ext uri="{FF2B5EF4-FFF2-40B4-BE49-F238E27FC236}">
                    <a16:creationId xmlns:a16="http://schemas.microsoft.com/office/drawing/2014/main" id="{1BB7BCE1-0D99-412E-ABA6-81412638E9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29">
                <a:extLst>
                  <a:ext uri="{FF2B5EF4-FFF2-40B4-BE49-F238E27FC236}">
                    <a16:creationId xmlns:a16="http://schemas.microsoft.com/office/drawing/2014/main" id="{C20E57E0-0912-44F2-93DA-75E4D13F3B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0">
                <a:extLst>
                  <a:ext uri="{FF2B5EF4-FFF2-40B4-BE49-F238E27FC236}">
                    <a16:creationId xmlns:a16="http://schemas.microsoft.com/office/drawing/2014/main" id="{DF059390-54ED-44F4-983F-92FF36AD9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31">
                <a:extLst>
                  <a:ext uri="{FF2B5EF4-FFF2-40B4-BE49-F238E27FC236}">
                    <a16:creationId xmlns:a16="http://schemas.microsoft.com/office/drawing/2014/main" id="{42D5E9ED-595D-443D-8CDC-D8FCD4021D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B14A457-C54A-4F1E-91FB-0FEE498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" name="Freeform 32">
                <a:extLst>
                  <a:ext uri="{FF2B5EF4-FFF2-40B4-BE49-F238E27FC236}">
                    <a16:creationId xmlns:a16="http://schemas.microsoft.com/office/drawing/2014/main" id="{791F3E2E-D393-464E-84B4-9B30D071AD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3">
                <a:extLst>
                  <a:ext uri="{FF2B5EF4-FFF2-40B4-BE49-F238E27FC236}">
                    <a16:creationId xmlns:a16="http://schemas.microsoft.com/office/drawing/2014/main" id="{EBEEAD6F-6425-4F85-A8A8-4FF19A909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4">
                <a:extLst>
                  <a:ext uri="{FF2B5EF4-FFF2-40B4-BE49-F238E27FC236}">
                    <a16:creationId xmlns:a16="http://schemas.microsoft.com/office/drawing/2014/main" id="{8AACA44E-9D6C-4708-8D61-D767B6620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5">
                <a:extLst>
                  <a:ext uri="{FF2B5EF4-FFF2-40B4-BE49-F238E27FC236}">
                    <a16:creationId xmlns:a16="http://schemas.microsoft.com/office/drawing/2014/main" id="{B6E3525F-9937-463E-872C-8EB7C62D1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6">
                <a:extLst>
                  <a:ext uri="{FF2B5EF4-FFF2-40B4-BE49-F238E27FC236}">
                    <a16:creationId xmlns:a16="http://schemas.microsoft.com/office/drawing/2014/main" id="{BE829B0B-C602-40F1-81D1-A55332343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7">
                <a:extLst>
                  <a:ext uri="{FF2B5EF4-FFF2-40B4-BE49-F238E27FC236}">
                    <a16:creationId xmlns:a16="http://schemas.microsoft.com/office/drawing/2014/main" id="{92660531-24B5-4B97-A4A2-64686E235D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6242D0CE-6FFD-4D17-AC26-BD3E48119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61631F37-AF37-4DB9-8D98-A08586C766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2A2597FF-2F22-40BB-A7B3-19C4DFCFF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DCC8773C-0113-4046-B222-C8F4080AF3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53" name="Picture 2">
            <a:extLst>
              <a:ext uri="{FF2B5EF4-FFF2-40B4-BE49-F238E27FC236}">
                <a16:creationId xmlns:a16="http://schemas.microsoft.com/office/drawing/2014/main" id="{1B17CCE2-CEEF-40CA-8C4D-0DC2DCA7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800528-AD69-456A-B458-770995E98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9957" y="618518"/>
            <a:ext cx="4747088" cy="1478570"/>
          </a:xfrm>
        </p:spPr>
        <p:txBody>
          <a:bodyPr>
            <a:normAutofit/>
          </a:bodyPr>
          <a:lstStyle/>
          <a:p>
            <a:r>
              <a:rPr lang="en-GB" dirty="0"/>
              <a:t>Encouraging the Team</a:t>
            </a:r>
            <a:endParaRPr lang="en-GB" dirty="0">
              <a:solidFill>
                <a:srgbClr val="FFFFFF"/>
              </a:solidFill>
            </a:endParaRPr>
          </a:p>
        </p:txBody>
      </p:sp>
      <p:sp useBgFill="1">
        <p:nvSpPr>
          <p:cNvPr id="55" name="Round Diagonal Corner Rectangle 9">
            <a:extLst>
              <a:ext uri="{FF2B5EF4-FFF2-40B4-BE49-F238E27FC236}">
                <a16:creationId xmlns:a16="http://schemas.microsoft.com/office/drawing/2014/main" id="{66D4F5BA-1D71-49B2-8A7F-6B4EB94D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eamwork">
            <a:extLst>
              <a:ext uri="{FF2B5EF4-FFF2-40B4-BE49-F238E27FC236}">
                <a16:creationId xmlns:a16="http://schemas.microsoft.com/office/drawing/2014/main" id="{29DAA719-DC26-8411-8E7F-A0249C1252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2893" y="1147145"/>
            <a:ext cx="4567773" cy="45677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BF74C-D6DB-C47E-AD8B-545994571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9957" y="2249487"/>
            <a:ext cx="4747087" cy="3541714"/>
          </a:xfrm>
        </p:spPr>
        <p:txBody>
          <a:bodyPr>
            <a:normAutofit/>
          </a:bodyPr>
          <a:lstStyle/>
          <a:p>
            <a:r>
              <a:rPr lang="en-GB" dirty="0"/>
              <a:t>Support and motivation during service.</a:t>
            </a:r>
          </a:p>
          <a:p>
            <a:r>
              <a:rPr lang="en-GB" dirty="0"/>
              <a:t>Employees perform better when they feel supported and motivated at work </a:t>
            </a:r>
            <a:r>
              <a:rPr lang="en-GB" b="1" dirty="0"/>
              <a:t>(Bakker and Demerouti, 2007).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076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931723-11F5-C3A0-A42E-5266EEB31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 dirty="0"/>
              <a:t>Reflecting After Service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68EA8411-0F03-CDFA-C14B-2CE8A2F50C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131" r="20749" b="-1"/>
          <a:stretch>
            <a:fillRect/>
          </a:stretch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DC467-E1E4-E21C-087A-597984DCD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>
            <a:normAutofit/>
          </a:bodyPr>
          <a:lstStyle/>
          <a:p>
            <a:r>
              <a:rPr lang="en-GB" dirty="0"/>
              <a:t>Learning from the experience.</a:t>
            </a:r>
          </a:p>
          <a:p>
            <a:r>
              <a:rPr lang="en-GB"/>
              <a:t>Learning from difficult situations helps organisations improve future performance </a:t>
            </a:r>
            <a:r>
              <a:rPr lang="en-GB" b="1"/>
              <a:t>(Ritchie, 2004).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800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D5AC-0FAB-996C-2CCA-A4FF8C091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81283-CF8A-9D40-7B24-C5D74AF19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Leadership and teamwork help restaurants overcome unexpected challenges.</a:t>
            </a:r>
          </a:p>
        </p:txBody>
      </p:sp>
    </p:spTree>
    <p:extLst>
      <p:ext uri="{BB962C8B-B14F-4D97-AF65-F5344CB8AC3E}">
        <p14:creationId xmlns:p14="http://schemas.microsoft.com/office/powerpoint/2010/main" val="1990285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C88772-6DB3-49EC-9C8A-A0B46ACE3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4F72B-49AF-6B6F-91B9-9906A38EF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878" y="1065955"/>
            <a:ext cx="2851413" cy="4817318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Round Diagonal Corner Rectangle 6">
            <a:extLst>
              <a:ext uri="{FF2B5EF4-FFF2-40B4-BE49-F238E27FC236}">
                <a16:creationId xmlns:a16="http://schemas.microsoft.com/office/drawing/2014/main" id="{17A3DD84-FAA5-438A-8462-D1E01EA0D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551410" cy="6858000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bg2"/>
          </a:solidFill>
          <a:ln w="19050" cap="sq">
            <a:noFill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9743D-8169-4191-3C96-5B3C04DFC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827" y="539826"/>
            <a:ext cx="5877023" cy="5805889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Bakker, A.B. and Demerouti, E. (2007) ‘The job demands–resources model: State of the art’,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Managerial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22(3), pp. 309–328.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Davis, B., Lockwood, A., Alcott, P. and Pantelidis, I.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Food and Beverage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Grönroos, C. (1984) ‘A service quality model and its marketing implications’,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18(4), pp. 36–44.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Heizer, J., Render, B. and Munson, C.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Operations Management: Sustainability and Supply Chain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13th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Hersey, P., Blanchard, K.H. and Johnson, D.E. (2013)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Management of Organizational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: Leading Human Resources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10th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Karatepe, O.M. (2013) ‘High-performance work practices and hotel employee performance: The mediation of work engagement’,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32, pp. 132–140.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Michel, S., Bowen, D. and Johnston, R. (2009) ‘Why service recovery fails: Tensions among customer, employee, and process perspectives’,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Service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20(3), pp. 253–273.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6640D31-0CFD-4B3F-AE95-530AA5174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62562" y="0"/>
            <a:ext cx="0" cy="6858000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  <a:alpha val="60000"/>
              </a:schemeClr>
            </a:solidFill>
          </a:ln>
          <a:effectLst>
            <a:outerShdw blurRad="88900" dist="38100" dir="5400000" algn="ctr" rotWithShape="0">
              <a:srgbClr val="000000">
                <a:alpha val="40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260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DE7CD9-9030-2AB2-AC81-0D224C530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946125-7D13-F7D8-F840-C4BC974A7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EFA52-9A4D-64D2-F836-0FD39CB35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878" y="1065955"/>
            <a:ext cx="2851413" cy="4817318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Round Diagonal Corner Rectangle 6">
            <a:extLst>
              <a:ext uri="{FF2B5EF4-FFF2-40B4-BE49-F238E27FC236}">
                <a16:creationId xmlns:a16="http://schemas.microsoft.com/office/drawing/2014/main" id="{EA5C101D-2AA5-F424-8914-8BF013E75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551410" cy="6858000"/>
          </a:xfrm>
          <a:prstGeom prst="round2DiagRect">
            <a:avLst>
              <a:gd name="adj1" fmla="val 0"/>
              <a:gd name="adj2" fmla="val 0"/>
            </a:avLst>
          </a:prstGeom>
          <a:solidFill>
            <a:schemeClr val="bg2"/>
          </a:solidFill>
          <a:ln w="19050" cap="sq">
            <a:noFill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E4918-EFA9-99AC-717F-051840B49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012" y="614190"/>
            <a:ext cx="6119395" cy="5629619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Northouse, P.G.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Leadership: Theory and Practice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Thousand Oaks: Sage Publications.</a:t>
            </a:r>
          </a:p>
          <a:p>
            <a:pPr>
              <a:lnSpc>
                <a:spcPct val="11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Okumus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Karamustafa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K. (2005) ‘Impact of an economic crisis: Evidence from Turkey’,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17(6), pp. 493–508.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Parasuraman, A., Zeithaml, V.A. and Berry, L.L. (1988) ‘SERVQUAL: A multiple-item scale for measuring consumer perceptions of service quality’,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Retailing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64(1), pp. 12–40.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Ritchie, B.W. (2004) ‘Chaos, crises and disasters: A strategic approach to crisis management in the tourism industry’,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Tourism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25(6), pp. 669–683.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Salas, E., Sims, D.E. and Burke, C.S. (2005) ‘Is there a “Big Five” in teamwork?’,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Small Group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36(5), pp. 555–599.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Tax, S.S., Brown, S.W.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Chandrashekaran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(1998) ‘Customer evaluations of service complaint experiences: Implications for relationship marketing’,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62(2), pp. 60–76.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Walker, J.R.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Restaurant: From Concept to Operation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Hoboken: Wiley.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West, M.A. (2012)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Effective Teamwork: Practical Lessons from Organizational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Wiley-Blackwell.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64A7A6-8909-B3C3-8813-3E842C156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62562" y="0"/>
            <a:ext cx="0" cy="6858000"/>
          </a:xfrm>
          <a:prstGeom prst="line">
            <a:avLst/>
          </a:prstGeom>
          <a:ln w="19050">
            <a:solidFill>
              <a:schemeClr val="tx2">
                <a:lumMod val="60000"/>
                <a:lumOff val="40000"/>
                <a:alpha val="60000"/>
              </a:schemeClr>
            </a:solidFill>
          </a:ln>
          <a:effectLst>
            <a:outerShdw blurRad="88900" dist="38100" dir="5400000" algn="ctr" rotWithShape="0">
              <a:srgbClr val="000000">
                <a:alpha val="40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0474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4276</TotalTime>
  <Words>1411</Words>
  <Application>Microsoft Office PowerPoint</Application>
  <PresentationFormat>Widescreen</PresentationFormat>
  <Paragraphs>76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Tw Cen MT</vt:lpstr>
      <vt:lpstr>Circuit</vt:lpstr>
      <vt:lpstr>Busy dinner service  big problem</vt:lpstr>
      <vt:lpstr>The Evening Starts Normally</vt:lpstr>
      <vt:lpstr>Unexpected Problems Appear</vt:lpstr>
      <vt:lpstr>Staying Calm as a Manager</vt:lpstr>
      <vt:lpstr>Short meeting with the team</vt:lpstr>
      <vt:lpstr>Adjusting the Kitchen Work</vt:lpstr>
      <vt:lpstr>Changing the Menu for the Evening</vt:lpstr>
      <vt:lpstr>Organising the Dining Room</vt:lpstr>
      <vt:lpstr>Watching the Service Flow</vt:lpstr>
      <vt:lpstr>Maintaining a Positive Guest Experience</vt:lpstr>
      <vt:lpstr>Encouraging the Team</vt:lpstr>
      <vt:lpstr>Reflecting After Service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Geanina Oneamoise (2232227)</dc:creator>
  <cp:lastModifiedBy>Mihaela Geanina Oneamoise (2232227)</cp:lastModifiedBy>
  <cp:revision>1</cp:revision>
  <dcterms:created xsi:type="dcterms:W3CDTF">2026-03-02T20:47:06Z</dcterms:created>
  <dcterms:modified xsi:type="dcterms:W3CDTF">2026-03-05T20:03:20Z</dcterms:modified>
</cp:coreProperties>
</file>