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2" r:id="rId2"/>
    <p:sldId id="258" r:id="rId3"/>
    <p:sldId id="259" r:id="rId4"/>
    <p:sldId id="260" r:id="rId5"/>
    <p:sldId id="261" r:id="rId6"/>
    <p:sldId id="262" r:id="rId7"/>
    <p:sldId id="278" r:id="rId8"/>
    <p:sldId id="263" r:id="rId9"/>
    <p:sldId id="264" r:id="rId10"/>
    <p:sldId id="265" r:id="rId11"/>
    <p:sldId id="266" r:id="rId12"/>
    <p:sldId id="267" r:id="rId13"/>
    <p:sldId id="280" r:id="rId14"/>
    <p:sldId id="268" r:id="rId15"/>
    <p:sldId id="269" r:id="rId16"/>
    <p:sldId id="279" r:id="rId17"/>
    <p:sldId id="271" r:id="rId18"/>
    <p:sldId id="272" r:id="rId19"/>
    <p:sldId id="273" r:id="rId20"/>
    <p:sldId id="270" r:id="rId21"/>
    <p:sldId id="274" r:id="rId22"/>
    <p:sldId id="281" r:id="rId23"/>
  </p:sldIdLst>
  <p:sldSz cx="9144000" cy="6858000" type="screen4x3"/>
  <p:notesSz cx="6858000" cy="9144000"/>
  <p:custDataLst>
    <p:tags r:id="rId25"/>
  </p:custDataLst>
  <p:defaultTextStyle>
    <a:defPPr>
      <a:defRPr lang="en-US"/>
    </a:defPPr>
    <a:lvl1pPr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5050"/>
    <a:srgbClr val="F8F8F8"/>
    <a:srgbClr val="9966FF"/>
    <a:srgbClr val="D60093"/>
    <a:srgbClr val="66FF33"/>
    <a:srgbClr val="FFFF66"/>
    <a:srgbClr val="FF7C80"/>
    <a:srgbClr val="0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284" autoAdjust="0"/>
    <p:restoredTop sz="94614" autoAdjust="0"/>
  </p:normalViewPr>
  <p:slideViewPr>
    <p:cSldViewPr snapToGrid="0">
      <p:cViewPr>
        <p:scale>
          <a:sx n="80" d="100"/>
          <a:sy n="80" d="100"/>
        </p:scale>
        <p:origin x="-944" y="-73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004" cy="36004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printerSettings" Target="printerSettings/printerSettings1.bin"/><Relationship Id="rId25" Type="http://schemas.openxmlformats.org/officeDocument/2006/relationships/tags" Target="tags/tag1.xml"/><Relationship Id="rId26" Type="http://schemas.openxmlformats.org/officeDocument/2006/relationships/presProps" Target="presProps.xml"/><Relationship Id="rId27" Type="http://schemas.openxmlformats.org/officeDocument/2006/relationships/viewProps" Target="viewProps.xml"/><Relationship Id="rId28" Type="http://schemas.openxmlformats.org/officeDocument/2006/relationships/theme" Target="theme/theme1.xml"/><Relationship Id="rId29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5EC7922-2BAF-4F5E-A1AF-09E16016145C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34A03A3-FF2E-4A41-B02A-6228103CCF34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13470AF-D629-47AA-9943-E527292DB55E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7132FEC-3EB6-4FDA-A090-AC865031B41A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1EFD18C-71E1-461F-9C02-112A0B16BDCA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4B22B17-55F4-47D4-9A83-10DFA13A3988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5E2F393-551F-4435-8247-5E358AA40BA3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AB288A0-E043-452C-BAA5-7AE7B6AE251F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33A2E82-0888-4D86-A4F8-8FC50E1C71BE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BD39CA8-986D-4017-8141-AEC7DCB1D6C8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5F80158-2172-4F6F-AE70-AA6DC013C46B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ED9ADFC7-33B7-4826-B13D-7F1E071D6DA9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anchor="t" anchorCtr="0" compatLnSpc="1">
            <a:prstTxWarp prst="textNoShape">
              <a:avLst/>
            </a:prstTxWarp>
          </a:bodyPr>
          <a:lstStyle>
            <a:lvl1pPr algn="l"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fld id="{BB5BE3C8-3155-49E7-AEE4-12343E4702C1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Text Box 2"/>
          <p:cNvSpPr txBox="1">
            <a:spLocks noChangeArrowheads="1"/>
          </p:cNvSpPr>
          <p:nvPr/>
        </p:nvSpPr>
        <p:spPr>
          <a:xfrm>
            <a:off x="539637" y="549275"/>
            <a:ext cx="8063137" cy="2013692"/>
          </a:xfrm>
          <a:prstGeom prst="rect">
            <a:avLst/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endParaRPr lang="x-none" sz="4200" b="1">
              <a:solidFill>
                <a:srgbClr val="FFFF00"/>
              </a:solidFill>
              <a:latin typeface="Comic Sans MS" pitchFamily="66" charset="0"/>
            </a:endParaRPr>
          </a:p>
          <a:p>
            <a:pPr algn="ctr">
              <a:defRPr b="0" i="0"/>
            </a:pPr>
            <a:r>
              <a:rPr lang="x-none" sz="4200" b="1">
                <a:solidFill>
                  <a:srgbClr val="FFFF00"/>
                </a:solidFill>
                <a:latin typeface="Comic Sans MS" pitchFamily="66" charset="0"/>
              </a:rPr>
              <a:t>Tebygolrwydd: Geiriau</a:t>
            </a:r>
          </a:p>
          <a:p>
            <a:pPr algn="ctr">
              <a:defRPr b="0" i="0"/>
            </a:pPr>
            <a:endParaRPr lang="x-none" sz="4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54275" name="Text Box 3"/>
          <p:cNvSpPr txBox="1">
            <a:spLocks noChangeArrowheads="1"/>
          </p:cNvSpPr>
          <p:nvPr/>
        </p:nvSpPr>
        <p:spPr>
          <a:xfrm>
            <a:off x="539637" y="3429000"/>
            <a:ext cx="8063137" cy="1006846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000" b="1">
                <a:solidFill>
                  <a:srgbClr val="D60093"/>
                </a:solidFill>
                <a:latin typeface="Comic Sans MS" pitchFamily="66" charset="0"/>
              </a:rPr>
              <a:t>Dewiswch y gair gorau i ddisgrifio tebygolrwydd pob digwyddiad. </a:t>
            </a:r>
          </a:p>
        </p:txBody>
      </p:sp>
      <p:sp>
        <p:nvSpPr>
          <p:cNvPr id="54276" name="Rectangle 4"/>
          <p:cNvSpPr>
            <a:spLocks noChangeArrowheads="1"/>
          </p:cNvSpPr>
          <p:nvPr/>
        </p:nvSpPr>
        <p:spPr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FF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4277" name="Text Box 5"/>
          <p:cNvSpPr txBox="1">
            <a:spLocks noChangeArrowheads="1"/>
          </p:cNvSpPr>
          <p:nvPr/>
        </p:nvSpPr>
        <p:spPr>
          <a:xfrm>
            <a:off x="325438" y="6253163"/>
            <a:ext cx="1115857" cy="30510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l">
              <a:defRPr b="0" i="0"/>
            </a:pPr>
            <a:r>
              <a:rPr lang="x-none" sz="1400">
                <a:solidFill>
                  <a:srgbClr val="6699FF"/>
                </a:solidFill>
                <a:latin typeface="Comic Sans MS" pitchFamily="66" charset="0"/>
              </a:rPr>
              <a:t>Blwyddyn 6</a:t>
            </a: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42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42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42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42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274" grpId="0" animBg="1"/>
      <p:bldP spid="54275" grpId="1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48" name="AutoShape 52"/>
          <p:cNvSpPr>
            <a:spLocks noChangeArrowheads="1"/>
          </p:cNvSpPr>
          <p:nvPr/>
        </p:nvSpPr>
        <p:spPr>
          <a:xfrm>
            <a:off x="269875" y="171450"/>
            <a:ext cx="4689475" cy="65198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7C80"/>
              </a:gs>
              <a:gs pos="50000">
                <a:srgbClr val="FFFF66"/>
              </a:gs>
              <a:gs pos="100000">
                <a:srgbClr val="FF7C8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44" name="AutoShape 48"/>
          <p:cNvSpPr>
            <a:spLocks noChangeArrowheads="1"/>
          </p:cNvSpPr>
          <p:nvPr/>
        </p:nvSpPr>
        <p:spPr>
          <a:xfrm>
            <a:off x="5602288" y="5899150"/>
            <a:ext cx="3302000" cy="817563"/>
          </a:xfrm>
          <a:prstGeom prst="roundRect">
            <a:avLst>
              <a:gd name="adj" fmla="val 16667"/>
            </a:avLst>
          </a:prstGeom>
          <a:solidFill>
            <a:srgbClr val="FF5050"/>
          </a:solidFill>
          <a:ln w="9525">
            <a:noFill/>
            <a:round/>
          </a:ln>
        </p:spPr>
        <p:txBody>
          <a:bodyPr wrap="none" anchor="ctr"/>
          <a:lstStyle/>
          <a:p>
            <a:pPr algn="ctr">
              <a:defRPr b="0" i="0"/>
            </a:pPr>
            <a:endParaRPr lang="en-GB">
              <a:solidFill>
                <a:srgbClr val="FF5050"/>
              </a:solidFill>
            </a:endParaRPr>
          </a:p>
        </p:txBody>
      </p:sp>
      <p:sp>
        <p:nvSpPr>
          <p:cNvPr id="4139" name="Text Box 43"/>
          <p:cNvSpPr txBox="1">
            <a:spLocks noChangeArrowheads="1"/>
          </p:cNvSpPr>
          <p:nvPr/>
        </p:nvSpPr>
        <p:spPr>
          <a:xfrm>
            <a:off x="5489575" y="4075113"/>
            <a:ext cx="3524250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Tebygol </a:t>
            </a:r>
          </a:p>
        </p:txBody>
      </p:sp>
      <p:sp>
        <p:nvSpPr>
          <p:cNvPr id="4115" name="Text Box 19"/>
          <p:cNvSpPr txBox="1">
            <a:spLocks noChangeArrowheads="1"/>
          </p:cNvSpPr>
          <p:nvPr/>
        </p:nvSpPr>
        <p:spPr>
          <a:xfrm>
            <a:off x="5489575" y="249238"/>
            <a:ext cx="3524250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Amhosibl </a:t>
            </a:r>
          </a:p>
        </p:txBody>
      </p:sp>
      <p:sp>
        <p:nvSpPr>
          <p:cNvPr id="4130" name="Text Box 34"/>
          <p:cNvSpPr txBox="1">
            <a:spLocks noChangeArrowheads="1"/>
          </p:cNvSpPr>
          <p:nvPr/>
        </p:nvSpPr>
        <p:spPr>
          <a:xfrm>
            <a:off x="5095875" y="1204913"/>
            <a:ext cx="3919538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/>
          <a:p>
            <a:pPr algn="ctr">
              <a:defRPr b="0" i="0"/>
            </a:pPr>
            <a:r>
              <a:rPr lang="x-none" sz="3600" b="1" dirty="0">
                <a:solidFill>
                  <a:schemeClr val="accent2"/>
                </a:solidFill>
                <a:latin typeface="Comic Sans MS" pitchFamily="66" charset="0"/>
              </a:rPr>
              <a:t>Annhebygol iawn</a:t>
            </a:r>
          </a:p>
        </p:txBody>
      </p:sp>
      <p:sp>
        <p:nvSpPr>
          <p:cNvPr id="4133" name="Text Box 37"/>
          <p:cNvSpPr txBox="1">
            <a:spLocks noChangeArrowheads="1"/>
          </p:cNvSpPr>
          <p:nvPr/>
        </p:nvSpPr>
        <p:spPr>
          <a:xfrm>
            <a:off x="5491163" y="2162175"/>
            <a:ext cx="3524250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Annhebygol </a:t>
            </a:r>
          </a:p>
        </p:txBody>
      </p:sp>
      <p:sp>
        <p:nvSpPr>
          <p:cNvPr id="4136" name="Text Box 40"/>
          <p:cNvSpPr txBox="1">
            <a:spLocks noChangeArrowheads="1"/>
          </p:cNvSpPr>
          <p:nvPr/>
        </p:nvSpPr>
        <p:spPr>
          <a:xfrm>
            <a:off x="5489575" y="3117850"/>
            <a:ext cx="3524250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Siawns deg</a:t>
            </a:r>
          </a:p>
        </p:txBody>
      </p:sp>
      <p:sp>
        <p:nvSpPr>
          <p:cNvPr id="4142" name="Text Box 46"/>
          <p:cNvSpPr txBox="1">
            <a:spLocks noChangeArrowheads="1"/>
          </p:cNvSpPr>
          <p:nvPr/>
        </p:nvSpPr>
        <p:spPr>
          <a:xfrm>
            <a:off x="5491163" y="5030788"/>
            <a:ext cx="3524250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Tebygol iawn</a:t>
            </a:r>
            <a:r>
              <a:rPr lang="x-none" sz="3600" b="0">
                <a:solidFill>
                  <a:schemeClr val="accent2"/>
                </a:solidFill>
                <a:latin typeface="Comic Sans MS" pitchFamily="66" charset="0"/>
              </a:rPr>
              <a:t> </a:t>
            </a:r>
          </a:p>
        </p:txBody>
      </p:sp>
      <p:sp>
        <p:nvSpPr>
          <p:cNvPr id="4145" name="Text Box 49"/>
          <p:cNvSpPr txBox="1">
            <a:spLocks noChangeArrowheads="1"/>
          </p:cNvSpPr>
          <p:nvPr/>
        </p:nvSpPr>
        <p:spPr>
          <a:xfrm>
            <a:off x="5491163" y="5988050"/>
            <a:ext cx="3524250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Sicr</a:t>
            </a:r>
          </a:p>
        </p:txBody>
      </p:sp>
      <p:sp>
        <p:nvSpPr>
          <p:cNvPr id="4118" name="Text Box 22"/>
          <p:cNvSpPr txBox="1">
            <a:spLocks noChangeArrowheads="1"/>
          </p:cNvSpPr>
          <p:nvPr/>
        </p:nvSpPr>
        <p:spPr>
          <a:xfrm>
            <a:off x="852488" y="1470025"/>
            <a:ext cx="3524250" cy="1920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rgbClr val="D60093"/>
                </a:solidFill>
                <a:latin typeface="Comic Sans MS" pitchFamily="66" charset="0"/>
              </a:rPr>
              <a:t>Byddwch yn gweld car yr wythnos hon.</a:t>
            </a:r>
          </a:p>
        </p:txBody>
      </p:sp>
      <p:sp>
        <p:nvSpPr>
          <p:cNvPr id="4149" name="AutoShape 53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808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1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4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AutoShape 2"/>
          <p:cNvSpPr>
            <a:spLocks noChangeArrowheads="1"/>
          </p:cNvSpPr>
          <p:nvPr/>
        </p:nvSpPr>
        <p:spPr>
          <a:xfrm>
            <a:off x="269875" y="171450"/>
            <a:ext cx="4689475" cy="65198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7C80"/>
              </a:gs>
              <a:gs pos="50000">
                <a:srgbClr val="FFFF66"/>
              </a:gs>
              <a:gs pos="100000">
                <a:srgbClr val="FF7C8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9700" name="AutoShape 4"/>
          <p:cNvSpPr>
            <a:spLocks noChangeArrowheads="1"/>
          </p:cNvSpPr>
          <p:nvPr/>
        </p:nvSpPr>
        <p:spPr>
          <a:xfrm>
            <a:off x="5600700" y="160338"/>
            <a:ext cx="3302000" cy="817562"/>
          </a:xfrm>
          <a:prstGeom prst="roundRect">
            <a:avLst>
              <a:gd name="adj" fmla="val 16667"/>
            </a:avLst>
          </a:prstGeom>
          <a:solidFill>
            <a:srgbClr val="FF5050"/>
          </a:solidFill>
          <a:ln w="9525">
            <a:noFill/>
            <a:round/>
          </a:ln>
        </p:spPr>
        <p:txBody>
          <a:bodyPr wrap="none" anchor="ctr"/>
          <a:lstStyle/>
          <a:p>
            <a:pPr algn="ctr">
              <a:defRPr b="0" i="0"/>
            </a:pPr>
            <a:endParaRPr lang="en-GB">
              <a:solidFill>
                <a:srgbClr val="FF5050"/>
              </a:solidFill>
            </a:endParaRPr>
          </a:p>
        </p:txBody>
      </p:sp>
      <p:sp>
        <p:nvSpPr>
          <p:cNvPr id="29706" name="Text Box 10"/>
          <p:cNvSpPr txBox="1">
            <a:spLocks noChangeArrowheads="1"/>
          </p:cNvSpPr>
          <p:nvPr/>
        </p:nvSpPr>
        <p:spPr>
          <a:xfrm>
            <a:off x="5489575" y="4075113"/>
            <a:ext cx="3524250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Tebygol </a:t>
            </a:r>
          </a:p>
        </p:txBody>
      </p:sp>
      <p:sp>
        <p:nvSpPr>
          <p:cNvPr id="29707" name="Text Box 11"/>
          <p:cNvSpPr txBox="1">
            <a:spLocks noChangeArrowheads="1"/>
          </p:cNvSpPr>
          <p:nvPr/>
        </p:nvSpPr>
        <p:spPr>
          <a:xfrm>
            <a:off x="5489575" y="249238"/>
            <a:ext cx="3524250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Amhosibl </a:t>
            </a:r>
          </a:p>
        </p:txBody>
      </p:sp>
      <p:sp>
        <p:nvSpPr>
          <p:cNvPr id="29708" name="Text Box 12"/>
          <p:cNvSpPr txBox="1">
            <a:spLocks noChangeArrowheads="1"/>
          </p:cNvSpPr>
          <p:nvPr/>
        </p:nvSpPr>
        <p:spPr>
          <a:xfrm>
            <a:off x="5095875" y="1204913"/>
            <a:ext cx="3919538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/>
          <a:p>
            <a:pPr algn="ctr">
              <a:defRPr b="0" i="0"/>
            </a:pPr>
            <a:r>
              <a:rPr lang="x-none" sz="3600" b="1" dirty="0">
                <a:solidFill>
                  <a:schemeClr val="accent2"/>
                </a:solidFill>
                <a:latin typeface="Comic Sans MS" pitchFamily="66" charset="0"/>
              </a:rPr>
              <a:t>Annhebygol iawn</a:t>
            </a:r>
          </a:p>
        </p:txBody>
      </p:sp>
      <p:sp>
        <p:nvSpPr>
          <p:cNvPr id="29709" name="Text Box 13"/>
          <p:cNvSpPr txBox="1">
            <a:spLocks noChangeArrowheads="1"/>
          </p:cNvSpPr>
          <p:nvPr/>
        </p:nvSpPr>
        <p:spPr>
          <a:xfrm>
            <a:off x="5491163" y="2162175"/>
            <a:ext cx="3524250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Annhebygol </a:t>
            </a:r>
          </a:p>
        </p:txBody>
      </p:sp>
      <p:sp>
        <p:nvSpPr>
          <p:cNvPr id="29710" name="Text Box 14"/>
          <p:cNvSpPr txBox="1">
            <a:spLocks noChangeArrowheads="1"/>
          </p:cNvSpPr>
          <p:nvPr/>
        </p:nvSpPr>
        <p:spPr>
          <a:xfrm>
            <a:off x="5489575" y="3117850"/>
            <a:ext cx="3524250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Siawns deg</a:t>
            </a:r>
          </a:p>
        </p:txBody>
      </p:sp>
      <p:sp>
        <p:nvSpPr>
          <p:cNvPr id="29711" name="Text Box 15"/>
          <p:cNvSpPr txBox="1">
            <a:spLocks noChangeArrowheads="1"/>
          </p:cNvSpPr>
          <p:nvPr/>
        </p:nvSpPr>
        <p:spPr>
          <a:xfrm>
            <a:off x="5491163" y="5030788"/>
            <a:ext cx="3524250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Tebygol iawn</a:t>
            </a:r>
            <a:r>
              <a:rPr lang="x-none" sz="3600" b="0">
                <a:solidFill>
                  <a:schemeClr val="accent2"/>
                </a:solidFill>
                <a:latin typeface="Comic Sans MS" pitchFamily="66" charset="0"/>
              </a:rPr>
              <a:t> </a:t>
            </a:r>
          </a:p>
        </p:txBody>
      </p:sp>
      <p:sp>
        <p:nvSpPr>
          <p:cNvPr id="29712" name="Text Box 16"/>
          <p:cNvSpPr txBox="1">
            <a:spLocks noChangeArrowheads="1"/>
          </p:cNvSpPr>
          <p:nvPr/>
        </p:nvSpPr>
        <p:spPr>
          <a:xfrm>
            <a:off x="5491163" y="5988050"/>
            <a:ext cx="3524250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Sicr</a:t>
            </a:r>
          </a:p>
        </p:txBody>
      </p:sp>
      <p:sp>
        <p:nvSpPr>
          <p:cNvPr id="29713" name="Text Box 17"/>
          <p:cNvSpPr txBox="1">
            <a:spLocks noChangeArrowheads="1"/>
          </p:cNvSpPr>
          <p:nvPr/>
        </p:nvSpPr>
        <p:spPr>
          <a:xfrm>
            <a:off x="852488" y="1470025"/>
            <a:ext cx="3524250" cy="1920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rgbClr val="D60093"/>
                </a:solidFill>
                <a:latin typeface="Comic Sans MS" pitchFamily="66" charset="0"/>
              </a:rPr>
              <a:t>Byddwch yn hedfan i'r lleuad heddiw. </a:t>
            </a:r>
          </a:p>
        </p:txBody>
      </p:sp>
      <p:sp>
        <p:nvSpPr>
          <p:cNvPr id="29714" name="AutoShape 18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808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97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70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AutoShape 2"/>
          <p:cNvSpPr>
            <a:spLocks noChangeArrowheads="1"/>
          </p:cNvSpPr>
          <p:nvPr/>
        </p:nvSpPr>
        <p:spPr>
          <a:xfrm>
            <a:off x="269875" y="171450"/>
            <a:ext cx="4689475" cy="65198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7C80"/>
              </a:gs>
              <a:gs pos="50000">
                <a:srgbClr val="FFFF66"/>
              </a:gs>
              <a:gs pos="100000">
                <a:srgbClr val="FF7C8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27" name="AutoShape 7"/>
          <p:cNvSpPr>
            <a:spLocks noChangeArrowheads="1"/>
          </p:cNvSpPr>
          <p:nvPr/>
        </p:nvSpPr>
        <p:spPr>
          <a:xfrm>
            <a:off x="5600700" y="3028950"/>
            <a:ext cx="3302000" cy="817563"/>
          </a:xfrm>
          <a:prstGeom prst="roundRect">
            <a:avLst>
              <a:gd name="adj" fmla="val 16667"/>
            </a:avLst>
          </a:prstGeom>
          <a:solidFill>
            <a:srgbClr val="FF5050"/>
          </a:solidFill>
          <a:ln w="9525">
            <a:noFill/>
            <a:round/>
          </a:ln>
        </p:spPr>
        <p:txBody>
          <a:bodyPr wrap="none" anchor="ctr"/>
          <a:lstStyle/>
          <a:p>
            <a:pPr algn="ctr">
              <a:defRPr b="0" i="0"/>
            </a:pPr>
            <a:endParaRPr lang="en-GB">
              <a:solidFill>
                <a:srgbClr val="FF5050"/>
              </a:solidFill>
            </a:endParaRPr>
          </a:p>
        </p:txBody>
      </p:sp>
      <p:sp>
        <p:nvSpPr>
          <p:cNvPr id="30730" name="Text Box 10"/>
          <p:cNvSpPr txBox="1">
            <a:spLocks noChangeArrowheads="1"/>
          </p:cNvSpPr>
          <p:nvPr/>
        </p:nvSpPr>
        <p:spPr>
          <a:xfrm>
            <a:off x="5489575" y="4075113"/>
            <a:ext cx="3524250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Tebygol </a:t>
            </a:r>
          </a:p>
        </p:txBody>
      </p:sp>
      <p:sp>
        <p:nvSpPr>
          <p:cNvPr id="30731" name="Text Box 11"/>
          <p:cNvSpPr txBox="1">
            <a:spLocks noChangeArrowheads="1"/>
          </p:cNvSpPr>
          <p:nvPr/>
        </p:nvSpPr>
        <p:spPr>
          <a:xfrm>
            <a:off x="5489575" y="249238"/>
            <a:ext cx="3524250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Amhosibl </a:t>
            </a:r>
          </a:p>
        </p:txBody>
      </p:sp>
      <p:sp>
        <p:nvSpPr>
          <p:cNvPr id="30732" name="Text Box 12"/>
          <p:cNvSpPr txBox="1">
            <a:spLocks noChangeArrowheads="1"/>
          </p:cNvSpPr>
          <p:nvPr/>
        </p:nvSpPr>
        <p:spPr>
          <a:xfrm>
            <a:off x="5175250" y="1204913"/>
            <a:ext cx="3840163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/>
          <a:p>
            <a:pPr algn="ctr">
              <a:defRPr b="0" i="0"/>
            </a:pPr>
            <a:r>
              <a:rPr lang="x-none" sz="3600" b="1" dirty="0">
                <a:solidFill>
                  <a:schemeClr val="accent2"/>
                </a:solidFill>
                <a:latin typeface="Comic Sans MS" pitchFamily="66" charset="0"/>
              </a:rPr>
              <a:t>Annhebygol iawn</a:t>
            </a:r>
          </a:p>
        </p:txBody>
      </p:sp>
      <p:sp>
        <p:nvSpPr>
          <p:cNvPr id="30733" name="Text Box 13"/>
          <p:cNvSpPr txBox="1">
            <a:spLocks noChangeArrowheads="1"/>
          </p:cNvSpPr>
          <p:nvPr/>
        </p:nvSpPr>
        <p:spPr>
          <a:xfrm>
            <a:off x="5491163" y="2162175"/>
            <a:ext cx="3524250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Annhebygol </a:t>
            </a:r>
          </a:p>
        </p:txBody>
      </p:sp>
      <p:sp>
        <p:nvSpPr>
          <p:cNvPr id="30734" name="Text Box 14"/>
          <p:cNvSpPr txBox="1">
            <a:spLocks noChangeArrowheads="1"/>
          </p:cNvSpPr>
          <p:nvPr/>
        </p:nvSpPr>
        <p:spPr>
          <a:xfrm>
            <a:off x="5489575" y="3117850"/>
            <a:ext cx="3524250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Siawns deg</a:t>
            </a:r>
          </a:p>
        </p:txBody>
      </p:sp>
      <p:sp>
        <p:nvSpPr>
          <p:cNvPr id="30735" name="Text Box 15"/>
          <p:cNvSpPr txBox="1">
            <a:spLocks noChangeArrowheads="1"/>
          </p:cNvSpPr>
          <p:nvPr/>
        </p:nvSpPr>
        <p:spPr>
          <a:xfrm>
            <a:off x="5491163" y="5030788"/>
            <a:ext cx="3524250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Tebygol iawn</a:t>
            </a:r>
            <a:r>
              <a:rPr lang="x-none" sz="3600" b="0">
                <a:solidFill>
                  <a:schemeClr val="accent2"/>
                </a:solidFill>
                <a:latin typeface="Comic Sans MS" pitchFamily="66" charset="0"/>
              </a:rPr>
              <a:t> </a:t>
            </a:r>
          </a:p>
        </p:txBody>
      </p:sp>
      <p:sp>
        <p:nvSpPr>
          <p:cNvPr id="30736" name="Text Box 16"/>
          <p:cNvSpPr txBox="1">
            <a:spLocks noChangeArrowheads="1"/>
          </p:cNvSpPr>
          <p:nvPr/>
        </p:nvSpPr>
        <p:spPr>
          <a:xfrm>
            <a:off x="5491163" y="5988050"/>
            <a:ext cx="3524250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Sicr</a:t>
            </a:r>
          </a:p>
        </p:txBody>
      </p:sp>
      <p:sp>
        <p:nvSpPr>
          <p:cNvPr id="30737" name="Text Box 17"/>
          <p:cNvSpPr txBox="1">
            <a:spLocks noChangeArrowheads="1"/>
          </p:cNvSpPr>
          <p:nvPr/>
        </p:nvSpPr>
        <p:spPr>
          <a:xfrm>
            <a:off x="852488" y="1470025"/>
            <a:ext cx="3524250" cy="25304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rgbClr val="D60093"/>
                </a:solidFill>
                <a:latin typeface="Comic Sans MS" pitchFamily="66" charset="0"/>
              </a:rPr>
              <a:t>Bydd darn 10c yn cwympo ac yn glanio â'i wyneb i lawr. </a:t>
            </a:r>
          </a:p>
        </p:txBody>
      </p:sp>
      <p:sp>
        <p:nvSpPr>
          <p:cNvPr id="30738" name="AutoShape 18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808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07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AutoShape 2"/>
          <p:cNvSpPr>
            <a:spLocks noChangeArrowheads="1"/>
          </p:cNvSpPr>
          <p:nvPr/>
        </p:nvSpPr>
        <p:spPr>
          <a:xfrm>
            <a:off x="269875" y="171450"/>
            <a:ext cx="4689475" cy="65198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7C80"/>
              </a:gs>
              <a:gs pos="50000">
                <a:srgbClr val="FFFF66"/>
              </a:gs>
              <a:gs pos="100000">
                <a:srgbClr val="FF7C8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751" name="AutoShape 7"/>
          <p:cNvSpPr>
            <a:spLocks noChangeArrowheads="1"/>
          </p:cNvSpPr>
          <p:nvPr/>
        </p:nvSpPr>
        <p:spPr>
          <a:xfrm>
            <a:off x="5600700" y="3028950"/>
            <a:ext cx="3302000" cy="817563"/>
          </a:xfrm>
          <a:prstGeom prst="roundRect">
            <a:avLst>
              <a:gd name="adj" fmla="val 16667"/>
            </a:avLst>
          </a:prstGeom>
          <a:solidFill>
            <a:srgbClr val="FF5050"/>
          </a:solidFill>
          <a:ln w="9525">
            <a:noFill/>
            <a:round/>
          </a:ln>
        </p:spPr>
        <p:txBody>
          <a:bodyPr wrap="none" anchor="ctr"/>
          <a:lstStyle/>
          <a:p>
            <a:pPr algn="ctr">
              <a:defRPr b="0" i="0"/>
            </a:pPr>
            <a:endParaRPr lang="en-GB">
              <a:solidFill>
                <a:srgbClr val="FF5050"/>
              </a:solidFill>
            </a:endParaRPr>
          </a:p>
        </p:txBody>
      </p:sp>
      <p:sp>
        <p:nvSpPr>
          <p:cNvPr id="31754" name="Text Box 10"/>
          <p:cNvSpPr txBox="1">
            <a:spLocks noChangeArrowheads="1"/>
          </p:cNvSpPr>
          <p:nvPr/>
        </p:nvSpPr>
        <p:spPr>
          <a:xfrm>
            <a:off x="5489575" y="4075113"/>
            <a:ext cx="3524250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Tebygol </a:t>
            </a:r>
          </a:p>
        </p:txBody>
      </p:sp>
      <p:sp>
        <p:nvSpPr>
          <p:cNvPr id="31755" name="Text Box 11"/>
          <p:cNvSpPr txBox="1">
            <a:spLocks noChangeArrowheads="1"/>
          </p:cNvSpPr>
          <p:nvPr/>
        </p:nvSpPr>
        <p:spPr>
          <a:xfrm>
            <a:off x="5489575" y="249238"/>
            <a:ext cx="3524250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Amhosibl </a:t>
            </a:r>
          </a:p>
        </p:txBody>
      </p:sp>
      <p:sp>
        <p:nvSpPr>
          <p:cNvPr id="31756" name="Text Box 12"/>
          <p:cNvSpPr txBox="1">
            <a:spLocks noChangeArrowheads="1"/>
          </p:cNvSpPr>
          <p:nvPr/>
        </p:nvSpPr>
        <p:spPr>
          <a:xfrm>
            <a:off x="5491163" y="1204913"/>
            <a:ext cx="3524250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Annhebygol iawn</a:t>
            </a:r>
          </a:p>
        </p:txBody>
      </p:sp>
      <p:sp>
        <p:nvSpPr>
          <p:cNvPr id="31757" name="Text Box 13"/>
          <p:cNvSpPr txBox="1">
            <a:spLocks noChangeArrowheads="1"/>
          </p:cNvSpPr>
          <p:nvPr/>
        </p:nvSpPr>
        <p:spPr>
          <a:xfrm>
            <a:off x="5491163" y="2162175"/>
            <a:ext cx="3524250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Annhebygol </a:t>
            </a:r>
          </a:p>
        </p:txBody>
      </p:sp>
      <p:sp>
        <p:nvSpPr>
          <p:cNvPr id="31758" name="Text Box 14"/>
          <p:cNvSpPr txBox="1">
            <a:spLocks noChangeArrowheads="1"/>
          </p:cNvSpPr>
          <p:nvPr/>
        </p:nvSpPr>
        <p:spPr>
          <a:xfrm>
            <a:off x="5489575" y="3117850"/>
            <a:ext cx="3524250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Siawns deg</a:t>
            </a:r>
          </a:p>
        </p:txBody>
      </p:sp>
      <p:sp>
        <p:nvSpPr>
          <p:cNvPr id="31759" name="Text Box 15"/>
          <p:cNvSpPr txBox="1">
            <a:spLocks noChangeArrowheads="1"/>
          </p:cNvSpPr>
          <p:nvPr/>
        </p:nvSpPr>
        <p:spPr>
          <a:xfrm>
            <a:off x="5491163" y="5030788"/>
            <a:ext cx="3524250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Tebygol iawn</a:t>
            </a:r>
            <a:r>
              <a:rPr lang="x-none" sz="3600" b="0">
                <a:solidFill>
                  <a:schemeClr val="accent2"/>
                </a:solidFill>
                <a:latin typeface="Comic Sans MS" pitchFamily="66" charset="0"/>
              </a:rPr>
              <a:t> </a:t>
            </a:r>
          </a:p>
        </p:txBody>
      </p:sp>
      <p:sp>
        <p:nvSpPr>
          <p:cNvPr id="31760" name="Text Box 16"/>
          <p:cNvSpPr txBox="1">
            <a:spLocks noChangeArrowheads="1"/>
          </p:cNvSpPr>
          <p:nvPr/>
        </p:nvSpPr>
        <p:spPr>
          <a:xfrm>
            <a:off x="5491163" y="5988050"/>
            <a:ext cx="3524250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Sicr</a:t>
            </a:r>
          </a:p>
        </p:txBody>
      </p:sp>
      <p:sp>
        <p:nvSpPr>
          <p:cNvPr id="31761" name="Text Box 17"/>
          <p:cNvSpPr txBox="1">
            <a:spLocks noChangeArrowheads="1"/>
          </p:cNvSpPr>
          <p:nvPr/>
        </p:nvSpPr>
        <p:spPr>
          <a:xfrm>
            <a:off x="852488" y="1470025"/>
            <a:ext cx="3524250" cy="4359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rgbClr val="D60093"/>
                </a:solidFill>
                <a:latin typeface="Comic Sans MS" pitchFamily="66" charset="0"/>
              </a:rPr>
              <a:t>Byddwch yn codi carden goch o becyn o 52 o gardiau chwarae arferol.</a:t>
            </a:r>
          </a:p>
        </p:txBody>
      </p:sp>
      <p:sp>
        <p:nvSpPr>
          <p:cNvPr id="31762" name="AutoShape 18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808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17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5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AutoShape 2"/>
          <p:cNvSpPr>
            <a:spLocks noChangeArrowheads="1"/>
          </p:cNvSpPr>
          <p:nvPr/>
        </p:nvSpPr>
        <p:spPr>
          <a:xfrm>
            <a:off x="269875" y="171450"/>
            <a:ext cx="4689475" cy="65198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7C80"/>
              </a:gs>
              <a:gs pos="50000">
                <a:srgbClr val="FFFF66"/>
              </a:gs>
              <a:gs pos="100000">
                <a:srgbClr val="FF7C8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776" name="AutoShape 8"/>
          <p:cNvSpPr>
            <a:spLocks noChangeArrowheads="1"/>
          </p:cNvSpPr>
          <p:nvPr/>
        </p:nvSpPr>
        <p:spPr>
          <a:xfrm>
            <a:off x="5602288" y="4941888"/>
            <a:ext cx="3302000" cy="817562"/>
          </a:xfrm>
          <a:prstGeom prst="roundRect">
            <a:avLst>
              <a:gd name="adj" fmla="val 16667"/>
            </a:avLst>
          </a:prstGeom>
          <a:solidFill>
            <a:srgbClr val="FF5050"/>
          </a:solidFill>
          <a:ln w="9525">
            <a:noFill/>
            <a:round/>
          </a:ln>
        </p:spPr>
        <p:txBody>
          <a:bodyPr wrap="none" anchor="ctr"/>
          <a:lstStyle/>
          <a:p>
            <a:pPr algn="ctr">
              <a:defRPr b="0" i="0"/>
            </a:pPr>
            <a:endParaRPr lang="en-GB">
              <a:solidFill>
                <a:srgbClr val="FF5050"/>
              </a:solidFill>
            </a:endParaRPr>
          </a:p>
        </p:txBody>
      </p:sp>
      <p:sp>
        <p:nvSpPr>
          <p:cNvPr id="32778" name="Text Box 10"/>
          <p:cNvSpPr txBox="1">
            <a:spLocks noChangeArrowheads="1"/>
          </p:cNvSpPr>
          <p:nvPr/>
        </p:nvSpPr>
        <p:spPr>
          <a:xfrm>
            <a:off x="5489575" y="4075113"/>
            <a:ext cx="3524250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Tebygol </a:t>
            </a:r>
          </a:p>
        </p:txBody>
      </p:sp>
      <p:sp>
        <p:nvSpPr>
          <p:cNvPr id="32779" name="Text Box 11"/>
          <p:cNvSpPr txBox="1">
            <a:spLocks noChangeArrowheads="1"/>
          </p:cNvSpPr>
          <p:nvPr/>
        </p:nvSpPr>
        <p:spPr>
          <a:xfrm>
            <a:off x="5489575" y="249238"/>
            <a:ext cx="3524250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Amhosibl </a:t>
            </a:r>
          </a:p>
        </p:txBody>
      </p:sp>
      <p:sp>
        <p:nvSpPr>
          <p:cNvPr id="32780" name="Text Box 12"/>
          <p:cNvSpPr txBox="1">
            <a:spLocks noChangeArrowheads="1"/>
          </p:cNvSpPr>
          <p:nvPr/>
        </p:nvSpPr>
        <p:spPr>
          <a:xfrm>
            <a:off x="5207000" y="1204913"/>
            <a:ext cx="3808413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/>
          <a:p>
            <a:pPr algn="ctr">
              <a:defRPr b="0" i="0"/>
            </a:pPr>
            <a:r>
              <a:rPr lang="x-none" sz="3600" b="1" dirty="0">
                <a:solidFill>
                  <a:schemeClr val="accent2"/>
                </a:solidFill>
                <a:latin typeface="Comic Sans MS" pitchFamily="66" charset="0"/>
              </a:rPr>
              <a:t>Annhebygol iawn</a:t>
            </a:r>
          </a:p>
        </p:txBody>
      </p:sp>
      <p:sp>
        <p:nvSpPr>
          <p:cNvPr id="32781" name="Text Box 13"/>
          <p:cNvSpPr txBox="1">
            <a:spLocks noChangeArrowheads="1"/>
          </p:cNvSpPr>
          <p:nvPr/>
        </p:nvSpPr>
        <p:spPr>
          <a:xfrm>
            <a:off x="5491163" y="2162175"/>
            <a:ext cx="3524250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Annhebygol </a:t>
            </a:r>
          </a:p>
        </p:txBody>
      </p:sp>
      <p:sp>
        <p:nvSpPr>
          <p:cNvPr id="32782" name="Text Box 14"/>
          <p:cNvSpPr txBox="1">
            <a:spLocks noChangeArrowheads="1"/>
          </p:cNvSpPr>
          <p:nvPr/>
        </p:nvSpPr>
        <p:spPr>
          <a:xfrm>
            <a:off x="5489575" y="3117850"/>
            <a:ext cx="3524250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Siawns deg</a:t>
            </a:r>
          </a:p>
        </p:txBody>
      </p:sp>
      <p:sp>
        <p:nvSpPr>
          <p:cNvPr id="32783" name="Text Box 15"/>
          <p:cNvSpPr txBox="1">
            <a:spLocks noChangeArrowheads="1"/>
          </p:cNvSpPr>
          <p:nvPr/>
        </p:nvSpPr>
        <p:spPr>
          <a:xfrm>
            <a:off x="5491163" y="5030788"/>
            <a:ext cx="3524250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Tebygol iawn</a:t>
            </a:r>
            <a:r>
              <a:rPr lang="x-none" sz="3600" b="0">
                <a:solidFill>
                  <a:schemeClr val="accent2"/>
                </a:solidFill>
                <a:latin typeface="Comic Sans MS" pitchFamily="66" charset="0"/>
              </a:rPr>
              <a:t> </a:t>
            </a:r>
          </a:p>
        </p:txBody>
      </p:sp>
      <p:sp>
        <p:nvSpPr>
          <p:cNvPr id="32784" name="Text Box 16"/>
          <p:cNvSpPr txBox="1">
            <a:spLocks noChangeArrowheads="1"/>
          </p:cNvSpPr>
          <p:nvPr/>
        </p:nvSpPr>
        <p:spPr>
          <a:xfrm>
            <a:off x="5491163" y="5988050"/>
            <a:ext cx="3524250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Sicr</a:t>
            </a:r>
          </a:p>
        </p:txBody>
      </p:sp>
      <p:sp>
        <p:nvSpPr>
          <p:cNvPr id="32785" name="Text Box 17"/>
          <p:cNvSpPr txBox="1">
            <a:spLocks noChangeArrowheads="1"/>
          </p:cNvSpPr>
          <p:nvPr/>
        </p:nvSpPr>
        <p:spPr>
          <a:xfrm>
            <a:off x="852488" y="1470025"/>
            <a:ext cx="3524250" cy="25304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rgbClr val="D60093"/>
                </a:solidFill>
                <a:latin typeface="Comic Sans MS" pitchFamily="66" charset="0"/>
              </a:rPr>
              <a:t>Bydd hi'n bwrw glaw o leiaf unwaith y mis hwn. </a:t>
            </a:r>
          </a:p>
        </p:txBody>
      </p:sp>
      <p:sp>
        <p:nvSpPr>
          <p:cNvPr id="32786" name="AutoShape 18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808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27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7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AutoShape 2"/>
          <p:cNvSpPr>
            <a:spLocks noChangeArrowheads="1"/>
          </p:cNvSpPr>
          <p:nvPr/>
        </p:nvSpPr>
        <p:spPr>
          <a:xfrm>
            <a:off x="269875" y="171450"/>
            <a:ext cx="4689475" cy="65198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7C80"/>
              </a:gs>
              <a:gs pos="50000">
                <a:srgbClr val="FFFF66"/>
              </a:gs>
              <a:gs pos="100000">
                <a:srgbClr val="FF7C8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9155" name="AutoShape 3"/>
          <p:cNvSpPr>
            <a:spLocks noChangeArrowheads="1"/>
          </p:cNvSpPr>
          <p:nvPr/>
        </p:nvSpPr>
        <p:spPr>
          <a:xfrm>
            <a:off x="5602288" y="5899150"/>
            <a:ext cx="3302000" cy="817563"/>
          </a:xfrm>
          <a:prstGeom prst="roundRect">
            <a:avLst>
              <a:gd name="adj" fmla="val 16667"/>
            </a:avLst>
          </a:prstGeom>
          <a:solidFill>
            <a:srgbClr val="FF5050"/>
          </a:solidFill>
          <a:ln w="9525">
            <a:noFill/>
            <a:round/>
          </a:ln>
        </p:spPr>
        <p:txBody>
          <a:bodyPr wrap="none" anchor="ctr"/>
          <a:lstStyle/>
          <a:p>
            <a:pPr algn="ctr">
              <a:defRPr b="0" i="0"/>
            </a:pPr>
            <a:endParaRPr lang="en-GB">
              <a:solidFill>
                <a:srgbClr val="FF5050"/>
              </a:solidFill>
            </a:endParaRPr>
          </a:p>
        </p:txBody>
      </p:sp>
      <p:sp>
        <p:nvSpPr>
          <p:cNvPr id="49156" name="Text Box 4"/>
          <p:cNvSpPr txBox="1">
            <a:spLocks noChangeArrowheads="1"/>
          </p:cNvSpPr>
          <p:nvPr/>
        </p:nvSpPr>
        <p:spPr>
          <a:xfrm>
            <a:off x="5489575" y="4075113"/>
            <a:ext cx="3524250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Tebygol </a:t>
            </a:r>
          </a:p>
        </p:txBody>
      </p:sp>
      <p:sp>
        <p:nvSpPr>
          <p:cNvPr id="49157" name="Text Box 5"/>
          <p:cNvSpPr txBox="1">
            <a:spLocks noChangeArrowheads="1"/>
          </p:cNvSpPr>
          <p:nvPr/>
        </p:nvSpPr>
        <p:spPr>
          <a:xfrm>
            <a:off x="5489575" y="249238"/>
            <a:ext cx="3524250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Amhosibl </a:t>
            </a:r>
          </a:p>
        </p:txBody>
      </p:sp>
      <p:sp>
        <p:nvSpPr>
          <p:cNvPr id="49158" name="Text Box 6"/>
          <p:cNvSpPr txBox="1">
            <a:spLocks noChangeArrowheads="1"/>
          </p:cNvSpPr>
          <p:nvPr/>
        </p:nvSpPr>
        <p:spPr>
          <a:xfrm>
            <a:off x="5491163" y="1204913"/>
            <a:ext cx="3524250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Annhebygol iawn</a:t>
            </a:r>
          </a:p>
        </p:txBody>
      </p:sp>
      <p:sp>
        <p:nvSpPr>
          <p:cNvPr id="49159" name="Text Box 7"/>
          <p:cNvSpPr txBox="1">
            <a:spLocks noChangeArrowheads="1"/>
          </p:cNvSpPr>
          <p:nvPr/>
        </p:nvSpPr>
        <p:spPr>
          <a:xfrm>
            <a:off x="5491163" y="2162175"/>
            <a:ext cx="3524250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Annhebygol </a:t>
            </a:r>
          </a:p>
        </p:txBody>
      </p:sp>
      <p:sp>
        <p:nvSpPr>
          <p:cNvPr id="49160" name="Text Box 8"/>
          <p:cNvSpPr txBox="1">
            <a:spLocks noChangeArrowheads="1"/>
          </p:cNvSpPr>
          <p:nvPr/>
        </p:nvSpPr>
        <p:spPr>
          <a:xfrm>
            <a:off x="5489575" y="3117850"/>
            <a:ext cx="3524250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Siawns deg</a:t>
            </a:r>
          </a:p>
        </p:txBody>
      </p:sp>
      <p:sp>
        <p:nvSpPr>
          <p:cNvPr id="49161" name="Text Box 9"/>
          <p:cNvSpPr txBox="1">
            <a:spLocks noChangeArrowheads="1"/>
          </p:cNvSpPr>
          <p:nvPr/>
        </p:nvSpPr>
        <p:spPr>
          <a:xfrm>
            <a:off x="5491163" y="5030788"/>
            <a:ext cx="3524250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Tebygol iawn</a:t>
            </a:r>
            <a:r>
              <a:rPr lang="x-none" sz="3600" b="0">
                <a:solidFill>
                  <a:schemeClr val="accent2"/>
                </a:solidFill>
                <a:latin typeface="Comic Sans MS" pitchFamily="66" charset="0"/>
              </a:rPr>
              <a:t> </a:t>
            </a:r>
          </a:p>
        </p:txBody>
      </p:sp>
      <p:sp>
        <p:nvSpPr>
          <p:cNvPr id="49162" name="Text Box 10"/>
          <p:cNvSpPr txBox="1">
            <a:spLocks noChangeArrowheads="1"/>
          </p:cNvSpPr>
          <p:nvPr/>
        </p:nvSpPr>
        <p:spPr>
          <a:xfrm>
            <a:off x="5491163" y="5988050"/>
            <a:ext cx="3524250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Sicr</a:t>
            </a:r>
          </a:p>
        </p:txBody>
      </p:sp>
      <p:sp>
        <p:nvSpPr>
          <p:cNvPr id="49163" name="Text Box 11"/>
          <p:cNvSpPr txBox="1">
            <a:spLocks noChangeArrowheads="1"/>
          </p:cNvSpPr>
          <p:nvPr/>
        </p:nvSpPr>
        <p:spPr>
          <a:xfrm>
            <a:off x="852488" y="1470025"/>
            <a:ext cx="3524250" cy="1920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rgbClr val="D60093"/>
                </a:solidFill>
                <a:latin typeface="Comic Sans MS" pitchFamily="66" charset="0"/>
              </a:rPr>
              <a:t>Bydd yr haul yn codi yfory. </a:t>
            </a:r>
          </a:p>
        </p:txBody>
      </p:sp>
      <p:sp>
        <p:nvSpPr>
          <p:cNvPr id="49164" name="AutoShape 12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808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91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15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AutoShape 2"/>
          <p:cNvSpPr>
            <a:spLocks noChangeArrowheads="1"/>
          </p:cNvSpPr>
          <p:nvPr/>
        </p:nvSpPr>
        <p:spPr>
          <a:xfrm>
            <a:off x="269875" y="171450"/>
            <a:ext cx="4689475" cy="65198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7C80"/>
              </a:gs>
              <a:gs pos="50000">
                <a:srgbClr val="FFFF66"/>
              </a:gs>
              <a:gs pos="100000">
                <a:srgbClr val="FF7C8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798" name="AutoShape 6"/>
          <p:cNvSpPr>
            <a:spLocks noChangeArrowheads="1"/>
          </p:cNvSpPr>
          <p:nvPr/>
        </p:nvSpPr>
        <p:spPr>
          <a:xfrm>
            <a:off x="5602288" y="2073275"/>
            <a:ext cx="3302000" cy="817563"/>
          </a:xfrm>
          <a:prstGeom prst="roundRect">
            <a:avLst>
              <a:gd name="adj" fmla="val 16667"/>
            </a:avLst>
          </a:prstGeom>
          <a:solidFill>
            <a:srgbClr val="FF5050"/>
          </a:solidFill>
          <a:ln w="9525">
            <a:noFill/>
            <a:round/>
          </a:ln>
        </p:spPr>
        <p:txBody>
          <a:bodyPr wrap="none" anchor="ctr"/>
          <a:lstStyle/>
          <a:p>
            <a:pPr algn="ctr">
              <a:defRPr b="0" i="0"/>
            </a:pPr>
            <a:endParaRPr lang="en-GB">
              <a:solidFill>
                <a:srgbClr val="FF5050"/>
              </a:solidFill>
            </a:endParaRPr>
          </a:p>
        </p:txBody>
      </p:sp>
      <p:sp>
        <p:nvSpPr>
          <p:cNvPr id="33802" name="Text Box 10"/>
          <p:cNvSpPr txBox="1">
            <a:spLocks noChangeArrowheads="1"/>
          </p:cNvSpPr>
          <p:nvPr/>
        </p:nvSpPr>
        <p:spPr>
          <a:xfrm>
            <a:off x="5489575" y="4075113"/>
            <a:ext cx="3524250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Tebygol </a:t>
            </a:r>
          </a:p>
        </p:txBody>
      </p:sp>
      <p:sp>
        <p:nvSpPr>
          <p:cNvPr id="33803" name="Text Box 11"/>
          <p:cNvSpPr txBox="1">
            <a:spLocks noChangeArrowheads="1"/>
          </p:cNvSpPr>
          <p:nvPr/>
        </p:nvSpPr>
        <p:spPr>
          <a:xfrm>
            <a:off x="5489575" y="249238"/>
            <a:ext cx="3524250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Amhosibl </a:t>
            </a:r>
          </a:p>
        </p:txBody>
      </p:sp>
      <p:sp>
        <p:nvSpPr>
          <p:cNvPr id="33804" name="Text Box 12"/>
          <p:cNvSpPr txBox="1">
            <a:spLocks noChangeArrowheads="1"/>
          </p:cNvSpPr>
          <p:nvPr/>
        </p:nvSpPr>
        <p:spPr>
          <a:xfrm>
            <a:off x="5127625" y="1204913"/>
            <a:ext cx="3887788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/>
          <a:p>
            <a:pPr algn="ctr">
              <a:defRPr b="0" i="0"/>
            </a:pPr>
            <a:r>
              <a:rPr lang="x-none" sz="3600" b="1" dirty="0">
                <a:solidFill>
                  <a:schemeClr val="accent2"/>
                </a:solidFill>
                <a:latin typeface="Comic Sans MS" pitchFamily="66" charset="0"/>
              </a:rPr>
              <a:t>Annhebygol iawn</a:t>
            </a:r>
          </a:p>
        </p:txBody>
      </p:sp>
      <p:sp>
        <p:nvSpPr>
          <p:cNvPr id="33805" name="Text Box 13"/>
          <p:cNvSpPr txBox="1">
            <a:spLocks noChangeArrowheads="1"/>
          </p:cNvSpPr>
          <p:nvPr/>
        </p:nvSpPr>
        <p:spPr>
          <a:xfrm>
            <a:off x="5491163" y="2162175"/>
            <a:ext cx="3524250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Annhebygol </a:t>
            </a:r>
          </a:p>
        </p:txBody>
      </p:sp>
      <p:sp>
        <p:nvSpPr>
          <p:cNvPr id="33806" name="Text Box 14"/>
          <p:cNvSpPr txBox="1">
            <a:spLocks noChangeArrowheads="1"/>
          </p:cNvSpPr>
          <p:nvPr/>
        </p:nvSpPr>
        <p:spPr>
          <a:xfrm>
            <a:off x="5489575" y="3117850"/>
            <a:ext cx="3524250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Siawns deg</a:t>
            </a:r>
          </a:p>
        </p:txBody>
      </p:sp>
      <p:sp>
        <p:nvSpPr>
          <p:cNvPr id="33807" name="Text Box 15"/>
          <p:cNvSpPr txBox="1">
            <a:spLocks noChangeArrowheads="1"/>
          </p:cNvSpPr>
          <p:nvPr/>
        </p:nvSpPr>
        <p:spPr>
          <a:xfrm>
            <a:off x="5491163" y="5030788"/>
            <a:ext cx="3524250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Tebygol iawn</a:t>
            </a:r>
            <a:r>
              <a:rPr lang="x-none" sz="3600" b="0">
                <a:solidFill>
                  <a:schemeClr val="accent2"/>
                </a:solidFill>
                <a:latin typeface="Comic Sans MS" pitchFamily="66" charset="0"/>
              </a:rPr>
              <a:t> </a:t>
            </a:r>
          </a:p>
        </p:txBody>
      </p:sp>
      <p:sp>
        <p:nvSpPr>
          <p:cNvPr id="33808" name="Text Box 16"/>
          <p:cNvSpPr txBox="1">
            <a:spLocks noChangeArrowheads="1"/>
          </p:cNvSpPr>
          <p:nvPr/>
        </p:nvSpPr>
        <p:spPr>
          <a:xfrm>
            <a:off x="5491163" y="5988050"/>
            <a:ext cx="3524250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Sicr</a:t>
            </a:r>
          </a:p>
        </p:txBody>
      </p:sp>
      <p:sp>
        <p:nvSpPr>
          <p:cNvPr id="33809" name="Text Box 17"/>
          <p:cNvSpPr txBox="1">
            <a:spLocks noChangeArrowheads="1"/>
          </p:cNvSpPr>
          <p:nvPr/>
        </p:nvSpPr>
        <p:spPr>
          <a:xfrm>
            <a:off x="852488" y="1470025"/>
            <a:ext cx="3524250" cy="378565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cy-GB" sz="4000" b="1" dirty="0" smtClean="0">
                <a:solidFill>
                  <a:srgbClr val="D60093"/>
                </a:solidFill>
                <a:latin typeface="Comic Sans MS" pitchFamily="66" charset="0"/>
              </a:rPr>
              <a:t>Byddwch chi’n </a:t>
            </a:r>
            <a:r>
              <a:rPr lang="x-none" sz="4000" b="1" dirty="0" smtClean="0">
                <a:solidFill>
                  <a:srgbClr val="D60093"/>
                </a:solidFill>
                <a:latin typeface="Comic Sans MS" pitchFamily="66" charset="0"/>
              </a:rPr>
              <a:t>defnyddio </a:t>
            </a:r>
            <a:r>
              <a:rPr lang="x-none" sz="4000" b="1" dirty="0">
                <a:solidFill>
                  <a:srgbClr val="D60093"/>
                </a:solidFill>
                <a:latin typeface="Comic Sans MS" pitchFamily="66" charset="0"/>
              </a:rPr>
              <a:t>dis arferol </a:t>
            </a:r>
            <a:r>
              <a:rPr lang="cy-GB" sz="4000" b="1" dirty="0" smtClean="0">
                <a:solidFill>
                  <a:srgbClr val="D60093"/>
                </a:solidFill>
                <a:latin typeface="Comic Sans MS" pitchFamily="66" charset="0"/>
              </a:rPr>
              <a:t>ac </a:t>
            </a:r>
            <a:r>
              <a:rPr lang="x-none" sz="4000" b="1" dirty="0" smtClean="0">
                <a:solidFill>
                  <a:srgbClr val="D60093"/>
                </a:solidFill>
                <a:latin typeface="Comic Sans MS" pitchFamily="66" charset="0"/>
              </a:rPr>
              <a:t>yn </a:t>
            </a:r>
            <a:r>
              <a:rPr lang="x-none" sz="4000" b="1" dirty="0">
                <a:solidFill>
                  <a:srgbClr val="D60093"/>
                </a:solidFill>
                <a:latin typeface="Comic Sans MS" pitchFamily="66" charset="0"/>
              </a:rPr>
              <a:t>taflu 5 neu 6.</a:t>
            </a:r>
          </a:p>
        </p:txBody>
      </p:sp>
      <p:sp>
        <p:nvSpPr>
          <p:cNvPr id="33810" name="AutoShape 18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808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37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79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AutoShape 2"/>
          <p:cNvSpPr>
            <a:spLocks noChangeArrowheads="1"/>
          </p:cNvSpPr>
          <p:nvPr/>
        </p:nvSpPr>
        <p:spPr>
          <a:xfrm>
            <a:off x="269875" y="171450"/>
            <a:ext cx="4689475" cy="65198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7C80"/>
              </a:gs>
              <a:gs pos="50000">
                <a:srgbClr val="FFFF66"/>
              </a:gs>
              <a:gs pos="100000">
                <a:srgbClr val="FF7C8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22" name="AutoShape 6"/>
          <p:cNvSpPr>
            <a:spLocks noChangeArrowheads="1"/>
          </p:cNvSpPr>
          <p:nvPr/>
        </p:nvSpPr>
        <p:spPr>
          <a:xfrm>
            <a:off x="5602288" y="2073275"/>
            <a:ext cx="3302000" cy="817563"/>
          </a:xfrm>
          <a:prstGeom prst="roundRect">
            <a:avLst>
              <a:gd name="adj" fmla="val 16667"/>
            </a:avLst>
          </a:prstGeom>
          <a:solidFill>
            <a:srgbClr val="FF5050"/>
          </a:solidFill>
          <a:ln w="9525">
            <a:noFill/>
            <a:round/>
          </a:ln>
        </p:spPr>
        <p:txBody>
          <a:bodyPr wrap="none" anchor="ctr"/>
          <a:lstStyle/>
          <a:p>
            <a:pPr algn="ctr">
              <a:defRPr b="0" i="0"/>
            </a:pPr>
            <a:endParaRPr lang="en-GB">
              <a:solidFill>
                <a:srgbClr val="FF5050"/>
              </a:solidFill>
            </a:endParaRPr>
          </a:p>
        </p:txBody>
      </p:sp>
      <p:sp>
        <p:nvSpPr>
          <p:cNvPr id="34826" name="Text Box 10"/>
          <p:cNvSpPr txBox="1">
            <a:spLocks noChangeArrowheads="1"/>
          </p:cNvSpPr>
          <p:nvPr/>
        </p:nvSpPr>
        <p:spPr>
          <a:xfrm>
            <a:off x="5489575" y="4075113"/>
            <a:ext cx="3524250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Tebygol </a:t>
            </a:r>
          </a:p>
        </p:txBody>
      </p:sp>
      <p:sp>
        <p:nvSpPr>
          <p:cNvPr id="34827" name="Text Box 11"/>
          <p:cNvSpPr txBox="1">
            <a:spLocks noChangeArrowheads="1"/>
          </p:cNvSpPr>
          <p:nvPr/>
        </p:nvSpPr>
        <p:spPr>
          <a:xfrm>
            <a:off x="5489575" y="249238"/>
            <a:ext cx="3524250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Amhosibl </a:t>
            </a:r>
          </a:p>
        </p:txBody>
      </p:sp>
      <p:sp>
        <p:nvSpPr>
          <p:cNvPr id="34828" name="Text Box 12"/>
          <p:cNvSpPr txBox="1">
            <a:spLocks noChangeArrowheads="1"/>
          </p:cNvSpPr>
          <p:nvPr/>
        </p:nvSpPr>
        <p:spPr>
          <a:xfrm>
            <a:off x="5080000" y="1204913"/>
            <a:ext cx="3935413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/>
          <a:p>
            <a:pPr algn="ctr">
              <a:defRPr b="0" i="0"/>
            </a:pPr>
            <a:r>
              <a:rPr lang="x-none" sz="3600" b="1" dirty="0">
                <a:solidFill>
                  <a:schemeClr val="accent2"/>
                </a:solidFill>
                <a:latin typeface="Comic Sans MS" pitchFamily="66" charset="0"/>
              </a:rPr>
              <a:t>Annhebygol iawn</a:t>
            </a:r>
          </a:p>
        </p:txBody>
      </p:sp>
      <p:sp>
        <p:nvSpPr>
          <p:cNvPr id="34829" name="Text Box 13"/>
          <p:cNvSpPr txBox="1">
            <a:spLocks noChangeArrowheads="1"/>
          </p:cNvSpPr>
          <p:nvPr/>
        </p:nvSpPr>
        <p:spPr>
          <a:xfrm>
            <a:off x="5491163" y="2162175"/>
            <a:ext cx="3524250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Annhebygol </a:t>
            </a:r>
          </a:p>
        </p:txBody>
      </p:sp>
      <p:sp>
        <p:nvSpPr>
          <p:cNvPr id="34830" name="Text Box 14"/>
          <p:cNvSpPr txBox="1">
            <a:spLocks noChangeArrowheads="1"/>
          </p:cNvSpPr>
          <p:nvPr/>
        </p:nvSpPr>
        <p:spPr>
          <a:xfrm>
            <a:off x="5489575" y="3117850"/>
            <a:ext cx="3524250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Siawns deg</a:t>
            </a:r>
          </a:p>
        </p:txBody>
      </p:sp>
      <p:sp>
        <p:nvSpPr>
          <p:cNvPr id="34831" name="Text Box 15"/>
          <p:cNvSpPr txBox="1">
            <a:spLocks noChangeArrowheads="1"/>
          </p:cNvSpPr>
          <p:nvPr/>
        </p:nvSpPr>
        <p:spPr>
          <a:xfrm>
            <a:off x="5491163" y="5030788"/>
            <a:ext cx="3524250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Tebygol iawn</a:t>
            </a:r>
            <a:r>
              <a:rPr lang="x-none" sz="3600" b="0">
                <a:solidFill>
                  <a:schemeClr val="accent2"/>
                </a:solidFill>
                <a:latin typeface="Comic Sans MS" pitchFamily="66" charset="0"/>
              </a:rPr>
              <a:t> </a:t>
            </a:r>
          </a:p>
        </p:txBody>
      </p:sp>
      <p:sp>
        <p:nvSpPr>
          <p:cNvPr id="34832" name="Text Box 16"/>
          <p:cNvSpPr txBox="1">
            <a:spLocks noChangeArrowheads="1"/>
          </p:cNvSpPr>
          <p:nvPr/>
        </p:nvSpPr>
        <p:spPr>
          <a:xfrm>
            <a:off x="5491163" y="5988050"/>
            <a:ext cx="3524250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Sicr</a:t>
            </a:r>
          </a:p>
        </p:txBody>
      </p:sp>
      <p:sp>
        <p:nvSpPr>
          <p:cNvPr id="34833" name="Text Box 17"/>
          <p:cNvSpPr txBox="1">
            <a:spLocks noChangeArrowheads="1"/>
          </p:cNvSpPr>
          <p:nvPr/>
        </p:nvSpPr>
        <p:spPr>
          <a:xfrm>
            <a:off x="852488" y="1470025"/>
            <a:ext cx="3524250" cy="3749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 dirty="0">
                <a:solidFill>
                  <a:srgbClr val="D60093"/>
                </a:solidFill>
                <a:latin typeface="Comic Sans MS" pitchFamily="66" charset="0"/>
              </a:rPr>
              <a:t>Byddwch yn codi rhaw o becyn arferol o 52 o gardiau chwarae. </a:t>
            </a:r>
          </a:p>
        </p:txBody>
      </p:sp>
      <p:sp>
        <p:nvSpPr>
          <p:cNvPr id="34834" name="AutoShape 18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808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48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82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AutoShape 2"/>
          <p:cNvSpPr>
            <a:spLocks noChangeArrowheads="1"/>
          </p:cNvSpPr>
          <p:nvPr/>
        </p:nvSpPr>
        <p:spPr>
          <a:xfrm>
            <a:off x="269875" y="171450"/>
            <a:ext cx="4689475" cy="65198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7C80"/>
              </a:gs>
              <a:gs pos="50000">
                <a:srgbClr val="FFFF66"/>
              </a:gs>
              <a:gs pos="100000">
                <a:srgbClr val="FF7C8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848" name="AutoShape 8"/>
          <p:cNvSpPr>
            <a:spLocks noChangeArrowheads="1"/>
          </p:cNvSpPr>
          <p:nvPr/>
        </p:nvSpPr>
        <p:spPr>
          <a:xfrm>
            <a:off x="5602288" y="4941888"/>
            <a:ext cx="3302000" cy="817562"/>
          </a:xfrm>
          <a:prstGeom prst="roundRect">
            <a:avLst>
              <a:gd name="adj" fmla="val 16667"/>
            </a:avLst>
          </a:prstGeom>
          <a:solidFill>
            <a:srgbClr val="FF5050"/>
          </a:solidFill>
          <a:ln w="9525">
            <a:noFill/>
            <a:round/>
          </a:ln>
        </p:spPr>
        <p:txBody>
          <a:bodyPr wrap="none" anchor="ctr"/>
          <a:lstStyle/>
          <a:p>
            <a:pPr algn="ctr">
              <a:defRPr b="0" i="0"/>
            </a:pPr>
            <a:endParaRPr lang="en-GB">
              <a:solidFill>
                <a:srgbClr val="FF5050"/>
              </a:solidFill>
            </a:endParaRPr>
          </a:p>
        </p:txBody>
      </p:sp>
      <p:sp>
        <p:nvSpPr>
          <p:cNvPr id="35850" name="Text Box 10"/>
          <p:cNvSpPr txBox="1">
            <a:spLocks noChangeArrowheads="1"/>
          </p:cNvSpPr>
          <p:nvPr/>
        </p:nvSpPr>
        <p:spPr>
          <a:xfrm>
            <a:off x="5489575" y="4075113"/>
            <a:ext cx="3524250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Tebygol </a:t>
            </a:r>
          </a:p>
        </p:txBody>
      </p:sp>
      <p:sp>
        <p:nvSpPr>
          <p:cNvPr id="35851" name="Text Box 11"/>
          <p:cNvSpPr txBox="1">
            <a:spLocks noChangeArrowheads="1"/>
          </p:cNvSpPr>
          <p:nvPr/>
        </p:nvSpPr>
        <p:spPr>
          <a:xfrm>
            <a:off x="5489575" y="249238"/>
            <a:ext cx="3524250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Amhosibl </a:t>
            </a:r>
          </a:p>
        </p:txBody>
      </p:sp>
      <p:sp>
        <p:nvSpPr>
          <p:cNvPr id="35852" name="Text Box 12"/>
          <p:cNvSpPr txBox="1">
            <a:spLocks noChangeArrowheads="1"/>
          </p:cNvSpPr>
          <p:nvPr/>
        </p:nvSpPr>
        <p:spPr>
          <a:xfrm>
            <a:off x="5127625" y="1204913"/>
            <a:ext cx="3887788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/>
          <a:p>
            <a:pPr algn="ctr">
              <a:defRPr b="0" i="0"/>
            </a:pPr>
            <a:r>
              <a:rPr lang="x-none" sz="3600" b="1" dirty="0">
                <a:solidFill>
                  <a:schemeClr val="accent2"/>
                </a:solidFill>
                <a:latin typeface="Comic Sans MS" pitchFamily="66" charset="0"/>
              </a:rPr>
              <a:t>Annhebygol iawn</a:t>
            </a:r>
          </a:p>
        </p:txBody>
      </p:sp>
      <p:sp>
        <p:nvSpPr>
          <p:cNvPr id="35853" name="Text Box 13"/>
          <p:cNvSpPr txBox="1">
            <a:spLocks noChangeArrowheads="1"/>
          </p:cNvSpPr>
          <p:nvPr/>
        </p:nvSpPr>
        <p:spPr>
          <a:xfrm>
            <a:off x="5491163" y="2162175"/>
            <a:ext cx="3524250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Annhebygol </a:t>
            </a:r>
          </a:p>
        </p:txBody>
      </p:sp>
      <p:sp>
        <p:nvSpPr>
          <p:cNvPr id="35854" name="Text Box 14"/>
          <p:cNvSpPr txBox="1">
            <a:spLocks noChangeArrowheads="1"/>
          </p:cNvSpPr>
          <p:nvPr/>
        </p:nvSpPr>
        <p:spPr>
          <a:xfrm>
            <a:off x="5489575" y="3117850"/>
            <a:ext cx="3524250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Siawns deg</a:t>
            </a:r>
          </a:p>
        </p:txBody>
      </p:sp>
      <p:sp>
        <p:nvSpPr>
          <p:cNvPr id="35855" name="Text Box 15"/>
          <p:cNvSpPr txBox="1">
            <a:spLocks noChangeArrowheads="1"/>
          </p:cNvSpPr>
          <p:nvPr/>
        </p:nvSpPr>
        <p:spPr>
          <a:xfrm>
            <a:off x="5491163" y="5030788"/>
            <a:ext cx="3524250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Tebygol iawn</a:t>
            </a:r>
            <a:r>
              <a:rPr lang="x-none" sz="3600" b="0">
                <a:solidFill>
                  <a:schemeClr val="accent2"/>
                </a:solidFill>
                <a:latin typeface="Comic Sans MS" pitchFamily="66" charset="0"/>
              </a:rPr>
              <a:t> </a:t>
            </a:r>
          </a:p>
        </p:txBody>
      </p:sp>
      <p:sp>
        <p:nvSpPr>
          <p:cNvPr id="35856" name="Text Box 16"/>
          <p:cNvSpPr txBox="1">
            <a:spLocks noChangeArrowheads="1"/>
          </p:cNvSpPr>
          <p:nvPr/>
        </p:nvSpPr>
        <p:spPr>
          <a:xfrm>
            <a:off x="5491163" y="5988050"/>
            <a:ext cx="3524250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Sicr</a:t>
            </a:r>
          </a:p>
        </p:txBody>
      </p:sp>
      <p:sp>
        <p:nvSpPr>
          <p:cNvPr id="35857" name="Text Box 17"/>
          <p:cNvSpPr txBox="1">
            <a:spLocks noChangeArrowheads="1"/>
          </p:cNvSpPr>
          <p:nvPr/>
        </p:nvSpPr>
        <p:spPr>
          <a:xfrm>
            <a:off x="852488" y="1470025"/>
            <a:ext cx="3524250" cy="25304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rgbClr val="D60093"/>
                </a:solidFill>
                <a:latin typeface="Comic Sans MS" pitchFamily="66" charset="0"/>
              </a:rPr>
              <a:t>Byddwch yn bwyta rhywbeth yn yr oriau nesaf.</a:t>
            </a:r>
          </a:p>
        </p:txBody>
      </p:sp>
      <p:sp>
        <p:nvSpPr>
          <p:cNvPr id="35858" name="AutoShape 18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808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58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AutoShape 2"/>
          <p:cNvSpPr>
            <a:spLocks noChangeArrowheads="1"/>
          </p:cNvSpPr>
          <p:nvPr/>
        </p:nvSpPr>
        <p:spPr>
          <a:xfrm>
            <a:off x="269875" y="171450"/>
            <a:ext cx="4689475" cy="65198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7C80"/>
              </a:gs>
              <a:gs pos="50000">
                <a:srgbClr val="FFFF66"/>
              </a:gs>
              <a:gs pos="100000">
                <a:srgbClr val="FF7C8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873" name="AutoShape 9"/>
          <p:cNvSpPr>
            <a:spLocks noChangeArrowheads="1"/>
          </p:cNvSpPr>
          <p:nvPr/>
        </p:nvSpPr>
        <p:spPr>
          <a:xfrm>
            <a:off x="5602288" y="5899150"/>
            <a:ext cx="3302000" cy="817563"/>
          </a:xfrm>
          <a:prstGeom prst="roundRect">
            <a:avLst>
              <a:gd name="adj" fmla="val 16667"/>
            </a:avLst>
          </a:prstGeom>
          <a:solidFill>
            <a:srgbClr val="FF5050"/>
          </a:solidFill>
          <a:ln w="9525">
            <a:noFill/>
            <a:round/>
          </a:ln>
        </p:spPr>
        <p:txBody>
          <a:bodyPr wrap="none" anchor="ctr"/>
          <a:lstStyle/>
          <a:p>
            <a:pPr algn="ctr">
              <a:defRPr b="0" i="0"/>
            </a:pPr>
            <a:endParaRPr lang="en-GB">
              <a:solidFill>
                <a:srgbClr val="FF5050"/>
              </a:solidFill>
            </a:endParaRPr>
          </a:p>
        </p:txBody>
      </p:sp>
      <p:sp>
        <p:nvSpPr>
          <p:cNvPr id="36874" name="Text Box 10"/>
          <p:cNvSpPr txBox="1">
            <a:spLocks noChangeArrowheads="1"/>
          </p:cNvSpPr>
          <p:nvPr/>
        </p:nvSpPr>
        <p:spPr>
          <a:xfrm>
            <a:off x="5489575" y="4075113"/>
            <a:ext cx="3524250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Tebygol </a:t>
            </a:r>
          </a:p>
        </p:txBody>
      </p:sp>
      <p:sp>
        <p:nvSpPr>
          <p:cNvPr id="36875" name="Text Box 11"/>
          <p:cNvSpPr txBox="1">
            <a:spLocks noChangeArrowheads="1"/>
          </p:cNvSpPr>
          <p:nvPr/>
        </p:nvSpPr>
        <p:spPr>
          <a:xfrm>
            <a:off x="5489575" y="249238"/>
            <a:ext cx="3524250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Amhosibl </a:t>
            </a:r>
          </a:p>
        </p:txBody>
      </p:sp>
      <p:sp>
        <p:nvSpPr>
          <p:cNvPr id="36876" name="Text Box 12"/>
          <p:cNvSpPr txBox="1">
            <a:spLocks noChangeArrowheads="1"/>
          </p:cNvSpPr>
          <p:nvPr/>
        </p:nvSpPr>
        <p:spPr>
          <a:xfrm>
            <a:off x="5191125" y="1204913"/>
            <a:ext cx="3824288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/>
          <a:p>
            <a:pPr algn="ctr">
              <a:defRPr b="0" i="0"/>
            </a:pPr>
            <a:r>
              <a:rPr lang="x-none" sz="3600" b="1" dirty="0">
                <a:solidFill>
                  <a:schemeClr val="accent2"/>
                </a:solidFill>
                <a:latin typeface="Comic Sans MS" pitchFamily="66" charset="0"/>
              </a:rPr>
              <a:t>Annhebygol iawn</a:t>
            </a:r>
          </a:p>
        </p:txBody>
      </p:sp>
      <p:sp>
        <p:nvSpPr>
          <p:cNvPr id="36877" name="Text Box 13"/>
          <p:cNvSpPr txBox="1">
            <a:spLocks noChangeArrowheads="1"/>
          </p:cNvSpPr>
          <p:nvPr/>
        </p:nvSpPr>
        <p:spPr>
          <a:xfrm>
            <a:off x="5491163" y="2162175"/>
            <a:ext cx="3524250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Annhebygol </a:t>
            </a:r>
          </a:p>
        </p:txBody>
      </p:sp>
      <p:sp>
        <p:nvSpPr>
          <p:cNvPr id="36878" name="Text Box 14"/>
          <p:cNvSpPr txBox="1">
            <a:spLocks noChangeArrowheads="1"/>
          </p:cNvSpPr>
          <p:nvPr/>
        </p:nvSpPr>
        <p:spPr>
          <a:xfrm>
            <a:off x="5489575" y="3117850"/>
            <a:ext cx="3524250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Siawns deg</a:t>
            </a:r>
          </a:p>
        </p:txBody>
      </p:sp>
      <p:sp>
        <p:nvSpPr>
          <p:cNvPr id="36879" name="Text Box 15"/>
          <p:cNvSpPr txBox="1">
            <a:spLocks noChangeArrowheads="1"/>
          </p:cNvSpPr>
          <p:nvPr/>
        </p:nvSpPr>
        <p:spPr>
          <a:xfrm>
            <a:off x="5491163" y="5030788"/>
            <a:ext cx="3524250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Tebygol iawn</a:t>
            </a:r>
            <a:r>
              <a:rPr lang="x-none" sz="3600" b="0">
                <a:solidFill>
                  <a:schemeClr val="accent2"/>
                </a:solidFill>
                <a:latin typeface="Comic Sans MS" pitchFamily="66" charset="0"/>
              </a:rPr>
              <a:t> </a:t>
            </a:r>
          </a:p>
        </p:txBody>
      </p:sp>
      <p:sp>
        <p:nvSpPr>
          <p:cNvPr id="36880" name="Text Box 16"/>
          <p:cNvSpPr txBox="1">
            <a:spLocks noChangeArrowheads="1"/>
          </p:cNvSpPr>
          <p:nvPr/>
        </p:nvSpPr>
        <p:spPr>
          <a:xfrm>
            <a:off x="5491163" y="5988050"/>
            <a:ext cx="3524250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Sicr</a:t>
            </a:r>
          </a:p>
        </p:txBody>
      </p:sp>
      <p:sp>
        <p:nvSpPr>
          <p:cNvPr id="36881" name="Text Box 17"/>
          <p:cNvSpPr txBox="1">
            <a:spLocks noChangeArrowheads="1"/>
          </p:cNvSpPr>
          <p:nvPr/>
        </p:nvSpPr>
        <p:spPr>
          <a:xfrm>
            <a:off x="852488" y="1470025"/>
            <a:ext cx="3524250" cy="25304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rgbClr val="D60093"/>
                </a:solidFill>
                <a:latin typeface="Comic Sans MS" pitchFamily="66" charset="0"/>
              </a:rPr>
              <a:t>Byddwch yn yfed rhywbeth yn y 24 awr nesaf.</a:t>
            </a:r>
          </a:p>
        </p:txBody>
      </p:sp>
      <p:sp>
        <p:nvSpPr>
          <p:cNvPr id="36882" name="AutoShape 18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808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68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87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AutoShape 2"/>
          <p:cNvSpPr>
            <a:spLocks noChangeArrowheads="1"/>
          </p:cNvSpPr>
          <p:nvPr/>
        </p:nvSpPr>
        <p:spPr>
          <a:xfrm>
            <a:off x="269875" y="171450"/>
            <a:ext cx="4689475" cy="65198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7C80"/>
              </a:gs>
              <a:gs pos="50000">
                <a:srgbClr val="FFFF66"/>
              </a:gs>
              <a:gs pos="100000">
                <a:srgbClr val="FF7C8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892" name="AutoShape 4"/>
          <p:cNvSpPr>
            <a:spLocks noChangeArrowheads="1"/>
          </p:cNvSpPr>
          <p:nvPr/>
        </p:nvSpPr>
        <p:spPr>
          <a:xfrm>
            <a:off x="5600700" y="160338"/>
            <a:ext cx="3302000" cy="817562"/>
          </a:xfrm>
          <a:prstGeom prst="roundRect">
            <a:avLst>
              <a:gd name="adj" fmla="val 16667"/>
            </a:avLst>
          </a:prstGeom>
          <a:solidFill>
            <a:srgbClr val="FF5050"/>
          </a:solidFill>
          <a:ln w="9525">
            <a:noFill/>
            <a:round/>
          </a:ln>
        </p:spPr>
        <p:txBody>
          <a:bodyPr wrap="none" anchor="ctr"/>
          <a:lstStyle/>
          <a:p>
            <a:pPr algn="ctr">
              <a:defRPr b="0" i="0"/>
            </a:pPr>
            <a:endParaRPr lang="en-GB">
              <a:solidFill>
                <a:srgbClr val="FF5050"/>
              </a:solidFill>
            </a:endParaRPr>
          </a:p>
        </p:txBody>
      </p:sp>
      <p:sp>
        <p:nvSpPr>
          <p:cNvPr id="37898" name="Text Box 10"/>
          <p:cNvSpPr txBox="1">
            <a:spLocks noChangeArrowheads="1"/>
          </p:cNvSpPr>
          <p:nvPr/>
        </p:nvSpPr>
        <p:spPr>
          <a:xfrm>
            <a:off x="5489575" y="4075113"/>
            <a:ext cx="3524250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Tebygol </a:t>
            </a:r>
          </a:p>
        </p:txBody>
      </p:sp>
      <p:sp>
        <p:nvSpPr>
          <p:cNvPr id="37899" name="Text Box 11"/>
          <p:cNvSpPr txBox="1">
            <a:spLocks noChangeArrowheads="1"/>
          </p:cNvSpPr>
          <p:nvPr/>
        </p:nvSpPr>
        <p:spPr>
          <a:xfrm>
            <a:off x="5489575" y="249238"/>
            <a:ext cx="3524250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Amhosibl </a:t>
            </a:r>
          </a:p>
        </p:txBody>
      </p:sp>
      <p:sp>
        <p:nvSpPr>
          <p:cNvPr id="37900" name="Text Box 12"/>
          <p:cNvSpPr txBox="1">
            <a:spLocks noChangeArrowheads="1"/>
          </p:cNvSpPr>
          <p:nvPr/>
        </p:nvSpPr>
        <p:spPr>
          <a:xfrm>
            <a:off x="5143500" y="1204913"/>
            <a:ext cx="3871913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/>
          <a:p>
            <a:pPr algn="ctr">
              <a:defRPr b="0" i="0"/>
            </a:pPr>
            <a:r>
              <a:rPr lang="x-none" sz="3600" b="1" dirty="0">
                <a:solidFill>
                  <a:schemeClr val="accent2"/>
                </a:solidFill>
                <a:latin typeface="Comic Sans MS" pitchFamily="66" charset="0"/>
              </a:rPr>
              <a:t>Annhebygol iawn</a:t>
            </a:r>
          </a:p>
        </p:txBody>
      </p:sp>
      <p:sp>
        <p:nvSpPr>
          <p:cNvPr id="37901" name="Text Box 13"/>
          <p:cNvSpPr txBox="1">
            <a:spLocks noChangeArrowheads="1"/>
          </p:cNvSpPr>
          <p:nvPr/>
        </p:nvSpPr>
        <p:spPr>
          <a:xfrm>
            <a:off x="5491163" y="2162175"/>
            <a:ext cx="3524250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Annhebygol </a:t>
            </a:r>
          </a:p>
        </p:txBody>
      </p:sp>
      <p:sp>
        <p:nvSpPr>
          <p:cNvPr id="37902" name="Text Box 14"/>
          <p:cNvSpPr txBox="1">
            <a:spLocks noChangeArrowheads="1"/>
          </p:cNvSpPr>
          <p:nvPr/>
        </p:nvSpPr>
        <p:spPr>
          <a:xfrm>
            <a:off x="5489575" y="3117850"/>
            <a:ext cx="3524250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Siawns deg</a:t>
            </a:r>
          </a:p>
        </p:txBody>
      </p:sp>
      <p:sp>
        <p:nvSpPr>
          <p:cNvPr id="37903" name="Text Box 15"/>
          <p:cNvSpPr txBox="1">
            <a:spLocks noChangeArrowheads="1"/>
          </p:cNvSpPr>
          <p:nvPr/>
        </p:nvSpPr>
        <p:spPr>
          <a:xfrm>
            <a:off x="5491163" y="5030788"/>
            <a:ext cx="3524250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Tebygol iawn</a:t>
            </a:r>
            <a:r>
              <a:rPr lang="x-none" sz="3600" b="0">
                <a:solidFill>
                  <a:schemeClr val="accent2"/>
                </a:solidFill>
                <a:latin typeface="Comic Sans MS" pitchFamily="66" charset="0"/>
              </a:rPr>
              <a:t> </a:t>
            </a:r>
          </a:p>
        </p:txBody>
      </p:sp>
      <p:sp>
        <p:nvSpPr>
          <p:cNvPr id="37904" name="Text Box 16"/>
          <p:cNvSpPr txBox="1">
            <a:spLocks noChangeArrowheads="1"/>
          </p:cNvSpPr>
          <p:nvPr/>
        </p:nvSpPr>
        <p:spPr>
          <a:xfrm>
            <a:off x="5491163" y="5988050"/>
            <a:ext cx="3524250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Sicr</a:t>
            </a:r>
          </a:p>
        </p:txBody>
      </p:sp>
      <p:sp>
        <p:nvSpPr>
          <p:cNvPr id="37905" name="Text Box 17"/>
          <p:cNvSpPr txBox="1">
            <a:spLocks noChangeArrowheads="1"/>
          </p:cNvSpPr>
          <p:nvPr/>
        </p:nvSpPr>
        <p:spPr>
          <a:xfrm>
            <a:off x="852488" y="1470025"/>
            <a:ext cx="3524250" cy="1920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rgbClr val="D60093"/>
                </a:solidFill>
                <a:latin typeface="Comic Sans MS" pitchFamily="66" charset="0"/>
              </a:rPr>
              <a:t>Mae gennych 100 o frodyr a chwiorydd. </a:t>
            </a:r>
          </a:p>
        </p:txBody>
      </p:sp>
      <p:sp>
        <p:nvSpPr>
          <p:cNvPr id="37906" name="AutoShape 18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808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78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892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AutoShape 2"/>
          <p:cNvSpPr>
            <a:spLocks noChangeArrowheads="1"/>
          </p:cNvSpPr>
          <p:nvPr/>
        </p:nvSpPr>
        <p:spPr>
          <a:xfrm>
            <a:off x="269875" y="171450"/>
            <a:ext cx="4689475" cy="65198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7C80"/>
              </a:gs>
              <a:gs pos="50000">
                <a:srgbClr val="FFFF66"/>
              </a:gs>
              <a:gs pos="100000">
                <a:srgbClr val="FF7C8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1203" name="AutoShape 3"/>
          <p:cNvSpPr>
            <a:spLocks noChangeArrowheads="1"/>
          </p:cNvSpPr>
          <p:nvPr/>
        </p:nvSpPr>
        <p:spPr>
          <a:xfrm>
            <a:off x="5602288" y="5899150"/>
            <a:ext cx="3302000" cy="817563"/>
          </a:xfrm>
          <a:prstGeom prst="roundRect">
            <a:avLst>
              <a:gd name="adj" fmla="val 16667"/>
            </a:avLst>
          </a:prstGeom>
          <a:solidFill>
            <a:srgbClr val="FF5050"/>
          </a:solidFill>
          <a:ln w="9525">
            <a:noFill/>
            <a:round/>
          </a:ln>
        </p:spPr>
        <p:txBody>
          <a:bodyPr wrap="none" anchor="ctr"/>
          <a:lstStyle/>
          <a:p>
            <a:pPr algn="ctr">
              <a:defRPr b="0" i="0"/>
            </a:pPr>
            <a:endParaRPr lang="en-GB">
              <a:solidFill>
                <a:srgbClr val="FF5050"/>
              </a:solidFill>
            </a:endParaRPr>
          </a:p>
        </p:txBody>
      </p:sp>
      <p:sp>
        <p:nvSpPr>
          <p:cNvPr id="51204" name="Text Box 4"/>
          <p:cNvSpPr txBox="1">
            <a:spLocks noChangeArrowheads="1"/>
          </p:cNvSpPr>
          <p:nvPr/>
        </p:nvSpPr>
        <p:spPr>
          <a:xfrm>
            <a:off x="5489575" y="4075113"/>
            <a:ext cx="3524250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Tebygol </a:t>
            </a:r>
          </a:p>
        </p:txBody>
      </p:sp>
      <p:sp>
        <p:nvSpPr>
          <p:cNvPr id="51205" name="Text Box 5"/>
          <p:cNvSpPr txBox="1">
            <a:spLocks noChangeArrowheads="1"/>
          </p:cNvSpPr>
          <p:nvPr/>
        </p:nvSpPr>
        <p:spPr>
          <a:xfrm>
            <a:off x="5489575" y="249238"/>
            <a:ext cx="3524250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Amhosibl </a:t>
            </a:r>
          </a:p>
        </p:txBody>
      </p:sp>
      <p:sp>
        <p:nvSpPr>
          <p:cNvPr id="51206" name="Text Box 6"/>
          <p:cNvSpPr txBox="1">
            <a:spLocks noChangeArrowheads="1"/>
          </p:cNvSpPr>
          <p:nvPr/>
        </p:nvSpPr>
        <p:spPr>
          <a:xfrm>
            <a:off x="5159375" y="1204913"/>
            <a:ext cx="3856038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/>
          <a:p>
            <a:pPr algn="ctr">
              <a:defRPr b="0" i="0"/>
            </a:pPr>
            <a:r>
              <a:rPr lang="x-none" sz="3600" b="1" dirty="0">
                <a:solidFill>
                  <a:schemeClr val="accent2"/>
                </a:solidFill>
                <a:latin typeface="Comic Sans MS" pitchFamily="66" charset="0"/>
              </a:rPr>
              <a:t>Annhebygol iawn</a:t>
            </a:r>
          </a:p>
        </p:txBody>
      </p:sp>
      <p:sp>
        <p:nvSpPr>
          <p:cNvPr id="51207" name="Text Box 7"/>
          <p:cNvSpPr txBox="1">
            <a:spLocks noChangeArrowheads="1"/>
          </p:cNvSpPr>
          <p:nvPr/>
        </p:nvSpPr>
        <p:spPr>
          <a:xfrm>
            <a:off x="5491163" y="2162175"/>
            <a:ext cx="3524250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Annhebygol </a:t>
            </a:r>
          </a:p>
        </p:txBody>
      </p:sp>
      <p:sp>
        <p:nvSpPr>
          <p:cNvPr id="51208" name="Text Box 8"/>
          <p:cNvSpPr txBox="1">
            <a:spLocks noChangeArrowheads="1"/>
          </p:cNvSpPr>
          <p:nvPr/>
        </p:nvSpPr>
        <p:spPr>
          <a:xfrm>
            <a:off x="5489575" y="3117850"/>
            <a:ext cx="3524250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Siawns deg</a:t>
            </a:r>
          </a:p>
        </p:txBody>
      </p:sp>
      <p:sp>
        <p:nvSpPr>
          <p:cNvPr id="51209" name="Text Box 9"/>
          <p:cNvSpPr txBox="1">
            <a:spLocks noChangeArrowheads="1"/>
          </p:cNvSpPr>
          <p:nvPr/>
        </p:nvSpPr>
        <p:spPr>
          <a:xfrm>
            <a:off x="5491163" y="5030788"/>
            <a:ext cx="3524250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Tebygol iawn</a:t>
            </a:r>
            <a:r>
              <a:rPr lang="x-none" sz="3600" b="0">
                <a:solidFill>
                  <a:schemeClr val="accent2"/>
                </a:solidFill>
                <a:latin typeface="Comic Sans MS" pitchFamily="66" charset="0"/>
              </a:rPr>
              <a:t> </a:t>
            </a:r>
          </a:p>
        </p:txBody>
      </p:sp>
      <p:sp>
        <p:nvSpPr>
          <p:cNvPr id="51210" name="Text Box 10"/>
          <p:cNvSpPr txBox="1">
            <a:spLocks noChangeArrowheads="1"/>
          </p:cNvSpPr>
          <p:nvPr/>
        </p:nvSpPr>
        <p:spPr>
          <a:xfrm>
            <a:off x="5491163" y="5988050"/>
            <a:ext cx="3524250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Sicr</a:t>
            </a:r>
          </a:p>
        </p:txBody>
      </p:sp>
      <p:sp>
        <p:nvSpPr>
          <p:cNvPr id="51211" name="Text Box 11"/>
          <p:cNvSpPr txBox="1">
            <a:spLocks noChangeArrowheads="1"/>
          </p:cNvSpPr>
          <p:nvPr/>
        </p:nvSpPr>
        <p:spPr>
          <a:xfrm>
            <a:off x="852488" y="1470025"/>
            <a:ext cx="3524250" cy="193899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 dirty="0">
                <a:solidFill>
                  <a:srgbClr val="D60093"/>
                </a:solidFill>
                <a:latin typeface="Comic Sans MS" pitchFamily="66" charset="0"/>
              </a:rPr>
              <a:t>Roeddech </a:t>
            </a:r>
            <a:r>
              <a:rPr lang="cy-GB" sz="4000" b="1" dirty="0" smtClean="0">
                <a:solidFill>
                  <a:srgbClr val="D60093"/>
                </a:solidFill>
                <a:latin typeface="Comic Sans MS" pitchFamily="66" charset="0"/>
              </a:rPr>
              <a:t>chi </a:t>
            </a:r>
            <a:r>
              <a:rPr lang="x-none" sz="4000" b="1" dirty="0" smtClean="0">
                <a:solidFill>
                  <a:srgbClr val="D60093"/>
                </a:solidFill>
                <a:latin typeface="Comic Sans MS" pitchFamily="66" charset="0"/>
              </a:rPr>
              <a:t>wedi </a:t>
            </a:r>
            <a:r>
              <a:rPr lang="x-none" sz="4000" b="1" dirty="0">
                <a:solidFill>
                  <a:srgbClr val="D60093"/>
                </a:solidFill>
                <a:latin typeface="Comic Sans MS" pitchFamily="66" charset="0"/>
              </a:rPr>
              <a:t>dod i'r ysgol heddiw. </a:t>
            </a:r>
          </a:p>
        </p:txBody>
      </p:sp>
      <p:sp>
        <p:nvSpPr>
          <p:cNvPr id="51212" name="AutoShape 12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808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12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03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AutoShape 2"/>
          <p:cNvSpPr>
            <a:spLocks noChangeArrowheads="1"/>
          </p:cNvSpPr>
          <p:nvPr/>
        </p:nvSpPr>
        <p:spPr>
          <a:xfrm>
            <a:off x="269875" y="171450"/>
            <a:ext cx="4689475" cy="65198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7C80"/>
              </a:gs>
              <a:gs pos="50000">
                <a:srgbClr val="FFFF66"/>
              </a:gs>
              <a:gs pos="100000">
                <a:srgbClr val="FF7C8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17" name="AutoShape 5"/>
          <p:cNvSpPr>
            <a:spLocks noChangeArrowheads="1"/>
          </p:cNvSpPr>
          <p:nvPr/>
        </p:nvSpPr>
        <p:spPr>
          <a:xfrm>
            <a:off x="5159375" y="1116013"/>
            <a:ext cx="3744913" cy="817562"/>
          </a:xfrm>
          <a:prstGeom prst="roundRect">
            <a:avLst>
              <a:gd name="adj" fmla="val 16667"/>
            </a:avLst>
          </a:prstGeom>
          <a:solidFill>
            <a:srgbClr val="FF5050"/>
          </a:solidFill>
          <a:ln w="9525">
            <a:noFill/>
            <a:round/>
          </a:ln>
        </p:spPr>
        <p:txBody>
          <a:bodyPr wrap="none" anchor="ctr"/>
          <a:lstStyle/>
          <a:p>
            <a:pPr algn="ctr">
              <a:defRPr b="0" i="0"/>
            </a:pPr>
            <a:endParaRPr lang="en-GB">
              <a:solidFill>
                <a:srgbClr val="FF5050"/>
              </a:solidFill>
            </a:endParaRPr>
          </a:p>
        </p:txBody>
      </p:sp>
      <p:sp>
        <p:nvSpPr>
          <p:cNvPr id="38922" name="Text Box 10"/>
          <p:cNvSpPr txBox="1">
            <a:spLocks noChangeArrowheads="1"/>
          </p:cNvSpPr>
          <p:nvPr/>
        </p:nvSpPr>
        <p:spPr>
          <a:xfrm>
            <a:off x="5489575" y="4075113"/>
            <a:ext cx="3524250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Tebygol </a:t>
            </a:r>
          </a:p>
        </p:txBody>
      </p:sp>
      <p:sp>
        <p:nvSpPr>
          <p:cNvPr id="38923" name="Text Box 11"/>
          <p:cNvSpPr txBox="1">
            <a:spLocks noChangeArrowheads="1"/>
          </p:cNvSpPr>
          <p:nvPr/>
        </p:nvSpPr>
        <p:spPr>
          <a:xfrm>
            <a:off x="5489575" y="249238"/>
            <a:ext cx="3524250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Amhosibl </a:t>
            </a:r>
          </a:p>
        </p:txBody>
      </p:sp>
      <p:sp>
        <p:nvSpPr>
          <p:cNvPr id="38924" name="Text Box 12"/>
          <p:cNvSpPr txBox="1">
            <a:spLocks noChangeArrowheads="1"/>
          </p:cNvSpPr>
          <p:nvPr/>
        </p:nvSpPr>
        <p:spPr>
          <a:xfrm>
            <a:off x="5080000" y="1204913"/>
            <a:ext cx="3935413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/>
          <a:p>
            <a:pPr algn="ctr">
              <a:defRPr b="0" i="0"/>
            </a:pPr>
            <a:r>
              <a:rPr lang="x-none" sz="3600" b="1" dirty="0">
                <a:solidFill>
                  <a:schemeClr val="accent2"/>
                </a:solidFill>
                <a:latin typeface="Comic Sans MS" pitchFamily="66" charset="0"/>
              </a:rPr>
              <a:t>Annhebygol iawn</a:t>
            </a:r>
          </a:p>
        </p:txBody>
      </p:sp>
      <p:sp>
        <p:nvSpPr>
          <p:cNvPr id="38925" name="Text Box 13"/>
          <p:cNvSpPr txBox="1">
            <a:spLocks noChangeArrowheads="1"/>
          </p:cNvSpPr>
          <p:nvPr/>
        </p:nvSpPr>
        <p:spPr>
          <a:xfrm>
            <a:off x="5491163" y="2162175"/>
            <a:ext cx="3524250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 dirty="0">
                <a:solidFill>
                  <a:schemeClr val="accent2"/>
                </a:solidFill>
                <a:latin typeface="Comic Sans MS" pitchFamily="66" charset="0"/>
              </a:rPr>
              <a:t>Annhebygol </a:t>
            </a:r>
          </a:p>
        </p:txBody>
      </p:sp>
      <p:sp>
        <p:nvSpPr>
          <p:cNvPr id="38926" name="Text Box 14"/>
          <p:cNvSpPr txBox="1">
            <a:spLocks noChangeArrowheads="1"/>
          </p:cNvSpPr>
          <p:nvPr/>
        </p:nvSpPr>
        <p:spPr>
          <a:xfrm>
            <a:off x="5489575" y="3117850"/>
            <a:ext cx="3524250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Siawns deg</a:t>
            </a:r>
          </a:p>
        </p:txBody>
      </p:sp>
      <p:sp>
        <p:nvSpPr>
          <p:cNvPr id="38927" name="Text Box 15"/>
          <p:cNvSpPr txBox="1">
            <a:spLocks noChangeArrowheads="1"/>
          </p:cNvSpPr>
          <p:nvPr/>
        </p:nvSpPr>
        <p:spPr>
          <a:xfrm>
            <a:off x="5491163" y="5030788"/>
            <a:ext cx="3524250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Tebygol iawn</a:t>
            </a:r>
            <a:r>
              <a:rPr lang="x-none" sz="3600" b="0">
                <a:solidFill>
                  <a:schemeClr val="accent2"/>
                </a:solidFill>
                <a:latin typeface="Comic Sans MS" pitchFamily="66" charset="0"/>
              </a:rPr>
              <a:t> </a:t>
            </a:r>
          </a:p>
        </p:txBody>
      </p:sp>
      <p:sp>
        <p:nvSpPr>
          <p:cNvPr id="38928" name="Text Box 16"/>
          <p:cNvSpPr txBox="1">
            <a:spLocks noChangeArrowheads="1"/>
          </p:cNvSpPr>
          <p:nvPr/>
        </p:nvSpPr>
        <p:spPr>
          <a:xfrm>
            <a:off x="5491163" y="5988050"/>
            <a:ext cx="3524250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Sicr</a:t>
            </a:r>
          </a:p>
        </p:txBody>
      </p:sp>
      <p:sp>
        <p:nvSpPr>
          <p:cNvPr id="38929" name="Text Box 17"/>
          <p:cNvSpPr txBox="1">
            <a:spLocks noChangeArrowheads="1"/>
          </p:cNvSpPr>
          <p:nvPr/>
        </p:nvSpPr>
        <p:spPr>
          <a:xfrm>
            <a:off x="852488" y="1470025"/>
            <a:ext cx="3524250" cy="25304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rgbClr val="D60093"/>
                </a:solidFill>
                <a:latin typeface="Comic Sans MS" pitchFamily="66" charset="0"/>
              </a:rPr>
              <a:t>Mae'n ben blwydd ar eich athro/athrawes y mis hwn. </a:t>
            </a:r>
          </a:p>
        </p:txBody>
      </p:sp>
      <p:sp>
        <p:nvSpPr>
          <p:cNvPr id="38930" name="AutoShape 18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808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89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917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AutoShape 2"/>
          <p:cNvSpPr>
            <a:spLocks noChangeArrowheads="1"/>
          </p:cNvSpPr>
          <p:nvPr/>
        </p:nvSpPr>
        <p:spPr>
          <a:xfrm>
            <a:off x="269875" y="171450"/>
            <a:ext cx="4689475" cy="65198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7C80"/>
              </a:gs>
              <a:gs pos="50000">
                <a:srgbClr val="FFFF66"/>
              </a:gs>
              <a:gs pos="100000">
                <a:srgbClr val="FF7C8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939" name="AutoShape 3"/>
          <p:cNvSpPr>
            <a:spLocks noChangeArrowheads="1"/>
          </p:cNvSpPr>
          <p:nvPr/>
        </p:nvSpPr>
        <p:spPr>
          <a:xfrm>
            <a:off x="5600700" y="3986213"/>
            <a:ext cx="3302000" cy="817562"/>
          </a:xfrm>
          <a:prstGeom prst="roundRect">
            <a:avLst>
              <a:gd name="adj" fmla="val 16667"/>
            </a:avLst>
          </a:prstGeom>
          <a:solidFill>
            <a:srgbClr val="FF5050"/>
          </a:solidFill>
          <a:ln w="9525">
            <a:noFill/>
            <a:round/>
          </a:ln>
        </p:spPr>
        <p:txBody>
          <a:bodyPr wrap="none" anchor="ctr"/>
          <a:lstStyle/>
          <a:p>
            <a:pPr algn="ctr">
              <a:defRPr b="0" i="0"/>
            </a:pPr>
            <a:endParaRPr lang="en-GB">
              <a:solidFill>
                <a:srgbClr val="FF5050"/>
              </a:solidFill>
            </a:endParaRPr>
          </a:p>
        </p:txBody>
      </p:sp>
      <p:sp>
        <p:nvSpPr>
          <p:cNvPr id="39946" name="Text Box 10"/>
          <p:cNvSpPr txBox="1">
            <a:spLocks noChangeArrowheads="1"/>
          </p:cNvSpPr>
          <p:nvPr/>
        </p:nvSpPr>
        <p:spPr>
          <a:xfrm>
            <a:off x="5489575" y="4075113"/>
            <a:ext cx="3524250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Tebygol </a:t>
            </a:r>
          </a:p>
        </p:txBody>
      </p:sp>
      <p:sp>
        <p:nvSpPr>
          <p:cNvPr id="39947" name="Text Box 11"/>
          <p:cNvSpPr txBox="1">
            <a:spLocks noChangeArrowheads="1"/>
          </p:cNvSpPr>
          <p:nvPr/>
        </p:nvSpPr>
        <p:spPr>
          <a:xfrm>
            <a:off x="5489575" y="249238"/>
            <a:ext cx="3524250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Amhosibl </a:t>
            </a:r>
          </a:p>
        </p:txBody>
      </p:sp>
      <p:sp>
        <p:nvSpPr>
          <p:cNvPr id="39948" name="Text Box 12"/>
          <p:cNvSpPr txBox="1">
            <a:spLocks noChangeArrowheads="1"/>
          </p:cNvSpPr>
          <p:nvPr/>
        </p:nvSpPr>
        <p:spPr>
          <a:xfrm>
            <a:off x="5080000" y="1204913"/>
            <a:ext cx="3935413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/>
          <a:p>
            <a:pPr algn="ctr">
              <a:defRPr b="0" i="0"/>
            </a:pPr>
            <a:r>
              <a:rPr lang="x-none" sz="3600" b="1" dirty="0">
                <a:solidFill>
                  <a:schemeClr val="accent2"/>
                </a:solidFill>
                <a:latin typeface="Comic Sans MS" pitchFamily="66" charset="0"/>
              </a:rPr>
              <a:t>Annhebygol iawn</a:t>
            </a:r>
          </a:p>
        </p:txBody>
      </p:sp>
      <p:sp>
        <p:nvSpPr>
          <p:cNvPr id="39949" name="Text Box 13"/>
          <p:cNvSpPr txBox="1">
            <a:spLocks noChangeArrowheads="1"/>
          </p:cNvSpPr>
          <p:nvPr/>
        </p:nvSpPr>
        <p:spPr>
          <a:xfrm>
            <a:off x="5491163" y="2162175"/>
            <a:ext cx="3524250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Annhebygol </a:t>
            </a:r>
          </a:p>
        </p:txBody>
      </p:sp>
      <p:sp>
        <p:nvSpPr>
          <p:cNvPr id="39950" name="Text Box 14"/>
          <p:cNvSpPr txBox="1">
            <a:spLocks noChangeArrowheads="1"/>
          </p:cNvSpPr>
          <p:nvPr/>
        </p:nvSpPr>
        <p:spPr>
          <a:xfrm>
            <a:off x="5489575" y="3117850"/>
            <a:ext cx="3524250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Siawns deg</a:t>
            </a:r>
          </a:p>
        </p:txBody>
      </p:sp>
      <p:sp>
        <p:nvSpPr>
          <p:cNvPr id="39951" name="Text Box 15"/>
          <p:cNvSpPr txBox="1">
            <a:spLocks noChangeArrowheads="1"/>
          </p:cNvSpPr>
          <p:nvPr/>
        </p:nvSpPr>
        <p:spPr>
          <a:xfrm>
            <a:off x="5491163" y="5030788"/>
            <a:ext cx="3524250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Tebygol iawn</a:t>
            </a:r>
            <a:r>
              <a:rPr lang="x-none" sz="3600" b="0">
                <a:solidFill>
                  <a:schemeClr val="accent2"/>
                </a:solidFill>
                <a:latin typeface="Comic Sans MS" pitchFamily="66" charset="0"/>
              </a:rPr>
              <a:t> </a:t>
            </a:r>
          </a:p>
        </p:txBody>
      </p:sp>
      <p:sp>
        <p:nvSpPr>
          <p:cNvPr id="39952" name="Text Box 16"/>
          <p:cNvSpPr txBox="1">
            <a:spLocks noChangeArrowheads="1"/>
          </p:cNvSpPr>
          <p:nvPr/>
        </p:nvSpPr>
        <p:spPr>
          <a:xfrm>
            <a:off x="5491163" y="5988050"/>
            <a:ext cx="3524250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Sicr</a:t>
            </a:r>
          </a:p>
        </p:txBody>
      </p:sp>
      <p:sp>
        <p:nvSpPr>
          <p:cNvPr id="39953" name="Text Box 17"/>
          <p:cNvSpPr txBox="1">
            <a:spLocks noChangeArrowheads="1"/>
          </p:cNvSpPr>
          <p:nvPr/>
        </p:nvSpPr>
        <p:spPr>
          <a:xfrm>
            <a:off x="852488" y="1470025"/>
            <a:ext cx="3524250" cy="4968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rgbClr val="D60093"/>
                </a:solidFill>
                <a:latin typeface="Comic Sans MS" pitchFamily="66" charset="0"/>
              </a:rPr>
              <a:t>Byddwch yn codi botwm coch o fag sy'n cynnwys 4 botwm coch a 3 botwm glas. </a:t>
            </a:r>
          </a:p>
        </p:txBody>
      </p:sp>
      <p:sp>
        <p:nvSpPr>
          <p:cNvPr id="39954" name="AutoShape 18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808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99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939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AutoShape 2"/>
          <p:cNvSpPr>
            <a:spLocks noChangeArrowheads="1"/>
          </p:cNvSpPr>
          <p:nvPr/>
        </p:nvSpPr>
        <p:spPr>
          <a:xfrm>
            <a:off x="269875" y="171450"/>
            <a:ext cx="4689475" cy="65198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7C80"/>
              </a:gs>
              <a:gs pos="50000">
                <a:srgbClr val="FFFF66"/>
              </a:gs>
              <a:gs pos="100000">
                <a:srgbClr val="FF7C8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0179" name="AutoShape 3"/>
          <p:cNvSpPr>
            <a:spLocks noChangeArrowheads="1"/>
          </p:cNvSpPr>
          <p:nvPr/>
        </p:nvSpPr>
        <p:spPr>
          <a:xfrm>
            <a:off x="5602288" y="5899150"/>
            <a:ext cx="3302000" cy="817563"/>
          </a:xfrm>
          <a:prstGeom prst="roundRect">
            <a:avLst>
              <a:gd name="adj" fmla="val 16667"/>
            </a:avLst>
          </a:prstGeom>
          <a:solidFill>
            <a:srgbClr val="FF5050"/>
          </a:solidFill>
          <a:ln w="9525">
            <a:noFill/>
            <a:round/>
          </a:ln>
        </p:spPr>
        <p:txBody>
          <a:bodyPr wrap="none" anchor="ctr"/>
          <a:lstStyle/>
          <a:p>
            <a:pPr algn="ctr">
              <a:defRPr b="0" i="0"/>
            </a:pPr>
            <a:endParaRPr lang="en-GB">
              <a:solidFill>
                <a:srgbClr val="FF5050"/>
              </a:solidFill>
            </a:endParaRPr>
          </a:p>
        </p:txBody>
      </p:sp>
      <p:sp>
        <p:nvSpPr>
          <p:cNvPr id="50180" name="Text Box 4"/>
          <p:cNvSpPr txBox="1">
            <a:spLocks noChangeArrowheads="1"/>
          </p:cNvSpPr>
          <p:nvPr/>
        </p:nvSpPr>
        <p:spPr>
          <a:xfrm>
            <a:off x="5489575" y="4075113"/>
            <a:ext cx="3524250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Tebygol </a:t>
            </a:r>
          </a:p>
        </p:txBody>
      </p:sp>
      <p:sp>
        <p:nvSpPr>
          <p:cNvPr id="50181" name="Text Box 5"/>
          <p:cNvSpPr txBox="1">
            <a:spLocks noChangeArrowheads="1"/>
          </p:cNvSpPr>
          <p:nvPr/>
        </p:nvSpPr>
        <p:spPr>
          <a:xfrm>
            <a:off x="5489575" y="249238"/>
            <a:ext cx="3524250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Amhosibl </a:t>
            </a:r>
          </a:p>
        </p:txBody>
      </p:sp>
      <p:sp>
        <p:nvSpPr>
          <p:cNvPr id="50182" name="Text Box 6"/>
          <p:cNvSpPr txBox="1">
            <a:spLocks noChangeArrowheads="1"/>
          </p:cNvSpPr>
          <p:nvPr/>
        </p:nvSpPr>
        <p:spPr>
          <a:xfrm>
            <a:off x="5491163" y="1204913"/>
            <a:ext cx="3524250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Annhebygol iawn</a:t>
            </a:r>
          </a:p>
        </p:txBody>
      </p:sp>
      <p:sp>
        <p:nvSpPr>
          <p:cNvPr id="50183" name="Text Box 7"/>
          <p:cNvSpPr txBox="1">
            <a:spLocks noChangeArrowheads="1"/>
          </p:cNvSpPr>
          <p:nvPr/>
        </p:nvSpPr>
        <p:spPr>
          <a:xfrm>
            <a:off x="5491163" y="2162175"/>
            <a:ext cx="3524250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Annhebygol </a:t>
            </a:r>
          </a:p>
        </p:txBody>
      </p:sp>
      <p:sp>
        <p:nvSpPr>
          <p:cNvPr id="50184" name="Text Box 8"/>
          <p:cNvSpPr txBox="1">
            <a:spLocks noChangeArrowheads="1"/>
          </p:cNvSpPr>
          <p:nvPr/>
        </p:nvSpPr>
        <p:spPr>
          <a:xfrm>
            <a:off x="5489575" y="3117850"/>
            <a:ext cx="3524250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Siawns deg</a:t>
            </a:r>
          </a:p>
        </p:txBody>
      </p:sp>
      <p:sp>
        <p:nvSpPr>
          <p:cNvPr id="50185" name="Text Box 9"/>
          <p:cNvSpPr txBox="1">
            <a:spLocks noChangeArrowheads="1"/>
          </p:cNvSpPr>
          <p:nvPr/>
        </p:nvSpPr>
        <p:spPr>
          <a:xfrm>
            <a:off x="5491163" y="5030788"/>
            <a:ext cx="3524250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Tebygol iawn</a:t>
            </a:r>
            <a:r>
              <a:rPr lang="x-none" sz="3600" b="0">
                <a:solidFill>
                  <a:schemeClr val="accent2"/>
                </a:solidFill>
                <a:latin typeface="Comic Sans MS" pitchFamily="66" charset="0"/>
              </a:rPr>
              <a:t> </a:t>
            </a:r>
          </a:p>
        </p:txBody>
      </p:sp>
      <p:sp>
        <p:nvSpPr>
          <p:cNvPr id="50186" name="Text Box 10"/>
          <p:cNvSpPr txBox="1">
            <a:spLocks noChangeArrowheads="1"/>
          </p:cNvSpPr>
          <p:nvPr/>
        </p:nvSpPr>
        <p:spPr>
          <a:xfrm>
            <a:off x="5491163" y="5988050"/>
            <a:ext cx="3524250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Sicr</a:t>
            </a:r>
          </a:p>
        </p:txBody>
      </p:sp>
      <p:sp>
        <p:nvSpPr>
          <p:cNvPr id="50187" name="Text Box 11"/>
          <p:cNvSpPr txBox="1">
            <a:spLocks noChangeArrowheads="1"/>
          </p:cNvSpPr>
          <p:nvPr/>
        </p:nvSpPr>
        <p:spPr>
          <a:xfrm>
            <a:off x="852488" y="1470025"/>
            <a:ext cx="3524250" cy="1920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rgbClr val="D60093"/>
                </a:solidFill>
                <a:latin typeface="Comic Sans MS" pitchFamily="66" charset="0"/>
              </a:rPr>
              <a:t>Mae tair ochr gan driongl. </a:t>
            </a:r>
          </a:p>
        </p:txBody>
      </p:sp>
      <p:sp>
        <p:nvSpPr>
          <p:cNvPr id="50188" name="AutoShape 12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808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01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179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AutoShape 2"/>
          <p:cNvSpPr>
            <a:spLocks noChangeArrowheads="1"/>
          </p:cNvSpPr>
          <p:nvPr/>
        </p:nvSpPr>
        <p:spPr>
          <a:xfrm>
            <a:off x="269875" y="171450"/>
            <a:ext cx="4689475" cy="65198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7C80"/>
              </a:gs>
              <a:gs pos="50000">
                <a:srgbClr val="FFFF66"/>
              </a:gs>
              <a:gs pos="100000">
                <a:srgbClr val="FF7C8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991" name="AutoShape 7"/>
          <p:cNvSpPr>
            <a:spLocks noChangeArrowheads="1"/>
          </p:cNvSpPr>
          <p:nvPr/>
        </p:nvSpPr>
        <p:spPr>
          <a:xfrm>
            <a:off x="5600700" y="3028950"/>
            <a:ext cx="3302000" cy="817563"/>
          </a:xfrm>
          <a:prstGeom prst="roundRect">
            <a:avLst>
              <a:gd name="adj" fmla="val 16667"/>
            </a:avLst>
          </a:prstGeom>
          <a:solidFill>
            <a:srgbClr val="FF5050"/>
          </a:solidFill>
          <a:ln w="9525">
            <a:noFill/>
            <a:round/>
          </a:ln>
        </p:spPr>
        <p:txBody>
          <a:bodyPr wrap="none" anchor="ctr"/>
          <a:lstStyle/>
          <a:p>
            <a:pPr algn="ctr">
              <a:defRPr b="0" i="0"/>
            </a:pPr>
            <a:endParaRPr lang="en-GB">
              <a:solidFill>
                <a:srgbClr val="FF5050"/>
              </a:solidFill>
            </a:endParaRPr>
          </a:p>
        </p:txBody>
      </p:sp>
      <p:sp>
        <p:nvSpPr>
          <p:cNvPr id="41994" name="Text Box 10"/>
          <p:cNvSpPr txBox="1">
            <a:spLocks noChangeArrowheads="1"/>
          </p:cNvSpPr>
          <p:nvPr/>
        </p:nvSpPr>
        <p:spPr>
          <a:xfrm>
            <a:off x="5489575" y="4075113"/>
            <a:ext cx="3524250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Tebygol </a:t>
            </a:r>
          </a:p>
        </p:txBody>
      </p:sp>
      <p:sp>
        <p:nvSpPr>
          <p:cNvPr id="41995" name="Text Box 11"/>
          <p:cNvSpPr txBox="1">
            <a:spLocks noChangeArrowheads="1"/>
          </p:cNvSpPr>
          <p:nvPr/>
        </p:nvSpPr>
        <p:spPr>
          <a:xfrm>
            <a:off x="5489575" y="249238"/>
            <a:ext cx="3524250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Amhosibl </a:t>
            </a:r>
          </a:p>
        </p:txBody>
      </p:sp>
      <p:sp>
        <p:nvSpPr>
          <p:cNvPr id="41996" name="Text Box 12"/>
          <p:cNvSpPr txBox="1">
            <a:spLocks noChangeArrowheads="1"/>
          </p:cNvSpPr>
          <p:nvPr/>
        </p:nvSpPr>
        <p:spPr>
          <a:xfrm>
            <a:off x="5491163" y="1204913"/>
            <a:ext cx="3524250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Annhebygol iawn</a:t>
            </a:r>
          </a:p>
        </p:txBody>
      </p:sp>
      <p:sp>
        <p:nvSpPr>
          <p:cNvPr id="41997" name="Text Box 13"/>
          <p:cNvSpPr txBox="1">
            <a:spLocks noChangeArrowheads="1"/>
          </p:cNvSpPr>
          <p:nvPr/>
        </p:nvSpPr>
        <p:spPr>
          <a:xfrm>
            <a:off x="5491163" y="2162175"/>
            <a:ext cx="3524250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Annhebygol </a:t>
            </a:r>
          </a:p>
        </p:txBody>
      </p:sp>
      <p:sp>
        <p:nvSpPr>
          <p:cNvPr id="41998" name="Text Box 14"/>
          <p:cNvSpPr txBox="1">
            <a:spLocks noChangeArrowheads="1"/>
          </p:cNvSpPr>
          <p:nvPr/>
        </p:nvSpPr>
        <p:spPr>
          <a:xfrm>
            <a:off x="5489575" y="3117850"/>
            <a:ext cx="3524250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Siawns deg</a:t>
            </a:r>
          </a:p>
        </p:txBody>
      </p:sp>
      <p:sp>
        <p:nvSpPr>
          <p:cNvPr id="41999" name="Text Box 15"/>
          <p:cNvSpPr txBox="1">
            <a:spLocks noChangeArrowheads="1"/>
          </p:cNvSpPr>
          <p:nvPr/>
        </p:nvSpPr>
        <p:spPr>
          <a:xfrm>
            <a:off x="5491163" y="5030788"/>
            <a:ext cx="3524250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Tebygol iawn</a:t>
            </a:r>
            <a:r>
              <a:rPr lang="x-none" sz="3600" b="0">
                <a:solidFill>
                  <a:schemeClr val="accent2"/>
                </a:solidFill>
                <a:latin typeface="Comic Sans MS" pitchFamily="66" charset="0"/>
              </a:rPr>
              <a:t> </a:t>
            </a:r>
          </a:p>
        </p:txBody>
      </p:sp>
      <p:sp>
        <p:nvSpPr>
          <p:cNvPr id="42000" name="Text Box 16"/>
          <p:cNvSpPr txBox="1">
            <a:spLocks noChangeArrowheads="1"/>
          </p:cNvSpPr>
          <p:nvPr/>
        </p:nvSpPr>
        <p:spPr>
          <a:xfrm>
            <a:off x="5491163" y="5988050"/>
            <a:ext cx="3524250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Sicr</a:t>
            </a:r>
          </a:p>
        </p:txBody>
      </p:sp>
      <p:sp>
        <p:nvSpPr>
          <p:cNvPr id="42001" name="Text Box 17"/>
          <p:cNvSpPr txBox="1">
            <a:spLocks noChangeArrowheads="1"/>
          </p:cNvSpPr>
          <p:nvPr/>
        </p:nvSpPr>
        <p:spPr>
          <a:xfrm>
            <a:off x="852488" y="1470025"/>
            <a:ext cx="3524250" cy="4359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rgbClr val="D60093"/>
                </a:solidFill>
                <a:latin typeface="Comic Sans MS" pitchFamily="66" charset="0"/>
              </a:rPr>
              <a:t>Merch fydd y person nesaf i gamu i mewn i'r ystafell ddosbarth. </a:t>
            </a:r>
          </a:p>
        </p:txBody>
      </p:sp>
      <p:sp>
        <p:nvSpPr>
          <p:cNvPr id="42002" name="AutoShape 18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808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19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991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AutoShape 2"/>
          <p:cNvSpPr>
            <a:spLocks noChangeArrowheads="1"/>
          </p:cNvSpPr>
          <p:nvPr/>
        </p:nvSpPr>
        <p:spPr>
          <a:xfrm>
            <a:off x="269875" y="171450"/>
            <a:ext cx="4689475" cy="65198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7C80"/>
              </a:gs>
              <a:gs pos="50000">
                <a:srgbClr val="FFFF66"/>
              </a:gs>
              <a:gs pos="100000">
                <a:srgbClr val="FF7C8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16" name="AutoShape 8"/>
          <p:cNvSpPr>
            <a:spLocks noChangeArrowheads="1"/>
          </p:cNvSpPr>
          <p:nvPr/>
        </p:nvSpPr>
        <p:spPr>
          <a:xfrm>
            <a:off x="5602288" y="4941888"/>
            <a:ext cx="3302000" cy="817562"/>
          </a:xfrm>
          <a:prstGeom prst="roundRect">
            <a:avLst>
              <a:gd name="adj" fmla="val 16667"/>
            </a:avLst>
          </a:prstGeom>
          <a:solidFill>
            <a:srgbClr val="FF5050"/>
          </a:solidFill>
          <a:ln w="9525">
            <a:noFill/>
            <a:round/>
          </a:ln>
        </p:spPr>
        <p:txBody>
          <a:bodyPr wrap="none" anchor="ctr"/>
          <a:lstStyle/>
          <a:p>
            <a:pPr algn="ctr">
              <a:defRPr b="0" i="0"/>
            </a:pPr>
            <a:endParaRPr lang="en-GB">
              <a:solidFill>
                <a:srgbClr val="FF5050"/>
              </a:solidFill>
            </a:endParaRPr>
          </a:p>
        </p:txBody>
      </p:sp>
      <p:sp>
        <p:nvSpPr>
          <p:cNvPr id="43018" name="Text Box 10"/>
          <p:cNvSpPr txBox="1">
            <a:spLocks noChangeArrowheads="1"/>
          </p:cNvSpPr>
          <p:nvPr/>
        </p:nvSpPr>
        <p:spPr>
          <a:xfrm>
            <a:off x="5489575" y="4075113"/>
            <a:ext cx="3524250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Tebygol </a:t>
            </a:r>
          </a:p>
        </p:txBody>
      </p:sp>
      <p:sp>
        <p:nvSpPr>
          <p:cNvPr id="43019" name="Text Box 11"/>
          <p:cNvSpPr txBox="1">
            <a:spLocks noChangeArrowheads="1"/>
          </p:cNvSpPr>
          <p:nvPr/>
        </p:nvSpPr>
        <p:spPr>
          <a:xfrm>
            <a:off x="5489575" y="249238"/>
            <a:ext cx="3524250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Amhosibl </a:t>
            </a:r>
          </a:p>
        </p:txBody>
      </p:sp>
      <p:sp>
        <p:nvSpPr>
          <p:cNvPr id="43020" name="Text Box 12"/>
          <p:cNvSpPr txBox="1">
            <a:spLocks noChangeArrowheads="1"/>
          </p:cNvSpPr>
          <p:nvPr/>
        </p:nvSpPr>
        <p:spPr>
          <a:xfrm>
            <a:off x="5191125" y="1204913"/>
            <a:ext cx="3824288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/>
          <a:p>
            <a:pPr algn="ctr">
              <a:defRPr b="0" i="0"/>
            </a:pPr>
            <a:r>
              <a:rPr lang="x-none" sz="3600" b="1" dirty="0">
                <a:solidFill>
                  <a:schemeClr val="accent2"/>
                </a:solidFill>
                <a:latin typeface="Comic Sans MS" pitchFamily="66" charset="0"/>
              </a:rPr>
              <a:t>Annhebygol iawn</a:t>
            </a:r>
          </a:p>
        </p:txBody>
      </p:sp>
      <p:sp>
        <p:nvSpPr>
          <p:cNvPr id="43021" name="Text Box 13"/>
          <p:cNvSpPr txBox="1">
            <a:spLocks noChangeArrowheads="1"/>
          </p:cNvSpPr>
          <p:nvPr/>
        </p:nvSpPr>
        <p:spPr>
          <a:xfrm>
            <a:off x="5491163" y="2162175"/>
            <a:ext cx="3524250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Annhebygol </a:t>
            </a:r>
          </a:p>
        </p:txBody>
      </p:sp>
      <p:sp>
        <p:nvSpPr>
          <p:cNvPr id="43022" name="Text Box 14"/>
          <p:cNvSpPr txBox="1">
            <a:spLocks noChangeArrowheads="1"/>
          </p:cNvSpPr>
          <p:nvPr/>
        </p:nvSpPr>
        <p:spPr>
          <a:xfrm>
            <a:off x="5489575" y="3117850"/>
            <a:ext cx="3524250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Siawns deg</a:t>
            </a:r>
          </a:p>
        </p:txBody>
      </p:sp>
      <p:sp>
        <p:nvSpPr>
          <p:cNvPr id="43023" name="Text Box 15"/>
          <p:cNvSpPr txBox="1">
            <a:spLocks noChangeArrowheads="1"/>
          </p:cNvSpPr>
          <p:nvPr/>
        </p:nvSpPr>
        <p:spPr>
          <a:xfrm>
            <a:off x="5491163" y="5030788"/>
            <a:ext cx="3524250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Tebygol iawn</a:t>
            </a:r>
            <a:r>
              <a:rPr lang="x-none" sz="3600" b="0">
                <a:solidFill>
                  <a:schemeClr val="accent2"/>
                </a:solidFill>
                <a:latin typeface="Comic Sans MS" pitchFamily="66" charset="0"/>
              </a:rPr>
              <a:t> </a:t>
            </a:r>
          </a:p>
        </p:txBody>
      </p:sp>
      <p:sp>
        <p:nvSpPr>
          <p:cNvPr id="43024" name="Text Box 16"/>
          <p:cNvSpPr txBox="1">
            <a:spLocks noChangeArrowheads="1"/>
          </p:cNvSpPr>
          <p:nvPr/>
        </p:nvSpPr>
        <p:spPr>
          <a:xfrm>
            <a:off x="5491163" y="5988050"/>
            <a:ext cx="3524250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Sicr</a:t>
            </a:r>
          </a:p>
        </p:txBody>
      </p:sp>
      <p:sp>
        <p:nvSpPr>
          <p:cNvPr id="43025" name="Text Box 17"/>
          <p:cNvSpPr txBox="1">
            <a:spLocks noChangeArrowheads="1"/>
          </p:cNvSpPr>
          <p:nvPr/>
        </p:nvSpPr>
        <p:spPr>
          <a:xfrm>
            <a:off x="852488" y="1470025"/>
            <a:ext cx="3524250" cy="1920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rgbClr val="D60093"/>
                </a:solidFill>
                <a:latin typeface="Comic Sans MS" pitchFamily="66" charset="0"/>
              </a:rPr>
              <a:t>Byddwch yn gwylio'r teledu heddiw. </a:t>
            </a:r>
          </a:p>
        </p:txBody>
      </p:sp>
      <p:sp>
        <p:nvSpPr>
          <p:cNvPr id="43026" name="AutoShape 18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808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30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016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AutoShape 2"/>
          <p:cNvSpPr>
            <a:spLocks noChangeArrowheads="1"/>
          </p:cNvSpPr>
          <p:nvPr/>
        </p:nvSpPr>
        <p:spPr>
          <a:xfrm>
            <a:off x="269875" y="171450"/>
            <a:ext cx="4689475" cy="65198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7C80"/>
              </a:gs>
              <a:gs pos="50000">
                <a:srgbClr val="FFFF66"/>
              </a:gs>
              <a:gs pos="100000">
                <a:srgbClr val="FF7C8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037" name="AutoShape 5"/>
          <p:cNvSpPr>
            <a:spLocks noChangeArrowheads="1"/>
          </p:cNvSpPr>
          <p:nvPr/>
        </p:nvSpPr>
        <p:spPr>
          <a:xfrm>
            <a:off x="5207000" y="1116013"/>
            <a:ext cx="3697288" cy="817562"/>
          </a:xfrm>
          <a:prstGeom prst="roundRect">
            <a:avLst>
              <a:gd name="adj" fmla="val 16667"/>
            </a:avLst>
          </a:prstGeom>
          <a:solidFill>
            <a:srgbClr val="FF5050"/>
          </a:solidFill>
          <a:ln w="9525">
            <a:noFill/>
            <a:round/>
          </a:ln>
        </p:spPr>
        <p:txBody>
          <a:bodyPr wrap="none" anchor="ctr"/>
          <a:lstStyle/>
          <a:p>
            <a:pPr algn="ctr">
              <a:defRPr b="0" i="0"/>
            </a:pPr>
            <a:endParaRPr lang="en-GB">
              <a:solidFill>
                <a:srgbClr val="FF5050"/>
              </a:solidFill>
            </a:endParaRPr>
          </a:p>
        </p:txBody>
      </p:sp>
      <p:sp>
        <p:nvSpPr>
          <p:cNvPr id="44042" name="Text Box 10"/>
          <p:cNvSpPr txBox="1">
            <a:spLocks noChangeArrowheads="1"/>
          </p:cNvSpPr>
          <p:nvPr/>
        </p:nvSpPr>
        <p:spPr>
          <a:xfrm>
            <a:off x="5489575" y="4075113"/>
            <a:ext cx="3524250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Tebygol </a:t>
            </a:r>
          </a:p>
        </p:txBody>
      </p:sp>
      <p:sp>
        <p:nvSpPr>
          <p:cNvPr id="44043" name="Text Box 11"/>
          <p:cNvSpPr txBox="1">
            <a:spLocks noChangeArrowheads="1"/>
          </p:cNvSpPr>
          <p:nvPr/>
        </p:nvSpPr>
        <p:spPr>
          <a:xfrm>
            <a:off x="5489575" y="249238"/>
            <a:ext cx="3524250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Amhosibl </a:t>
            </a:r>
          </a:p>
        </p:txBody>
      </p:sp>
      <p:sp>
        <p:nvSpPr>
          <p:cNvPr id="44044" name="Text Box 12"/>
          <p:cNvSpPr txBox="1">
            <a:spLocks noChangeArrowheads="1"/>
          </p:cNvSpPr>
          <p:nvPr/>
        </p:nvSpPr>
        <p:spPr>
          <a:xfrm>
            <a:off x="5143500" y="1204913"/>
            <a:ext cx="3871913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Annhebygol iawn</a:t>
            </a:r>
          </a:p>
        </p:txBody>
      </p:sp>
      <p:sp>
        <p:nvSpPr>
          <p:cNvPr id="44045" name="Text Box 13"/>
          <p:cNvSpPr txBox="1">
            <a:spLocks noChangeArrowheads="1"/>
          </p:cNvSpPr>
          <p:nvPr/>
        </p:nvSpPr>
        <p:spPr>
          <a:xfrm>
            <a:off x="5491163" y="2162175"/>
            <a:ext cx="3524250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Annhebygol </a:t>
            </a:r>
          </a:p>
        </p:txBody>
      </p:sp>
      <p:sp>
        <p:nvSpPr>
          <p:cNvPr id="44046" name="Text Box 14"/>
          <p:cNvSpPr txBox="1">
            <a:spLocks noChangeArrowheads="1"/>
          </p:cNvSpPr>
          <p:nvPr/>
        </p:nvSpPr>
        <p:spPr>
          <a:xfrm>
            <a:off x="5489575" y="3117850"/>
            <a:ext cx="3524250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Siawns deg</a:t>
            </a:r>
          </a:p>
        </p:txBody>
      </p:sp>
      <p:sp>
        <p:nvSpPr>
          <p:cNvPr id="44047" name="Text Box 15"/>
          <p:cNvSpPr txBox="1">
            <a:spLocks noChangeArrowheads="1"/>
          </p:cNvSpPr>
          <p:nvPr/>
        </p:nvSpPr>
        <p:spPr>
          <a:xfrm>
            <a:off x="5491163" y="5030788"/>
            <a:ext cx="3524250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Tebygol iawn</a:t>
            </a:r>
            <a:r>
              <a:rPr lang="x-none" sz="3600" b="0">
                <a:solidFill>
                  <a:schemeClr val="accent2"/>
                </a:solidFill>
                <a:latin typeface="Comic Sans MS" pitchFamily="66" charset="0"/>
              </a:rPr>
              <a:t> </a:t>
            </a:r>
          </a:p>
        </p:txBody>
      </p:sp>
      <p:sp>
        <p:nvSpPr>
          <p:cNvPr id="44048" name="Text Box 16"/>
          <p:cNvSpPr txBox="1">
            <a:spLocks noChangeArrowheads="1"/>
          </p:cNvSpPr>
          <p:nvPr/>
        </p:nvSpPr>
        <p:spPr>
          <a:xfrm>
            <a:off x="5491163" y="5988050"/>
            <a:ext cx="3524250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Sicr</a:t>
            </a:r>
          </a:p>
        </p:txBody>
      </p:sp>
      <p:sp>
        <p:nvSpPr>
          <p:cNvPr id="44049" name="Text Box 17"/>
          <p:cNvSpPr txBox="1">
            <a:spLocks noChangeArrowheads="1"/>
          </p:cNvSpPr>
          <p:nvPr/>
        </p:nvSpPr>
        <p:spPr>
          <a:xfrm>
            <a:off x="852488" y="1470025"/>
            <a:ext cx="3524250" cy="25304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rgbClr val="D60093"/>
                </a:solidFill>
                <a:latin typeface="Comic Sans MS" pitchFamily="66" charset="0"/>
              </a:rPr>
              <a:t>Bydd eich oriawr yn torri yr wythnos hon. </a:t>
            </a:r>
          </a:p>
        </p:txBody>
      </p:sp>
      <p:sp>
        <p:nvSpPr>
          <p:cNvPr id="44050" name="AutoShape 18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808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40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037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AutoShape 2"/>
          <p:cNvSpPr>
            <a:spLocks noChangeArrowheads="1"/>
          </p:cNvSpPr>
          <p:nvPr/>
        </p:nvSpPr>
        <p:spPr>
          <a:xfrm>
            <a:off x="269875" y="171450"/>
            <a:ext cx="4689475" cy="65198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7C80"/>
              </a:gs>
              <a:gs pos="50000">
                <a:srgbClr val="FFFF66"/>
              </a:gs>
              <a:gs pos="100000">
                <a:srgbClr val="FF7C8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966" name="AutoShape 6"/>
          <p:cNvSpPr>
            <a:spLocks noChangeArrowheads="1"/>
          </p:cNvSpPr>
          <p:nvPr/>
        </p:nvSpPr>
        <p:spPr>
          <a:xfrm>
            <a:off x="5602288" y="2073275"/>
            <a:ext cx="3302000" cy="817563"/>
          </a:xfrm>
          <a:prstGeom prst="roundRect">
            <a:avLst>
              <a:gd name="adj" fmla="val 16667"/>
            </a:avLst>
          </a:prstGeom>
          <a:solidFill>
            <a:srgbClr val="FF5050"/>
          </a:solidFill>
          <a:ln w="9525">
            <a:noFill/>
            <a:round/>
          </a:ln>
        </p:spPr>
        <p:txBody>
          <a:bodyPr wrap="none" anchor="ctr"/>
          <a:lstStyle/>
          <a:p>
            <a:pPr algn="ctr">
              <a:defRPr b="0" i="0"/>
            </a:pPr>
            <a:endParaRPr lang="en-GB">
              <a:solidFill>
                <a:srgbClr val="FF5050"/>
              </a:solidFill>
            </a:endParaRPr>
          </a:p>
        </p:txBody>
      </p:sp>
      <p:sp>
        <p:nvSpPr>
          <p:cNvPr id="40970" name="Text Box 10"/>
          <p:cNvSpPr txBox="1">
            <a:spLocks noChangeArrowheads="1"/>
          </p:cNvSpPr>
          <p:nvPr/>
        </p:nvSpPr>
        <p:spPr>
          <a:xfrm>
            <a:off x="5489575" y="4075113"/>
            <a:ext cx="3524250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Tebygol </a:t>
            </a:r>
          </a:p>
        </p:txBody>
      </p:sp>
      <p:sp>
        <p:nvSpPr>
          <p:cNvPr id="40971" name="Text Box 11"/>
          <p:cNvSpPr txBox="1">
            <a:spLocks noChangeArrowheads="1"/>
          </p:cNvSpPr>
          <p:nvPr/>
        </p:nvSpPr>
        <p:spPr>
          <a:xfrm>
            <a:off x="5489575" y="249238"/>
            <a:ext cx="3524250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Amhosibl </a:t>
            </a:r>
          </a:p>
        </p:txBody>
      </p:sp>
      <p:sp>
        <p:nvSpPr>
          <p:cNvPr id="40972" name="Text Box 12"/>
          <p:cNvSpPr txBox="1">
            <a:spLocks noChangeArrowheads="1"/>
          </p:cNvSpPr>
          <p:nvPr/>
        </p:nvSpPr>
        <p:spPr>
          <a:xfrm>
            <a:off x="5095875" y="1204913"/>
            <a:ext cx="3919538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/>
          <a:p>
            <a:pPr algn="ctr">
              <a:defRPr b="0" i="0"/>
            </a:pPr>
            <a:r>
              <a:rPr lang="x-none" sz="3600" b="1" dirty="0">
                <a:solidFill>
                  <a:schemeClr val="accent2"/>
                </a:solidFill>
                <a:latin typeface="Comic Sans MS" pitchFamily="66" charset="0"/>
              </a:rPr>
              <a:t>Annhebygol iawn</a:t>
            </a:r>
          </a:p>
        </p:txBody>
      </p:sp>
      <p:sp>
        <p:nvSpPr>
          <p:cNvPr id="40973" name="Text Box 13"/>
          <p:cNvSpPr txBox="1">
            <a:spLocks noChangeArrowheads="1"/>
          </p:cNvSpPr>
          <p:nvPr/>
        </p:nvSpPr>
        <p:spPr>
          <a:xfrm>
            <a:off x="5491163" y="2162175"/>
            <a:ext cx="3524250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Annhebygol </a:t>
            </a:r>
          </a:p>
        </p:txBody>
      </p:sp>
      <p:sp>
        <p:nvSpPr>
          <p:cNvPr id="40974" name="Text Box 14"/>
          <p:cNvSpPr txBox="1">
            <a:spLocks noChangeArrowheads="1"/>
          </p:cNvSpPr>
          <p:nvPr/>
        </p:nvSpPr>
        <p:spPr>
          <a:xfrm>
            <a:off x="5489575" y="3117850"/>
            <a:ext cx="3524250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Siawns deg</a:t>
            </a:r>
          </a:p>
        </p:txBody>
      </p:sp>
      <p:sp>
        <p:nvSpPr>
          <p:cNvPr id="40975" name="Text Box 15"/>
          <p:cNvSpPr txBox="1">
            <a:spLocks noChangeArrowheads="1"/>
          </p:cNvSpPr>
          <p:nvPr/>
        </p:nvSpPr>
        <p:spPr>
          <a:xfrm>
            <a:off x="5491163" y="5030788"/>
            <a:ext cx="3524250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Tebygol iawn</a:t>
            </a:r>
            <a:r>
              <a:rPr lang="x-none" sz="3600" b="0">
                <a:solidFill>
                  <a:schemeClr val="accent2"/>
                </a:solidFill>
                <a:latin typeface="Comic Sans MS" pitchFamily="66" charset="0"/>
              </a:rPr>
              <a:t> </a:t>
            </a:r>
          </a:p>
        </p:txBody>
      </p:sp>
      <p:sp>
        <p:nvSpPr>
          <p:cNvPr id="40976" name="Text Box 16"/>
          <p:cNvSpPr txBox="1">
            <a:spLocks noChangeArrowheads="1"/>
          </p:cNvSpPr>
          <p:nvPr/>
        </p:nvSpPr>
        <p:spPr>
          <a:xfrm>
            <a:off x="5491163" y="5988050"/>
            <a:ext cx="3524250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Sicr</a:t>
            </a:r>
          </a:p>
        </p:txBody>
      </p:sp>
      <p:sp>
        <p:nvSpPr>
          <p:cNvPr id="40977" name="Text Box 17"/>
          <p:cNvSpPr txBox="1">
            <a:spLocks noChangeArrowheads="1"/>
          </p:cNvSpPr>
          <p:nvPr/>
        </p:nvSpPr>
        <p:spPr>
          <a:xfrm>
            <a:off x="852488" y="1470025"/>
            <a:ext cx="3524250" cy="4359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rgbClr val="D60093"/>
                </a:solidFill>
                <a:latin typeface="Comic Sans MS" pitchFamily="66" charset="0"/>
              </a:rPr>
              <a:t>Byddwch yn codi afal o fag sy'n cynnwys 6 afal ac 8 oren. </a:t>
            </a:r>
          </a:p>
        </p:txBody>
      </p:sp>
      <p:sp>
        <p:nvSpPr>
          <p:cNvPr id="40978" name="AutoShape 18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808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09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66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AutoShape 2"/>
          <p:cNvSpPr>
            <a:spLocks noChangeArrowheads="1"/>
          </p:cNvSpPr>
          <p:nvPr/>
        </p:nvSpPr>
        <p:spPr>
          <a:xfrm>
            <a:off x="269875" y="171450"/>
            <a:ext cx="4689475" cy="65198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7C80"/>
              </a:gs>
              <a:gs pos="50000">
                <a:srgbClr val="FFFF66"/>
              </a:gs>
              <a:gs pos="100000">
                <a:srgbClr val="FF7C8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060" name="AutoShape 4"/>
          <p:cNvSpPr>
            <a:spLocks noChangeArrowheads="1"/>
          </p:cNvSpPr>
          <p:nvPr/>
        </p:nvSpPr>
        <p:spPr>
          <a:xfrm>
            <a:off x="5600700" y="160338"/>
            <a:ext cx="3302000" cy="817562"/>
          </a:xfrm>
          <a:prstGeom prst="roundRect">
            <a:avLst>
              <a:gd name="adj" fmla="val 16667"/>
            </a:avLst>
          </a:prstGeom>
          <a:solidFill>
            <a:srgbClr val="FF5050"/>
          </a:solidFill>
          <a:ln w="9525">
            <a:noFill/>
            <a:round/>
          </a:ln>
        </p:spPr>
        <p:txBody>
          <a:bodyPr wrap="none" anchor="ctr"/>
          <a:lstStyle/>
          <a:p>
            <a:pPr algn="ctr">
              <a:defRPr b="0" i="0"/>
            </a:pPr>
            <a:endParaRPr lang="en-GB">
              <a:solidFill>
                <a:srgbClr val="FF5050"/>
              </a:solidFill>
            </a:endParaRPr>
          </a:p>
        </p:txBody>
      </p:sp>
      <p:sp>
        <p:nvSpPr>
          <p:cNvPr id="45066" name="Text Box 10"/>
          <p:cNvSpPr txBox="1">
            <a:spLocks noChangeArrowheads="1"/>
          </p:cNvSpPr>
          <p:nvPr/>
        </p:nvSpPr>
        <p:spPr>
          <a:xfrm>
            <a:off x="5489575" y="4075113"/>
            <a:ext cx="3524250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Tebygol </a:t>
            </a:r>
          </a:p>
        </p:txBody>
      </p:sp>
      <p:sp>
        <p:nvSpPr>
          <p:cNvPr id="45067" name="Text Box 11"/>
          <p:cNvSpPr txBox="1">
            <a:spLocks noChangeArrowheads="1"/>
          </p:cNvSpPr>
          <p:nvPr/>
        </p:nvSpPr>
        <p:spPr>
          <a:xfrm>
            <a:off x="5489575" y="249238"/>
            <a:ext cx="3524250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Amhosibl </a:t>
            </a:r>
          </a:p>
        </p:txBody>
      </p:sp>
      <p:sp>
        <p:nvSpPr>
          <p:cNvPr id="45068" name="Text Box 12"/>
          <p:cNvSpPr txBox="1">
            <a:spLocks noChangeArrowheads="1"/>
          </p:cNvSpPr>
          <p:nvPr/>
        </p:nvSpPr>
        <p:spPr>
          <a:xfrm>
            <a:off x="5491163" y="1204913"/>
            <a:ext cx="3524250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Annhebygol iawn</a:t>
            </a:r>
          </a:p>
        </p:txBody>
      </p:sp>
      <p:sp>
        <p:nvSpPr>
          <p:cNvPr id="45069" name="Text Box 13"/>
          <p:cNvSpPr txBox="1">
            <a:spLocks noChangeArrowheads="1"/>
          </p:cNvSpPr>
          <p:nvPr/>
        </p:nvSpPr>
        <p:spPr>
          <a:xfrm>
            <a:off x="5491163" y="2162175"/>
            <a:ext cx="3524250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Annhebygol </a:t>
            </a:r>
          </a:p>
        </p:txBody>
      </p:sp>
      <p:sp>
        <p:nvSpPr>
          <p:cNvPr id="45070" name="Text Box 14"/>
          <p:cNvSpPr txBox="1">
            <a:spLocks noChangeArrowheads="1"/>
          </p:cNvSpPr>
          <p:nvPr/>
        </p:nvSpPr>
        <p:spPr>
          <a:xfrm>
            <a:off x="5489575" y="3117850"/>
            <a:ext cx="3524250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Siawns deg</a:t>
            </a:r>
          </a:p>
        </p:txBody>
      </p:sp>
      <p:sp>
        <p:nvSpPr>
          <p:cNvPr id="45071" name="Text Box 15"/>
          <p:cNvSpPr txBox="1">
            <a:spLocks noChangeArrowheads="1"/>
          </p:cNvSpPr>
          <p:nvPr/>
        </p:nvSpPr>
        <p:spPr>
          <a:xfrm>
            <a:off x="5491163" y="5030788"/>
            <a:ext cx="3524250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Tebygol iawn</a:t>
            </a:r>
            <a:r>
              <a:rPr lang="x-none" sz="3600" b="0">
                <a:solidFill>
                  <a:schemeClr val="accent2"/>
                </a:solidFill>
                <a:latin typeface="Comic Sans MS" pitchFamily="66" charset="0"/>
              </a:rPr>
              <a:t> </a:t>
            </a:r>
          </a:p>
        </p:txBody>
      </p:sp>
      <p:sp>
        <p:nvSpPr>
          <p:cNvPr id="45072" name="Text Box 16"/>
          <p:cNvSpPr txBox="1">
            <a:spLocks noChangeArrowheads="1"/>
          </p:cNvSpPr>
          <p:nvPr/>
        </p:nvSpPr>
        <p:spPr>
          <a:xfrm>
            <a:off x="5491163" y="5988050"/>
            <a:ext cx="3524250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Sicr</a:t>
            </a:r>
          </a:p>
        </p:txBody>
      </p:sp>
      <p:sp>
        <p:nvSpPr>
          <p:cNvPr id="45073" name="Text Box 17"/>
          <p:cNvSpPr txBox="1">
            <a:spLocks noChangeArrowheads="1"/>
          </p:cNvSpPr>
          <p:nvPr/>
        </p:nvSpPr>
        <p:spPr>
          <a:xfrm>
            <a:off x="852488" y="1470025"/>
            <a:ext cx="3524250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rgbClr val="D60093"/>
                </a:solidFill>
                <a:latin typeface="Comic Sans MS" pitchFamily="66" charset="0"/>
              </a:rPr>
              <a:t>Byddwch yn hedfan i'r ysgol. </a:t>
            </a:r>
          </a:p>
        </p:txBody>
      </p:sp>
      <p:sp>
        <p:nvSpPr>
          <p:cNvPr id="45074" name="AutoShape 18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808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5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060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1" name="Rectangle 3"/>
          <p:cNvSpPr>
            <a:spLocks noChangeArrowheads="1"/>
          </p:cNvSpPr>
          <p:nvPr/>
        </p:nvSpPr>
        <p:spPr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FF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3252" name="Text Box 4"/>
          <p:cNvSpPr txBox="1">
            <a:spLocks noChangeArrowheads="1"/>
          </p:cNvSpPr>
          <p:nvPr/>
        </p:nvSpPr>
        <p:spPr>
          <a:xfrm>
            <a:off x="7064375" y="6253163"/>
            <a:ext cx="1655763" cy="3048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l">
              <a:defRPr b="0" i="0"/>
            </a:pPr>
            <a:r>
              <a:rPr lang="x-none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NET" val="4.0.30319.1022"/>
  <p:tag name="AS_OS" val="Microsoft Windows NT 6.1.7601 Service Pack 1"/>
  <p:tag name="AS_RELEASE_DATE" val="2014.04.28"/>
  <p:tag name="AS_TITLE" val="Aspose.Slides for .NET 4.0 Client Profile"/>
  <p:tag name="AS_VERSION" val="14.3.0.0"/>
</p:tagLst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60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60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149</TotalTime>
  <Words>421</Words>
  <Application>Microsoft Macintosh PowerPoint</Application>
  <PresentationFormat>On-screen Show (4:3)</PresentationFormat>
  <Paragraphs>165</Paragraphs>
  <Slides>22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Default Design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Base/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Dafydd Charles</cp:lastModifiedBy>
  <cp:revision>22</cp:revision>
  <dcterms:created xsi:type="dcterms:W3CDTF">2006-03-03T16:34:11Z</dcterms:created>
  <dcterms:modified xsi:type="dcterms:W3CDTF">2014-09-24T17:29:23Z</dcterms:modified>
</cp:coreProperties>
</file>