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1"/>
  </p:notesMasterIdLst>
  <p:sldIdLst>
    <p:sldId id="355" r:id="rId2"/>
    <p:sldId id="356" r:id="rId3"/>
    <p:sldId id="357" r:id="rId4"/>
    <p:sldId id="358" r:id="rId5"/>
    <p:sldId id="269" r:id="rId6"/>
    <p:sldId id="270" r:id="rId7"/>
    <p:sldId id="271" r:id="rId8"/>
    <p:sldId id="360" r:id="rId9"/>
    <p:sldId id="361" r:id="rId10"/>
    <p:sldId id="345" r:id="rId11"/>
    <p:sldId id="343" r:id="rId12"/>
    <p:sldId id="344" r:id="rId13"/>
    <p:sldId id="346" r:id="rId14"/>
    <p:sldId id="347" r:id="rId15"/>
    <p:sldId id="348" r:id="rId16"/>
    <p:sldId id="362" r:id="rId17"/>
    <p:sldId id="339" r:id="rId18"/>
    <p:sldId id="354" r:id="rId19"/>
    <p:sldId id="256" r:id="rId20"/>
    <p:sldId id="257" r:id="rId21"/>
    <p:sldId id="258" r:id="rId22"/>
    <p:sldId id="259" r:id="rId23"/>
    <p:sldId id="260" r:id="rId24"/>
    <p:sldId id="261" r:id="rId25"/>
    <p:sldId id="262" r:id="rId26"/>
    <p:sldId id="263" r:id="rId27"/>
    <p:sldId id="264" r:id="rId28"/>
    <p:sldId id="265" r:id="rId29"/>
    <p:sldId id="266" r:id="rId30"/>
    <p:sldId id="267" r:id="rId31"/>
    <p:sldId id="363" r:id="rId32"/>
    <p:sldId id="342" r:id="rId33"/>
    <p:sldId id="274" r:id="rId34"/>
    <p:sldId id="275" r:id="rId35"/>
    <p:sldId id="349" r:id="rId36"/>
    <p:sldId id="351" r:id="rId37"/>
    <p:sldId id="352" r:id="rId38"/>
    <p:sldId id="353" r:id="rId39"/>
    <p:sldId id="364" r:id="rId40"/>
  </p:sldIdLst>
  <p:sldSz cx="18288000" cy="10287000"/>
  <p:notesSz cx="6886575" cy="10017125"/>
  <p:embeddedFontLst>
    <p:embeddedFont>
      <p:font typeface="Canva Sans" panose="020B0604020202020204" charset="0"/>
      <p:regular r:id="rId42"/>
    </p:embeddedFont>
    <p:embeddedFont>
      <p:font typeface="Dreaming Outloud Pro" panose="03050502040302030504" pitchFamily="66" charset="0"/>
      <p:regular r:id="rId43"/>
      <p:italic r:id="rId4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49" d="100"/>
          <a:sy n="49" d="100"/>
        </p:scale>
        <p:origin x="485" y="17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1.fntdata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2.fntdata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0488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7694F9-F984-4D7B-AFE1-AA6C0D67E50F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7100" cy="33797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238"/>
            <a:ext cx="5508625" cy="39433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5475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0488" y="9515475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CD9E17-67D4-4905-9D34-472CFDCFA1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3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D9E17-67D4-4905-9D34-472CFDCFA1F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1769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D9E17-67D4-4905-9D34-472CFDCFA1F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542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D9E17-67D4-4905-9D34-472CFDCFA1F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0788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D9E17-67D4-4905-9D34-472CFDCFA1F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3232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D9E17-67D4-4905-9D34-472CFDCFA1F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1202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D9E17-67D4-4905-9D34-472CFDCFA1F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9860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D9E17-67D4-4905-9D34-472CFDCFA1F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50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D9E17-67D4-4905-9D34-472CFDCFA1F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5388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D9E17-67D4-4905-9D34-472CFDCFA1F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5746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D9E17-67D4-4905-9D34-472CFDCFA1F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9607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CD9E17-67D4-4905-9D34-472CFDCFA1F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435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svg"/><Relationship Id="rId3" Type="http://schemas.openxmlformats.org/officeDocument/2006/relationships/image" Target="../media/image9.png"/><Relationship Id="rId7" Type="http://schemas.openxmlformats.org/officeDocument/2006/relationships/image" Target="../media/image13.sv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sv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svg"/><Relationship Id="rId12" Type="http://schemas.openxmlformats.org/officeDocument/2006/relationships/image" Target="../media/image29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6.png"/><Relationship Id="rId18" Type="http://schemas.openxmlformats.org/officeDocument/2006/relationships/image" Target="../media/image41.svg"/><Relationship Id="rId26" Type="http://schemas.openxmlformats.org/officeDocument/2006/relationships/image" Target="../media/image21.svg"/><Relationship Id="rId3" Type="http://schemas.openxmlformats.org/officeDocument/2006/relationships/image" Target="../media/image22.png"/><Relationship Id="rId21" Type="http://schemas.openxmlformats.org/officeDocument/2006/relationships/image" Target="../media/image44.png"/><Relationship Id="rId7" Type="http://schemas.openxmlformats.org/officeDocument/2006/relationships/image" Target="../media/image26.png"/><Relationship Id="rId12" Type="http://schemas.openxmlformats.org/officeDocument/2006/relationships/image" Target="../media/image35.svg"/><Relationship Id="rId17" Type="http://schemas.openxmlformats.org/officeDocument/2006/relationships/image" Target="../media/image40.png"/><Relationship Id="rId25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39.svg"/><Relationship Id="rId20" Type="http://schemas.openxmlformats.org/officeDocument/2006/relationships/image" Target="../media/image4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24" Type="http://schemas.openxmlformats.org/officeDocument/2006/relationships/image" Target="../media/image47.svg"/><Relationship Id="rId5" Type="http://schemas.openxmlformats.org/officeDocument/2006/relationships/image" Target="../media/image32.svg"/><Relationship Id="rId15" Type="http://schemas.openxmlformats.org/officeDocument/2006/relationships/image" Target="../media/image38.png"/><Relationship Id="rId23" Type="http://schemas.openxmlformats.org/officeDocument/2006/relationships/image" Target="../media/image46.png"/><Relationship Id="rId10" Type="http://schemas.openxmlformats.org/officeDocument/2006/relationships/image" Target="../media/image34.svg"/><Relationship Id="rId19" Type="http://schemas.openxmlformats.org/officeDocument/2006/relationships/image" Target="../media/image42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Relationship Id="rId14" Type="http://schemas.openxmlformats.org/officeDocument/2006/relationships/image" Target="../media/image37.svg"/><Relationship Id="rId22" Type="http://schemas.openxmlformats.org/officeDocument/2006/relationships/image" Target="../media/image4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7" Type="http://schemas.openxmlformats.org/officeDocument/2006/relationships/image" Target="../media/image53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svg"/><Relationship Id="rId13" Type="http://schemas.openxmlformats.org/officeDocument/2006/relationships/image" Target="../media/image70.pn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12" Type="http://schemas.openxmlformats.org/officeDocument/2006/relationships/image" Target="../media/image69.sv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7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png"/><Relationship Id="rId15" Type="http://schemas.openxmlformats.org/officeDocument/2006/relationships/image" Target="../media/image72.png"/><Relationship Id="rId10" Type="http://schemas.openxmlformats.org/officeDocument/2006/relationships/image" Target="../media/image67.svg"/><Relationship Id="rId4" Type="http://schemas.openxmlformats.org/officeDocument/2006/relationships/image" Target="../media/image61.svg"/><Relationship Id="rId9" Type="http://schemas.openxmlformats.org/officeDocument/2006/relationships/image" Target="../media/image66.png"/><Relationship Id="rId14" Type="http://schemas.openxmlformats.org/officeDocument/2006/relationships/image" Target="../media/image71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61.sv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microsoft.com/office/2007/relationships/hdphoto" Target="../media/hdphoto1.wdp"/><Relationship Id="rId4" Type="http://schemas.openxmlformats.org/officeDocument/2006/relationships/image" Target="../media/image74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61.sv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microsoft.com/office/2007/relationships/hdphoto" Target="../media/hdphoto1.wdp"/><Relationship Id="rId4" Type="http://schemas.openxmlformats.org/officeDocument/2006/relationships/image" Target="../media/image74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61.sv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microsoft.com/office/2007/relationships/hdphoto" Target="../media/hdphoto1.wdp"/><Relationship Id="rId4" Type="http://schemas.openxmlformats.org/officeDocument/2006/relationships/image" Target="../media/image74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61.sv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microsoft.com/office/2007/relationships/hdphoto" Target="../media/hdphoto1.wdp"/><Relationship Id="rId4" Type="http://schemas.openxmlformats.org/officeDocument/2006/relationships/image" Target="../media/image74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61.sv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microsoft.com/office/2007/relationships/hdphoto" Target="../media/hdphoto1.wdp"/><Relationship Id="rId4" Type="http://schemas.openxmlformats.org/officeDocument/2006/relationships/image" Target="../media/image7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83.svg"/><Relationship Id="rId3" Type="http://schemas.openxmlformats.org/officeDocument/2006/relationships/image" Target="../media/image23.png"/><Relationship Id="rId7" Type="http://schemas.openxmlformats.org/officeDocument/2006/relationships/image" Target="../media/image33.svg"/><Relationship Id="rId12" Type="http://schemas.openxmlformats.org/officeDocument/2006/relationships/image" Target="../media/image82.png"/><Relationship Id="rId17" Type="http://schemas.openxmlformats.org/officeDocument/2006/relationships/image" Target="../media/image86.svg"/><Relationship Id="rId2" Type="http://schemas.openxmlformats.org/officeDocument/2006/relationships/image" Target="../media/image22.png"/><Relationship Id="rId16" Type="http://schemas.openxmlformats.org/officeDocument/2006/relationships/image" Target="../media/image8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5.svg"/><Relationship Id="rId5" Type="http://schemas.openxmlformats.org/officeDocument/2006/relationships/image" Target="../media/image81.png"/><Relationship Id="rId15" Type="http://schemas.openxmlformats.org/officeDocument/2006/relationships/image" Target="../media/image84.png"/><Relationship Id="rId10" Type="http://schemas.openxmlformats.org/officeDocument/2006/relationships/image" Target="../media/image30.png"/><Relationship Id="rId4" Type="http://schemas.openxmlformats.org/officeDocument/2006/relationships/image" Target="../media/image32.svg"/><Relationship Id="rId9" Type="http://schemas.openxmlformats.org/officeDocument/2006/relationships/image" Target="../media/image34.svg"/><Relationship Id="rId14" Type="http://schemas.openxmlformats.org/officeDocument/2006/relationships/image" Target="../media/image15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svg"/><Relationship Id="rId3" Type="http://schemas.openxmlformats.org/officeDocument/2006/relationships/image" Target="../media/image87.svg"/><Relationship Id="rId7" Type="http://schemas.openxmlformats.org/officeDocument/2006/relationships/image" Target="../media/image90.png"/><Relationship Id="rId12" Type="http://schemas.openxmlformats.org/officeDocument/2006/relationships/image" Target="../media/image26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9.svg"/><Relationship Id="rId11" Type="http://schemas.openxmlformats.org/officeDocument/2006/relationships/image" Target="../media/image32.svg"/><Relationship Id="rId5" Type="http://schemas.openxmlformats.org/officeDocument/2006/relationships/image" Target="../media/image88.png"/><Relationship Id="rId15" Type="http://schemas.openxmlformats.org/officeDocument/2006/relationships/image" Target="../media/image35.svg"/><Relationship Id="rId10" Type="http://schemas.openxmlformats.org/officeDocument/2006/relationships/image" Target="../media/image23.png"/><Relationship Id="rId4" Type="http://schemas.openxmlformats.org/officeDocument/2006/relationships/image" Target="../media/image22.png"/><Relationship Id="rId9" Type="http://schemas.openxmlformats.org/officeDocument/2006/relationships/image" Target="../media/image34.svg"/><Relationship Id="rId14" Type="http://schemas.openxmlformats.org/officeDocument/2006/relationships/image" Target="../media/image30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png"/><Relationship Id="rId13" Type="http://schemas.openxmlformats.org/officeDocument/2006/relationships/image" Target="../media/image98.svg"/><Relationship Id="rId3" Type="http://schemas.openxmlformats.org/officeDocument/2006/relationships/image" Target="../media/image87.svg"/><Relationship Id="rId7" Type="http://schemas.openxmlformats.org/officeDocument/2006/relationships/image" Target="../media/image92.svg"/><Relationship Id="rId12" Type="http://schemas.openxmlformats.org/officeDocument/2006/relationships/image" Target="../media/image97.png"/><Relationship Id="rId17" Type="http://schemas.openxmlformats.org/officeDocument/2006/relationships/image" Target="../media/image102.svg"/><Relationship Id="rId2" Type="http://schemas.openxmlformats.org/officeDocument/2006/relationships/image" Target="../media/image60.png"/><Relationship Id="rId16" Type="http://schemas.openxmlformats.org/officeDocument/2006/relationships/image" Target="../media/image10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1.png"/><Relationship Id="rId11" Type="http://schemas.openxmlformats.org/officeDocument/2006/relationships/image" Target="../media/image96.svg"/><Relationship Id="rId5" Type="http://schemas.openxmlformats.org/officeDocument/2006/relationships/image" Target="../media/image89.svg"/><Relationship Id="rId15" Type="http://schemas.openxmlformats.org/officeDocument/2006/relationships/image" Target="../media/image100.svg"/><Relationship Id="rId10" Type="http://schemas.openxmlformats.org/officeDocument/2006/relationships/image" Target="../media/image95.png"/><Relationship Id="rId4" Type="http://schemas.openxmlformats.org/officeDocument/2006/relationships/image" Target="../media/image88.png"/><Relationship Id="rId9" Type="http://schemas.openxmlformats.org/officeDocument/2006/relationships/image" Target="../media/image94.svg"/><Relationship Id="rId14" Type="http://schemas.openxmlformats.org/officeDocument/2006/relationships/image" Target="../media/image99.pn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5.png"/><Relationship Id="rId3" Type="http://schemas.openxmlformats.org/officeDocument/2006/relationships/image" Target="../media/image87.svg"/><Relationship Id="rId7" Type="http://schemas.openxmlformats.org/officeDocument/2006/relationships/image" Target="../media/image104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3.png"/><Relationship Id="rId11" Type="http://schemas.openxmlformats.org/officeDocument/2006/relationships/image" Target="../media/image108.svg"/><Relationship Id="rId5" Type="http://schemas.openxmlformats.org/officeDocument/2006/relationships/image" Target="../media/image89.svg"/><Relationship Id="rId10" Type="http://schemas.openxmlformats.org/officeDocument/2006/relationships/image" Target="../media/image107.png"/><Relationship Id="rId4" Type="http://schemas.openxmlformats.org/officeDocument/2006/relationships/image" Target="../media/image88.png"/><Relationship Id="rId9" Type="http://schemas.openxmlformats.org/officeDocument/2006/relationships/image" Target="../media/image106.sv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612753" y="2900815"/>
            <a:ext cx="3531247" cy="4114800"/>
          </a:xfrm>
          <a:custGeom>
            <a:avLst/>
            <a:gdLst/>
            <a:ahLst/>
            <a:cxnLst/>
            <a:rect l="l" t="t" r="r" b="b"/>
            <a:pathLst>
              <a:path w="3531247" h="4114800">
                <a:moveTo>
                  <a:pt x="0" y="0"/>
                </a:moveTo>
                <a:lnTo>
                  <a:pt x="3531247" y="0"/>
                </a:lnTo>
                <a:lnTo>
                  <a:pt x="353124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424966" y="5350795"/>
            <a:ext cx="3942727" cy="4114800"/>
          </a:xfrm>
          <a:custGeom>
            <a:avLst/>
            <a:gdLst/>
            <a:ahLst/>
            <a:cxnLst/>
            <a:rect l="l" t="t" r="r" b="b"/>
            <a:pathLst>
              <a:path w="3942727" h="4114800">
                <a:moveTo>
                  <a:pt x="0" y="0"/>
                </a:moveTo>
                <a:lnTo>
                  <a:pt x="3942726" y="0"/>
                </a:lnTo>
                <a:lnTo>
                  <a:pt x="394272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265870" y="5749069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3648658" y="2555324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2133600" y="423131"/>
            <a:ext cx="14320739" cy="2154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77"/>
              </a:lnSpc>
              <a:spcBef>
                <a:spcPct val="0"/>
              </a:spcBef>
            </a:pPr>
            <a:r>
              <a:rPr lang="en-US" sz="598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Nod y </a:t>
            </a:r>
            <a:r>
              <a:rPr lang="en-US" sz="598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wers</a:t>
            </a:r>
            <a:r>
              <a:rPr lang="en-US" sz="598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98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ydy</a:t>
            </a:r>
            <a:r>
              <a:rPr lang="en-US" sz="598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98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dweud</a:t>
            </a:r>
            <a:r>
              <a:rPr lang="en-US" sz="598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98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yr</a:t>
            </a:r>
            <a:r>
              <a:rPr lang="en-US" sz="598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98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amser</a:t>
            </a:r>
            <a:r>
              <a:rPr lang="en-US" sz="598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98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defynddio</a:t>
            </a:r>
            <a:r>
              <a:rPr lang="en-US" sz="598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98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598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98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598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 </a:t>
            </a:r>
            <a:r>
              <a:rPr lang="en-US" sz="598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598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98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598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98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598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 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64190" y="2579955"/>
            <a:ext cx="2563545" cy="2563545"/>
          </a:xfrm>
          <a:custGeom>
            <a:avLst/>
            <a:gdLst/>
            <a:ahLst/>
            <a:cxnLst/>
            <a:rect l="l" t="t" r="r" b="b"/>
            <a:pathLst>
              <a:path w="2563545" h="2563545">
                <a:moveTo>
                  <a:pt x="0" y="0"/>
                </a:moveTo>
                <a:lnTo>
                  <a:pt x="2563544" y="0"/>
                </a:lnTo>
                <a:lnTo>
                  <a:pt x="2563544" y="2563545"/>
                </a:lnTo>
                <a:lnTo>
                  <a:pt x="0" y="25635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1620354" y="6729017"/>
            <a:ext cx="2260664" cy="2260664"/>
          </a:xfrm>
          <a:custGeom>
            <a:avLst/>
            <a:gdLst/>
            <a:ahLst/>
            <a:cxnLst/>
            <a:rect l="l" t="t" r="r" b="b"/>
            <a:pathLst>
              <a:path w="2260664" h="2260664">
                <a:moveTo>
                  <a:pt x="0" y="0"/>
                </a:moveTo>
                <a:lnTo>
                  <a:pt x="2260664" y="0"/>
                </a:lnTo>
                <a:lnTo>
                  <a:pt x="2260664" y="2260664"/>
                </a:lnTo>
                <a:lnTo>
                  <a:pt x="0" y="226066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7343244" y="6775295"/>
            <a:ext cx="2446889" cy="2483005"/>
          </a:xfrm>
          <a:custGeom>
            <a:avLst/>
            <a:gdLst/>
            <a:ahLst/>
            <a:cxnLst/>
            <a:rect l="l" t="t" r="r" b="b"/>
            <a:pathLst>
              <a:path w="2446889" h="2483005">
                <a:moveTo>
                  <a:pt x="0" y="0"/>
                </a:moveTo>
                <a:lnTo>
                  <a:pt x="2446889" y="0"/>
                </a:lnTo>
                <a:lnTo>
                  <a:pt x="2446889" y="2483005"/>
                </a:lnTo>
                <a:lnTo>
                  <a:pt x="0" y="248300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10412017" y="3243298"/>
            <a:ext cx="2839938" cy="2839938"/>
          </a:xfrm>
          <a:custGeom>
            <a:avLst/>
            <a:gdLst/>
            <a:ahLst/>
            <a:cxnLst/>
            <a:rect l="l" t="t" r="r" b="b"/>
            <a:pathLst>
              <a:path w="2839938" h="2839938">
                <a:moveTo>
                  <a:pt x="0" y="0"/>
                </a:moveTo>
                <a:lnTo>
                  <a:pt x="2839938" y="0"/>
                </a:lnTo>
                <a:lnTo>
                  <a:pt x="2839938" y="2839938"/>
                </a:lnTo>
                <a:lnTo>
                  <a:pt x="0" y="283993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3892776" y="6460397"/>
            <a:ext cx="2797903" cy="2797903"/>
          </a:xfrm>
          <a:custGeom>
            <a:avLst/>
            <a:gdLst/>
            <a:ahLst/>
            <a:cxnLst/>
            <a:rect l="l" t="t" r="r" b="b"/>
            <a:pathLst>
              <a:path w="2797903" h="2797903">
                <a:moveTo>
                  <a:pt x="0" y="0"/>
                </a:moveTo>
                <a:lnTo>
                  <a:pt x="2797903" y="0"/>
                </a:lnTo>
                <a:lnTo>
                  <a:pt x="2797903" y="2797903"/>
                </a:lnTo>
                <a:lnTo>
                  <a:pt x="0" y="279790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213004" y="3174200"/>
            <a:ext cx="2713257" cy="2713257"/>
          </a:xfrm>
          <a:custGeom>
            <a:avLst/>
            <a:gdLst/>
            <a:ahLst/>
            <a:cxnLst/>
            <a:rect l="l" t="t" r="r" b="b"/>
            <a:pathLst>
              <a:path w="2713257" h="2713257">
                <a:moveTo>
                  <a:pt x="0" y="0"/>
                </a:moveTo>
                <a:lnTo>
                  <a:pt x="2713258" y="0"/>
                </a:lnTo>
                <a:lnTo>
                  <a:pt x="2713258" y="2713258"/>
                </a:lnTo>
                <a:lnTo>
                  <a:pt x="0" y="271325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14442994" y="2099723"/>
            <a:ext cx="2563545" cy="2563545"/>
          </a:xfrm>
          <a:custGeom>
            <a:avLst/>
            <a:gdLst/>
            <a:ahLst/>
            <a:cxnLst/>
            <a:rect l="l" t="t" r="r" b="b"/>
            <a:pathLst>
              <a:path w="2563545" h="2563545">
                <a:moveTo>
                  <a:pt x="0" y="0"/>
                </a:moveTo>
                <a:lnTo>
                  <a:pt x="2563545" y="0"/>
                </a:lnTo>
                <a:lnTo>
                  <a:pt x="2563545" y="2563544"/>
                </a:lnTo>
                <a:lnTo>
                  <a:pt x="0" y="2563544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33475" y="303832"/>
            <a:ext cx="1612928" cy="1878227"/>
          </a:xfrm>
          <a:custGeom>
            <a:avLst/>
            <a:gdLst/>
            <a:ahLst/>
            <a:cxnLst/>
            <a:rect l="l" t="t" r="r" b="b"/>
            <a:pathLst>
              <a:path w="1612928" h="1878227">
                <a:moveTo>
                  <a:pt x="0" y="0"/>
                </a:moveTo>
                <a:lnTo>
                  <a:pt x="1612928" y="0"/>
                </a:lnTo>
                <a:lnTo>
                  <a:pt x="1612928" y="1878227"/>
                </a:lnTo>
                <a:lnTo>
                  <a:pt x="0" y="187822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0" name="TextBox 10"/>
          <p:cNvSpPr txBox="1"/>
          <p:nvPr/>
        </p:nvSpPr>
        <p:spPr>
          <a:xfrm rot="-2034817">
            <a:off x="1534068" y="911238"/>
            <a:ext cx="2468691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Cofiwch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429992" y="1432874"/>
            <a:ext cx="5045817" cy="1333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436"/>
              </a:lnSpc>
              <a:spcBef>
                <a:spcPct val="0"/>
              </a:spcBef>
            </a:pPr>
            <a:r>
              <a:rPr lang="en-US" sz="7454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Mae </a:t>
            </a:r>
            <a:r>
              <a:rPr lang="en-US" sz="7454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hi’n</a:t>
            </a:r>
            <a:r>
              <a:rPr lang="en-US" sz="7454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...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80102" y="5221404"/>
            <a:ext cx="2331720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  <a:spcBef>
                <a:spcPct val="0"/>
              </a:spcBef>
            </a:pP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Un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endParaRPr lang="en-US" sz="360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429362" y="9208407"/>
            <a:ext cx="2670896" cy="6412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  <a:spcBef>
                <a:spcPct val="0"/>
              </a:spcBef>
            </a:pPr>
            <a:r>
              <a:rPr lang="en-US" sz="3600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ri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endParaRPr lang="en-US" sz="360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7009" y="8913481"/>
            <a:ext cx="4547354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  <a:spcBef>
                <a:spcPct val="0"/>
              </a:spcBef>
            </a:pP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pump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476306" y="5821131"/>
            <a:ext cx="4034790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  <a:spcBef>
                <a:spcPct val="0"/>
              </a:spcBef>
            </a:pP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deg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400468" y="6062963"/>
            <a:ext cx="3182183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  <a:spcBef>
                <a:spcPct val="0"/>
              </a:spcBef>
            </a:pPr>
            <a:r>
              <a:rPr lang="en-US" sz="3600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edwar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endParaRPr lang="en-US" sz="360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3501508" y="4772373"/>
            <a:ext cx="4748094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  <a:spcBef>
                <a:spcPct val="0"/>
              </a:spcBef>
            </a:pP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pedwar</a:t>
            </a:r>
            <a:endParaRPr lang="en-US" sz="360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3488500" y="9208407"/>
            <a:ext cx="3673673" cy="6412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0"/>
              </a:lnSpc>
              <a:spcBef>
                <a:spcPct val="0"/>
              </a:spcBef>
            </a:pPr>
            <a:r>
              <a:rPr lang="en-US" sz="3600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euddeg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3600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3600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endParaRPr lang="en-US" sz="3600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19" name="TextBox 11">
            <a:extLst>
              <a:ext uri="{FF2B5EF4-FFF2-40B4-BE49-F238E27FC236}">
                <a16:creationId xmlns:a16="http://schemas.microsoft.com/office/drawing/2014/main" id="{AC2A775A-2E57-F3EB-164E-BC309A5797FF}"/>
              </a:ext>
            </a:extLst>
          </p:cNvPr>
          <p:cNvSpPr txBox="1"/>
          <p:nvPr/>
        </p:nvSpPr>
        <p:spPr>
          <a:xfrm>
            <a:off x="3614450" y="26195"/>
            <a:ext cx="10289229" cy="13336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436"/>
              </a:lnSpc>
              <a:spcBef>
                <a:spcPct val="0"/>
              </a:spcBef>
            </a:pPr>
            <a:r>
              <a:rPr lang="en-US" sz="7454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Faint </a:t>
            </a:r>
            <a:r>
              <a:rPr lang="en-US" sz="7454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7454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7454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7454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7454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ydy</a:t>
            </a:r>
            <a:r>
              <a:rPr lang="en-US" sz="7454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hi?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468701" y="238101"/>
            <a:ext cx="1581198" cy="1581198"/>
          </a:xfrm>
          <a:custGeom>
            <a:avLst/>
            <a:gdLst/>
            <a:ahLst/>
            <a:cxnLst/>
            <a:rect l="l" t="t" r="r" b="b"/>
            <a:pathLst>
              <a:path w="1581198" h="1581198">
                <a:moveTo>
                  <a:pt x="0" y="0"/>
                </a:moveTo>
                <a:lnTo>
                  <a:pt x="1581198" y="0"/>
                </a:lnTo>
                <a:lnTo>
                  <a:pt x="1581198" y="1581198"/>
                </a:lnTo>
                <a:lnTo>
                  <a:pt x="0" y="158119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6142F82-0286-AE3B-DBDA-12F9788E4CD9}"/>
              </a:ext>
            </a:extLst>
          </p:cNvPr>
          <p:cNvGrpSpPr/>
          <p:nvPr/>
        </p:nvGrpSpPr>
        <p:grpSpPr>
          <a:xfrm>
            <a:off x="1068248" y="2762753"/>
            <a:ext cx="2226822" cy="2875030"/>
            <a:chOff x="1068248" y="2762753"/>
            <a:chExt cx="2226822" cy="2875030"/>
          </a:xfrm>
        </p:grpSpPr>
        <p:sp>
          <p:nvSpPr>
            <p:cNvPr id="3" name="Freeform 3"/>
            <p:cNvSpPr/>
            <p:nvPr/>
          </p:nvSpPr>
          <p:spPr>
            <a:xfrm>
              <a:off x="1163438" y="2762753"/>
              <a:ext cx="2131632" cy="1881165"/>
            </a:xfrm>
            <a:custGeom>
              <a:avLst/>
              <a:gdLst/>
              <a:ahLst/>
              <a:cxnLst/>
              <a:rect l="l" t="t" r="r" b="b"/>
              <a:pathLst>
                <a:path w="2131632" h="1881165">
                  <a:moveTo>
                    <a:pt x="0" y="0"/>
                  </a:moveTo>
                  <a:lnTo>
                    <a:pt x="2131632" y="0"/>
                  </a:lnTo>
                  <a:lnTo>
                    <a:pt x="2131632" y="1881165"/>
                  </a:lnTo>
                  <a:lnTo>
                    <a:pt x="0" y="188116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068248" y="5086350"/>
              <a:ext cx="2153364" cy="5514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39"/>
                </a:lnSpc>
                <a:spcBef>
                  <a:spcPct val="0"/>
                </a:spcBef>
              </a:pPr>
              <a:r>
                <a:rPr lang="en-US" sz="3099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canu carolau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E28BA0F-3E18-305E-9CDF-949CE9F52871}"/>
              </a:ext>
            </a:extLst>
          </p:cNvPr>
          <p:cNvGrpSpPr/>
          <p:nvPr/>
        </p:nvGrpSpPr>
        <p:grpSpPr>
          <a:xfrm>
            <a:off x="812088" y="6684708"/>
            <a:ext cx="3385780" cy="2429281"/>
            <a:chOff x="812088" y="6684708"/>
            <a:chExt cx="3385780" cy="2429281"/>
          </a:xfrm>
        </p:grpSpPr>
        <p:sp>
          <p:nvSpPr>
            <p:cNvPr id="4" name="Freeform 4"/>
            <p:cNvSpPr/>
            <p:nvPr/>
          </p:nvSpPr>
          <p:spPr>
            <a:xfrm>
              <a:off x="1577831" y="6684708"/>
              <a:ext cx="1854295" cy="1747673"/>
            </a:xfrm>
            <a:custGeom>
              <a:avLst/>
              <a:gdLst/>
              <a:ahLst/>
              <a:cxnLst/>
              <a:rect l="l" t="t" r="r" b="b"/>
              <a:pathLst>
                <a:path w="1854295" h="1747673">
                  <a:moveTo>
                    <a:pt x="0" y="0"/>
                  </a:moveTo>
                  <a:lnTo>
                    <a:pt x="1854295" y="0"/>
                  </a:lnTo>
                  <a:lnTo>
                    <a:pt x="1854295" y="1747673"/>
                  </a:lnTo>
                  <a:lnTo>
                    <a:pt x="0" y="17476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12088" y="8562556"/>
              <a:ext cx="3385780" cy="5514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39"/>
                </a:lnSpc>
                <a:spcBef>
                  <a:spcPct val="0"/>
                </a:spcBef>
              </a:pPr>
              <a:r>
                <a:rPr lang="en-US" sz="3099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gwylio</a:t>
              </a:r>
              <a:r>
                <a:rPr lang="en-US" sz="3099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099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ffilm</a:t>
              </a:r>
              <a:r>
                <a:rPr lang="en-US" sz="3099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099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Nadolig</a:t>
              </a:r>
              <a:endParaRPr lang="en-US" sz="3099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5EDA810-D915-4436-DF20-C1EB9152A8A1}"/>
              </a:ext>
            </a:extLst>
          </p:cNvPr>
          <p:cNvGrpSpPr/>
          <p:nvPr/>
        </p:nvGrpSpPr>
        <p:grpSpPr>
          <a:xfrm>
            <a:off x="5927129" y="2536485"/>
            <a:ext cx="3357562" cy="2414391"/>
            <a:chOff x="5927129" y="2536485"/>
            <a:chExt cx="3357562" cy="2414391"/>
          </a:xfrm>
        </p:grpSpPr>
        <p:sp>
          <p:nvSpPr>
            <p:cNvPr id="5" name="Freeform 5"/>
            <p:cNvSpPr/>
            <p:nvPr/>
          </p:nvSpPr>
          <p:spPr>
            <a:xfrm>
              <a:off x="6138525" y="2536485"/>
              <a:ext cx="2853035" cy="1758183"/>
            </a:xfrm>
            <a:custGeom>
              <a:avLst/>
              <a:gdLst/>
              <a:ahLst/>
              <a:cxnLst/>
              <a:rect l="l" t="t" r="r" b="b"/>
              <a:pathLst>
                <a:path w="2853035" h="1758183">
                  <a:moveTo>
                    <a:pt x="0" y="0"/>
                  </a:moveTo>
                  <a:lnTo>
                    <a:pt x="2853035" y="0"/>
                  </a:lnTo>
                  <a:lnTo>
                    <a:pt x="2853035" y="1758183"/>
                  </a:lnTo>
                  <a:lnTo>
                    <a:pt x="0" y="17581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</p:spPr>
          <p:txBody>
            <a:bodyPr/>
            <a:lstStyle/>
            <a:p>
              <a:endParaRPr lang="en-GB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27129" y="4399443"/>
              <a:ext cx="3357562" cy="5514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39"/>
                </a:lnSpc>
                <a:spcBef>
                  <a:spcPct val="0"/>
                </a:spcBef>
              </a:pPr>
              <a:r>
                <a:rPr lang="en-US" sz="3099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chwarae yn yr eira 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656ABE9-1DAD-447C-6B21-22677EC13A9C}"/>
              </a:ext>
            </a:extLst>
          </p:cNvPr>
          <p:cNvGrpSpPr/>
          <p:nvPr/>
        </p:nvGrpSpPr>
        <p:grpSpPr>
          <a:xfrm>
            <a:off x="7659738" y="6155202"/>
            <a:ext cx="3361690" cy="2584137"/>
            <a:chOff x="7659738" y="6155202"/>
            <a:chExt cx="3361690" cy="2584137"/>
          </a:xfrm>
        </p:grpSpPr>
        <p:sp>
          <p:nvSpPr>
            <p:cNvPr id="6" name="Freeform 6"/>
            <p:cNvSpPr/>
            <p:nvPr/>
          </p:nvSpPr>
          <p:spPr>
            <a:xfrm>
              <a:off x="7659738" y="6155202"/>
              <a:ext cx="3361690" cy="1924568"/>
            </a:xfrm>
            <a:custGeom>
              <a:avLst/>
              <a:gdLst/>
              <a:ahLst/>
              <a:cxnLst/>
              <a:rect l="l" t="t" r="r" b="b"/>
              <a:pathLst>
                <a:path w="3361690" h="1924568">
                  <a:moveTo>
                    <a:pt x="0" y="0"/>
                  </a:moveTo>
                  <a:lnTo>
                    <a:pt x="3361690" y="0"/>
                  </a:lnTo>
                  <a:lnTo>
                    <a:pt x="3361690" y="1924568"/>
                  </a:lnTo>
                  <a:lnTo>
                    <a:pt x="0" y="192456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864149" y="8187906"/>
              <a:ext cx="2952869" cy="5514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39"/>
                </a:lnSpc>
                <a:spcBef>
                  <a:spcPct val="0"/>
                </a:spcBef>
              </a:pPr>
              <a:r>
                <a:rPr lang="en-US" sz="3099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addurno’r goeden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C7A3E9B-02F3-C79D-4CD0-6EE25546EEB1}"/>
              </a:ext>
            </a:extLst>
          </p:cNvPr>
          <p:cNvGrpSpPr/>
          <p:nvPr/>
        </p:nvGrpSpPr>
        <p:grpSpPr>
          <a:xfrm>
            <a:off x="11239742" y="2884920"/>
            <a:ext cx="3281124" cy="2752863"/>
            <a:chOff x="11239742" y="2884920"/>
            <a:chExt cx="3281124" cy="2752863"/>
          </a:xfrm>
        </p:grpSpPr>
        <p:sp>
          <p:nvSpPr>
            <p:cNvPr id="7" name="Freeform 7"/>
            <p:cNvSpPr/>
            <p:nvPr/>
          </p:nvSpPr>
          <p:spPr>
            <a:xfrm>
              <a:off x="11289891" y="2884920"/>
              <a:ext cx="3041130" cy="1946323"/>
            </a:xfrm>
            <a:custGeom>
              <a:avLst/>
              <a:gdLst/>
              <a:ahLst/>
              <a:cxnLst/>
              <a:rect l="l" t="t" r="r" b="b"/>
              <a:pathLst>
                <a:path w="3041130" h="1946323">
                  <a:moveTo>
                    <a:pt x="0" y="0"/>
                  </a:moveTo>
                  <a:lnTo>
                    <a:pt x="3041130" y="0"/>
                  </a:lnTo>
                  <a:lnTo>
                    <a:pt x="3041130" y="1946323"/>
                  </a:lnTo>
                  <a:lnTo>
                    <a:pt x="0" y="194632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1239742" y="5086350"/>
              <a:ext cx="3281124" cy="5514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39"/>
                </a:lnSpc>
                <a:spcBef>
                  <a:spcPct val="0"/>
                </a:spcBef>
              </a:pPr>
              <a:r>
                <a:rPr lang="en-US" sz="3099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lapio</a:t>
              </a:r>
              <a:r>
                <a:rPr lang="en-US" sz="3099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099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anrhegion</a:t>
              </a:r>
              <a:r>
                <a:rPr lang="en-US" sz="3099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552616E-9C3B-0748-9E81-B3EC93E167AB}"/>
              </a:ext>
            </a:extLst>
          </p:cNvPr>
          <p:cNvGrpSpPr/>
          <p:nvPr/>
        </p:nvGrpSpPr>
        <p:grpSpPr>
          <a:xfrm>
            <a:off x="14457023" y="5873209"/>
            <a:ext cx="2594354" cy="2866130"/>
            <a:chOff x="14457023" y="5873209"/>
            <a:chExt cx="2594354" cy="2866130"/>
          </a:xfrm>
        </p:grpSpPr>
        <p:sp>
          <p:nvSpPr>
            <p:cNvPr id="8" name="Freeform 8"/>
            <p:cNvSpPr/>
            <p:nvPr/>
          </p:nvSpPr>
          <p:spPr>
            <a:xfrm>
              <a:off x="14457023" y="5873209"/>
              <a:ext cx="2594354" cy="2594354"/>
            </a:xfrm>
            <a:custGeom>
              <a:avLst/>
              <a:gdLst/>
              <a:ahLst/>
              <a:cxnLst/>
              <a:rect l="l" t="t" r="r" b="b"/>
              <a:pathLst>
                <a:path w="2594354" h="2594354">
                  <a:moveTo>
                    <a:pt x="0" y="0"/>
                  </a:moveTo>
                  <a:lnTo>
                    <a:pt x="2594354" y="0"/>
                  </a:lnTo>
                  <a:lnTo>
                    <a:pt x="2594354" y="2594353"/>
                  </a:lnTo>
                  <a:lnTo>
                    <a:pt x="0" y="259435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14802547" y="8187906"/>
              <a:ext cx="1949767" cy="55143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39"/>
                </a:lnSpc>
                <a:spcBef>
                  <a:spcPct val="0"/>
                </a:spcBef>
              </a:pPr>
              <a:r>
                <a:rPr lang="en-US" sz="3099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bwyta twrci</a:t>
              </a: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6391146" y="190877"/>
            <a:ext cx="4289822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51"/>
              </a:lnSpc>
              <a:spcBef>
                <a:spcPct val="0"/>
              </a:spcBef>
            </a:pPr>
            <a:r>
              <a:rPr lang="en-US" sz="5465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Gerifa</a:t>
            </a:r>
            <a:r>
              <a:rPr lang="en-US" sz="5465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465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newydd</a:t>
            </a:r>
            <a:endParaRPr lang="en-US" sz="5465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628329" y="7836148"/>
            <a:ext cx="1373461" cy="1212079"/>
          </a:xfrm>
          <a:custGeom>
            <a:avLst/>
            <a:gdLst/>
            <a:ahLst/>
            <a:cxnLst/>
            <a:rect l="l" t="t" r="r" b="b"/>
            <a:pathLst>
              <a:path w="1373461" h="1212079">
                <a:moveTo>
                  <a:pt x="0" y="0"/>
                </a:moveTo>
                <a:lnTo>
                  <a:pt x="1373461" y="0"/>
                </a:lnTo>
                <a:lnTo>
                  <a:pt x="1373461" y="1212079"/>
                </a:lnTo>
                <a:lnTo>
                  <a:pt x="0" y="121207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92652" y="9401809"/>
            <a:ext cx="1535202" cy="397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95"/>
              </a:lnSpc>
              <a:spcBef>
                <a:spcPct val="0"/>
              </a:spcBef>
            </a:pPr>
            <a:r>
              <a:rPr lang="en-US" sz="221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canu carolau</a:t>
            </a:r>
          </a:p>
        </p:txBody>
      </p:sp>
      <p:sp>
        <p:nvSpPr>
          <p:cNvPr id="4" name="Freeform 4"/>
          <p:cNvSpPr/>
          <p:nvPr/>
        </p:nvSpPr>
        <p:spPr>
          <a:xfrm>
            <a:off x="15795835" y="7779621"/>
            <a:ext cx="1194766" cy="1126067"/>
          </a:xfrm>
          <a:custGeom>
            <a:avLst/>
            <a:gdLst/>
            <a:ahLst/>
            <a:cxnLst/>
            <a:rect l="l" t="t" r="r" b="b"/>
            <a:pathLst>
              <a:path w="1194766" h="1126067">
                <a:moveTo>
                  <a:pt x="0" y="0"/>
                </a:moveTo>
                <a:lnTo>
                  <a:pt x="1194766" y="0"/>
                </a:lnTo>
                <a:lnTo>
                  <a:pt x="1194766" y="1126066"/>
                </a:lnTo>
                <a:lnTo>
                  <a:pt x="0" y="112606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330159" y="9181577"/>
            <a:ext cx="1946100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95"/>
              </a:lnSpc>
              <a:spcBef>
                <a:spcPct val="0"/>
              </a:spcBef>
            </a:pPr>
            <a:r>
              <a:rPr lang="en-US" sz="221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gwylio ffilm Nadolig</a:t>
            </a:r>
          </a:p>
        </p:txBody>
      </p:sp>
      <p:sp>
        <p:nvSpPr>
          <p:cNvPr id="6" name="Freeform 6"/>
          <p:cNvSpPr/>
          <p:nvPr/>
        </p:nvSpPr>
        <p:spPr>
          <a:xfrm>
            <a:off x="12652926" y="7880936"/>
            <a:ext cx="1838278" cy="1132839"/>
          </a:xfrm>
          <a:custGeom>
            <a:avLst/>
            <a:gdLst/>
            <a:ahLst/>
            <a:cxnLst/>
            <a:rect l="l" t="t" r="r" b="b"/>
            <a:pathLst>
              <a:path w="1838278" h="1132839">
                <a:moveTo>
                  <a:pt x="0" y="0"/>
                </a:moveTo>
                <a:lnTo>
                  <a:pt x="1838277" y="0"/>
                </a:lnTo>
                <a:lnTo>
                  <a:pt x="1838277" y="1132838"/>
                </a:lnTo>
                <a:lnTo>
                  <a:pt x="0" y="113283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562916" y="9273298"/>
            <a:ext cx="2259466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95"/>
              </a:lnSpc>
              <a:spcBef>
                <a:spcPct val="0"/>
              </a:spcBef>
            </a:pPr>
            <a:r>
              <a:rPr lang="en-US" sz="221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chwarae yn yr eira </a:t>
            </a:r>
          </a:p>
        </p:txBody>
      </p:sp>
      <p:sp>
        <p:nvSpPr>
          <p:cNvPr id="8" name="Freeform 8"/>
          <p:cNvSpPr/>
          <p:nvPr/>
        </p:nvSpPr>
        <p:spPr>
          <a:xfrm>
            <a:off x="3736330" y="7729732"/>
            <a:ext cx="2166016" cy="1240044"/>
          </a:xfrm>
          <a:custGeom>
            <a:avLst/>
            <a:gdLst/>
            <a:ahLst/>
            <a:cxnLst/>
            <a:rect l="l" t="t" r="r" b="b"/>
            <a:pathLst>
              <a:path w="2166016" h="1240044">
                <a:moveTo>
                  <a:pt x="0" y="0"/>
                </a:moveTo>
                <a:lnTo>
                  <a:pt x="2166016" y="0"/>
                </a:lnTo>
                <a:lnTo>
                  <a:pt x="2166016" y="1240044"/>
                </a:lnTo>
                <a:lnTo>
                  <a:pt x="0" y="124004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853476" y="9231466"/>
            <a:ext cx="1751705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95"/>
              </a:lnSpc>
              <a:spcBef>
                <a:spcPct val="0"/>
              </a:spcBef>
            </a:pPr>
            <a:r>
              <a:rPr lang="en-US" sz="221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addurno’r goeden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28700" y="7736371"/>
            <a:ext cx="1959472" cy="1254062"/>
          </a:xfrm>
          <a:custGeom>
            <a:avLst/>
            <a:gdLst/>
            <a:ahLst/>
            <a:cxnLst/>
            <a:rect l="l" t="t" r="r" b="b"/>
            <a:pathLst>
              <a:path w="1959472" h="1254062">
                <a:moveTo>
                  <a:pt x="0" y="0"/>
                </a:moveTo>
                <a:lnTo>
                  <a:pt x="1959472" y="0"/>
                </a:lnTo>
                <a:lnTo>
                  <a:pt x="1959472" y="1254062"/>
                </a:lnTo>
                <a:lnTo>
                  <a:pt x="0" y="125406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028700" y="9346819"/>
            <a:ext cx="1869462" cy="397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95"/>
              </a:lnSpc>
              <a:spcBef>
                <a:spcPct val="0"/>
              </a:spcBef>
            </a:pPr>
            <a:r>
              <a:rPr lang="en-US" sz="221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lapio anrhegion </a:t>
            </a:r>
          </a:p>
        </p:txBody>
      </p:sp>
      <p:sp>
        <p:nvSpPr>
          <p:cNvPr id="12" name="Freeform 12"/>
          <p:cNvSpPr/>
          <p:nvPr/>
        </p:nvSpPr>
        <p:spPr>
          <a:xfrm>
            <a:off x="6777357" y="7687899"/>
            <a:ext cx="1671603" cy="1671603"/>
          </a:xfrm>
          <a:custGeom>
            <a:avLst/>
            <a:gdLst/>
            <a:ahLst/>
            <a:cxnLst/>
            <a:rect l="l" t="t" r="r" b="b"/>
            <a:pathLst>
              <a:path w="1671603" h="1671603">
                <a:moveTo>
                  <a:pt x="0" y="0"/>
                </a:moveTo>
                <a:lnTo>
                  <a:pt x="1671603" y="0"/>
                </a:lnTo>
                <a:lnTo>
                  <a:pt x="1671603" y="1671603"/>
                </a:lnTo>
                <a:lnTo>
                  <a:pt x="0" y="1671603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6891503" y="9254691"/>
            <a:ext cx="1151565" cy="7950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95"/>
              </a:lnSpc>
              <a:spcBef>
                <a:spcPct val="0"/>
              </a:spcBef>
            </a:pPr>
            <a:r>
              <a:rPr lang="en-US" sz="221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bwyta twrci</a:t>
            </a:r>
          </a:p>
        </p:txBody>
      </p:sp>
      <p:sp>
        <p:nvSpPr>
          <p:cNvPr id="14" name="Freeform 14"/>
          <p:cNvSpPr/>
          <p:nvPr/>
        </p:nvSpPr>
        <p:spPr>
          <a:xfrm>
            <a:off x="1202295" y="6009431"/>
            <a:ext cx="1489067" cy="1489067"/>
          </a:xfrm>
          <a:custGeom>
            <a:avLst/>
            <a:gdLst/>
            <a:ahLst/>
            <a:cxnLst/>
            <a:rect l="l" t="t" r="r" b="b"/>
            <a:pathLst>
              <a:path w="1489067" h="1489067">
                <a:moveTo>
                  <a:pt x="0" y="0"/>
                </a:moveTo>
                <a:lnTo>
                  <a:pt x="1489067" y="0"/>
                </a:lnTo>
                <a:lnTo>
                  <a:pt x="1489067" y="1489067"/>
                </a:lnTo>
                <a:lnTo>
                  <a:pt x="0" y="1489067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5" name="Freeform 15"/>
          <p:cNvSpPr/>
          <p:nvPr/>
        </p:nvSpPr>
        <p:spPr>
          <a:xfrm>
            <a:off x="4013197" y="6009431"/>
            <a:ext cx="1489067" cy="1489067"/>
          </a:xfrm>
          <a:custGeom>
            <a:avLst/>
            <a:gdLst/>
            <a:ahLst/>
            <a:cxnLst/>
            <a:rect l="l" t="t" r="r" b="b"/>
            <a:pathLst>
              <a:path w="1489067" h="1489067">
                <a:moveTo>
                  <a:pt x="0" y="0"/>
                </a:moveTo>
                <a:lnTo>
                  <a:pt x="1489067" y="0"/>
                </a:lnTo>
                <a:lnTo>
                  <a:pt x="1489067" y="1489067"/>
                </a:lnTo>
                <a:lnTo>
                  <a:pt x="0" y="1489067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6" name="Freeform 16"/>
          <p:cNvSpPr/>
          <p:nvPr/>
        </p:nvSpPr>
        <p:spPr>
          <a:xfrm>
            <a:off x="6792009" y="6115640"/>
            <a:ext cx="1544529" cy="1544529"/>
          </a:xfrm>
          <a:custGeom>
            <a:avLst/>
            <a:gdLst/>
            <a:ahLst/>
            <a:cxnLst/>
            <a:rect l="l" t="t" r="r" b="b"/>
            <a:pathLst>
              <a:path w="1544529" h="1544529">
                <a:moveTo>
                  <a:pt x="0" y="0"/>
                </a:moveTo>
                <a:lnTo>
                  <a:pt x="1544529" y="0"/>
                </a:lnTo>
                <a:lnTo>
                  <a:pt x="1544529" y="1544529"/>
                </a:lnTo>
                <a:lnTo>
                  <a:pt x="0" y="1544529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7" name="Freeform 17"/>
          <p:cNvSpPr/>
          <p:nvPr/>
        </p:nvSpPr>
        <p:spPr>
          <a:xfrm>
            <a:off x="15541177" y="6009431"/>
            <a:ext cx="1544529" cy="1544529"/>
          </a:xfrm>
          <a:custGeom>
            <a:avLst/>
            <a:gdLst/>
            <a:ahLst/>
            <a:cxnLst/>
            <a:rect l="l" t="t" r="r" b="b"/>
            <a:pathLst>
              <a:path w="1544529" h="1544529">
                <a:moveTo>
                  <a:pt x="0" y="0"/>
                </a:moveTo>
                <a:lnTo>
                  <a:pt x="1544528" y="0"/>
                </a:lnTo>
                <a:lnTo>
                  <a:pt x="1544528" y="1544528"/>
                </a:lnTo>
                <a:lnTo>
                  <a:pt x="0" y="1544528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12480231" y="5981700"/>
            <a:ext cx="1649326" cy="1706199"/>
          </a:xfrm>
          <a:custGeom>
            <a:avLst/>
            <a:gdLst/>
            <a:ahLst/>
            <a:cxnLst/>
            <a:rect l="l" t="t" r="r" b="b"/>
            <a:pathLst>
              <a:path w="1649326" h="1706199">
                <a:moveTo>
                  <a:pt x="0" y="0"/>
                </a:moveTo>
                <a:lnTo>
                  <a:pt x="1649326" y="0"/>
                </a:lnTo>
                <a:lnTo>
                  <a:pt x="1649326" y="1706199"/>
                </a:lnTo>
                <a:lnTo>
                  <a:pt x="0" y="1706199"/>
                </a:lnTo>
                <a:lnTo>
                  <a:pt x="0" y="0"/>
                </a:lnTo>
                <a:close/>
              </a:path>
            </a:pathLst>
          </a:custGeom>
          <a:blipFill>
            <a:blip r:embed="rId21">
              <a:extLst>
                <a:ext uri="{96DAC541-7B7A-43D3-8B79-37D633B846F1}">
                  <asvg:svgBlip xmlns:asvg="http://schemas.microsoft.com/office/drawing/2016/SVG/main" r:embed="rId2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9560542" y="6009431"/>
            <a:ext cx="1595713" cy="1650738"/>
          </a:xfrm>
          <a:custGeom>
            <a:avLst/>
            <a:gdLst/>
            <a:ahLst/>
            <a:cxnLst/>
            <a:rect l="l" t="t" r="r" b="b"/>
            <a:pathLst>
              <a:path w="1595713" h="1650738">
                <a:moveTo>
                  <a:pt x="0" y="0"/>
                </a:moveTo>
                <a:lnTo>
                  <a:pt x="1595714" y="0"/>
                </a:lnTo>
                <a:lnTo>
                  <a:pt x="1595714" y="1650738"/>
                </a:lnTo>
                <a:lnTo>
                  <a:pt x="0" y="1650738"/>
                </a:lnTo>
                <a:lnTo>
                  <a:pt x="0" y="0"/>
                </a:lnTo>
                <a:close/>
              </a:path>
            </a:pathLst>
          </a:custGeom>
          <a:blipFill>
            <a:blip r:embed="rId23">
              <a:extLst>
                <a:ext uri="{96DAC541-7B7A-43D3-8B79-37D633B846F1}">
                  <asvg:svgBlip xmlns:asvg="http://schemas.microsoft.com/office/drawing/2016/SVG/main" r:embed="rId2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-443917" y="21803"/>
            <a:ext cx="10346489" cy="10259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013"/>
              </a:lnSpc>
              <a:spcBef>
                <a:spcPct val="0"/>
              </a:spcBef>
            </a:pPr>
            <a:r>
              <a:rPr lang="en-GB" sz="6000" b="1" dirty="0" err="1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P</a:t>
            </a:r>
            <a:r>
              <a:rPr lang="en-GB" sz="6000" b="1" i="0" dirty="0" err="1">
                <a:solidFill>
                  <a:srgbClr val="27232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atrwm</a:t>
            </a:r>
            <a:r>
              <a:rPr lang="en-GB" sz="6000" b="1" i="0" dirty="0">
                <a:solidFill>
                  <a:srgbClr val="27232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b="1" i="0" dirty="0" err="1">
                <a:solidFill>
                  <a:srgbClr val="27232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brawddeg</a:t>
            </a:r>
            <a:r>
              <a:rPr lang="en-GB" sz="6000" b="1" i="0" dirty="0">
                <a:solidFill>
                  <a:srgbClr val="27232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b="1" i="0" dirty="0" err="1">
                <a:solidFill>
                  <a:srgbClr val="27232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newydd</a:t>
            </a:r>
            <a:endParaRPr lang="en-US" sz="5723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230218" y="1584098"/>
            <a:ext cx="14146725" cy="41036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013"/>
              </a:lnSpc>
              <a:spcBef>
                <a:spcPct val="0"/>
              </a:spcBef>
            </a:pPr>
            <a:r>
              <a:rPr lang="en-US" sz="572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Wyt</a:t>
            </a:r>
            <a:r>
              <a:rPr lang="en-US" sz="572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72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ti’n</a:t>
            </a:r>
            <a:r>
              <a:rPr lang="en-US" sz="572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_____am _____?</a:t>
            </a: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en-US" sz="572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Ydw</a:t>
            </a:r>
            <a:r>
              <a:rPr lang="en-US" sz="572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, </a:t>
            </a:r>
            <a:r>
              <a:rPr lang="en-US" sz="572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572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72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572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_____ am _____. </a:t>
            </a:r>
          </a:p>
          <a:p>
            <a:pPr>
              <a:lnSpc>
                <a:spcPts val="8013"/>
              </a:lnSpc>
              <a:spcBef>
                <a:spcPct val="0"/>
              </a:spcBef>
            </a:pPr>
            <a:r>
              <a:rPr lang="en-US" sz="572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Nac</a:t>
            </a:r>
            <a:r>
              <a:rPr lang="en-US" sz="572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72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ydw</a:t>
            </a:r>
            <a:r>
              <a:rPr lang="en-US" sz="572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, </a:t>
            </a:r>
            <a:r>
              <a:rPr lang="en-US" sz="572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dydw</a:t>
            </a:r>
            <a:r>
              <a:rPr lang="en-US" sz="572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72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</a:t>
            </a:r>
            <a:r>
              <a:rPr lang="en-US" sz="572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72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ddim</a:t>
            </a:r>
            <a:r>
              <a:rPr lang="en-US" sz="572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5723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5723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_____ am _____</a:t>
            </a:r>
          </a:p>
          <a:p>
            <a:pPr algn="ctr">
              <a:lnSpc>
                <a:spcPts val="8013"/>
              </a:lnSpc>
              <a:spcBef>
                <a:spcPct val="0"/>
              </a:spcBef>
            </a:pPr>
            <a:endParaRPr lang="en-US" sz="5723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26" name="Freeform 2">
            <a:extLst>
              <a:ext uri="{FF2B5EF4-FFF2-40B4-BE49-F238E27FC236}">
                <a16:creationId xmlns:a16="http://schemas.microsoft.com/office/drawing/2014/main" id="{F680B6F3-A019-B22F-CAC5-7952A8E32CB9}"/>
              </a:ext>
            </a:extLst>
          </p:cNvPr>
          <p:cNvSpPr/>
          <p:nvPr/>
        </p:nvSpPr>
        <p:spPr>
          <a:xfrm>
            <a:off x="16468701" y="238101"/>
            <a:ext cx="1581198" cy="1581198"/>
          </a:xfrm>
          <a:custGeom>
            <a:avLst/>
            <a:gdLst/>
            <a:ahLst/>
            <a:cxnLst/>
            <a:rect l="l" t="t" r="r" b="b"/>
            <a:pathLst>
              <a:path w="1581198" h="1581198">
                <a:moveTo>
                  <a:pt x="0" y="0"/>
                </a:moveTo>
                <a:lnTo>
                  <a:pt x="1581198" y="0"/>
                </a:lnTo>
                <a:lnTo>
                  <a:pt x="1581198" y="1581198"/>
                </a:lnTo>
                <a:lnTo>
                  <a:pt x="0" y="1581198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3">
            <a:extLst>
              <a:ext uri="{FF2B5EF4-FFF2-40B4-BE49-F238E27FC236}">
                <a16:creationId xmlns:a16="http://schemas.microsoft.com/office/drawing/2014/main" id="{E98F88F9-F031-C939-3117-970FB7200765}"/>
              </a:ext>
            </a:extLst>
          </p:cNvPr>
          <p:cNvSpPr txBox="1"/>
          <p:nvPr/>
        </p:nvSpPr>
        <p:spPr>
          <a:xfrm>
            <a:off x="27038" y="2717632"/>
            <a:ext cx="3264180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anu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carolau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</a:p>
        </p:txBody>
      </p:sp>
      <p:sp>
        <p:nvSpPr>
          <p:cNvPr id="6" name="Freeform 4">
            <a:extLst>
              <a:ext uri="{FF2B5EF4-FFF2-40B4-BE49-F238E27FC236}">
                <a16:creationId xmlns:a16="http://schemas.microsoft.com/office/drawing/2014/main" id="{68A38F50-4A63-CADD-9761-B2DF1F77DDF2}"/>
              </a:ext>
            </a:extLst>
          </p:cNvPr>
          <p:cNvSpPr/>
          <p:nvPr/>
        </p:nvSpPr>
        <p:spPr>
          <a:xfrm>
            <a:off x="3320538" y="1597627"/>
            <a:ext cx="3484581" cy="2707672"/>
          </a:xfrm>
          <a:custGeom>
            <a:avLst/>
            <a:gdLst/>
            <a:ahLst/>
            <a:cxnLst/>
            <a:rect l="l" t="t" r="r" b="b"/>
            <a:pathLst>
              <a:path w="3484581" h="2707672">
                <a:moveTo>
                  <a:pt x="0" y="0"/>
                </a:moveTo>
                <a:lnTo>
                  <a:pt x="3484581" y="0"/>
                </a:lnTo>
                <a:lnTo>
                  <a:pt x="3484581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14346" b="-14346"/>
            </a:stretch>
          </a:blipFill>
        </p:spPr>
        <p:txBody>
          <a:bodyPr/>
          <a:lstStyle/>
          <a:p>
            <a:endParaRPr lang="en-GB" sz="26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A1B5CC27-16D6-2907-487A-7B1D101ADECC}"/>
              </a:ext>
            </a:extLst>
          </p:cNvPr>
          <p:cNvSpPr txBox="1"/>
          <p:nvPr/>
        </p:nvSpPr>
        <p:spPr>
          <a:xfrm>
            <a:off x="3204558" y="2195735"/>
            <a:ext cx="3484581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saith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11" name="Freeform 9">
            <a:extLst>
              <a:ext uri="{FF2B5EF4-FFF2-40B4-BE49-F238E27FC236}">
                <a16:creationId xmlns:a16="http://schemas.microsoft.com/office/drawing/2014/main" id="{64AB60A1-AEDE-5EE7-BA30-8AD61E746768}"/>
              </a:ext>
            </a:extLst>
          </p:cNvPr>
          <p:cNvSpPr/>
          <p:nvPr/>
        </p:nvSpPr>
        <p:spPr>
          <a:xfrm>
            <a:off x="4778164" y="4485888"/>
            <a:ext cx="3487495" cy="2588610"/>
          </a:xfrm>
          <a:custGeom>
            <a:avLst/>
            <a:gdLst/>
            <a:ahLst/>
            <a:cxnLst/>
            <a:rect l="l" t="t" r="r" b="b"/>
            <a:pathLst>
              <a:path w="3487495" h="2588610">
                <a:moveTo>
                  <a:pt x="0" y="0"/>
                </a:moveTo>
                <a:lnTo>
                  <a:pt x="3487495" y="0"/>
                </a:lnTo>
                <a:lnTo>
                  <a:pt x="3487495" y="2588610"/>
                </a:lnTo>
                <a:lnTo>
                  <a:pt x="0" y="258861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17362" b="-17362"/>
            </a:stretch>
          </a:blipFill>
        </p:spPr>
        <p:txBody>
          <a:bodyPr/>
          <a:lstStyle/>
          <a:p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6" name="Freeform 14">
            <a:extLst>
              <a:ext uri="{FF2B5EF4-FFF2-40B4-BE49-F238E27FC236}">
                <a16:creationId xmlns:a16="http://schemas.microsoft.com/office/drawing/2014/main" id="{D45301C4-2824-0754-55B5-A78B7A9291C6}"/>
              </a:ext>
            </a:extLst>
          </p:cNvPr>
          <p:cNvSpPr/>
          <p:nvPr/>
        </p:nvSpPr>
        <p:spPr>
          <a:xfrm>
            <a:off x="3708992" y="7323129"/>
            <a:ext cx="3634883" cy="2707672"/>
          </a:xfrm>
          <a:custGeom>
            <a:avLst/>
            <a:gdLst/>
            <a:ahLst/>
            <a:cxnLst/>
            <a:rect l="l" t="t" r="r" b="b"/>
            <a:pathLst>
              <a:path w="2707672" h="2707672">
                <a:moveTo>
                  <a:pt x="0" y="0"/>
                </a:moveTo>
                <a:lnTo>
                  <a:pt x="2707672" y="0"/>
                </a:lnTo>
                <a:lnTo>
                  <a:pt x="2707672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/>
            </a:stretch>
          </a:blipFill>
        </p:spPr>
        <p:txBody>
          <a:bodyPr/>
          <a:lstStyle/>
          <a:p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0" name="TextBox 18">
            <a:extLst>
              <a:ext uri="{FF2B5EF4-FFF2-40B4-BE49-F238E27FC236}">
                <a16:creationId xmlns:a16="http://schemas.microsoft.com/office/drawing/2014/main" id="{AB8A6657-8945-8436-93C5-C17C41A3E98C}"/>
              </a:ext>
            </a:extLst>
          </p:cNvPr>
          <p:cNvSpPr txBox="1"/>
          <p:nvPr/>
        </p:nvSpPr>
        <p:spPr>
          <a:xfrm>
            <a:off x="6185469" y="49278"/>
            <a:ext cx="4682243" cy="1217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499"/>
              </a:lnSpc>
              <a:spcBef>
                <a:spcPct val="0"/>
              </a:spcBef>
            </a:pPr>
            <a:r>
              <a:rPr lang="en-US" sz="54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Trap-</a:t>
            </a:r>
            <a:r>
              <a:rPr lang="en-US" sz="54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ddor</a:t>
            </a:r>
            <a:endParaRPr lang="en-US" sz="54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22" name="Freeform 20">
            <a:extLst>
              <a:ext uri="{FF2B5EF4-FFF2-40B4-BE49-F238E27FC236}">
                <a16:creationId xmlns:a16="http://schemas.microsoft.com/office/drawing/2014/main" id="{627C5FC0-4868-0ADC-D4DA-F156C6660994}"/>
              </a:ext>
            </a:extLst>
          </p:cNvPr>
          <p:cNvSpPr/>
          <p:nvPr/>
        </p:nvSpPr>
        <p:spPr>
          <a:xfrm>
            <a:off x="12996981" y="1436578"/>
            <a:ext cx="4578180" cy="2707672"/>
          </a:xfrm>
          <a:custGeom>
            <a:avLst/>
            <a:gdLst/>
            <a:ahLst/>
            <a:cxnLst/>
            <a:rect l="l" t="t" r="r" b="b"/>
            <a:pathLst>
              <a:path w="3608482" h="2707672">
                <a:moveTo>
                  <a:pt x="0" y="0"/>
                </a:moveTo>
                <a:lnTo>
                  <a:pt x="3608481" y="0"/>
                </a:lnTo>
                <a:lnTo>
                  <a:pt x="3608481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16634" b="-16634"/>
            </a:stretch>
          </a:blipFill>
        </p:spPr>
        <p:txBody>
          <a:bodyPr/>
          <a:lstStyle/>
          <a:p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7" name="Freeform 25">
            <a:extLst>
              <a:ext uri="{FF2B5EF4-FFF2-40B4-BE49-F238E27FC236}">
                <a16:creationId xmlns:a16="http://schemas.microsoft.com/office/drawing/2014/main" id="{9C2677E6-545F-2531-BDDD-6B71B492680B}"/>
              </a:ext>
            </a:extLst>
          </p:cNvPr>
          <p:cNvSpPr/>
          <p:nvPr/>
        </p:nvSpPr>
        <p:spPr>
          <a:xfrm>
            <a:off x="13146868" y="4267123"/>
            <a:ext cx="3762024" cy="2707672"/>
          </a:xfrm>
          <a:custGeom>
            <a:avLst/>
            <a:gdLst/>
            <a:ahLst/>
            <a:cxnLst/>
            <a:rect l="l" t="t" r="r" b="b"/>
            <a:pathLst>
              <a:path w="2707672" h="2707672">
                <a:moveTo>
                  <a:pt x="0" y="0"/>
                </a:moveTo>
                <a:lnTo>
                  <a:pt x="2707672" y="0"/>
                </a:lnTo>
                <a:lnTo>
                  <a:pt x="2707672" y="2707673"/>
                </a:lnTo>
                <a:lnTo>
                  <a:pt x="0" y="270767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/>
            </a:stretch>
          </a:blipFill>
        </p:spPr>
        <p:txBody>
          <a:bodyPr/>
          <a:lstStyle/>
          <a:p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2" name="Freeform 30">
            <a:extLst>
              <a:ext uri="{FF2B5EF4-FFF2-40B4-BE49-F238E27FC236}">
                <a16:creationId xmlns:a16="http://schemas.microsoft.com/office/drawing/2014/main" id="{05BCEBDF-2555-BB98-2E6B-E7B3991875CD}"/>
              </a:ext>
            </a:extLst>
          </p:cNvPr>
          <p:cNvSpPr/>
          <p:nvPr/>
        </p:nvSpPr>
        <p:spPr>
          <a:xfrm>
            <a:off x="14644844" y="7332654"/>
            <a:ext cx="3484581" cy="2707672"/>
          </a:xfrm>
          <a:custGeom>
            <a:avLst/>
            <a:gdLst/>
            <a:ahLst/>
            <a:cxnLst/>
            <a:rect l="l" t="t" r="r" b="b"/>
            <a:pathLst>
              <a:path w="3134203" h="2707672">
                <a:moveTo>
                  <a:pt x="0" y="0"/>
                </a:moveTo>
                <a:lnTo>
                  <a:pt x="3134203" y="0"/>
                </a:lnTo>
                <a:lnTo>
                  <a:pt x="3134203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7876" b="-7876"/>
            </a:stretch>
          </a:blipFill>
        </p:spPr>
        <p:txBody>
          <a:bodyPr/>
          <a:lstStyle/>
          <a:p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3" name="TextBox 31">
            <a:extLst>
              <a:ext uri="{FF2B5EF4-FFF2-40B4-BE49-F238E27FC236}">
                <a16:creationId xmlns:a16="http://schemas.microsoft.com/office/drawing/2014/main" id="{D7B4C47A-45CF-E712-9366-AE9CF6241D6F}"/>
              </a:ext>
            </a:extLst>
          </p:cNvPr>
          <p:cNvSpPr txBox="1"/>
          <p:nvPr/>
        </p:nvSpPr>
        <p:spPr>
          <a:xfrm>
            <a:off x="14686464" y="7757287"/>
            <a:ext cx="3313159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ewdwar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34" name="TextBox 32">
            <a:extLst>
              <a:ext uri="{FF2B5EF4-FFF2-40B4-BE49-F238E27FC236}">
                <a16:creationId xmlns:a16="http://schemas.microsoft.com/office/drawing/2014/main" id="{D8B8E71D-3E60-5817-E4BB-8F1606A1D9F7}"/>
              </a:ext>
            </a:extLst>
          </p:cNvPr>
          <p:cNvSpPr txBox="1"/>
          <p:nvPr/>
        </p:nvSpPr>
        <p:spPr>
          <a:xfrm>
            <a:off x="14644844" y="8712468"/>
            <a:ext cx="3240151" cy="550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naw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35" name="TextBox 33">
            <a:extLst>
              <a:ext uri="{FF2B5EF4-FFF2-40B4-BE49-F238E27FC236}">
                <a16:creationId xmlns:a16="http://schemas.microsoft.com/office/drawing/2014/main" id="{7E5D0F67-4087-3D96-9AD9-3C3BCD4D7A20}"/>
              </a:ext>
            </a:extLst>
          </p:cNvPr>
          <p:cNvSpPr txBox="1"/>
          <p:nvPr/>
        </p:nvSpPr>
        <p:spPr>
          <a:xfrm>
            <a:off x="14686465" y="8224499"/>
            <a:ext cx="3015806" cy="550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wyth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36" name="Star: 5 Points 35">
            <a:extLst>
              <a:ext uri="{FF2B5EF4-FFF2-40B4-BE49-F238E27FC236}">
                <a16:creationId xmlns:a16="http://schemas.microsoft.com/office/drawing/2014/main" id="{0E989A07-85F2-220D-B6A2-3396AC239094}"/>
              </a:ext>
            </a:extLst>
          </p:cNvPr>
          <p:cNvSpPr/>
          <p:nvPr/>
        </p:nvSpPr>
        <p:spPr>
          <a:xfrm>
            <a:off x="219595" y="210759"/>
            <a:ext cx="1164439" cy="822544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7" name="Star: 5 Points 36">
            <a:extLst>
              <a:ext uri="{FF2B5EF4-FFF2-40B4-BE49-F238E27FC236}">
                <a16:creationId xmlns:a16="http://schemas.microsoft.com/office/drawing/2014/main" id="{CDC91B28-7855-F146-B6DC-A4532B7A1D59}"/>
              </a:ext>
            </a:extLst>
          </p:cNvPr>
          <p:cNvSpPr/>
          <p:nvPr/>
        </p:nvSpPr>
        <p:spPr>
          <a:xfrm>
            <a:off x="2908647" y="225306"/>
            <a:ext cx="1164439" cy="822544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8" name="TextBox 5">
            <a:extLst>
              <a:ext uri="{FF2B5EF4-FFF2-40B4-BE49-F238E27FC236}">
                <a16:creationId xmlns:a16="http://schemas.microsoft.com/office/drawing/2014/main" id="{8A4DB48B-42B9-7DFD-4717-8C770C66B801}"/>
              </a:ext>
            </a:extLst>
          </p:cNvPr>
          <p:cNvSpPr txBox="1"/>
          <p:nvPr/>
        </p:nvSpPr>
        <p:spPr>
          <a:xfrm>
            <a:off x="3254347" y="2761257"/>
            <a:ext cx="3484581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un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39" name="TextBox 5">
            <a:extLst>
              <a:ext uri="{FF2B5EF4-FFF2-40B4-BE49-F238E27FC236}">
                <a16:creationId xmlns:a16="http://schemas.microsoft.com/office/drawing/2014/main" id="{53DC4ADC-6E6A-A359-7F49-253D90DC8FF5}"/>
              </a:ext>
            </a:extLst>
          </p:cNvPr>
          <p:cNvSpPr txBox="1"/>
          <p:nvPr/>
        </p:nvSpPr>
        <p:spPr>
          <a:xfrm>
            <a:off x="2676896" y="3307124"/>
            <a:ext cx="4724399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dau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0" name="TextBox 5">
            <a:extLst>
              <a:ext uri="{FF2B5EF4-FFF2-40B4-BE49-F238E27FC236}">
                <a16:creationId xmlns:a16="http://schemas.microsoft.com/office/drawing/2014/main" id="{4E00473F-6B1D-E830-6938-7527D4156962}"/>
              </a:ext>
            </a:extLst>
          </p:cNvPr>
          <p:cNvSpPr txBox="1"/>
          <p:nvPr/>
        </p:nvSpPr>
        <p:spPr>
          <a:xfrm>
            <a:off x="5062828" y="5956782"/>
            <a:ext cx="3484581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un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41" name="TextBox 5">
            <a:extLst>
              <a:ext uri="{FF2B5EF4-FFF2-40B4-BE49-F238E27FC236}">
                <a16:creationId xmlns:a16="http://schemas.microsoft.com/office/drawing/2014/main" id="{AD054D7E-17DC-B50D-7C5B-909A91133B91}"/>
              </a:ext>
            </a:extLst>
          </p:cNvPr>
          <p:cNvSpPr txBox="1"/>
          <p:nvPr/>
        </p:nvSpPr>
        <p:spPr>
          <a:xfrm>
            <a:off x="5154010" y="5318813"/>
            <a:ext cx="3484581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42" name="TextBox 5">
            <a:extLst>
              <a:ext uri="{FF2B5EF4-FFF2-40B4-BE49-F238E27FC236}">
                <a16:creationId xmlns:a16="http://schemas.microsoft.com/office/drawing/2014/main" id="{A315690D-6F25-83BC-1B60-0350060095E5}"/>
              </a:ext>
            </a:extLst>
          </p:cNvPr>
          <p:cNvSpPr txBox="1"/>
          <p:nvPr/>
        </p:nvSpPr>
        <p:spPr>
          <a:xfrm>
            <a:off x="5062828" y="4556506"/>
            <a:ext cx="3484581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wyth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43" name="TextBox 5">
            <a:extLst>
              <a:ext uri="{FF2B5EF4-FFF2-40B4-BE49-F238E27FC236}">
                <a16:creationId xmlns:a16="http://schemas.microsoft.com/office/drawing/2014/main" id="{1949EF63-1165-920A-1D68-1B4DBEDB3C64}"/>
              </a:ext>
            </a:extLst>
          </p:cNvPr>
          <p:cNvSpPr txBox="1"/>
          <p:nvPr/>
        </p:nvSpPr>
        <p:spPr>
          <a:xfrm>
            <a:off x="12923871" y="2438862"/>
            <a:ext cx="4724399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tri</a:t>
            </a:r>
          </a:p>
        </p:txBody>
      </p:sp>
      <p:sp>
        <p:nvSpPr>
          <p:cNvPr id="44" name="TextBox 5">
            <a:extLst>
              <a:ext uri="{FF2B5EF4-FFF2-40B4-BE49-F238E27FC236}">
                <a16:creationId xmlns:a16="http://schemas.microsoft.com/office/drawing/2014/main" id="{01BA4EC7-FC91-5661-F91D-1451D3752CC4}"/>
              </a:ext>
            </a:extLst>
          </p:cNvPr>
          <p:cNvSpPr txBox="1"/>
          <p:nvPr/>
        </p:nvSpPr>
        <p:spPr>
          <a:xfrm>
            <a:off x="12909123" y="3111886"/>
            <a:ext cx="4724399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dau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5" name="TextBox 5">
            <a:extLst>
              <a:ext uri="{FF2B5EF4-FFF2-40B4-BE49-F238E27FC236}">
                <a16:creationId xmlns:a16="http://schemas.microsoft.com/office/drawing/2014/main" id="{E684E783-C4D1-764F-591B-56CC2CDDF902}"/>
              </a:ext>
            </a:extLst>
          </p:cNvPr>
          <p:cNvSpPr txBox="1"/>
          <p:nvPr/>
        </p:nvSpPr>
        <p:spPr>
          <a:xfrm>
            <a:off x="12853220" y="1721374"/>
            <a:ext cx="4724399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un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eg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6" name="TextBox 3">
            <a:extLst>
              <a:ext uri="{FF2B5EF4-FFF2-40B4-BE49-F238E27FC236}">
                <a16:creationId xmlns:a16="http://schemas.microsoft.com/office/drawing/2014/main" id="{31208C0E-1848-567A-7735-7D7349563386}"/>
              </a:ext>
            </a:extLst>
          </p:cNvPr>
          <p:cNvSpPr txBox="1"/>
          <p:nvPr/>
        </p:nvSpPr>
        <p:spPr>
          <a:xfrm>
            <a:off x="424003" y="8420741"/>
            <a:ext cx="3264180" cy="11400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Canva Sans"/>
              </a:rPr>
              <a:t>b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wyta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twrci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  <a:p>
            <a:pPr algn="ctr">
              <a:lnSpc>
                <a:spcPts val="4606"/>
              </a:lnSpc>
              <a:spcBef>
                <a:spcPct val="0"/>
              </a:spcBef>
            </a:pP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7" name="TextBox 3">
            <a:extLst>
              <a:ext uri="{FF2B5EF4-FFF2-40B4-BE49-F238E27FC236}">
                <a16:creationId xmlns:a16="http://schemas.microsoft.com/office/drawing/2014/main" id="{9B65BDB1-2BAC-3098-0779-B150CE57A3E3}"/>
              </a:ext>
            </a:extLst>
          </p:cNvPr>
          <p:cNvSpPr txBox="1"/>
          <p:nvPr/>
        </p:nvSpPr>
        <p:spPr>
          <a:xfrm>
            <a:off x="8305801" y="5201805"/>
            <a:ext cx="4691180" cy="11323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I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ddim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lapio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anrhegion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</a:p>
          <a:p>
            <a:pPr algn="ctr">
              <a:lnSpc>
                <a:spcPts val="4606"/>
              </a:lnSpc>
              <a:spcBef>
                <a:spcPct val="0"/>
              </a:spcBef>
            </a:pP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8" name="TextBox 3">
            <a:extLst>
              <a:ext uri="{FF2B5EF4-FFF2-40B4-BE49-F238E27FC236}">
                <a16:creationId xmlns:a16="http://schemas.microsoft.com/office/drawing/2014/main" id="{709BA29D-E40C-5ACF-9799-1CC18EB42A4A}"/>
              </a:ext>
            </a:extLst>
          </p:cNvPr>
          <p:cNvSpPr txBox="1"/>
          <p:nvPr/>
        </p:nvSpPr>
        <p:spPr>
          <a:xfrm>
            <a:off x="712839" y="5430922"/>
            <a:ext cx="4169845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chwarae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eira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9" name="TextBox 3">
            <a:extLst>
              <a:ext uri="{FF2B5EF4-FFF2-40B4-BE49-F238E27FC236}">
                <a16:creationId xmlns:a16="http://schemas.microsoft.com/office/drawing/2014/main" id="{8ECA1403-F36C-238D-DCEF-8499B726E2DC}"/>
              </a:ext>
            </a:extLst>
          </p:cNvPr>
          <p:cNvSpPr txBox="1"/>
          <p:nvPr/>
        </p:nvSpPr>
        <p:spPr>
          <a:xfrm>
            <a:off x="7978746" y="2369790"/>
            <a:ext cx="4854225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I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ddim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addurno’r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goeden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</p:txBody>
      </p:sp>
      <p:sp>
        <p:nvSpPr>
          <p:cNvPr id="50" name="TextBox 3">
            <a:extLst>
              <a:ext uri="{FF2B5EF4-FFF2-40B4-BE49-F238E27FC236}">
                <a16:creationId xmlns:a16="http://schemas.microsoft.com/office/drawing/2014/main" id="{4F83001E-2106-6070-1890-14FF5776624B}"/>
              </a:ext>
            </a:extLst>
          </p:cNvPr>
          <p:cNvSpPr txBox="1"/>
          <p:nvPr/>
        </p:nvSpPr>
        <p:spPr>
          <a:xfrm>
            <a:off x="9296400" y="8460855"/>
            <a:ext cx="5233815" cy="11323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I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ddim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2600" b="1" dirty="0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gwylio</a:t>
            </a:r>
            <a:r>
              <a:rPr lang="en-US" sz="2600" b="1" dirty="0"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ffilm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Nadolig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  <a:p>
            <a:pPr algn="ctr">
              <a:lnSpc>
                <a:spcPts val="4606"/>
              </a:lnSpc>
              <a:spcBef>
                <a:spcPct val="0"/>
              </a:spcBef>
            </a:pP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51" name="TextBox 5">
            <a:extLst>
              <a:ext uri="{FF2B5EF4-FFF2-40B4-BE49-F238E27FC236}">
                <a16:creationId xmlns:a16="http://schemas.microsoft.com/office/drawing/2014/main" id="{343E062D-0E62-5A72-0617-411EA240476D}"/>
              </a:ext>
            </a:extLst>
          </p:cNvPr>
          <p:cNvSpPr txBox="1"/>
          <p:nvPr/>
        </p:nvSpPr>
        <p:spPr>
          <a:xfrm>
            <a:off x="12324265" y="4588066"/>
            <a:ext cx="4724399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tri</a:t>
            </a:r>
          </a:p>
        </p:txBody>
      </p:sp>
      <p:sp>
        <p:nvSpPr>
          <p:cNvPr id="52" name="TextBox 5">
            <a:extLst>
              <a:ext uri="{FF2B5EF4-FFF2-40B4-BE49-F238E27FC236}">
                <a16:creationId xmlns:a16="http://schemas.microsoft.com/office/drawing/2014/main" id="{DC6E4F13-3E27-ADC0-F190-279E79664771}"/>
              </a:ext>
            </a:extLst>
          </p:cNvPr>
          <p:cNvSpPr txBox="1"/>
          <p:nvPr/>
        </p:nvSpPr>
        <p:spPr>
          <a:xfrm>
            <a:off x="12665680" y="5238845"/>
            <a:ext cx="4724399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pump</a:t>
            </a:r>
          </a:p>
        </p:txBody>
      </p:sp>
      <p:sp>
        <p:nvSpPr>
          <p:cNvPr id="53" name="TextBox 5">
            <a:extLst>
              <a:ext uri="{FF2B5EF4-FFF2-40B4-BE49-F238E27FC236}">
                <a16:creationId xmlns:a16="http://schemas.microsoft.com/office/drawing/2014/main" id="{81287F99-B28C-2346-81B8-99498FE4F659}"/>
              </a:ext>
            </a:extLst>
          </p:cNvPr>
          <p:cNvSpPr txBox="1"/>
          <p:nvPr/>
        </p:nvSpPr>
        <p:spPr>
          <a:xfrm>
            <a:off x="13055686" y="5916359"/>
            <a:ext cx="3484581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chwech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54" name="TextBox 5">
            <a:extLst>
              <a:ext uri="{FF2B5EF4-FFF2-40B4-BE49-F238E27FC236}">
                <a16:creationId xmlns:a16="http://schemas.microsoft.com/office/drawing/2014/main" id="{A8934A88-07CD-9B5D-6E49-57F6020998D7}"/>
              </a:ext>
            </a:extLst>
          </p:cNvPr>
          <p:cNvSpPr txBox="1"/>
          <p:nvPr/>
        </p:nvSpPr>
        <p:spPr>
          <a:xfrm>
            <a:off x="3688183" y="7718857"/>
            <a:ext cx="3484581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eg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55" name="TextBox 5">
            <a:extLst>
              <a:ext uri="{FF2B5EF4-FFF2-40B4-BE49-F238E27FC236}">
                <a16:creationId xmlns:a16="http://schemas.microsoft.com/office/drawing/2014/main" id="{049A9367-ED80-F4E3-7D4D-061D7A1E0D1C}"/>
              </a:ext>
            </a:extLst>
          </p:cNvPr>
          <p:cNvSpPr txBox="1"/>
          <p:nvPr/>
        </p:nvSpPr>
        <p:spPr>
          <a:xfrm>
            <a:off x="3834713" y="8424399"/>
            <a:ext cx="3484581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euddeg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56" name="TextBox 5">
            <a:extLst>
              <a:ext uri="{FF2B5EF4-FFF2-40B4-BE49-F238E27FC236}">
                <a16:creationId xmlns:a16="http://schemas.microsoft.com/office/drawing/2014/main" id="{FB163314-BE3B-C536-10C7-FB725EC993EA}"/>
              </a:ext>
            </a:extLst>
          </p:cNvPr>
          <p:cNvSpPr txBox="1"/>
          <p:nvPr/>
        </p:nvSpPr>
        <p:spPr>
          <a:xfrm>
            <a:off x="3688182" y="9021967"/>
            <a:ext cx="3484581" cy="550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saith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57" name="Star: 5 Points 56">
            <a:extLst>
              <a:ext uri="{FF2B5EF4-FFF2-40B4-BE49-F238E27FC236}">
                <a16:creationId xmlns:a16="http://schemas.microsoft.com/office/drawing/2014/main" id="{2B82585B-9CD7-208A-4D2A-06146EB12D02}"/>
              </a:ext>
            </a:extLst>
          </p:cNvPr>
          <p:cNvSpPr/>
          <p:nvPr/>
        </p:nvSpPr>
        <p:spPr>
          <a:xfrm>
            <a:off x="1564121" y="210759"/>
            <a:ext cx="1164439" cy="822544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58" name="Freeform 2">
            <a:extLst>
              <a:ext uri="{FF2B5EF4-FFF2-40B4-BE49-F238E27FC236}">
                <a16:creationId xmlns:a16="http://schemas.microsoft.com/office/drawing/2014/main" id="{D6563665-4581-A0D7-FF7B-B2C7C3A33BB1}"/>
              </a:ext>
            </a:extLst>
          </p:cNvPr>
          <p:cNvSpPr/>
          <p:nvPr/>
        </p:nvSpPr>
        <p:spPr>
          <a:xfrm>
            <a:off x="16908892" y="0"/>
            <a:ext cx="1379108" cy="1176204"/>
          </a:xfrm>
          <a:custGeom>
            <a:avLst/>
            <a:gdLst/>
            <a:ahLst/>
            <a:cxnLst/>
            <a:rect l="l" t="t" r="r" b="b"/>
            <a:pathLst>
              <a:path w="1581198" h="1581198">
                <a:moveTo>
                  <a:pt x="0" y="0"/>
                </a:moveTo>
                <a:lnTo>
                  <a:pt x="1581198" y="0"/>
                </a:lnTo>
                <a:lnTo>
                  <a:pt x="1581198" y="1581198"/>
                </a:lnTo>
                <a:lnTo>
                  <a:pt x="0" y="15811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5060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3">
            <a:extLst>
              <a:ext uri="{FF2B5EF4-FFF2-40B4-BE49-F238E27FC236}">
                <a16:creationId xmlns:a16="http://schemas.microsoft.com/office/drawing/2014/main" id="{E98F88F9-F031-C939-3117-970FB7200765}"/>
              </a:ext>
            </a:extLst>
          </p:cNvPr>
          <p:cNvSpPr txBox="1"/>
          <p:nvPr/>
        </p:nvSpPr>
        <p:spPr>
          <a:xfrm>
            <a:off x="27038" y="2717632"/>
            <a:ext cx="3264180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</a:t>
            </a:r>
            <a:r>
              <a:rPr lang="en-US" sz="26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anu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carolau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</a:p>
        </p:txBody>
      </p:sp>
      <p:sp>
        <p:nvSpPr>
          <p:cNvPr id="6" name="Freeform 4">
            <a:extLst>
              <a:ext uri="{FF2B5EF4-FFF2-40B4-BE49-F238E27FC236}">
                <a16:creationId xmlns:a16="http://schemas.microsoft.com/office/drawing/2014/main" id="{68A38F50-4A63-CADD-9761-B2DF1F77DDF2}"/>
              </a:ext>
            </a:extLst>
          </p:cNvPr>
          <p:cNvSpPr/>
          <p:nvPr/>
        </p:nvSpPr>
        <p:spPr>
          <a:xfrm>
            <a:off x="3320538" y="1597627"/>
            <a:ext cx="3484581" cy="2707672"/>
          </a:xfrm>
          <a:custGeom>
            <a:avLst/>
            <a:gdLst/>
            <a:ahLst/>
            <a:cxnLst/>
            <a:rect l="l" t="t" r="r" b="b"/>
            <a:pathLst>
              <a:path w="3484581" h="2707672">
                <a:moveTo>
                  <a:pt x="0" y="0"/>
                </a:moveTo>
                <a:lnTo>
                  <a:pt x="3484581" y="0"/>
                </a:lnTo>
                <a:lnTo>
                  <a:pt x="3484581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14346" b="-14346"/>
            </a:stretch>
          </a:blipFill>
        </p:spPr>
        <p:txBody>
          <a:bodyPr/>
          <a:lstStyle/>
          <a:p>
            <a:endParaRPr lang="en-GB" sz="2600" b="1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A1B5CC27-16D6-2907-487A-7B1D101ADECC}"/>
              </a:ext>
            </a:extLst>
          </p:cNvPr>
          <p:cNvSpPr txBox="1"/>
          <p:nvPr/>
        </p:nvSpPr>
        <p:spPr>
          <a:xfrm>
            <a:off x="3204558" y="2195735"/>
            <a:ext cx="3484581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saith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11" name="Freeform 9">
            <a:extLst>
              <a:ext uri="{FF2B5EF4-FFF2-40B4-BE49-F238E27FC236}">
                <a16:creationId xmlns:a16="http://schemas.microsoft.com/office/drawing/2014/main" id="{64AB60A1-AEDE-5EE7-BA30-8AD61E746768}"/>
              </a:ext>
            </a:extLst>
          </p:cNvPr>
          <p:cNvSpPr/>
          <p:nvPr/>
        </p:nvSpPr>
        <p:spPr>
          <a:xfrm>
            <a:off x="5039096" y="4496394"/>
            <a:ext cx="3487495" cy="2588610"/>
          </a:xfrm>
          <a:custGeom>
            <a:avLst/>
            <a:gdLst/>
            <a:ahLst/>
            <a:cxnLst/>
            <a:rect l="l" t="t" r="r" b="b"/>
            <a:pathLst>
              <a:path w="3487495" h="2588610">
                <a:moveTo>
                  <a:pt x="0" y="0"/>
                </a:moveTo>
                <a:lnTo>
                  <a:pt x="3487495" y="0"/>
                </a:lnTo>
                <a:lnTo>
                  <a:pt x="3487495" y="2588610"/>
                </a:lnTo>
                <a:lnTo>
                  <a:pt x="0" y="258861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17362" b="-17362"/>
            </a:stretch>
          </a:blipFill>
        </p:spPr>
        <p:txBody>
          <a:bodyPr/>
          <a:lstStyle/>
          <a:p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6" name="Freeform 14">
            <a:extLst>
              <a:ext uri="{FF2B5EF4-FFF2-40B4-BE49-F238E27FC236}">
                <a16:creationId xmlns:a16="http://schemas.microsoft.com/office/drawing/2014/main" id="{D45301C4-2824-0754-55B5-A78B7A9291C6}"/>
              </a:ext>
            </a:extLst>
          </p:cNvPr>
          <p:cNvSpPr/>
          <p:nvPr/>
        </p:nvSpPr>
        <p:spPr>
          <a:xfrm>
            <a:off x="3708992" y="7323129"/>
            <a:ext cx="3634883" cy="2707672"/>
          </a:xfrm>
          <a:custGeom>
            <a:avLst/>
            <a:gdLst/>
            <a:ahLst/>
            <a:cxnLst/>
            <a:rect l="l" t="t" r="r" b="b"/>
            <a:pathLst>
              <a:path w="2707672" h="2707672">
                <a:moveTo>
                  <a:pt x="0" y="0"/>
                </a:moveTo>
                <a:lnTo>
                  <a:pt x="2707672" y="0"/>
                </a:lnTo>
                <a:lnTo>
                  <a:pt x="2707672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/>
            </a:stretch>
          </a:blipFill>
        </p:spPr>
        <p:txBody>
          <a:bodyPr/>
          <a:lstStyle/>
          <a:p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0" name="TextBox 18">
            <a:extLst>
              <a:ext uri="{FF2B5EF4-FFF2-40B4-BE49-F238E27FC236}">
                <a16:creationId xmlns:a16="http://schemas.microsoft.com/office/drawing/2014/main" id="{AB8A6657-8945-8436-93C5-C17C41A3E98C}"/>
              </a:ext>
            </a:extLst>
          </p:cNvPr>
          <p:cNvSpPr txBox="1"/>
          <p:nvPr/>
        </p:nvSpPr>
        <p:spPr>
          <a:xfrm>
            <a:off x="6185469" y="49278"/>
            <a:ext cx="4682243" cy="12407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0499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Trap-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ddor</a:t>
            </a:r>
            <a:endParaRPr lang="en-US" sz="60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22" name="Freeform 20">
            <a:extLst>
              <a:ext uri="{FF2B5EF4-FFF2-40B4-BE49-F238E27FC236}">
                <a16:creationId xmlns:a16="http://schemas.microsoft.com/office/drawing/2014/main" id="{627C5FC0-4868-0ADC-D4DA-F156C6660994}"/>
              </a:ext>
            </a:extLst>
          </p:cNvPr>
          <p:cNvSpPr/>
          <p:nvPr/>
        </p:nvSpPr>
        <p:spPr>
          <a:xfrm>
            <a:off x="12996981" y="1436578"/>
            <a:ext cx="4578180" cy="2707672"/>
          </a:xfrm>
          <a:custGeom>
            <a:avLst/>
            <a:gdLst/>
            <a:ahLst/>
            <a:cxnLst/>
            <a:rect l="l" t="t" r="r" b="b"/>
            <a:pathLst>
              <a:path w="3608482" h="2707672">
                <a:moveTo>
                  <a:pt x="0" y="0"/>
                </a:moveTo>
                <a:lnTo>
                  <a:pt x="3608481" y="0"/>
                </a:lnTo>
                <a:lnTo>
                  <a:pt x="3608481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16634" b="-16634"/>
            </a:stretch>
          </a:blipFill>
        </p:spPr>
        <p:txBody>
          <a:bodyPr/>
          <a:lstStyle/>
          <a:p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7" name="Freeform 25">
            <a:extLst>
              <a:ext uri="{FF2B5EF4-FFF2-40B4-BE49-F238E27FC236}">
                <a16:creationId xmlns:a16="http://schemas.microsoft.com/office/drawing/2014/main" id="{9C2677E6-545F-2531-BDDD-6B71B492680B}"/>
              </a:ext>
            </a:extLst>
          </p:cNvPr>
          <p:cNvSpPr/>
          <p:nvPr/>
        </p:nvSpPr>
        <p:spPr>
          <a:xfrm>
            <a:off x="13001976" y="4377332"/>
            <a:ext cx="3762024" cy="2707672"/>
          </a:xfrm>
          <a:custGeom>
            <a:avLst/>
            <a:gdLst/>
            <a:ahLst/>
            <a:cxnLst/>
            <a:rect l="l" t="t" r="r" b="b"/>
            <a:pathLst>
              <a:path w="2707672" h="2707672">
                <a:moveTo>
                  <a:pt x="0" y="0"/>
                </a:moveTo>
                <a:lnTo>
                  <a:pt x="2707672" y="0"/>
                </a:lnTo>
                <a:lnTo>
                  <a:pt x="2707672" y="2707673"/>
                </a:lnTo>
                <a:lnTo>
                  <a:pt x="0" y="270767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/>
            </a:stretch>
          </a:blipFill>
        </p:spPr>
        <p:txBody>
          <a:bodyPr/>
          <a:lstStyle/>
          <a:p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2" name="Freeform 30">
            <a:extLst>
              <a:ext uri="{FF2B5EF4-FFF2-40B4-BE49-F238E27FC236}">
                <a16:creationId xmlns:a16="http://schemas.microsoft.com/office/drawing/2014/main" id="{05BCEBDF-2555-BB98-2E6B-E7B3991875CD}"/>
              </a:ext>
            </a:extLst>
          </p:cNvPr>
          <p:cNvSpPr/>
          <p:nvPr/>
        </p:nvSpPr>
        <p:spPr>
          <a:xfrm>
            <a:off x="14644844" y="7332654"/>
            <a:ext cx="3484581" cy="2707672"/>
          </a:xfrm>
          <a:custGeom>
            <a:avLst/>
            <a:gdLst/>
            <a:ahLst/>
            <a:cxnLst/>
            <a:rect l="l" t="t" r="r" b="b"/>
            <a:pathLst>
              <a:path w="3134203" h="2707672">
                <a:moveTo>
                  <a:pt x="0" y="0"/>
                </a:moveTo>
                <a:lnTo>
                  <a:pt x="3134203" y="0"/>
                </a:lnTo>
                <a:lnTo>
                  <a:pt x="3134203" y="2707672"/>
                </a:lnTo>
                <a:lnTo>
                  <a:pt x="0" y="27076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57000"/>
            </a:blip>
            <a:stretch>
              <a:fillRect t="-7876" b="-7876"/>
            </a:stretch>
          </a:blipFill>
        </p:spPr>
        <p:txBody>
          <a:bodyPr/>
          <a:lstStyle/>
          <a:p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3" name="TextBox 31">
            <a:extLst>
              <a:ext uri="{FF2B5EF4-FFF2-40B4-BE49-F238E27FC236}">
                <a16:creationId xmlns:a16="http://schemas.microsoft.com/office/drawing/2014/main" id="{D7B4C47A-45CF-E712-9366-AE9CF6241D6F}"/>
              </a:ext>
            </a:extLst>
          </p:cNvPr>
          <p:cNvSpPr txBox="1"/>
          <p:nvPr/>
        </p:nvSpPr>
        <p:spPr>
          <a:xfrm>
            <a:off x="14686464" y="7757287"/>
            <a:ext cx="3313159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ewdwar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34" name="TextBox 32">
            <a:extLst>
              <a:ext uri="{FF2B5EF4-FFF2-40B4-BE49-F238E27FC236}">
                <a16:creationId xmlns:a16="http://schemas.microsoft.com/office/drawing/2014/main" id="{D8B8E71D-3E60-5817-E4BB-8F1606A1D9F7}"/>
              </a:ext>
            </a:extLst>
          </p:cNvPr>
          <p:cNvSpPr txBox="1"/>
          <p:nvPr/>
        </p:nvSpPr>
        <p:spPr>
          <a:xfrm>
            <a:off x="14644844" y="8712468"/>
            <a:ext cx="3610666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naw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35" name="TextBox 33">
            <a:extLst>
              <a:ext uri="{FF2B5EF4-FFF2-40B4-BE49-F238E27FC236}">
                <a16:creationId xmlns:a16="http://schemas.microsoft.com/office/drawing/2014/main" id="{7E5D0F67-4087-3D96-9AD9-3C3BCD4D7A20}"/>
              </a:ext>
            </a:extLst>
          </p:cNvPr>
          <p:cNvSpPr txBox="1"/>
          <p:nvPr/>
        </p:nvSpPr>
        <p:spPr>
          <a:xfrm>
            <a:off x="14686465" y="8224499"/>
            <a:ext cx="3015806" cy="542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wyth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36" name="Star: 5 Points 35">
            <a:extLst>
              <a:ext uri="{FF2B5EF4-FFF2-40B4-BE49-F238E27FC236}">
                <a16:creationId xmlns:a16="http://schemas.microsoft.com/office/drawing/2014/main" id="{0E989A07-85F2-220D-B6A2-3396AC239094}"/>
              </a:ext>
            </a:extLst>
          </p:cNvPr>
          <p:cNvSpPr/>
          <p:nvPr/>
        </p:nvSpPr>
        <p:spPr>
          <a:xfrm>
            <a:off x="219595" y="210759"/>
            <a:ext cx="1164439" cy="822544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7" name="Star: 5 Points 36">
            <a:extLst>
              <a:ext uri="{FF2B5EF4-FFF2-40B4-BE49-F238E27FC236}">
                <a16:creationId xmlns:a16="http://schemas.microsoft.com/office/drawing/2014/main" id="{CDC91B28-7855-F146-B6DC-A4532B7A1D59}"/>
              </a:ext>
            </a:extLst>
          </p:cNvPr>
          <p:cNvSpPr/>
          <p:nvPr/>
        </p:nvSpPr>
        <p:spPr>
          <a:xfrm>
            <a:off x="1455873" y="210759"/>
            <a:ext cx="1164439" cy="822544"/>
          </a:xfrm>
          <a:prstGeom prst="star5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600" b="1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8" name="TextBox 5">
            <a:extLst>
              <a:ext uri="{FF2B5EF4-FFF2-40B4-BE49-F238E27FC236}">
                <a16:creationId xmlns:a16="http://schemas.microsoft.com/office/drawing/2014/main" id="{8A4DB48B-42B9-7DFD-4717-8C770C66B801}"/>
              </a:ext>
            </a:extLst>
          </p:cNvPr>
          <p:cNvSpPr txBox="1"/>
          <p:nvPr/>
        </p:nvSpPr>
        <p:spPr>
          <a:xfrm>
            <a:off x="3254347" y="2761257"/>
            <a:ext cx="3484581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un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39" name="TextBox 5">
            <a:extLst>
              <a:ext uri="{FF2B5EF4-FFF2-40B4-BE49-F238E27FC236}">
                <a16:creationId xmlns:a16="http://schemas.microsoft.com/office/drawing/2014/main" id="{53DC4ADC-6E6A-A359-7F49-253D90DC8FF5}"/>
              </a:ext>
            </a:extLst>
          </p:cNvPr>
          <p:cNvSpPr txBox="1"/>
          <p:nvPr/>
        </p:nvSpPr>
        <p:spPr>
          <a:xfrm>
            <a:off x="2676896" y="3307124"/>
            <a:ext cx="4724399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dau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0" name="TextBox 5">
            <a:extLst>
              <a:ext uri="{FF2B5EF4-FFF2-40B4-BE49-F238E27FC236}">
                <a16:creationId xmlns:a16="http://schemas.microsoft.com/office/drawing/2014/main" id="{4E00473F-6B1D-E830-6938-7527D4156962}"/>
              </a:ext>
            </a:extLst>
          </p:cNvPr>
          <p:cNvSpPr txBox="1"/>
          <p:nvPr/>
        </p:nvSpPr>
        <p:spPr>
          <a:xfrm>
            <a:off x="5062828" y="5956782"/>
            <a:ext cx="3484581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un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41" name="TextBox 5">
            <a:extLst>
              <a:ext uri="{FF2B5EF4-FFF2-40B4-BE49-F238E27FC236}">
                <a16:creationId xmlns:a16="http://schemas.microsoft.com/office/drawing/2014/main" id="{AD054D7E-17DC-B50D-7C5B-909A91133B91}"/>
              </a:ext>
            </a:extLst>
          </p:cNvPr>
          <p:cNvSpPr txBox="1"/>
          <p:nvPr/>
        </p:nvSpPr>
        <p:spPr>
          <a:xfrm>
            <a:off x="5154010" y="5318813"/>
            <a:ext cx="3484581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42" name="TextBox 5">
            <a:extLst>
              <a:ext uri="{FF2B5EF4-FFF2-40B4-BE49-F238E27FC236}">
                <a16:creationId xmlns:a16="http://schemas.microsoft.com/office/drawing/2014/main" id="{A315690D-6F25-83BC-1B60-0350060095E5}"/>
              </a:ext>
            </a:extLst>
          </p:cNvPr>
          <p:cNvSpPr txBox="1"/>
          <p:nvPr/>
        </p:nvSpPr>
        <p:spPr>
          <a:xfrm>
            <a:off x="5062828" y="4556506"/>
            <a:ext cx="3484581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wyth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43" name="TextBox 5">
            <a:extLst>
              <a:ext uri="{FF2B5EF4-FFF2-40B4-BE49-F238E27FC236}">
                <a16:creationId xmlns:a16="http://schemas.microsoft.com/office/drawing/2014/main" id="{1949EF63-1165-920A-1D68-1B4DBEDB3C64}"/>
              </a:ext>
            </a:extLst>
          </p:cNvPr>
          <p:cNvSpPr txBox="1"/>
          <p:nvPr/>
        </p:nvSpPr>
        <p:spPr>
          <a:xfrm>
            <a:off x="12923871" y="2438862"/>
            <a:ext cx="4724399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4" name="TextBox 5">
            <a:extLst>
              <a:ext uri="{FF2B5EF4-FFF2-40B4-BE49-F238E27FC236}">
                <a16:creationId xmlns:a16="http://schemas.microsoft.com/office/drawing/2014/main" id="{01BA4EC7-FC91-5661-F91D-1451D3752CC4}"/>
              </a:ext>
            </a:extLst>
          </p:cNvPr>
          <p:cNvSpPr txBox="1"/>
          <p:nvPr/>
        </p:nvSpPr>
        <p:spPr>
          <a:xfrm>
            <a:off x="12909123" y="3111886"/>
            <a:ext cx="4724399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dau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5" name="TextBox 5">
            <a:extLst>
              <a:ext uri="{FF2B5EF4-FFF2-40B4-BE49-F238E27FC236}">
                <a16:creationId xmlns:a16="http://schemas.microsoft.com/office/drawing/2014/main" id="{E684E783-C4D1-764F-591B-56CC2CDDF902}"/>
              </a:ext>
            </a:extLst>
          </p:cNvPr>
          <p:cNvSpPr txBox="1"/>
          <p:nvPr/>
        </p:nvSpPr>
        <p:spPr>
          <a:xfrm>
            <a:off x="12853220" y="1721374"/>
            <a:ext cx="4724399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naw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6" name="TextBox 3">
            <a:extLst>
              <a:ext uri="{FF2B5EF4-FFF2-40B4-BE49-F238E27FC236}">
                <a16:creationId xmlns:a16="http://schemas.microsoft.com/office/drawing/2014/main" id="{31208C0E-1848-567A-7735-7D7349563386}"/>
              </a:ext>
            </a:extLst>
          </p:cNvPr>
          <p:cNvSpPr txBox="1"/>
          <p:nvPr/>
        </p:nvSpPr>
        <p:spPr>
          <a:xfrm>
            <a:off x="424003" y="8420741"/>
            <a:ext cx="3264180" cy="11246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Canva Sans"/>
              </a:rPr>
              <a:t>b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wyta</a:t>
            </a:r>
            <a:r>
              <a:rPr lang="en-US" sz="26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twrci</a:t>
            </a:r>
            <a:endParaRPr lang="en-US" sz="2600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  <a:p>
            <a:pPr algn="ctr">
              <a:lnSpc>
                <a:spcPts val="4606"/>
              </a:lnSpc>
              <a:spcBef>
                <a:spcPct val="0"/>
              </a:spcBef>
            </a:pP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7" name="TextBox 3">
            <a:extLst>
              <a:ext uri="{FF2B5EF4-FFF2-40B4-BE49-F238E27FC236}">
                <a16:creationId xmlns:a16="http://schemas.microsoft.com/office/drawing/2014/main" id="{9B65BDB1-2BAC-3098-0779-B150CE57A3E3}"/>
              </a:ext>
            </a:extLst>
          </p:cNvPr>
          <p:cNvSpPr txBox="1"/>
          <p:nvPr/>
        </p:nvSpPr>
        <p:spPr>
          <a:xfrm>
            <a:off x="8601219" y="5381855"/>
            <a:ext cx="4124181" cy="11246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6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lapio</a:t>
            </a:r>
            <a:r>
              <a:rPr lang="en-US" sz="26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anrhegion</a:t>
            </a:r>
            <a:r>
              <a:rPr lang="en-US" sz="26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</a:p>
          <a:p>
            <a:pPr algn="ctr">
              <a:lnSpc>
                <a:spcPts val="4606"/>
              </a:lnSpc>
              <a:spcBef>
                <a:spcPct val="0"/>
              </a:spcBef>
            </a:pP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8" name="TextBox 3">
            <a:extLst>
              <a:ext uri="{FF2B5EF4-FFF2-40B4-BE49-F238E27FC236}">
                <a16:creationId xmlns:a16="http://schemas.microsoft.com/office/drawing/2014/main" id="{709BA29D-E40C-5ACF-9799-1CC18EB42A4A}"/>
              </a:ext>
            </a:extLst>
          </p:cNvPr>
          <p:cNvSpPr txBox="1"/>
          <p:nvPr/>
        </p:nvSpPr>
        <p:spPr>
          <a:xfrm>
            <a:off x="712839" y="5430922"/>
            <a:ext cx="4169845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chwarae</a:t>
            </a:r>
            <a:r>
              <a:rPr lang="en-US" sz="26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</a:t>
            </a:r>
            <a:r>
              <a:rPr lang="en-US" sz="26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yr</a:t>
            </a:r>
            <a:r>
              <a:rPr lang="en-US" sz="26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eira</a:t>
            </a:r>
            <a:r>
              <a:rPr lang="en-US" sz="26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49" name="TextBox 3">
            <a:extLst>
              <a:ext uri="{FF2B5EF4-FFF2-40B4-BE49-F238E27FC236}">
                <a16:creationId xmlns:a16="http://schemas.microsoft.com/office/drawing/2014/main" id="{8ECA1403-F36C-238D-DCEF-8499B726E2DC}"/>
              </a:ext>
            </a:extLst>
          </p:cNvPr>
          <p:cNvSpPr txBox="1"/>
          <p:nvPr/>
        </p:nvSpPr>
        <p:spPr>
          <a:xfrm>
            <a:off x="8601219" y="2369790"/>
            <a:ext cx="4231752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addurno’r</a:t>
            </a:r>
            <a:r>
              <a:rPr lang="en-US" sz="26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goeden</a:t>
            </a:r>
            <a:endParaRPr lang="en-US" sz="2600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</p:txBody>
      </p:sp>
      <p:sp>
        <p:nvSpPr>
          <p:cNvPr id="50" name="TextBox 3">
            <a:extLst>
              <a:ext uri="{FF2B5EF4-FFF2-40B4-BE49-F238E27FC236}">
                <a16:creationId xmlns:a16="http://schemas.microsoft.com/office/drawing/2014/main" id="{4F83001E-2106-6070-1890-14FF5776624B}"/>
              </a:ext>
            </a:extLst>
          </p:cNvPr>
          <p:cNvSpPr txBox="1"/>
          <p:nvPr/>
        </p:nvSpPr>
        <p:spPr>
          <a:xfrm>
            <a:off x="10257748" y="8460855"/>
            <a:ext cx="4272467" cy="11246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Canva Sans"/>
              </a:rPr>
              <a:t>g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ylio</a:t>
            </a:r>
            <a:r>
              <a:rPr lang="en-US" sz="26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ffilm</a:t>
            </a:r>
            <a:r>
              <a:rPr lang="en-US" sz="2600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Nadolig</a:t>
            </a:r>
            <a:endParaRPr lang="en-US" sz="2600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  <a:p>
            <a:pPr algn="ctr">
              <a:lnSpc>
                <a:spcPts val="4606"/>
              </a:lnSpc>
              <a:spcBef>
                <a:spcPct val="0"/>
              </a:spcBef>
            </a:pP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51" name="TextBox 5">
            <a:extLst>
              <a:ext uri="{FF2B5EF4-FFF2-40B4-BE49-F238E27FC236}">
                <a16:creationId xmlns:a16="http://schemas.microsoft.com/office/drawing/2014/main" id="{343E062D-0E62-5A72-0617-411EA240476D}"/>
              </a:ext>
            </a:extLst>
          </p:cNvPr>
          <p:cNvSpPr txBox="1"/>
          <p:nvPr/>
        </p:nvSpPr>
        <p:spPr>
          <a:xfrm>
            <a:off x="12324265" y="4588066"/>
            <a:ext cx="4724399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tri</a:t>
            </a:r>
          </a:p>
        </p:txBody>
      </p:sp>
      <p:sp>
        <p:nvSpPr>
          <p:cNvPr id="52" name="TextBox 5">
            <a:extLst>
              <a:ext uri="{FF2B5EF4-FFF2-40B4-BE49-F238E27FC236}">
                <a16:creationId xmlns:a16="http://schemas.microsoft.com/office/drawing/2014/main" id="{DC6E4F13-3E27-ADC0-F190-279E79664771}"/>
              </a:ext>
            </a:extLst>
          </p:cNvPr>
          <p:cNvSpPr txBox="1"/>
          <p:nvPr/>
        </p:nvSpPr>
        <p:spPr>
          <a:xfrm>
            <a:off x="12468427" y="5318813"/>
            <a:ext cx="4724399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ump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endParaRPr lang="en-US" sz="26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53" name="TextBox 5">
            <a:extLst>
              <a:ext uri="{FF2B5EF4-FFF2-40B4-BE49-F238E27FC236}">
                <a16:creationId xmlns:a16="http://schemas.microsoft.com/office/drawing/2014/main" id="{81287F99-B28C-2346-81B8-99498FE4F659}"/>
              </a:ext>
            </a:extLst>
          </p:cNvPr>
          <p:cNvSpPr txBox="1"/>
          <p:nvPr/>
        </p:nvSpPr>
        <p:spPr>
          <a:xfrm>
            <a:off x="13055686" y="5916359"/>
            <a:ext cx="3484581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chwech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54" name="TextBox 5">
            <a:extLst>
              <a:ext uri="{FF2B5EF4-FFF2-40B4-BE49-F238E27FC236}">
                <a16:creationId xmlns:a16="http://schemas.microsoft.com/office/drawing/2014/main" id="{A8934A88-07CD-9B5D-6E49-57F6020998D7}"/>
              </a:ext>
            </a:extLst>
          </p:cNvPr>
          <p:cNvSpPr txBox="1"/>
          <p:nvPr/>
        </p:nvSpPr>
        <p:spPr>
          <a:xfrm>
            <a:off x="3688183" y="7718857"/>
            <a:ext cx="3484581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eg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55" name="TextBox 5">
            <a:extLst>
              <a:ext uri="{FF2B5EF4-FFF2-40B4-BE49-F238E27FC236}">
                <a16:creationId xmlns:a16="http://schemas.microsoft.com/office/drawing/2014/main" id="{049A9367-ED80-F4E3-7D4D-061D7A1E0D1C}"/>
              </a:ext>
            </a:extLst>
          </p:cNvPr>
          <p:cNvSpPr txBox="1"/>
          <p:nvPr/>
        </p:nvSpPr>
        <p:spPr>
          <a:xfrm>
            <a:off x="3834713" y="8424399"/>
            <a:ext cx="3484581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</a:t>
            </a:r>
            <a:r>
              <a:rPr lang="en-US" sz="26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euddeg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  <p:sp>
        <p:nvSpPr>
          <p:cNvPr id="56" name="TextBox 5">
            <a:extLst>
              <a:ext uri="{FF2B5EF4-FFF2-40B4-BE49-F238E27FC236}">
                <a16:creationId xmlns:a16="http://schemas.microsoft.com/office/drawing/2014/main" id="{FB163314-BE3B-C536-10C7-FB725EC993EA}"/>
              </a:ext>
            </a:extLst>
          </p:cNvPr>
          <p:cNvSpPr txBox="1"/>
          <p:nvPr/>
        </p:nvSpPr>
        <p:spPr>
          <a:xfrm>
            <a:off x="3688182" y="9021967"/>
            <a:ext cx="3484581" cy="5424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4606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 saith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6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83376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77878AC-B715-7244-00D1-7DE40328636B}"/>
              </a:ext>
            </a:extLst>
          </p:cNvPr>
          <p:cNvSpPr txBox="1"/>
          <p:nvPr/>
        </p:nvSpPr>
        <p:spPr>
          <a:xfrm>
            <a:off x="609600" y="357574"/>
            <a:ext cx="103632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sz="2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2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2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cy-GB" sz="28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5" name="Freeform 2">
            <a:extLst>
              <a:ext uri="{FF2B5EF4-FFF2-40B4-BE49-F238E27FC236}">
                <a16:creationId xmlns:a16="http://schemas.microsoft.com/office/drawing/2014/main" id="{72720032-3DF7-8B8C-625A-7D99E52A31C3}"/>
              </a:ext>
            </a:extLst>
          </p:cNvPr>
          <p:cNvSpPr/>
          <p:nvPr/>
        </p:nvSpPr>
        <p:spPr>
          <a:xfrm>
            <a:off x="0" y="39602"/>
            <a:ext cx="2683798" cy="3651425"/>
          </a:xfrm>
          <a:custGeom>
            <a:avLst/>
            <a:gdLst/>
            <a:ahLst/>
            <a:cxnLst/>
            <a:rect l="l" t="t" r="r" b="b"/>
            <a:pathLst>
              <a:path w="2683798" h="3651425">
                <a:moveTo>
                  <a:pt x="0" y="0"/>
                </a:moveTo>
                <a:lnTo>
                  <a:pt x="2683797" y="0"/>
                </a:lnTo>
                <a:lnTo>
                  <a:pt x="2683797" y="3651425"/>
                </a:lnTo>
                <a:lnTo>
                  <a:pt x="0" y="365142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6" name="Freeform 3">
            <a:extLst>
              <a:ext uri="{FF2B5EF4-FFF2-40B4-BE49-F238E27FC236}">
                <a16:creationId xmlns:a16="http://schemas.microsoft.com/office/drawing/2014/main" id="{5060FB58-96B5-62B1-12B2-82020B633358}"/>
              </a:ext>
            </a:extLst>
          </p:cNvPr>
          <p:cNvSpPr/>
          <p:nvPr/>
        </p:nvSpPr>
        <p:spPr>
          <a:xfrm>
            <a:off x="15311006" y="276575"/>
            <a:ext cx="2626242" cy="2897923"/>
          </a:xfrm>
          <a:custGeom>
            <a:avLst/>
            <a:gdLst/>
            <a:ahLst/>
            <a:cxnLst/>
            <a:rect l="l" t="t" r="r" b="b"/>
            <a:pathLst>
              <a:path w="2626242" h="2897923">
                <a:moveTo>
                  <a:pt x="0" y="0"/>
                </a:moveTo>
                <a:lnTo>
                  <a:pt x="2626242" y="0"/>
                </a:lnTo>
                <a:lnTo>
                  <a:pt x="2626242" y="2897922"/>
                </a:lnTo>
                <a:lnTo>
                  <a:pt x="0" y="289792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7" name="TextBox 4">
            <a:extLst>
              <a:ext uri="{FF2B5EF4-FFF2-40B4-BE49-F238E27FC236}">
                <a16:creationId xmlns:a16="http://schemas.microsoft.com/office/drawing/2014/main" id="{9DB09267-05E2-0001-BA62-40F83DAD6AF9}"/>
              </a:ext>
            </a:extLst>
          </p:cNvPr>
          <p:cNvSpPr txBox="1"/>
          <p:nvPr/>
        </p:nvSpPr>
        <p:spPr>
          <a:xfrm>
            <a:off x="3284416" y="95600"/>
            <a:ext cx="11719168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45"/>
              </a:lnSpc>
              <a:spcBef>
                <a:spcPct val="0"/>
              </a:spcBef>
            </a:pPr>
            <a:r>
              <a:rPr lang="en-US" sz="9889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LLEIDR BRAWDDEGAU</a:t>
            </a: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446443BD-EC3C-ABA6-0298-902965BB3A34}"/>
              </a:ext>
            </a:extLst>
          </p:cNvPr>
          <p:cNvSpPr txBox="1"/>
          <p:nvPr/>
        </p:nvSpPr>
        <p:spPr>
          <a:xfrm>
            <a:off x="2209800" y="2019300"/>
            <a:ext cx="15468600" cy="69121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042591" lvl="1" indent="-521296">
              <a:lnSpc>
                <a:spcPts val="6760"/>
              </a:lnSpc>
              <a:buFontTx/>
              <a:buAutoNum type="arabicPeriod"/>
            </a:pP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anu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carolau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saith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endParaRPr lang="en-US" sz="40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 marL="1042591" lvl="1" indent="-521296">
              <a:lnSpc>
                <a:spcPts val="6760"/>
              </a:lnSpc>
              <a:buFontTx/>
              <a:buAutoNum type="arabicPeriod"/>
            </a:pP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chwarae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eira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am un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o’r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gloch</a:t>
            </a:r>
            <a:endParaRPr lang="en-US" sz="4000" b="1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  <a:p>
            <a:pPr marL="1042591" lvl="1" indent="-521296">
              <a:lnSpc>
                <a:spcPts val="6760"/>
              </a:lnSpc>
              <a:buFontTx/>
              <a:buAutoNum type="arabicPeriod"/>
            </a:pP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Dydw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ddim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wyta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twrci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am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ddeg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o’r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gloch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  <a:endParaRPr lang="en-US" sz="40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  <a:p>
            <a:pPr marL="1042591" lvl="1" indent="-521296">
              <a:lnSpc>
                <a:spcPts val="6760"/>
              </a:lnSpc>
              <a:buFontTx/>
              <a:buAutoNum type="arabicPeriod"/>
            </a:pP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lapio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anrhegion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am </a:t>
            </a:r>
            <a:r>
              <a:rPr lang="en-US" sz="40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dd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au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o’r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gloch</a:t>
            </a:r>
            <a:endParaRPr lang="en-US" sz="4000" b="1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  <a:p>
            <a:pPr marL="1042591" lvl="1" indent="-521296">
              <a:lnSpc>
                <a:spcPts val="6760"/>
              </a:lnSpc>
              <a:buFontTx/>
              <a:buAutoNum type="arabicPeriod"/>
            </a:pP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</a:t>
            </a:r>
            <a:r>
              <a:rPr lang="en-US" sz="4000" b="1" dirty="0" err="1"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ylio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ffilm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Nadolig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am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naw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o’r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gloch</a:t>
            </a:r>
            <a:endParaRPr lang="en-US" sz="4000" b="1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  <a:p>
            <a:pPr marL="1042591" lvl="1" indent="-521296">
              <a:lnSpc>
                <a:spcPts val="6760"/>
              </a:lnSpc>
              <a:buFontTx/>
              <a:buAutoNum type="arabicPeriod"/>
            </a:pP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Dydw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ddim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addurno’r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goeden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am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hanner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awr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wedi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tri.</a:t>
            </a:r>
          </a:p>
          <a:p>
            <a:pPr marL="1042591" lvl="1" indent="-521296">
              <a:lnSpc>
                <a:spcPts val="6760"/>
              </a:lnSpc>
              <a:buFontTx/>
              <a:buAutoNum type="arabicPeriod"/>
            </a:pP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Canva Sans"/>
              </a:rPr>
              <a:t>b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wyta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twrci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am </a:t>
            </a:r>
            <a:r>
              <a:rPr lang="en-US" sz="40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ri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o’r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gloch</a:t>
            </a:r>
            <a:endParaRPr lang="en-US" sz="4000" b="1" dirty="0">
              <a:solidFill>
                <a:srgbClr val="000000"/>
              </a:solidFill>
              <a:latin typeface="Dreaming Outloud Pro" panose="03050502040302030504" pitchFamily="66" charset="0"/>
              <a:ea typeface="Canva Sans"/>
              <a:cs typeface="Dreaming Outloud Pro" panose="03050502040302030504" pitchFamily="66" charset="0"/>
              <a:sym typeface="Canva Sans"/>
            </a:endParaRPr>
          </a:p>
          <a:p>
            <a:pPr marL="1042591" lvl="1" indent="-521296">
              <a:lnSpc>
                <a:spcPts val="6760"/>
              </a:lnSpc>
              <a:buFontTx/>
              <a:buAutoNum type="arabicPeriod"/>
            </a:pP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Dydw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ddim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</a:t>
            </a:r>
            <a:r>
              <a:rPr lang="en-US" sz="4000" b="1" dirty="0" err="1"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ylio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ffilm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Nadolig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am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hanner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awr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wedi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4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pedwar</a:t>
            </a:r>
            <a:r>
              <a:rPr lang="en-US" sz="4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  <a:endParaRPr lang="en-US" sz="4000" b="1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11" name="Freeform 4">
            <a:extLst>
              <a:ext uri="{FF2B5EF4-FFF2-40B4-BE49-F238E27FC236}">
                <a16:creationId xmlns:a16="http://schemas.microsoft.com/office/drawing/2014/main" id="{94937DF4-B59E-F402-FD65-88564D13C89B}"/>
              </a:ext>
            </a:extLst>
          </p:cNvPr>
          <p:cNvSpPr/>
          <p:nvPr/>
        </p:nvSpPr>
        <p:spPr>
          <a:xfrm>
            <a:off x="16616244" y="8969549"/>
            <a:ext cx="1488824" cy="1170588"/>
          </a:xfrm>
          <a:custGeom>
            <a:avLst/>
            <a:gdLst/>
            <a:ahLst/>
            <a:cxnLst/>
            <a:rect l="l" t="t" r="r" b="b"/>
            <a:pathLst>
              <a:path w="1488824" h="1170588">
                <a:moveTo>
                  <a:pt x="0" y="0"/>
                </a:moveTo>
                <a:lnTo>
                  <a:pt x="1488824" y="0"/>
                </a:lnTo>
                <a:lnTo>
                  <a:pt x="1488824" y="1170588"/>
                </a:lnTo>
                <a:lnTo>
                  <a:pt x="0" y="117058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019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616929" y="294562"/>
            <a:ext cx="1284742" cy="1468276"/>
          </a:xfrm>
          <a:custGeom>
            <a:avLst/>
            <a:gdLst/>
            <a:ahLst/>
            <a:cxnLst/>
            <a:rect l="l" t="t" r="r" b="b"/>
            <a:pathLst>
              <a:path w="1284742" h="1468276">
                <a:moveTo>
                  <a:pt x="0" y="0"/>
                </a:moveTo>
                <a:lnTo>
                  <a:pt x="1284742" y="0"/>
                </a:lnTo>
                <a:lnTo>
                  <a:pt x="1284742" y="1468276"/>
                </a:lnTo>
                <a:lnTo>
                  <a:pt x="0" y="146827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287501" y="2901838"/>
            <a:ext cx="6404358" cy="6172200"/>
          </a:xfrm>
          <a:custGeom>
            <a:avLst/>
            <a:gdLst/>
            <a:ahLst/>
            <a:cxnLst/>
            <a:rect l="l" t="t" r="r" b="b"/>
            <a:pathLst>
              <a:path w="6404358" h="6172200">
                <a:moveTo>
                  <a:pt x="0" y="0"/>
                </a:moveTo>
                <a:lnTo>
                  <a:pt x="6404358" y="0"/>
                </a:lnTo>
                <a:lnTo>
                  <a:pt x="6404358" y="6172200"/>
                </a:lnTo>
                <a:lnTo>
                  <a:pt x="0" y="61722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9144000" y="3100754"/>
            <a:ext cx="6478955" cy="5774368"/>
          </a:xfrm>
          <a:custGeom>
            <a:avLst/>
            <a:gdLst/>
            <a:ahLst/>
            <a:cxnLst/>
            <a:rect l="l" t="t" r="r" b="b"/>
            <a:pathLst>
              <a:path w="6478955" h="5774368">
                <a:moveTo>
                  <a:pt x="0" y="0"/>
                </a:moveTo>
                <a:lnTo>
                  <a:pt x="6478955" y="0"/>
                </a:lnTo>
                <a:lnTo>
                  <a:pt x="6478955" y="5774368"/>
                </a:lnTo>
                <a:lnTo>
                  <a:pt x="0" y="577436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676401" y="398266"/>
            <a:ext cx="13427868" cy="19364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5071"/>
              </a:lnSpc>
              <a:spcBef>
                <a:spcPct val="0"/>
              </a:spcBef>
            </a:pPr>
            <a:r>
              <a:rPr lang="en-US" sz="10765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Gweld</a:t>
            </a:r>
            <a:r>
              <a:rPr lang="en-US" sz="10765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y </a:t>
            </a:r>
            <a:r>
              <a:rPr lang="en-US" sz="10765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gwahaniaeth</a:t>
            </a:r>
            <a:endParaRPr lang="en-US" sz="10765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968246" y="178536"/>
            <a:ext cx="954309" cy="1700327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1793548" y="3845956"/>
            <a:ext cx="6966388" cy="3291618"/>
          </a:xfrm>
          <a:custGeom>
            <a:avLst/>
            <a:gdLst/>
            <a:ahLst/>
            <a:cxnLst/>
            <a:rect l="l" t="t" r="r" b="b"/>
            <a:pathLst>
              <a:path w="6966388" h="3291618">
                <a:moveTo>
                  <a:pt x="0" y="0"/>
                </a:moveTo>
                <a:lnTo>
                  <a:pt x="6966388" y="0"/>
                </a:lnTo>
                <a:lnTo>
                  <a:pt x="6966388" y="3291618"/>
                </a:lnTo>
                <a:lnTo>
                  <a:pt x="0" y="329161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9583974" y="3845956"/>
            <a:ext cx="6395048" cy="3149561"/>
          </a:xfrm>
          <a:custGeom>
            <a:avLst/>
            <a:gdLst/>
            <a:ahLst/>
            <a:cxnLst/>
            <a:rect l="l" t="t" r="r" b="b"/>
            <a:pathLst>
              <a:path w="6395048" h="3149561">
                <a:moveTo>
                  <a:pt x="0" y="0"/>
                </a:moveTo>
                <a:lnTo>
                  <a:pt x="6395048" y="0"/>
                </a:lnTo>
                <a:lnTo>
                  <a:pt x="6395048" y="3149561"/>
                </a:lnTo>
                <a:lnTo>
                  <a:pt x="0" y="314956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610069" y="1878864"/>
            <a:ext cx="1842870" cy="1859777"/>
          </a:xfrm>
          <a:custGeom>
            <a:avLst/>
            <a:gdLst/>
            <a:ahLst/>
            <a:cxnLst/>
            <a:rect l="l" t="t" r="r" b="b"/>
            <a:pathLst>
              <a:path w="1842870" h="1859777">
                <a:moveTo>
                  <a:pt x="0" y="0"/>
                </a:moveTo>
                <a:lnTo>
                  <a:pt x="1842870" y="0"/>
                </a:lnTo>
                <a:lnTo>
                  <a:pt x="1842870" y="1859776"/>
                </a:lnTo>
                <a:lnTo>
                  <a:pt x="0" y="185977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9583974" y="1817452"/>
            <a:ext cx="1957368" cy="1982601"/>
          </a:xfrm>
          <a:custGeom>
            <a:avLst/>
            <a:gdLst/>
            <a:ahLst/>
            <a:cxnLst/>
            <a:rect l="l" t="t" r="r" b="b"/>
            <a:pathLst>
              <a:path w="1957368" h="1982601">
                <a:moveTo>
                  <a:pt x="0" y="0"/>
                </a:moveTo>
                <a:lnTo>
                  <a:pt x="1957368" y="0"/>
                </a:lnTo>
                <a:lnTo>
                  <a:pt x="1957368" y="1982600"/>
                </a:lnTo>
                <a:lnTo>
                  <a:pt x="0" y="19826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291976" y="7692712"/>
            <a:ext cx="1894202" cy="1925714"/>
          </a:xfrm>
          <a:custGeom>
            <a:avLst/>
            <a:gdLst/>
            <a:ahLst/>
            <a:cxnLst/>
            <a:rect l="l" t="t" r="r" b="b"/>
            <a:pathLst>
              <a:path w="1894202" h="1925714">
                <a:moveTo>
                  <a:pt x="0" y="0"/>
                </a:moveTo>
                <a:lnTo>
                  <a:pt x="1894202" y="0"/>
                </a:lnTo>
                <a:lnTo>
                  <a:pt x="1894202" y="1925714"/>
                </a:lnTo>
                <a:lnTo>
                  <a:pt x="0" y="1925714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4074011" y="3543796"/>
            <a:ext cx="2405462" cy="2297216"/>
          </a:xfrm>
          <a:custGeom>
            <a:avLst/>
            <a:gdLst/>
            <a:ahLst/>
            <a:cxnLst/>
            <a:rect l="l" t="t" r="r" b="b"/>
            <a:pathLst>
              <a:path w="2405462" h="2297216">
                <a:moveTo>
                  <a:pt x="0" y="0"/>
                </a:moveTo>
                <a:lnTo>
                  <a:pt x="2405462" y="0"/>
                </a:lnTo>
                <a:lnTo>
                  <a:pt x="2405462" y="2297217"/>
                </a:lnTo>
                <a:lnTo>
                  <a:pt x="0" y="2297217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9" name="Freeform 9"/>
          <p:cNvSpPr/>
          <p:nvPr/>
        </p:nvSpPr>
        <p:spPr>
          <a:xfrm rot="5400000">
            <a:off x="4807574" y="2331133"/>
            <a:ext cx="1266790" cy="1158537"/>
          </a:xfrm>
          <a:custGeom>
            <a:avLst/>
            <a:gdLst/>
            <a:ahLst/>
            <a:cxnLst/>
            <a:rect l="l" t="t" r="r" b="b"/>
            <a:pathLst>
              <a:path w="1266790" h="1158537">
                <a:moveTo>
                  <a:pt x="0" y="0"/>
                </a:moveTo>
                <a:lnTo>
                  <a:pt x="1266790" y="0"/>
                </a:lnTo>
                <a:lnTo>
                  <a:pt x="1266790" y="1158537"/>
                </a:lnTo>
                <a:lnTo>
                  <a:pt x="0" y="1158537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713884" y="41159"/>
            <a:ext cx="10468579" cy="19364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071"/>
              </a:lnSpc>
              <a:spcBef>
                <a:spcPct val="0"/>
              </a:spcBef>
            </a:pPr>
            <a:r>
              <a:rPr lang="en-US" sz="10765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Amser Ysgrifennu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13884" y="7726466"/>
            <a:ext cx="14370346" cy="2257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72"/>
              </a:lnSpc>
              <a:spcBef>
                <a:spcPct val="0"/>
              </a:spcBef>
            </a:pPr>
            <a:r>
              <a:rPr lang="en-US" sz="6265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 i’n chwarae yn y eira am hanner awr wedi deg</a:t>
            </a:r>
          </a:p>
        </p:txBody>
      </p:sp>
      <p:sp>
        <p:nvSpPr>
          <p:cNvPr id="12" name="Freeform 12"/>
          <p:cNvSpPr/>
          <p:nvPr/>
        </p:nvSpPr>
        <p:spPr>
          <a:xfrm>
            <a:off x="11578767" y="5143500"/>
            <a:ext cx="2405462" cy="2297216"/>
          </a:xfrm>
          <a:custGeom>
            <a:avLst/>
            <a:gdLst/>
            <a:ahLst/>
            <a:cxnLst/>
            <a:rect l="l" t="t" r="r" b="b"/>
            <a:pathLst>
              <a:path w="2405462" h="2297216">
                <a:moveTo>
                  <a:pt x="0" y="0"/>
                </a:moveTo>
                <a:lnTo>
                  <a:pt x="2405462" y="0"/>
                </a:lnTo>
                <a:lnTo>
                  <a:pt x="2405462" y="2297216"/>
                </a:lnTo>
                <a:lnTo>
                  <a:pt x="0" y="2297216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3" name="Freeform 13"/>
          <p:cNvSpPr/>
          <p:nvPr/>
        </p:nvSpPr>
        <p:spPr>
          <a:xfrm rot="-8596366">
            <a:off x="13549068" y="6861448"/>
            <a:ext cx="1266790" cy="1158537"/>
          </a:xfrm>
          <a:custGeom>
            <a:avLst/>
            <a:gdLst/>
            <a:ahLst/>
            <a:cxnLst/>
            <a:rect l="l" t="t" r="r" b="b"/>
            <a:pathLst>
              <a:path w="1266790" h="1158537">
                <a:moveTo>
                  <a:pt x="0" y="0"/>
                </a:moveTo>
                <a:lnTo>
                  <a:pt x="1266789" y="0"/>
                </a:lnTo>
                <a:lnTo>
                  <a:pt x="1266789" y="1158537"/>
                </a:lnTo>
                <a:lnTo>
                  <a:pt x="0" y="1158537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2511513" y="7832273"/>
            <a:ext cx="1080807" cy="1925714"/>
          </a:xfrm>
          <a:custGeom>
            <a:avLst/>
            <a:gdLst/>
            <a:ahLst/>
            <a:cxnLst/>
            <a:rect l="l" t="t" r="r" b="b"/>
            <a:pathLst>
              <a:path w="1080807" h="1925714">
                <a:moveTo>
                  <a:pt x="0" y="0"/>
                </a:moveTo>
                <a:lnTo>
                  <a:pt x="1080807" y="0"/>
                </a:lnTo>
                <a:lnTo>
                  <a:pt x="1080807" y="1925714"/>
                </a:lnTo>
                <a:lnTo>
                  <a:pt x="0" y="192571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58B812-5E4D-3D16-9578-CD975A7F7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30C61D-963C-FA1F-2895-C98FFEF3F31E}"/>
              </a:ext>
            </a:extLst>
          </p:cNvPr>
          <p:cNvSpPr txBox="1"/>
          <p:nvPr/>
        </p:nvSpPr>
        <p:spPr>
          <a:xfrm>
            <a:off x="3505200" y="266700"/>
            <a:ext cx="1280160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Mae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hi’n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amser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chwarae’r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gem …</a:t>
            </a:r>
          </a:p>
          <a:p>
            <a:endParaRPr lang="en-GB" sz="6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endParaRPr lang="en-GB" sz="6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pPr algn="ctr"/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Curo’r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Ddraig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388FA9E-545F-88C3-BB28-FA626ECD18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474" b="93053" l="10000" r="91636">
                        <a14:foregroundMark x1="43455" y1="6105" x2="43455" y2="6105"/>
                        <a14:foregroundMark x1="56727" y1="5684" x2="56727" y2="5684"/>
                        <a14:foregroundMark x1="43091" y1="26737" x2="43091" y2="26737"/>
                        <a14:foregroundMark x1="43091" y1="25895" x2="43091" y2="26316"/>
                        <a14:foregroundMark x1="48000" y1="24000" x2="51455" y2="33263"/>
                        <a14:foregroundMark x1="57455" y1="89053" x2="55091" y2="93263"/>
                        <a14:foregroundMark x1="90182" y1="28421" x2="90182" y2="28421"/>
                        <a14:foregroundMark x1="91636" y1="28421" x2="91636" y2="28421"/>
                        <a14:foregroundMark x1="43091" y1="27158" x2="41273" y2="22737"/>
                        <a14:foregroundMark x1="37091" y1="89895" x2="37091" y2="89895"/>
                        <a14:foregroundMark x1="42364" y1="92000" x2="42364" y2="92000"/>
                        <a14:foregroundMark x1="63818" y1="91579" x2="63818" y2="9157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620000" y="5981700"/>
            <a:ext cx="4191363" cy="3619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077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A0DC668-7CF7-E22E-88EC-96F012C33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242" b="89113" l="4620" r="96196">
                        <a14:foregroundMark x1="5163" y1="11290" x2="12228" y2="70565"/>
                        <a14:foregroundMark x1="47826" y1="6048" x2="80978" y2="14516"/>
                        <a14:foregroundMark x1="80978" y1="14516" x2="88043" y2="19758"/>
                        <a14:foregroundMark x1="87500" y1="9274" x2="92120" y2="20161"/>
                        <a14:foregroundMark x1="92120" y1="20161" x2="92120" y2="20565"/>
                        <a14:foregroundMark x1="92391" y1="29839" x2="96196" y2="45565"/>
                        <a14:foregroundMark x1="96196" y1="45565" x2="96196" y2="463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2400" y="4076700"/>
            <a:ext cx="5851655" cy="39435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B7F4B7-B5E4-6FE5-EA05-A7BC7EC794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74" b="93053" l="10000" r="91636">
                        <a14:foregroundMark x1="43455" y1="6105" x2="43455" y2="6105"/>
                        <a14:foregroundMark x1="56727" y1="5684" x2="56727" y2="5684"/>
                        <a14:foregroundMark x1="43091" y1="26737" x2="43091" y2="26737"/>
                        <a14:foregroundMark x1="43091" y1="25895" x2="43091" y2="26316"/>
                        <a14:foregroundMark x1="48000" y1="24000" x2="51455" y2="33263"/>
                        <a14:foregroundMark x1="57455" y1="89053" x2="55091" y2="93263"/>
                        <a14:foregroundMark x1="90182" y1="28421" x2="90182" y2="28421"/>
                        <a14:foregroundMark x1="91636" y1="28421" x2="91636" y2="28421"/>
                        <a14:foregroundMark x1="43091" y1="27158" x2="41273" y2="22737"/>
                        <a14:foregroundMark x1="37091" y1="89895" x2="37091" y2="89895"/>
                        <a14:foregroundMark x1="42364" y1="92000" x2="42364" y2="92000"/>
                        <a14:foregroundMark x1="63818" y1="91579" x2="63818" y2="9157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096637" y="6515100"/>
            <a:ext cx="4191363" cy="36198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E85235-F45F-6404-0F0C-AD1D7537794B}"/>
              </a:ext>
            </a:extLst>
          </p:cNvPr>
          <p:cNvSpPr txBox="1"/>
          <p:nvPr/>
        </p:nvSpPr>
        <p:spPr>
          <a:xfrm>
            <a:off x="762000" y="1778197"/>
            <a:ext cx="17678400" cy="977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42591" lvl="1" indent="-521296">
              <a:lnSpc>
                <a:spcPts val="6760"/>
              </a:lnSpc>
              <a:buFontTx/>
              <a:buAutoNum type="arabicPeriod"/>
            </a:pP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chwarae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yn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yr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eira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am un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o’r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gloch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A596AE-D4E2-1129-01C1-E61A234717ED}"/>
              </a:ext>
            </a:extLst>
          </p:cNvPr>
          <p:cNvSpPr txBox="1"/>
          <p:nvPr/>
        </p:nvSpPr>
        <p:spPr>
          <a:xfrm>
            <a:off x="5638800" y="0"/>
            <a:ext cx="655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Curo’r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Ddraig</a:t>
            </a:r>
            <a:endParaRPr lang="en-GB" sz="7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12" name="Freeform 2">
            <a:extLst>
              <a:ext uri="{FF2B5EF4-FFF2-40B4-BE49-F238E27FC236}">
                <a16:creationId xmlns:a16="http://schemas.microsoft.com/office/drawing/2014/main" id="{CCF4EA47-FFF1-1C5C-D612-82CF55F87A9A}"/>
              </a:ext>
            </a:extLst>
          </p:cNvPr>
          <p:cNvSpPr/>
          <p:nvPr/>
        </p:nvSpPr>
        <p:spPr>
          <a:xfrm>
            <a:off x="16968246" y="178536"/>
            <a:ext cx="954309" cy="1700327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9123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53 0.00972 L -0.12353 0.00988 C -0.12561 0.00571 -0.12735 0.00123 -0.1296 -0.00247 C -0.13056 -0.00401 -0.13203 -0.00417 -0.13308 -0.00556 C -0.13386 -0.00679 -0.13403 -0.0088 -0.13481 -0.01019 C -0.13551 -0.01142 -0.13646 -0.01219 -0.13733 -0.01327 C -0.13881 -0.01698 -0.13985 -0.01945 -0.1408 -0.02392 C -0.14124 -0.02593 -0.14124 -0.02809 -0.14167 -0.03009 C -0.14289 -0.03596 -0.14792 -0.04861 -0.14853 -0.05154 C -0.1494 -0.05509 -0.15009 -0.0588 -0.15113 -0.06219 C -0.15269 -0.06713 -0.15495 -0.07114 -0.15634 -0.07608 C -0.15721 -0.07917 -0.1579 -0.08225 -0.15894 -0.08519 C -0.16198 -0.09414 -0.1658 -0.10201 -0.16841 -0.11127 C -0.16953 -0.11543 -0.17058 -0.1196 -0.17188 -0.12361 C -0.17318 -0.12778 -0.17492 -0.13148 -0.17613 -0.1358 C -0.177 -0.13874 -0.17709 -0.14213 -0.17787 -0.14506 C -0.17934 -0.15031 -0.18169 -0.15494 -0.18316 -0.16034 C -0.18516 -0.16852 -0.18629 -0.17747 -0.18907 -0.18488 C -0.19028 -0.18796 -0.1915 -0.1909 -0.19254 -0.19398 C -0.19462 -0.20016 -0.19644 -0.20648 -0.19853 -0.2125 C -0.19914 -0.21404 -0.19974 -0.21543 -0.20026 -0.21698 C -0.20157 -0.22053 -0.20217 -0.22469 -0.20374 -0.22778 C -0.20669 -0.23349 -0.21346 -0.24028 -0.21754 -0.24306 C -0.22032 -0.24506 -0.22327 -0.24614 -0.22613 -0.24769 C -0.22874 -0.24923 -0.23134 -0.25077 -0.23394 -0.25232 C -0.2428 -0.25031 -0.25217 -0.25093 -0.26059 -0.24614 C -0.26372 -0.24445 -0.26545 -0.23827 -0.26754 -0.23395 C -0.26927 -0.23025 -0.27162 -0.22083 -0.27275 -0.21698 C -0.29011 -0.16127 -0.27066 -0.22809 -0.28134 -0.18488 C -0.28342 -0.17654 -0.28698 -0.16914 -0.2882 -0.16034 C -0.29315 -0.12593 -0.28594 -0.17392 -0.29341 -0.13272 C -0.29479 -0.12516 -0.29566 -0.11744 -0.29688 -0.10972 C -0.2974 -0.10617 -0.29818 -0.10278 -0.29853 -0.09907 C -0.3033 -0.04846 -0.29775 -0.1017 -0.302 -0.07145 C -0.30243 -0.06852 -0.30252 -0.06528 -0.30287 -0.06219 C -0.30313 -0.05972 -0.30339 -0.0571 -0.30374 -0.05463 C -0.30608 -0.03519 -0.3046 -0.04691 -0.30721 -0.03009 C -0.30782 -0.02577 -0.30851 -0.02068 -0.30894 -0.01636 C -0.3092 -0.01266 -0.3092 -0.00911 -0.30981 -0.00556 C -0.31033 -0.00185 -0.31155 0.00154 -0.31233 0.00509 C -0.31328 0.00972 -0.31389 0.01451 -0.31493 0.01898 C -0.31563 0.02176 -0.31641 0.02438 -0.31754 0.0267 C -0.32127 0.03441 -0.32509 0.04059 -0.3296 0.0466 C -0.33047 0.04768 -0.33143 0.04846 -0.33221 0.04954 C -0.33403 0.05247 -0.33525 0.05664 -0.33733 0.0588 C -0.33941 0.06096 -0.34202 0.06049 -0.34427 0.06188 C -0.34636 0.06312 -0.34818 0.06559 -0.35026 0.06651 C -0.35625 0.06867 -0.36841 0.07114 -0.36841 0.0713 C -0.37674 0.06898 -0.38533 0.06914 -0.39341 0.06497 C -0.39558 0.06373 -0.39644 0.05895 -0.39766 0.05571 C -0.39896 0.05278 -0.40026 0.04984 -0.40113 0.0466 C -0.40226 0.04259 -0.40278 0.03827 -0.40374 0.03426 C -0.40452 0.03071 -0.40547 0.02716 -0.40634 0.02361 C -0.41025 -0.03735 -0.40565 0.03858 -0.40973 -0.12516 C -0.41111 -0.17639 -0.41042 -0.14244 -0.4132 -0.17253 C -0.41389 -0.18025 -0.41433 -0.18796 -0.41493 -0.19553 C -0.41545 -0.2017 -0.41493 -0.20864 -0.41667 -0.21404 C -0.4178 -0.21759 -0.41901 -0.22114 -0.42014 -0.22469 C -0.42275 -0.23364 -0.42335 -0.24059 -0.42787 -0.24614 C -0.43273 -0.25216 -0.43177 -0.24938 -0.43559 -0.25232 C -0.43681 -0.25324 -0.43794 -0.25432 -0.43907 -0.2554 C -0.44453 -0.25478 -0.45 -0.25525 -0.45547 -0.25386 C -0.45625 -0.25355 -0.45651 -0.25154 -0.45721 -0.25077 C -0.46311 -0.24383 -0.46927 -0.2375 -0.47526 -0.23086 C -0.47813 -0.22778 -0.48143 -0.22562 -0.48394 -0.22161 C -0.48967 -0.2125 -0.49488 -0.20201 -0.50113 -0.19398 C -0.50313 -0.19151 -0.5053 -0.18935 -0.50721 -0.18642 C -0.50825 -0.18472 -0.50894 -0.18241 -0.50973 -0.18025 C -0.51155 -0.17531 -0.51328 -0.17006 -0.51493 -0.16497 C -0.51693 -0.1588 -0.52127 -0.14537 -0.52266 -0.13735 C -0.52839 -0.10525 -0.52188 -0.13272 -0.52874 -0.09907 C -0.53464 -0.07022 -0.52986 -0.10077 -0.53559 -0.06991 C -0.53637 -0.0659 -0.53646 -0.06157 -0.53733 -0.05772 C -0.53907 -0.04985 -0.5415 -0.04244 -0.54341 -0.03472 C -0.55287 0.00324 -0.53924 -0.0463 -0.55287 0.00216 C -0.55313 0.00417 -0.55322 0.00633 -0.55374 0.00818 C -0.5546 0.01173 -0.55747 0.01898 -0.55886 0.02207 C -0.55973 0.02361 -0.56042 0.02562 -0.56155 0.0267 C -0.56276 0.02778 -0.56433 0.02762 -0.5658 0.02809 C -0.56927 0.03071 -0.5724 0.03565 -0.57613 0.0358 C -0.58203 0.03611 -0.58768 0.03194 -0.59341 0.02963 C -0.60078 0.0267 -0.61181 0.0216 -0.61841 0.01435 C -0.62848 0.00324 -0.63169 -0.00478 -0.63907 -0.01929 C -0.6408 -0.02654 -0.64384 -0.03303 -0.64427 -0.04074 C -0.64453 -0.04599 -0.64462 -0.05108 -0.64514 -0.05617 C -0.64549 -0.05972 -0.64636 -0.06327 -0.64679 -0.06682 C -0.64723 -0.06991 -0.6474 -0.07299 -0.64766 -0.07608 C -0.64801 -0.1267 -0.64775 -0.17716 -0.64853 -0.22778 C -0.64861 -0.23056 -0.64983 -0.23287 -0.65026 -0.23549 C -0.6507 -0.23796 -0.65061 -0.24074 -0.65113 -0.24306 C -0.65191 -0.24645 -0.65573 -0.25617 -0.65721 -0.25849 C -0.6579 -0.25941 -0.65886 -0.25941 -0.65973 -0.25988 C -0.65981 -0.25988 -0.68012 -0.25432 -0.68646 -0.24923 C -0.68802 -0.24799 -0.68933 -0.24614 -0.6908 -0.2446 C -0.69219 -0.24151 -0.69393 -0.23874 -0.69514 -0.23549 C -0.69592 -0.23318 -0.6961 -0.23025 -0.69679 -0.22778 C -0.69783 -0.22454 -0.69922 -0.22176 -0.70026 -0.21852 C -0.70235 -0.2125 -0.70408 -0.20247 -0.70547 -0.19707 C -0.71224 -0.16975 -0.70556 -0.20139 -0.71233 -0.1696 C -0.71398 -0.16188 -0.71676 -0.14645 -0.71927 -0.13889 C -0.71988 -0.13704 -0.72092 -0.1358 -0.72179 -0.13426 C -0.72327 -0.12778 -0.72448 -0.12145 -0.727 -0.1159 C -0.72787 -0.11389 -0.72917 -0.1125 -0.73047 -0.11127 C -0.73186 -0.10988 -0.73742 -0.1054 -0.73993 -0.10525 C -0.74341 -0.10478 -0.74679 -0.10525 -0.75026 -0.10525 L -0.76233 -0.10818 L -0.77006 -0.10818 " pathEditMode="relative" rAng="0" ptsTypes="AAAAAAAAAAAAAAAAAAAAAAAAAAAAAAAAAAAAAAAAAAAAAAAAAAAAAAAAAAAAAAAAAAAAAAAAAAAAAAAAAAAAAAAAAAAAAAAAAAAAAAAAAAA">
                                      <p:cBhvr>
                                        <p:cTn id="10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26" y="-10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A0DC668-7CF7-E22E-88EC-96F012C33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871" b="89113" l="4620" r="95924">
                        <a14:foregroundMark x1="10326" y1="12903" x2="4891" y2="64919"/>
                        <a14:foregroundMark x1="4891" y1="64919" x2="8696" y2="79435"/>
                        <a14:foregroundMark x1="8696" y1="79435" x2="9239" y2="79435"/>
                        <a14:foregroundMark x1="12228" y1="14919" x2="34783" y2="12097"/>
                        <a14:foregroundMark x1="34783" y1="12097" x2="52446" y2="14516"/>
                        <a14:foregroundMark x1="4891" y1="11694" x2="4891" y2="83468"/>
                        <a14:foregroundMark x1="93207" y1="25403" x2="95924" y2="83871"/>
                        <a14:foregroundMark x1="95924" y1="83871" x2="95109" y2="8709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2400" y="4076700"/>
            <a:ext cx="5851655" cy="39435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B7F4B7-B5E4-6FE5-EA05-A7BC7EC794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74" b="93053" l="10000" r="91636">
                        <a14:foregroundMark x1="43455" y1="6105" x2="43455" y2="6105"/>
                        <a14:foregroundMark x1="56727" y1="5684" x2="56727" y2="5684"/>
                        <a14:foregroundMark x1="43091" y1="26737" x2="43091" y2="26737"/>
                        <a14:foregroundMark x1="43091" y1="25895" x2="43091" y2="26316"/>
                        <a14:foregroundMark x1="48000" y1="24000" x2="51455" y2="33263"/>
                        <a14:foregroundMark x1="57455" y1="89053" x2="55091" y2="93263"/>
                        <a14:foregroundMark x1="90182" y1="28421" x2="90182" y2="28421"/>
                        <a14:foregroundMark x1="91636" y1="28421" x2="91636" y2="28421"/>
                        <a14:foregroundMark x1="43091" y1="27158" x2="41273" y2="22737"/>
                        <a14:foregroundMark x1="37091" y1="89895" x2="37091" y2="89895"/>
                        <a14:foregroundMark x1="42364" y1="92000" x2="42364" y2="92000"/>
                        <a14:foregroundMark x1="63818" y1="91579" x2="63818" y2="9157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096637" y="6515100"/>
            <a:ext cx="4191363" cy="36198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E85235-F45F-6404-0F0C-AD1D7537794B}"/>
              </a:ext>
            </a:extLst>
          </p:cNvPr>
          <p:cNvSpPr txBox="1"/>
          <p:nvPr/>
        </p:nvSpPr>
        <p:spPr>
          <a:xfrm>
            <a:off x="762000" y="1778197"/>
            <a:ext cx="17678400" cy="977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21295" lvl="1">
              <a:lnSpc>
                <a:spcPts val="6760"/>
              </a:lnSpc>
            </a:pP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2.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anu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carolau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saith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A596AE-D4E2-1129-01C1-E61A234717ED}"/>
              </a:ext>
            </a:extLst>
          </p:cNvPr>
          <p:cNvSpPr txBox="1"/>
          <p:nvPr/>
        </p:nvSpPr>
        <p:spPr>
          <a:xfrm>
            <a:off x="5638800" y="0"/>
            <a:ext cx="655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Curo’r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Ddraig</a:t>
            </a:r>
            <a:endParaRPr lang="en-GB" sz="7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EDF7725F-95AB-E422-8266-64146239E19D}"/>
              </a:ext>
            </a:extLst>
          </p:cNvPr>
          <p:cNvSpPr/>
          <p:nvPr/>
        </p:nvSpPr>
        <p:spPr>
          <a:xfrm>
            <a:off x="16968246" y="178536"/>
            <a:ext cx="954309" cy="1700327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2359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53 0.00972 L -0.12353 0.00988 C -0.12561 0.00571 -0.12735 0.00123 -0.1296 -0.00247 C -0.13056 -0.00401 -0.13203 -0.00417 -0.13308 -0.00556 C -0.13386 -0.00679 -0.13403 -0.0088 -0.13481 -0.01019 C -0.13551 -0.01142 -0.13646 -0.01219 -0.13733 -0.01327 C -0.13881 -0.01698 -0.13985 -0.01945 -0.1408 -0.02392 C -0.14124 -0.02593 -0.14124 -0.02809 -0.14167 -0.03009 C -0.14289 -0.03596 -0.14792 -0.04861 -0.14853 -0.05154 C -0.1494 -0.05509 -0.15009 -0.0588 -0.15113 -0.06219 C -0.15269 -0.06713 -0.15495 -0.07114 -0.15634 -0.07608 C -0.15721 -0.07917 -0.1579 -0.08225 -0.15894 -0.08519 C -0.16198 -0.09414 -0.1658 -0.10201 -0.16841 -0.11127 C -0.16953 -0.11543 -0.17058 -0.1196 -0.17188 -0.12361 C -0.17318 -0.12778 -0.17492 -0.13148 -0.17613 -0.1358 C -0.177 -0.13874 -0.17709 -0.14213 -0.17787 -0.14506 C -0.17934 -0.15031 -0.18169 -0.15494 -0.18316 -0.16034 C -0.18516 -0.16852 -0.18629 -0.17747 -0.18907 -0.18488 C -0.19028 -0.18796 -0.1915 -0.1909 -0.19254 -0.19398 C -0.19462 -0.20016 -0.19644 -0.20648 -0.19853 -0.2125 C -0.19914 -0.21404 -0.19974 -0.21543 -0.20026 -0.21698 C -0.20157 -0.22053 -0.20217 -0.22469 -0.20374 -0.22778 C -0.20669 -0.23349 -0.21346 -0.24028 -0.21754 -0.24306 C -0.22032 -0.24506 -0.22327 -0.24614 -0.22613 -0.24769 C -0.22874 -0.24923 -0.23134 -0.25077 -0.23394 -0.25232 C -0.2428 -0.25031 -0.25217 -0.25093 -0.26059 -0.24614 C -0.26372 -0.24445 -0.26545 -0.23827 -0.26754 -0.23395 C -0.26927 -0.23025 -0.27162 -0.22083 -0.27275 -0.21698 C -0.29011 -0.16127 -0.27066 -0.22809 -0.28134 -0.18488 C -0.28342 -0.17654 -0.28698 -0.16914 -0.2882 -0.16034 C -0.29315 -0.12593 -0.28594 -0.17392 -0.29341 -0.13272 C -0.29479 -0.12516 -0.29566 -0.11744 -0.29688 -0.10972 C -0.2974 -0.10617 -0.29818 -0.10278 -0.29853 -0.09907 C -0.3033 -0.04846 -0.29775 -0.1017 -0.302 -0.07145 C -0.30243 -0.06852 -0.30252 -0.06528 -0.30287 -0.06219 C -0.30313 -0.05972 -0.30339 -0.0571 -0.30374 -0.05463 C -0.30608 -0.03519 -0.3046 -0.04691 -0.30721 -0.03009 C -0.30782 -0.02577 -0.30851 -0.02068 -0.30894 -0.01636 C -0.3092 -0.01266 -0.3092 -0.00911 -0.30981 -0.00556 C -0.31033 -0.00185 -0.31155 0.00154 -0.31233 0.00509 C -0.31328 0.00972 -0.31389 0.01451 -0.31493 0.01898 C -0.31563 0.02176 -0.31641 0.02438 -0.31754 0.0267 C -0.32127 0.03441 -0.32509 0.04059 -0.3296 0.0466 C -0.33047 0.04768 -0.33143 0.04846 -0.33221 0.04954 C -0.33403 0.05247 -0.33525 0.05664 -0.33733 0.0588 C -0.33941 0.06096 -0.34202 0.06049 -0.34427 0.06188 C -0.34636 0.06312 -0.34818 0.06559 -0.35026 0.06651 C -0.35625 0.06867 -0.36841 0.07114 -0.36841 0.0713 C -0.37674 0.06898 -0.38533 0.06914 -0.39341 0.06497 C -0.39558 0.06373 -0.39644 0.05895 -0.39766 0.05571 C -0.39896 0.05278 -0.40026 0.04984 -0.40113 0.0466 C -0.40226 0.04259 -0.40278 0.03827 -0.40374 0.03426 C -0.40452 0.03071 -0.40547 0.02716 -0.40634 0.02361 C -0.41025 -0.03735 -0.40565 0.03858 -0.40973 -0.12516 C -0.41111 -0.17639 -0.41042 -0.14244 -0.4132 -0.17253 C -0.41389 -0.18025 -0.41433 -0.18796 -0.41493 -0.19553 C -0.41545 -0.2017 -0.41493 -0.20864 -0.41667 -0.21404 C -0.4178 -0.21759 -0.41901 -0.22114 -0.42014 -0.22469 C -0.42275 -0.23364 -0.42335 -0.24059 -0.42787 -0.24614 C -0.43273 -0.25216 -0.43177 -0.24938 -0.43559 -0.25232 C -0.43681 -0.25324 -0.43794 -0.25432 -0.43907 -0.2554 C -0.44453 -0.25478 -0.45 -0.25525 -0.45547 -0.25386 C -0.45625 -0.25355 -0.45651 -0.25154 -0.45721 -0.25077 C -0.46311 -0.24383 -0.46927 -0.2375 -0.47526 -0.23086 C -0.47813 -0.22778 -0.48143 -0.22562 -0.48394 -0.22161 C -0.48967 -0.2125 -0.49488 -0.20201 -0.50113 -0.19398 C -0.50313 -0.19151 -0.5053 -0.18935 -0.50721 -0.18642 C -0.50825 -0.18472 -0.50894 -0.18241 -0.50973 -0.18025 C -0.51155 -0.17531 -0.51328 -0.17006 -0.51493 -0.16497 C -0.51693 -0.1588 -0.52127 -0.14537 -0.52266 -0.13735 C -0.52839 -0.10525 -0.52188 -0.13272 -0.52874 -0.09907 C -0.53464 -0.07022 -0.52986 -0.10077 -0.53559 -0.06991 C -0.53637 -0.0659 -0.53646 -0.06157 -0.53733 -0.05772 C -0.53907 -0.04985 -0.5415 -0.04244 -0.54341 -0.03472 C -0.55287 0.00324 -0.53924 -0.0463 -0.55287 0.00216 C -0.55313 0.00417 -0.55322 0.00633 -0.55374 0.00818 C -0.5546 0.01173 -0.55747 0.01898 -0.55886 0.02207 C -0.55973 0.02361 -0.56042 0.02562 -0.56155 0.0267 C -0.56276 0.02778 -0.56433 0.02762 -0.5658 0.02809 C -0.56927 0.03071 -0.5724 0.03565 -0.57613 0.0358 C -0.58203 0.03611 -0.58768 0.03194 -0.59341 0.02963 C -0.60078 0.0267 -0.61181 0.0216 -0.61841 0.01435 C -0.62848 0.00324 -0.63169 -0.00478 -0.63907 -0.01929 C -0.6408 -0.02654 -0.64384 -0.03303 -0.64427 -0.04074 C -0.64453 -0.04599 -0.64462 -0.05108 -0.64514 -0.05617 C -0.64549 -0.05972 -0.64636 -0.06327 -0.64679 -0.06682 C -0.64723 -0.06991 -0.6474 -0.07299 -0.64766 -0.07608 C -0.64801 -0.1267 -0.64775 -0.17716 -0.64853 -0.22778 C -0.64861 -0.23056 -0.64983 -0.23287 -0.65026 -0.23549 C -0.6507 -0.23796 -0.65061 -0.24074 -0.65113 -0.24306 C -0.65191 -0.24645 -0.65573 -0.25617 -0.65721 -0.25849 C -0.6579 -0.25941 -0.65886 -0.25941 -0.65973 -0.25988 C -0.65981 -0.25988 -0.68012 -0.25432 -0.68646 -0.24923 C -0.68802 -0.24799 -0.68933 -0.24614 -0.6908 -0.2446 C -0.69219 -0.24151 -0.69393 -0.23874 -0.69514 -0.23549 C -0.69592 -0.23318 -0.6961 -0.23025 -0.69679 -0.22778 C -0.69783 -0.22454 -0.69922 -0.22176 -0.70026 -0.21852 C -0.70235 -0.2125 -0.70408 -0.20247 -0.70547 -0.19707 C -0.71224 -0.16975 -0.70556 -0.20139 -0.71233 -0.1696 C -0.71398 -0.16188 -0.71676 -0.14645 -0.71927 -0.13889 C -0.71988 -0.13704 -0.72092 -0.1358 -0.72179 -0.13426 C -0.72327 -0.12778 -0.72448 -0.12145 -0.727 -0.1159 C -0.72787 -0.11389 -0.72917 -0.1125 -0.73047 -0.11127 C -0.73186 -0.10988 -0.73742 -0.1054 -0.73993 -0.10525 C -0.74341 -0.10478 -0.74679 -0.10525 -0.75026 -0.10525 L -0.76233 -0.10818 L -0.77006 -0.10818 " pathEditMode="relative" rAng="0" ptsTypes="AAAAAAAAAAAAAAAAAAAAAAAAAAAAAAAAAAAAAAAAAAAAAAAAAAAAAAAAAAAAAAAAAAAAAAAAAAAAAAAAAAAAAAAAAAAAAAAAAAAAAAAAAAA">
                                      <p:cBhvr>
                                        <p:cTn id="10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26" y="-10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A0DC668-7CF7-E22E-88EC-96F012C33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871" b="89113" l="2446" r="93478">
                        <a14:foregroundMark x1="4620" y1="13710" x2="13859" y2="68145"/>
                        <a14:foregroundMark x1="13859" y1="68145" x2="13859" y2="70968"/>
                        <a14:foregroundMark x1="8152" y1="54839" x2="2717" y2="76210"/>
                        <a14:foregroundMark x1="2717" y1="76210" x2="2989" y2="79435"/>
                        <a14:foregroundMark x1="93478" y1="24194" x2="93207" y2="782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2400" y="4076700"/>
            <a:ext cx="5851655" cy="39435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B7F4B7-B5E4-6FE5-EA05-A7BC7EC794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74" b="93053" l="10000" r="91636">
                        <a14:foregroundMark x1="43455" y1="6105" x2="43455" y2="6105"/>
                        <a14:foregroundMark x1="56727" y1="5684" x2="56727" y2="5684"/>
                        <a14:foregroundMark x1="43091" y1="26737" x2="43091" y2="26737"/>
                        <a14:foregroundMark x1="43091" y1="25895" x2="43091" y2="26316"/>
                        <a14:foregroundMark x1="48000" y1="24000" x2="51455" y2="33263"/>
                        <a14:foregroundMark x1="57455" y1="89053" x2="55091" y2="93263"/>
                        <a14:foregroundMark x1="90182" y1="28421" x2="90182" y2="28421"/>
                        <a14:foregroundMark x1="91636" y1="28421" x2="91636" y2="28421"/>
                        <a14:foregroundMark x1="43091" y1="27158" x2="41273" y2="22737"/>
                        <a14:foregroundMark x1="37091" y1="89895" x2="37091" y2="89895"/>
                        <a14:foregroundMark x1="42364" y1="92000" x2="42364" y2="92000"/>
                        <a14:foregroundMark x1="63818" y1="91579" x2="63818" y2="9157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096637" y="6515100"/>
            <a:ext cx="4191363" cy="36198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E85235-F45F-6404-0F0C-AD1D7537794B}"/>
              </a:ext>
            </a:extLst>
          </p:cNvPr>
          <p:cNvSpPr txBox="1"/>
          <p:nvPr/>
        </p:nvSpPr>
        <p:spPr>
          <a:xfrm>
            <a:off x="762000" y="1778197"/>
            <a:ext cx="17678400" cy="977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21295" lvl="1">
              <a:lnSpc>
                <a:spcPts val="6760"/>
              </a:lnSpc>
            </a:pP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3.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Dydw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ddim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wyta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twrci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am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ddeg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o’r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gloch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A596AE-D4E2-1129-01C1-E61A234717ED}"/>
              </a:ext>
            </a:extLst>
          </p:cNvPr>
          <p:cNvSpPr txBox="1"/>
          <p:nvPr/>
        </p:nvSpPr>
        <p:spPr>
          <a:xfrm>
            <a:off x="5638800" y="0"/>
            <a:ext cx="655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Curo’r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Ddraig</a:t>
            </a:r>
            <a:endParaRPr lang="en-GB" sz="7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27CFD8ED-D861-05B1-B801-98792E431BBF}"/>
              </a:ext>
            </a:extLst>
          </p:cNvPr>
          <p:cNvSpPr/>
          <p:nvPr/>
        </p:nvSpPr>
        <p:spPr>
          <a:xfrm>
            <a:off x="16968246" y="178536"/>
            <a:ext cx="954309" cy="1700327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2915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53 0.00972 L -0.12353 0.00988 C -0.12561 0.00571 -0.12735 0.00123 -0.1296 -0.00247 C -0.13056 -0.00401 -0.13203 -0.00417 -0.13308 -0.00556 C -0.13386 -0.00679 -0.13403 -0.0088 -0.13481 -0.01019 C -0.13551 -0.01142 -0.13646 -0.01219 -0.13733 -0.01327 C -0.13881 -0.01698 -0.13985 -0.01945 -0.1408 -0.02392 C -0.14124 -0.02593 -0.14124 -0.02809 -0.14167 -0.03009 C -0.14289 -0.03596 -0.14792 -0.04861 -0.14853 -0.05154 C -0.1494 -0.05509 -0.15009 -0.0588 -0.15113 -0.06219 C -0.15269 -0.06713 -0.15495 -0.07114 -0.15634 -0.07608 C -0.15721 -0.07917 -0.1579 -0.08225 -0.15894 -0.08519 C -0.16198 -0.09414 -0.1658 -0.10201 -0.16841 -0.11127 C -0.16953 -0.11543 -0.17058 -0.1196 -0.17188 -0.12361 C -0.17318 -0.12778 -0.17492 -0.13148 -0.17613 -0.1358 C -0.177 -0.13874 -0.17709 -0.14213 -0.17787 -0.14506 C -0.17934 -0.15031 -0.18169 -0.15494 -0.18316 -0.16034 C -0.18516 -0.16852 -0.18629 -0.17747 -0.18907 -0.18488 C -0.19028 -0.18796 -0.1915 -0.1909 -0.19254 -0.19398 C -0.19462 -0.20016 -0.19644 -0.20648 -0.19853 -0.2125 C -0.19914 -0.21404 -0.19974 -0.21543 -0.20026 -0.21698 C -0.20157 -0.22053 -0.20217 -0.22469 -0.20374 -0.22778 C -0.20669 -0.23349 -0.21346 -0.24028 -0.21754 -0.24306 C -0.22032 -0.24506 -0.22327 -0.24614 -0.22613 -0.24769 C -0.22874 -0.24923 -0.23134 -0.25077 -0.23394 -0.25232 C -0.2428 -0.25031 -0.25217 -0.25093 -0.26059 -0.24614 C -0.26372 -0.24445 -0.26545 -0.23827 -0.26754 -0.23395 C -0.26927 -0.23025 -0.27162 -0.22083 -0.27275 -0.21698 C -0.29011 -0.16127 -0.27066 -0.22809 -0.28134 -0.18488 C -0.28342 -0.17654 -0.28698 -0.16914 -0.2882 -0.16034 C -0.29315 -0.12593 -0.28594 -0.17392 -0.29341 -0.13272 C -0.29479 -0.12516 -0.29566 -0.11744 -0.29688 -0.10972 C -0.2974 -0.10617 -0.29818 -0.10278 -0.29853 -0.09907 C -0.3033 -0.04846 -0.29775 -0.1017 -0.302 -0.07145 C -0.30243 -0.06852 -0.30252 -0.06528 -0.30287 -0.06219 C -0.30313 -0.05972 -0.30339 -0.0571 -0.30374 -0.05463 C -0.30608 -0.03519 -0.3046 -0.04691 -0.30721 -0.03009 C -0.30782 -0.02577 -0.30851 -0.02068 -0.30894 -0.01636 C -0.3092 -0.01266 -0.3092 -0.00911 -0.30981 -0.00556 C -0.31033 -0.00185 -0.31155 0.00154 -0.31233 0.00509 C -0.31328 0.00972 -0.31389 0.01451 -0.31493 0.01898 C -0.31563 0.02176 -0.31641 0.02438 -0.31754 0.0267 C -0.32127 0.03441 -0.32509 0.04059 -0.3296 0.0466 C -0.33047 0.04768 -0.33143 0.04846 -0.33221 0.04954 C -0.33403 0.05247 -0.33525 0.05664 -0.33733 0.0588 C -0.33941 0.06096 -0.34202 0.06049 -0.34427 0.06188 C -0.34636 0.06312 -0.34818 0.06559 -0.35026 0.06651 C -0.35625 0.06867 -0.36841 0.07114 -0.36841 0.0713 C -0.37674 0.06898 -0.38533 0.06914 -0.39341 0.06497 C -0.39558 0.06373 -0.39644 0.05895 -0.39766 0.05571 C -0.39896 0.05278 -0.40026 0.04984 -0.40113 0.0466 C -0.40226 0.04259 -0.40278 0.03827 -0.40374 0.03426 C -0.40452 0.03071 -0.40547 0.02716 -0.40634 0.02361 C -0.41025 -0.03735 -0.40565 0.03858 -0.40973 -0.12516 C -0.41111 -0.17639 -0.41042 -0.14244 -0.4132 -0.17253 C -0.41389 -0.18025 -0.41433 -0.18796 -0.41493 -0.19553 C -0.41545 -0.2017 -0.41493 -0.20864 -0.41667 -0.21404 C -0.4178 -0.21759 -0.41901 -0.22114 -0.42014 -0.22469 C -0.42275 -0.23364 -0.42335 -0.24059 -0.42787 -0.24614 C -0.43273 -0.25216 -0.43177 -0.24938 -0.43559 -0.25232 C -0.43681 -0.25324 -0.43794 -0.25432 -0.43907 -0.2554 C -0.44453 -0.25478 -0.45 -0.25525 -0.45547 -0.25386 C -0.45625 -0.25355 -0.45651 -0.25154 -0.45721 -0.25077 C -0.46311 -0.24383 -0.46927 -0.2375 -0.47526 -0.23086 C -0.47813 -0.22778 -0.48143 -0.22562 -0.48394 -0.22161 C -0.48967 -0.2125 -0.49488 -0.20201 -0.50113 -0.19398 C -0.50313 -0.19151 -0.5053 -0.18935 -0.50721 -0.18642 C -0.50825 -0.18472 -0.50894 -0.18241 -0.50973 -0.18025 C -0.51155 -0.17531 -0.51328 -0.17006 -0.51493 -0.16497 C -0.51693 -0.1588 -0.52127 -0.14537 -0.52266 -0.13735 C -0.52839 -0.10525 -0.52188 -0.13272 -0.52874 -0.09907 C -0.53464 -0.07022 -0.52986 -0.10077 -0.53559 -0.06991 C -0.53637 -0.0659 -0.53646 -0.06157 -0.53733 -0.05772 C -0.53907 -0.04985 -0.5415 -0.04244 -0.54341 -0.03472 C -0.55287 0.00324 -0.53924 -0.0463 -0.55287 0.00216 C -0.55313 0.00417 -0.55322 0.00633 -0.55374 0.00818 C -0.5546 0.01173 -0.55747 0.01898 -0.55886 0.02207 C -0.55973 0.02361 -0.56042 0.02562 -0.56155 0.0267 C -0.56276 0.02778 -0.56433 0.02762 -0.5658 0.02809 C -0.56927 0.03071 -0.5724 0.03565 -0.57613 0.0358 C -0.58203 0.03611 -0.58768 0.03194 -0.59341 0.02963 C -0.60078 0.0267 -0.61181 0.0216 -0.61841 0.01435 C -0.62848 0.00324 -0.63169 -0.00478 -0.63907 -0.01929 C -0.6408 -0.02654 -0.64384 -0.03303 -0.64427 -0.04074 C -0.64453 -0.04599 -0.64462 -0.05108 -0.64514 -0.05617 C -0.64549 -0.05972 -0.64636 -0.06327 -0.64679 -0.06682 C -0.64723 -0.06991 -0.6474 -0.07299 -0.64766 -0.07608 C -0.64801 -0.1267 -0.64775 -0.17716 -0.64853 -0.22778 C -0.64861 -0.23056 -0.64983 -0.23287 -0.65026 -0.23549 C -0.6507 -0.23796 -0.65061 -0.24074 -0.65113 -0.24306 C -0.65191 -0.24645 -0.65573 -0.25617 -0.65721 -0.25849 C -0.6579 -0.25941 -0.65886 -0.25941 -0.65973 -0.25988 C -0.65981 -0.25988 -0.68012 -0.25432 -0.68646 -0.24923 C -0.68802 -0.24799 -0.68933 -0.24614 -0.6908 -0.2446 C -0.69219 -0.24151 -0.69393 -0.23874 -0.69514 -0.23549 C -0.69592 -0.23318 -0.6961 -0.23025 -0.69679 -0.22778 C -0.69783 -0.22454 -0.69922 -0.22176 -0.70026 -0.21852 C -0.70235 -0.2125 -0.70408 -0.20247 -0.70547 -0.19707 C -0.71224 -0.16975 -0.70556 -0.20139 -0.71233 -0.1696 C -0.71398 -0.16188 -0.71676 -0.14645 -0.71927 -0.13889 C -0.71988 -0.13704 -0.72092 -0.1358 -0.72179 -0.13426 C -0.72327 -0.12778 -0.72448 -0.12145 -0.727 -0.1159 C -0.72787 -0.11389 -0.72917 -0.1125 -0.73047 -0.11127 C -0.73186 -0.10988 -0.73742 -0.1054 -0.73993 -0.10525 C -0.74341 -0.10478 -0.74679 -0.10525 -0.75026 -0.10525 L -0.76233 -0.10818 L -0.77006 -0.10818 " pathEditMode="relative" rAng="0" ptsTypes="AAAAAAAAAAAAAAAAAAAAAAAAAAAAAAAAAAAAAAAAAAAAAAAAAAAAAAAAAAAAAAAAAAAAAAAAAAAAAAAAAAAAAAAAAAAAAAAAAAAAAAAAAAA">
                                      <p:cBhvr>
                                        <p:cTn id="10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26" y="-10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A0DC668-7CF7-E22E-88EC-96F012C33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74" b="89516" l="2717" r="93478">
                        <a14:foregroundMark x1="10054" y1="12500" x2="2989" y2="60081"/>
                        <a14:foregroundMark x1="2989" y1="60081" x2="2989" y2="60081"/>
                        <a14:foregroundMark x1="93478" y1="23387" x2="92663" y2="84677"/>
                        <a14:foregroundMark x1="6793" y1="57661" x2="5978" y2="8548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2400" y="4076700"/>
            <a:ext cx="5851655" cy="39435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B7F4B7-B5E4-6FE5-EA05-A7BC7EC794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74" b="93053" l="10000" r="91636">
                        <a14:foregroundMark x1="43455" y1="6105" x2="43455" y2="6105"/>
                        <a14:foregroundMark x1="56727" y1="5684" x2="56727" y2="5684"/>
                        <a14:foregroundMark x1="43091" y1="26737" x2="43091" y2="26737"/>
                        <a14:foregroundMark x1="43091" y1="25895" x2="43091" y2="26316"/>
                        <a14:foregroundMark x1="48000" y1="24000" x2="51455" y2="33263"/>
                        <a14:foregroundMark x1="57455" y1="89053" x2="55091" y2="93263"/>
                        <a14:foregroundMark x1="90182" y1="28421" x2="90182" y2="28421"/>
                        <a14:foregroundMark x1="91636" y1="28421" x2="91636" y2="28421"/>
                        <a14:foregroundMark x1="43091" y1="27158" x2="41273" y2="22737"/>
                        <a14:foregroundMark x1="37091" y1="89895" x2="37091" y2="89895"/>
                        <a14:foregroundMark x1="42364" y1="92000" x2="42364" y2="92000"/>
                        <a14:foregroundMark x1="63818" y1="91579" x2="63818" y2="9157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096637" y="6515100"/>
            <a:ext cx="4191363" cy="36198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E85235-F45F-6404-0F0C-AD1D7537794B}"/>
              </a:ext>
            </a:extLst>
          </p:cNvPr>
          <p:cNvSpPr txBox="1"/>
          <p:nvPr/>
        </p:nvSpPr>
        <p:spPr>
          <a:xfrm>
            <a:off x="762000" y="1778197"/>
            <a:ext cx="17678400" cy="977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21295" lvl="1">
              <a:lnSpc>
                <a:spcPts val="6760"/>
              </a:lnSpc>
            </a:pP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4.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Canva Sans"/>
              </a:rPr>
              <a:t>b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wyta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twrci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am </a:t>
            </a:r>
            <a:r>
              <a:rPr lang="en-US" sz="60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d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ri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o’r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gloch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A596AE-D4E2-1129-01C1-E61A234717ED}"/>
              </a:ext>
            </a:extLst>
          </p:cNvPr>
          <p:cNvSpPr txBox="1"/>
          <p:nvPr/>
        </p:nvSpPr>
        <p:spPr>
          <a:xfrm>
            <a:off x="5638800" y="0"/>
            <a:ext cx="655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Curo’r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Ddraig</a:t>
            </a:r>
            <a:endParaRPr lang="en-GB" sz="7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20FFCF86-FB90-9BE6-7F71-2C40E8F1187C}"/>
              </a:ext>
            </a:extLst>
          </p:cNvPr>
          <p:cNvSpPr/>
          <p:nvPr/>
        </p:nvSpPr>
        <p:spPr>
          <a:xfrm>
            <a:off x="16968246" y="178536"/>
            <a:ext cx="954309" cy="1700327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726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53 0.00972 L -0.12353 0.00988 C -0.12561 0.00571 -0.12735 0.00123 -0.1296 -0.00247 C -0.13056 -0.00401 -0.13203 -0.00417 -0.13308 -0.00556 C -0.13386 -0.00679 -0.13403 -0.0088 -0.13481 -0.01019 C -0.13551 -0.01142 -0.13646 -0.01219 -0.13733 -0.01327 C -0.13881 -0.01698 -0.13985 -0.01945 -0.1408 -0.02392 C -0.14124 -0.02593 -0.14124 -0.02809 -0.14167 -0.03009 C -0.14289 -0.03596 -0.14792 -0.04861 -0.14853 -0.05154 C -0.1494 -0.05509 -0.15009 -0.0588 -0.15113 -0.06219 C -0.15269 -0.06713 -0.15495 -0.07114 -0.15634 -0.07608 C -0.15721 -0.07917 -0.1579 -0.08225 -0.15894 -0.08519 C -0.16198 -0.09414 -0.1658 -0.10201 -0.16841 -0.11127 C -0.16953 -0.11543 -0.17058 -0.1196 -0.17188 -0.12361 C -0.17318 -0.12778 -0.17492 -0.13148 -0.17613 -0.1358 C -0.177 -0.13874 -0.17709 -0.14213 -0.17787 -0.14506 C -0.17934 -0.15031 -0.18169 -0.15494 -0.18316 -0.16034 C -0.18516 -0.16852 -0.18629 -0.17747 -0.18907 -0.18488 C -0.19028 -0.18796 -0.1915 -0.1909 -0.19254 -0.19398 C -0.19462 -0.20016 -0.19644 -0.20648 -0.19853 -0.2125 C -0.19914 -0.21404 -0.19974 -0.21543 -0.20026 -0.21698 C -0.20157 -0.22053 -0.20217 -0.22469 -0.20374 -0.22778 C -0.20669 -0.23349 -0.21346 -0.24028 -0.21754 -0.24306 C -0.22032 -0.24506 -0.22327 -0.24614 -0.22613 -0.24769 C -0.22874 -0.24923 -0.23134 -0.25077 -0.23394 -0.25232 C -0.2428 -0.25031 -0.25217 -0.25093 -0.26059 -0.24614 C -0.26372 -0.24445 -0.26545 -0.23827 -0.26754 -0.23395 C -0.26927 -0.23025 -0.27162 -0.22083 -0.27275 -0.21698 C -0.29011 -0.16127 -0.27066 -0.22809 -0.28134 -0.18488 C -0.28342 -0.17654 -0.28698 -0.16914 -0.2882 -0.16034 C -0.29315 -0.12593 -0.28594 -0.17392 -0.29341 -0.13272 C -0.29479 -0.12516 -0.29566 -0.11744 -0.29688 -0.10972 C -0.2974 -0.10617 -0.29818 -0.10278 -0.29853 -0.09907 C -0.3033 -0.04846 -0.29775 -0.1017 -0.302 -0.07145 C -0.30243 -0.06852 -0.30252 -0.06528 -0.30287 -0.06219 C -0.30313 -0.05972 -0.30339 -0.0571 -0.30374 -0.05463 C -0.30608 -0.03519 -0.3046 -0.04691 -0.30721 -0.03009 C -0.30782 -0.02577 -0.30851 -0.02068 -0.30894 -0.01636 C -0.3092 -0.01266 -0.3092 -0.00911 -0.30981 -0.00556 C -0.31033 -0.00185 -0.31155 0.00154 -0.31233 0.00509 C -0.31328 0.00972 -0.31389 0.01451 -0.31493 0.01898 C -0.31563 0.02176 -0.31641 0.02438 -0.31754 0.0267 C -0.32127 0.03441 -0.32509 0.04059 -0.3296 0.0466 C -0.33047 0.04768 -0.33143 0.04846 -0.33221 0.04954 C -0.33403 0.05247 -0.33525 0.05664 -0.33733 0.0588 C -0.33941 0.06096 -0.34202 0.06049 -0.34427 0.06188 C -0.34636 0.06312 -0.34818 0.06559 -0.35026 0.06651 C -0.35625 0.06867 -0.36841 0.07114 -0.36841 0.0713 C -0.37674 0.06898 -0.38533 0.06914 -0.39341 0.06497 C -0.39558 0.06373 -0.39644 0.05895 -0.39766 0.05571 C -0.39896 0.05278 -0.40026 0.04984 -0.40113 0.0466 C -0.40226 0.04259 -0.40278 0.03827 -0.40374 0.03426 C -0.40452 0.03071 -0.40547 0.02716 -0.40634 0.02361 C -0.41025 -0.03735 -0.40565 0.03858 -0.40973 -0.12516 C -0.41111 -0.17639 -0.41042 -0.14244 -0.4132 -0.17253 C -0.41389 -0.18025 -0.41433 -0.18796 -0.41493 -0.19553 C -0.41545 -0.2017 -0.41493 -0.20864 -0.41667 -0.21404 C -0.4178 -0.21759 -0.41901 -0.22114 -0.42014 -0.22469 C -0.42275 -0.23364 -0.42335 -0.24059 -0.42787 -0.24614 C -0.43273 -0.25216 -0.43177 -0.24938 -0.43559 -0.25232 C -0.43681 -0.25324 -0.43794 -0.25432 -0.43907 -0.2554 C -0.44453 -0.25478 -0.45 -0.25525 -0.45547 -0.25386 C -0.45625 -0.25355 -0.45651 -0.25154 -0.45721 -0.25077 C -0.46311 -0.24383 -0.46927 -0.2375 -0.47526 -0.23086 C -0.47813 -0.22778 -0.48143 -0.22562 -0.48394 -0.22161 C -0.48967 -0.2125 -0.49488 -0.20201 -0.50113 -0.19398 C -0.50313 -0.19151 -0.5053 -0.18935 -0.50721 -0.18642 C -0.50825 -0.18472 -0.50894 -0.18241 -0.50973 -0.18025 C -0.51155 -0.17531 -0.51328 -0.17006 -0.51493 -0.16497 C -0.51693 -0.1588 -0.52127 -0.14537 -0.52266 -0.13735 C -0.52839 -0.10525 -0.52188 -0.13272 -0.52874 -0.09907 C -0.53464 -0.07022 -0.52986 -0.10077 -0.53559 -0.06991 C -0.53637 -0.0659 -0.53646 -0.06157 -0.53733 -0.05772 C -0.53907 -0.04985 -0.5415 -0.04244 -0.54341 -0.03472 C -0.55287 0.00324 -0.53924 -0.0463 -0.55287 0.00216 C -0.55313 0.00417 -0.55322 0.00633 -0.55374 0.00818 C -0.5546 0.01173 -0.55747 0.01898 -0.55886 0.02207 C -0.55973 0.02361 -0.56042 0.02562 -0.56155 0.0267 C -0.56276 0.02778 -0.56433 0.02762 -0.5658 0.02809 C -0.56927 0.03071 -0.5724 0.03565 -0.57613 0.0358 C -0.58203 0.03611 -0.58768 0.03194 -0.59341 0.02963 C -0.60078 0.0267 -0.61181 0.0216 -0.61841 0.01435 C -0.62848 0.00324 -0.63169 -0.00478 -0.63907 -0.01929 C -0.6408 -0.02654 -0.64384 -0.03303 -0.64427 -0.04074 C -0.64453 -0.04599 -0.64462 -0.05108 -0.64514 -0.05617 C -0.64549 -0.05972 -0.64636 -0.06327 -0.64679 -0.06682 C -0.64723 -0.06991 -0.6474 -0.07299 -0.64766 -0.07608 C -0.64801 -0.1267 -0.64775 -0.17716 -0.64853 -0.22778 C -0.64861 -0.23056 -0.64983 -0.23287 -0.65026 -0.23549 C -0.6507 -0.23796 -0.65061 -0.24074 -0.65113 -0.24306 C -0.65191 -0.24645 -0.65573 -0.25617 -0.65721 -0.25849 C -0.6579 -0.25941 -0.65886 -0.25941 -0.65973 -0.25988 C -0.65981 -0.25988 -0.68012 -0.25432 -0.68646 -0.24923 C -0.68802 -0.24799 -0.68933 -0.24614 -0.6908 -0.2446 C -0.69219 -0.24151 -0.69393 -0.23874 -0.69514 -0.23549 C -0.69592 -0.23318 -0.6961 -0.23025 -0.69679 -0.22778 C -0.69783 -0.22454 -0.69922 -0.22176 -0.70026 -0.21852 C -0.70235 -0.2125 -0.70408 -0.20247 -0.70547 -0.19707 C -0.71224 -0.16975 -0.70556 -0.20139 -0.71233 -0.1696 C -0.71398 -0.16188 -0.71676 -0.14645 -0.71927 -0.13889 C -0.71988 -0.13704 -0.72092 -0.1358 -0.72179 -0.13426 C -0.72327 -0.12778 -0.72448 -0.12145 -0.727 -0.1159 C -0.72787 -0.11389 -0.72917 -0.1125 -0.73047 -0.11127 C -0.73186 -0.10988 -0.73742 -0.1054 -0.73993 -0.10525 C -0.74341 -0.10478 -0.74679 -0.10525 -0.75026 -0.10525 L -0.76233 -0.10818 L -0.77006 -0.10818 " pathEditMode="relative" rAng="0" ptsTypes="AAAAAAAAAAAAAAAAAAAAAAAAAAAAAAAAAAAAAAAAAAAAAAAAAAAAAAAAAAAAAAAAAAAAAAAAAAAAAAAAAAAAAAAAAAAAAAAAAAAAAAAAAAA">
                                      <p:cBhvr>
                                        <p:cTn id="10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26" y="-10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A0DC668-7CF7-E22E-88EC-96F012C337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871" b="89113" l="3533" r="93478">
                        <a14:foregroundMark x1="10054" y1="11290" x2="8967" y2="74194"/>
                        <a14:foregroundMark x1="6250" y1="14113" x2="4076" y2="79839"/>
                        <a14:foregroundMark x1="90489" y1="13710" x2="91576" y2="85081"/>
                        <a14:foregroundMark x1="93478" y1="9677" x2="92935" y2="32258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2400" y="4076700"/>
            <a:ext cx="5851655" cy="39435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B7F4B7-B5E4-6FE5-EA05-A7BC7EC794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474" b="93053" l="10000" r="91636">
                        <a14:foregroundMark x1="43455" y1="6105" x2="43455" y2="6105"/>
                        <a14:foregroundMark x1="56727" y1="5684" x2="56727" y2="5684"/>
                        <a14:foregroundMark x1="43091" y1="26737" x2="43091" y2="26737"/>
                        <a14:foregroundMark x1="43091" y1="25895" x2="43091" y2="26316"/>
                        <a14:foregroundMark x1="48000" y1="24000" x2="51455" y2="33263"/>
                        <a14:foregroundMark x1="57455" y1="89053" x2="55091" y2="93263"/>
                        <a14:foregroundMark x1="90182" y1="28421" x2="90182" y2="28421"/>
                        <a14:foregroundMark x1="91636" y1="28421" x2="91636" y2="28421"/>
                        <a14:foregroundMark x1="43091" y1="27158" x2="41273" y2="22737"/>
                        <a14:foregroundMark x1="37091" y1="89895" x2="37091" y2="89895"/>
                        <a14:foregroundMark x1="42364" y1="92000" x2="42364" y2="92000"/>
                        <a14:foregroundMark x1="63818" y1="91579" x2="63818" y2="9157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096637" y="6515100"/>
            <a:ext cx="4191363" cy="361981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0E85235-F45F-6404-0F0C-AD1D7537794B}"/>
              </a:ext>
            </a:extLst>
          </p:cNvPr>
          <p:cNvSpPr txBox="1"/>
          <p:nvPr/>
        </p:nvSpPr>
        <p:spPr>
          <a:xfrm>
            <a:off x="762000" y="1778197"/>
            <a:ext cx="17678400" cy="977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21295" lvl="1">
              <a:lnSpc>
                <a:spcPts val="6760"/>
              </a:lnSpc>
            </a:pP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5.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60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</a:t>
            </a:r>
            <a:r>
              <a:rPr lang="en-US" sz="6000" b="1" dirty="0" err="1"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w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ylio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ffilm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Nadolig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am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naw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o’r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 </a:t>
            </a:r>
            <a:r>
              <a:rPr lang="en-US" sz="60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gloch</a:t>
            </a:r>
            <a:r>
              <a:rPr lang="en-US" sz="6000" b="1" dirty="0">
                <a:solidFill>
                  <a:srgbClr val="000000"/>
                </a:solidFill>
                <a:latin typeface="Dreaming Outloud Pro" panose="03050502040302030504" pitchFamily="66" charset="0"/>
                <a:ea typeface="Canva Sans"/>
                <a:cs typeface="Dreaming Outloud Pro" panose="03050502040302030504" pitchFamily="66" charset="0"/>
                <a:sym typeface="Canva Sans"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A596AE-D4E2-1129-01C1-E61A234717ED}"/>
              </a:ext>
            </a:extLst>
          </p:cNvPr>
          <p:cNvSpPr txBox="1"/>
          <p:nvPr/>
        </p:nvSpPr>
        <p:spPr>
          <a:xfrm>
            <a:off x="5638800" y="0"/>
            <a:ext cx="6553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Curo’r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Ddraig</a:t>
            </a:r>
            <a:endParaRPr lang="en-GB" sz="7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id="{C8D7CBB6-1310-1868-B7CD-67CE9F72B929}"/>
              </a:ext>
            </a:extLst>
          </p:cNvPr>
          <p:cNvSpPr/>
          <p:nvPr/>
        </p:nvSpPr>
        <p:spPr>
          <a:xfrm>
            <a:off x="16968246" y="178536"/>
            <a:ext cx="954309" cy="1700327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93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53 0.00972 L -0.12353 0.00988 C -0.12561 0.00571 -0.12735 0.00123 -0.1296 -0.00247 C -0.13056 -0.00401 -0.13203 -0.00417 -0.13308 -0.00556 C -0.13386 -0.00679 -0.13403 -0.0088 -0.13481 -0.01019 C -0.13551 -0.01142 -0.13646 -0.01219 -0.13733 -0.01327 C -0.13881 -0.01698 -0.13985 -0.01945 -0.1408 -0.02392 C -0.14124 -0.02593 -0.14124 -0.02809 -0.14167 -0.03009 C -0.14289 -0.03596 -0.14792 -0.04861 -0.14853 -0.05154 C -0.1494 -0.05509 -0.15009 -0.0588 -0.15113 -0.06219 C -0.15269 -0.06713 -0.15495 -0.07114 -0.15634 -0.07608 C -0.15721 -0.07917 -0.1579 -0.08225 -0.15894 -0.08519 C -0.16198 -0.09414 -0.1658 -0.10201 -0.16841 -0.11127 C -0.16953 -0.11543 -0.17058 -0.1196 -0.17188 -0.12361 C -0.17318 -0.12778 -0.17492 -0.13148 -0.17613 -0.1358 C -0.177 -0.13874 -0.17709 -0.14213 -0.17787 -0.14506 C -0.17934 -0.15031 -0.18169 -0.15494 -0.18316 -0.16034 C -0.18516 -0.16852 -0.18629 -0.17747 -0.18907 -0.18488 C -0.19028 -0.18796 -0.1915 -0.1909 -0.19254 -0.19398 C -0.19462 -0.20016 -0.19644 -0.20648 -0.19853 -0.2125 C -0.19914 -0.21404 -0.19974 -0.21543 -0.20026 -0.21698 C -0.20157 -0.22053 -0.20217 -0.22469 -0.20374 -0.22778 C -0.20669 -0.23349 -0.21346 -0.24028 -0.21754 -0.24306 C -0.22032 -0.24506 -0.22327 -0.24614 -0.22613 -0.24769 C -0.22874 -0.24923 -0.23134 -0.25077 -0.23394 -0.25232 C -0.2428 -0.25031 -0.25217 -0.25093 -0.26059 -0.24614 C -0.26372 -0.24445 -0.26545 -0.23827 -0.26754 -0.23395 C -0.26927 -0.23025 -0.27162 -0.22083 -0.27275 -0.21698 C -0.29011 -0.16127 -0.27066 -0.22809 -0.28134 -0.18488 C -0.28342 -0.17654 -0.28698 -0.16914 -0.2882 -0.16034 C -0.29315 -0.12593 -0.28594 -0.17392 -0.29341 -0.13272 C -0.29479 -0.12516 -0.29566 -0.11744 -0.29688 -0.10972 C -0.2974 -0.10617 -0.29818 -0.10278 -0.29853 -0.09907 C -0.3033 -0.04846 -0.29775 -0.1017 -0.302 -0.07145 C -0.30243 -0.06852 -0.30252 -0.06528 -0.30287 -0.06219 C -0.30313 -0.05972 -0.30339 -0.0571 -0.30374 -0.05463 C -0.30608 -0.03519 -0.3046 -0.04691 -0.30721 -0.03009 C -0.30782 -0.02577 -0.30851 -0.02068 -0.30894 -0.01636 C -0.3092 -0.01266 -0.3092 -0.00911 -0.30981 -0.00556 C -0.31033 -0.00185 -0.31155 0.00154 -0.31233 0.00509 C -0.31328 0.00972 -0.31389 0.01451 -0.31493 0.01898 C -0.31563 0.02176 -0.31641 0.02438 -0.31754 0.0267 C -0.32127 0.03441 -0.32509 0.04059 -0.3296 0.0466 C -0.33047 0.04768 -0.33143 0.04846 -0.33221 0.04954 C -0.33403 0.05247 -0.33525 0.05664 -0.33733 0.0588 C -0.33941 0.06096 -0.34202 0.06049 -0.34427 0.06188 C -0.34636 0.06312 -0.34818 0.06559 -0.35026 0.06651 C -0.35625 0.06867 -0.36841 0.07114 -0.36841 0.0713 C -0.37674 0.06898 -0.38533 0.06914 -0.39341 0.06497 C -0.39558 0.06373 -0.39644 0.05895 -0.39766 0.05571 C -0.39896 0.05278 -0.40026 0.04984 -0.40113 0.0466 C -0.40226 0.04259 -0.40278 0.03827 -0.40374 0.03426 C -0.40452 0.03071 -0.40547 0.02716 -0.40634 0.02361 C -0.41025 -0.03735 -0.40565 0.03858 -0.40973 -0.12516 C -0.41111 -0.17639 -0.41042 -0.14244 -0.4132 -0.17253 C -0.41389 -0.18025 -0.41433 -0.18796 -0.41493 -0.19553 C -0.41545 -0.2017 -0.41493 -0.20864 -0.41667 -0.21404 C -0.4178 -0.21759 -0.41901 -0.22114 -0.42014 -0.22469 C -0.42275 -0.23364 -0.42335 -0.24059 -0.42787 -0.24614 C -0.43273 -0.25216 -0.43177 -0.24938 -0.43559 -0.25232 C -0.43681 -0.25324 -0.43794 -0.25432 -0.43907 -0.2554 C -0.44453 -0.25478 -0.45 -0.25525 -0.45547 -0.25386 C -0.45625 -0.25355 -0.45651 -0.25154 -0.45721 -0.25077 C -0.46311 -0.24383 -0.46927 -0.2375 -0.47526 -0.23086 C -0.47813 -0.22778 -0.48143 -0.22562 -0.48394 -0.22161 C -0.48967 -0.2125 -0.49488 -0.20201 -0.50113 -0.19398 C -0.50313 -0.19151 -0.5053 -0.18935 -0.50721 -0.18642 C -0.50825 -0.18472 -0.50894 -0.18241 -0.50973 -0.18025 C -0.51155 -0.17531 -0.51328 -0.17006 -0.51493 -0.16497 C -0.51693 -0.1588 -0.52127 -0.14537 -0.52266 -0.13735 C -0.52839 -0.10525 -0.52188 -0.13272 -0.52874 -0.09907 C -0.53464 -0.07022 -0.52986 -0.10077 -0.53559 -0.06991 C -0.53637 -0.0659 -0.53646 -0.06157 -0.53733 -0.05772 C -0.53907 -0.04985 -0.5415 -0.04244 -0.54341 -0.03472 C -0.55287 0.00324 -0.53924 -0.0463 -0.55287 0.00216 C -0.55313 0.00417 -0.55322 0.00633 -0.55374 0.00818 C -0.5546 0.01173 -0.55747 0.01898 -0.55886 0.02207 C -0.55973 0.02361 -0.56042 0.02562 -0.56155 0.0267 C -0.56276 0.02778 -0.56433 0.02762 -0.5658 0.02809 C -0.56927 0.03071 -0.5724 0.03565 -0.57613 0.0358 C -0.58203 0.03611 -0.58768 0.03194 -0.59341 0.02963 C -0.60078 0.0267 -0.61181 0.0216 -0.61841 0.01435 C -0.62848 0.00324 -0.63169 -0.00478 -0.63907 -0.01929 C -0.6408 -0.02654 -0.64384 -0.03303 -0.64427 -0.04074 C -0.64453 -0.04599 -0.64462 -0.05108 -0.64514 -0.05617 C -0.64549 -0.05972 -0.64636 -0.06327 -0.64679 -0.06682 C -0.64723 -0.06991 -0.6474 -0.07299 -0.64766 -0.07608 C -0.64801 -0.1267 -0.64775 -0.17716 -0.64853 -0.22778 C -0.64861 -0.23056 -0.64983 -0.23287 -0.65026 -0.23549 C -0.6507 -0.23796 -0.65061 -0.24074 -0.65113 -0.24306 C -0.65191 -0.24645 -0.65573 -0.25617 -0.65721 -0.25849 C -0.6579 -0.25941 -0.65886 -0.25941 -0.65973 -0.25988 C -0.65981 -0.25988 -0.68012 -0.25432 -0.68646 -0.24923 C -0.68802 -0.24799 -0.68933 -0.24614 -0.6908 -0.2446 C -0.69219 -0.24151 -0.69393 -0.23874 -0.69514 -0.23549 C -0.69592 -0.23318 -0.6961 -0.23025 -0.69679 -0.22778 C -0.69783 -0.22454 -0.69922 -0.22176 -0.70026 -0.21852 C -0.70235 -0.2125 -0.70408 -0.20247 -0.70547 -0.19707 C -0.71224 -0.16975 -0.70556 -0.20139 -0.71233 -0.1696 C -0.71398 -0.16188 -0.71676 -0.14645 -0.71927 -0.13889 C -0.71988 -0.13704 -0.72092 -0.1358 -0.72179 -0.13426 C -0.72327 -0.12778 -0.72448 -0.12145 -0.727 -0.1159 C -0.72787 -0.11389 -0.72917 -0.1125 -0.73047 -0.11127 C -0.73186 -0.10988 -0.73742 -0.1054 -0.73993 -0.10525 C -0.74341 -0.10478 -0.74679 -0.10525 -0.75026 -0.10525 L -0.76233 -0.10818 L -0.77006 -0.10818 " pathEditMode="relative" rAng="0" ptsTypes="AAAAAAAAAAAAAAAAAAAAAAAAAAAAAAAAAAAAAAAAAAAAAAAAAAAAAAAAAAAAAAAAAAAAAAAAAAAAAAAAAAAAAAAAAAAAAAAAAAAAAAAAAAA">
                                      <p:cBhvr>
                                        <p:cTn id="10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26" y="-104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F86042E-F356-8F83-FC4C-EA8F7D83C538}"/>
              </a:ext>
            </a:extLst>
          </p:cNvPr>
          <p:cNvSpPr txBox="1"/>
          <p:nvPr/>
        </p:nvSpPr>
        <p:spPr>
          <a:xfrm>
            <a:off x="1066800" y="571500"/>
            <a:ext cx="16383000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Diolch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bawb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pPr algn="ctr"/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Rydyn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wedi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gorffen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  <a:p>
            <a:pPr algn="ctr"/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heddiw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!</a:t>
            </a:r>
          </a:p>
          <a:p>
            <a:endParaRPr lang="en-GB" sz="72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  <a:p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,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byddwn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ni’n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dysgu</a:t>
            </a:r>
            <a:r>
              <a:rPr lang="en-GB" sz="7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i="0" dirty="0" err="1">
                <a:solidFill>
                  <a:srgbClr val="27232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dyfodol</a:t>
            </a:r>
            <a:r>
              <a:rPr lang="en-GB" sz="7200" i="0" dirty="0">
                <a:solidFill>
                  <a:srgbClr val="27232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i="0" dirty="0" err="1">
                <a:solidFill>
                  <a:srgbClr val="27232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amser</a:t>
            </a:r>
            <a:r>
              <a:rPr lang="en-GB" sz="7200" i="0" dirty="0">
                <a:solidFill>
                  <a:srgbClr val="27232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i="0" dirty="0" err="1">
                <a:solidFill>
                  <a:srgbClr val="27232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7200" i="0" dirty="0">
                <a:solidFill>
                  <a:srgbClr val="27232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. </a:t>
            </a:r>
          </a:p>
          <a:p>
            <a:r>
              <a:rPr lang="en-GB" sz="7200" dirty="0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‘’Faint </a:t>
            </a:r>
            <a:r>
              <a:rPr lang="en-GB" sz="7200" dirty="0" err="1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o’r</a:t>
            </a:r>
            <a:r>
              <a:rPr lang="en-GB" sz="7200" dirty="0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gloch</a:t>
            </a:r>
            <a:r>
              <a:rPr lang="en-GB" sz="7200" dirty="0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fyddi</a:t>
            </a:r>
            <a:r>
              <a:rPr lang="en-GB" sz="7200" dirty="0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dirty="0" err="1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di’n</a:t>
            </a:r>
            <a:r>
              <a:rPr lang="en-GB" sz="7200" dirty="0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u="sng" dirty="0" err="1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chwarae</a:t>
            </a:r>
            <a:r>
              <a:rPr lang="en-GB" sz="7200" u="sng" dirty="0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u="sng" dirty="0" err="1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yn</a:t>
            </a:r>
            <a:r>
              <a:rPr lang="en-GB" sz="7200" u="sng" dirty="0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u="sng" dirty="0" err="1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yr</a:t>
            </a:r>
            <a:r>
              <a:rPr lang="en-GB" sz="7200" u="sng" dirty="0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7200" u="sng" dirty="0" err="1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eira</a:t>
            </a:r>
            <a:r>
              <a:rPr lang="en-GB" sz="7200" u="sng" dirty="0">
                <a:solidFill>
                  <a:srgbClr val="272320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?’’</a:t>
            </a:r>
            <a:endParaRPr lang="en-GB" sz="7200" u="sng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ABFE17-6FEE-7E3F-2D03-81B964A4F5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475" b="95354" l="9644" r="93711">
                        <a14:foregroundMark x1="27044" y1="8889" x2="27044" y2="8889"/>
                        <a14:foregroundMark x1="37526" y1="7475" x2="37526" y2="7475"/>
                        <a14:foregroundMark x1="46960" y1="14747" x2="77778" y2="30505"/>
                        <a14:foregroundMark x1="34382" y1="25455" x2="83857" y2="35152"/>
                        <a14:foregroundMark x1="83857" y1="35152" x2="83857" y2="35152"/>
                        <a14:foregroundMark x1="32704" y1="35960" x2="78616" y2="52525"/>
                        <a14:foregroundMark x1="78616" y1="52525" x2="81342" y2="48485"/>
                        <a14:foregroundMark x1="30189" y1="46869" x2="44654" y2="48283"/>
                        <a14:foregroundMark x1="44654" y1="48283" x2="67086" y2="59394"/>
                        <a14:foregroundMark x1="67086" y1="59394" x2="80084" y2="59798"/>
                        <a14:foregroundMark x1="82600" y1="56970" x2="71279" y2="63636"/>
                        <a14:foregroundMark x1="93864" y1="33939" x2="93920" y2="34343"/>
                        <a14:foregroundMark x1="93808" y1="33535" x2="93864" y2="33939"/>
                        <a14:foregroundMark x1="93612" y1="32121" x2="93808" y2="33535"/>
                        <a14:foregroundMark x1="93500" y1="31313" x2="93612" y2="32121"/>
                        <a14:foregroundMark x1="92243" y1="22222" x2="93500" y2="31313"/>
                        <a14:foregroundMark x1="86164" y1="34747" x2="79665" y2="33939"/>
                        <a14:foregroundMark x1="86583" y1="32121" x2="87002" y2="45253"/>
                        <a14:foregroundMark x1="87002" y1="45253" x2="87002" y2="45253"/>
                        <a14:foregroundMark x1="41509" y1="19192" x2="27463" y2="25455"/>
                        <a14:foregroundMark x1="39203" y1="43838" x2="26625" y2="43434"/>
                        <a14:foregroundMark x1="23690" y1="46465" x2="35849" y2="49293"/>
                        <a14:foregroundMark x1="11111" y1="90303" x2="11111" y2="90303"/>
                        <a14:foregroundMark x1="10273" y1="95354" x2="10273" y2="95354"/>
                        <a14:backgroundMark x1="93920" y1="33535" x2="93920" y2="33535"/>
                        <a14:backgroundMark x1="94759" y1="33939" x2="94759" y2="33939"/>
                        <a14:backgroundMark x1="93501" y1="33535" x2="93501" y2="33535"/>
                        <a14:backgroundMark x1="93920" y1="34343" x2="93920" y2="34343"/>
                        <a14:backgroundMark x1="93920" y1="34343" x2="93920" y2="32727"/>
                        <a14:backgroundMark x1="93920" y1="32121" x2="93920" y2="32121"/>
                        <a14:backgroundMark x1="94340" y1="31313" x2="94340" y2="3131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28600" y="266700"/>
            <a:ext cx="3635055" cy="37722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024DC3-378C-CFA2-81F0-AF65D642E9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475" b="95354" l="9644" r="93711">
                        <a14:foregroundMark x1="27044" y1="8889" x2="27044" y2="8889"/>
                        <a14:foregroundMark x1="37526" y1="7475" x2="37526" y2="7475"/>
                        <a14:foregroundMark x1="46960" y1="14747" x2="77778" y2="30505"/>
                        <a14:foregroundMark x1="34382" y1="25455" x2="83857" y2="35152"/>
                        <a14:foregroundMark x1="83857" y1="35152" x2="83857" y2="35152"/>
                        <a14:foregroundMark x1="32704" y1="35960" x2="78616" y2="52525"/>
                        <a14:foregroundMark x1="78616" y1="52525" x2="81342" y2="48485"/>
                        <a14:foregroundMark x1="30189" y1="46869" x2="44654" y2="48283"/>
                        <a14:foregroundMark x1="44654" y1="48283" x2="67086" y2="59394"/>
                        <a14:foregroundMark x1="67086" y1="59394" x2="80084" y2="59798"/>
                        <a14:foregroundMark x1="82600" y1="56970" x2="71279" y2="63636"/>
                        <a14:foregroundMark x1="93864" y1="33939" x2="93920" y2="34343"/>
                        <a14:foregroundMark x1="93808" y1="33535" x2="93864" y2="33939"/>
                        <a14:foregroundMark x1="93612" y1="32121" x2="93808" y2="33535"/>
                        <a14:foregroundMark x1="93500" y1="31313" x2="93612" y2="32121"/>
                        <a14:foregroundMark x1="92243" y1="22222" x2="93500" y2="31313"/>
                        <a14:foregroundMark x1="86164" y1="34747" x2="79665" y2="33939"/>
                        <a14:foregroundMark x1="86583" y1="32121" x2="87002" y2="45253"/>
                        <a14:foregroundMark x1="87002" y1="45253" x2="87002" y2="45253"/>
                        <a14:foregroundMark x1="41509" y1="19192" x2="27463" y2="25455"/>
                        <a14:foregroundMark x1="39203" y1="43838" x2="26625" y2="43434"/>
                        <a14:foregroundMark x1="23690" y1="46465" x2="35849" y2="49293"/>
                        <a14:foregroundMark x1="11111" y1="90303" x2="11111" y2="90303"/>
                        <a14:foregroundMark x1="10273" y1="95354" x2="10273" y2="95354"/>
                        <a14:backgroundMark x1="93920" y1="33535" x2="93920" y2="33535"/>
                        <a14:backgroundMark x1="94759" y1="33939" x2="94759" y2="33939"/>
                        <a14:backgroundMark x1="93501" y1="33535" x2="93501" y2="33535"/>
                        <a14:backgroundMark x1="93920" y1="34343" x2="93920" y2="34343"/>
                        <a14:backgroundMark x1="93920" y1="34343" x2="93920" y2="32727"/>
                        <a14:backgroundMark x1="93920" y1="32121" x2="93920" y2="32121"/>
                        <a14:backgroundMark x1="94340" y1="31313" x2="94340" y2="3131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429600" y="3941"/>
            <a:ext cx="3635055" cy="3772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0902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58B812-5E4D-3D16-9578-CD975A7F7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30C61D-963C-FA1F-2895-C98FFEF3F31E}"/>
              </a:ext>
            </a:extLst>
          </p:cNvPr>
          <p:cNvSpPr txBox="1"/>
          <p:nvPr/>
        </p:nvSpPr>
        <p:spPr>
          <a:xfrm>
            <a:off x="4572000" y="3009900"/>
            <a:ext cx="11049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7200" i="0" dirty="0" err="1">
                <a:solidFill>
                  <a:srgbClr val="272320"/>
                </a:solidFill>
                <a:effectLst/>
                <a:latin typeface="Dreaming Outloud Pro" panose="03050502040302030504" pitchFamily="66" charset="0"/>
                <a:cs typeface="Dreaming Outloud Pro" panose="03050502040302030504" pitchFamily="66" charset="0"/>
              </a:rPr>
              <a:t>Adnoddau</a:t>
            </a:r>
            <a:endParaRPr lang="en-GB" sz="6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80032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58B812-5E4D-3D16-9578-CD975A7F7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30C61D-963C-FA1F-2895-C98FFEF3F31E}"/>
              </a:ext>
            </a:extLst>
          </p:cNvPr>
          <p:cNvSpPr txBox="1"/>
          <p:nvPr/>
        </p:nvSpPr>
        <p:spPr>
          <a:xfrm>
            <a:off x="4572000" y="3009900"/>
            <a:ext cx="11049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: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Cardiau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Fflach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304311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638109" y="0"/>
            <a:ext cx="9011781" cy="9011781"/>
          </a:xfrm>
          <a:custGeom>
            <a:avLst/>
            <a:gdLst/>
            <a:ahLst/>
            <a:cxnLst/>
            <a:rect l="l" t="t" r="r" b="b"/>
            <a:pathLst>
              <a:path w="9011781" h="9011781">
                <a:moveTo>
                  <a:pt x="0" y="0"/>
                </a:moveTo>
                <a:lnTo>
                  <a:pt x="9011782" y="0"/>
                </a:lnTo>
                <a:lnTo>
                  <a:pt x="9011782" y="9011781"/>
                </a:lnTo>
                <a:lnTo>
                  <a:pt x="0" y="90117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496448" y="7277100"/>
            <a:ext cx="7295102" cy="14728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157"/>
              </a:lnSpc>
              <a:spcBef>
                <a:spcPct val="0"/>
              </a:spcBef>
            </a:pPr>
            <a:r>
              <a:rPr lang="en-US" sz="8684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bwyta</a:t>
            </a:r>
            <a:r>
              <a:rPr lang="en-US" sz="8684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8684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twrci</a:t>
            </a:r>
            <a:endParaRPr lang="en-US" sz="8684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  <p:extLst>
      <p:ext uri="{BB962C8B-B14F-4D97-AF65-F5344CB8AC3E}">
        <p14:creationId xmlns:p14="http://schemas.microsoft.com/office/powerpoint/2010/main" val="2813121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638109" y="0"/>
            <a:ext cx="9011781" cy="9011781"/>
          </a:xfrm>
          <a:custGeom>
            <a:avLst/>
            <a:gdLst/>
            <a:ahLst/>
            <a:cxnLst/>
            <a:rect l="l" t="t" r="r" b="b"/>
            <a:pathLst>
              <a:path w="9011781" h="9011781">
                <a:moveTo>
                  <a:pt x="0" y="0"/>
                </a:moveTo>
                <a:lnTo>
                  <a:pt x="9011782" y="0"/>
                </a:lnTo>
                <a:lnTo>
                  <a:pt x="9011782" y="9011781"/>
                </a:lnTo>
                <a:lnTo>
                  <a:pt x="0" y="90117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7287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884445" y="582190"/>
            <a:ext cx="10020080" cy="6412851"/>
          </a:xfrm>
          <a:custGeom>
            <a:avLst/>
            <a:gdLst/>
            <a:ahLst/>
            <a:cxnLst/>
            <a:rect l="l" t="t" r="r" b="b"/>
            <a:pathLst>
              <a:path w="10020080" h="6412851">
                <a:moveTo>
                  <a:pt x="0" y="0"/>
                </a:moveTo>
                <a:lnTo>
                  <a:pt x="10020080" y="0"/>
                </a:lnTo>
                <a:lnTo>
                  <a:pt x="10020080" y="6412851"/>
                </a:lnTo>
                <a:lnTo>
                  <a:pt x="0" y="64128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344722" y="7871483"/>
            <a:ext cx="9559803" cy="1386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31"/>
              </a:lnSpc>
              <a:spcBef>
                <a:spcPct val="0"/>
              </a:spcBef>
            </a:pPr>
            <a:r>
              <a:rPr lang="en-US" sz="823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lapio</a:t>
            </a:r>
            <a:r>
              <a:rPr lang="en-US" sz="823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823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anrhegion</a:t>
            </a:r>
            <a:r>
              <a:rPr lang="en-US" sz="823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902494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884445" y="582190"/>
            <a:ext cx="10020080" cy="6412851"/>
          </a:xfrm>
          <a:custGeom>
            <a:avLst/>
            <a:gdLst/>
            <a:ahLst/>
            <a:cxnLst/>
            <a:rect l="l" t="t" r="r" b="b"/>
            <a:pathLst>
              <a:path w="10020080" h="6412851">
                <a:moveTo>
                  <a:pt x="0" y="0"/>
                </a:moveTo>
                <a:lnTo>
                  <a:pt x="10020080" y="0"/>
                </a:lnTo>
                <a:lnTo>
                  <a:pt x="10020080" y="6412851"/>
                </a:lnTo>
                <a:lnTo>
                  <a:pt x="0" y="64128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1875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778952" y="525456"/>
            <a:ext cx="7011142" cy="6608001"/>
          </a:xfrm>
          <a:custGeom>
            <a:avLst/>
            <a:gdLst/>
            <a:ahLst/>
            <a:cxnLst/>
            <a:rect l="l" t="t" r="r" b="b"/>
            <a:pathLst>
              <a:path w="7011142" h="6608001">
                <a:moveTo>
                  <a:pt x="0" y="0"/>
                </a:moveTo>
                <a:lnTo>
                  <a:pt x="7011142" y="0"/>
                </a:lnTo>
                <a:lnTo>
                  <a:pt x="7011142" y="6608000"/>
                </a:lnTo>
                <a:lnTo>
                  <a:pt x="0" y="660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574457" y="7660763"/>
            <a:ext cx="11420132" cy="1597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33"/>
              </a:lnSpc>
              <a:spcBef>
                <a:spcPct val="0"/>
              </a:spcBef>
            </a:pPr>
            <a:r>
              <a:rPr lang="en-US" sz="9452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gwylio</a:t>
            </a:r>
            <a:r>
              <a:rPr lang="en-US" sz="9452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9452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ffilm</a:t>
            </a:r>
            <a:r>
              <a:rPr lang="en-US" sz="9452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9452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Nadolig</a:t>
            </a:r>
            <a:endParaRPr lang="en-US" sz="9452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  <p:extLst>
      <p:ext uri="{BB962C8B-B14F-4D97-AF65-F5344CB8AC3E}">
        <p14:creationId xmlns:p14="http://schemas.microsoft.com/office/powerpoint/2010/main" val="30231214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778952" y="525456"/>
            <a:ext cx="7011142" cy="6608001"/>
          </a:xfrm>
          <a:custGeom>
            <a:avLst/>
            <a:gdLst/>
            <a:ahLst/>
            <a:cxnLst/>
            <a:rect l="l" t="t" r="r" b="b"/>
            <a:pathLst>
              <a:path w="7011142" h="6608001">
                <a:moveTo>
                  <a:pt x="0" y="0"/>
                </a:moveTo>
                <a:lnTo>
                  <a:pt x="7011142" y="0"/>
                </a:lnTo>
                <a:lnTo>
                  <a:pt x="7011142" y="6608000"/>
                </a:lnTo>
                <a:lnTo>
                  <a:pt x="0" y="6608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1515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011585" y="873387"/>
            <a:ext cx="9869118" cy="6081844"/>
          </a:xfrm>
          <a:custGeom>
            <a:avLst/>
            <a:gdLst/>
            <a:ahLst/>
            <a:cxnLst/>
            <a:rect l="l" t="t" r="r" b="b"/>
            <a:pathLst>
              <a:path w="9869118" h="6081844">
                <a:moveTo>
                  <a:pt x="0" y="0"/>
                </a:moveTo>
                <a:lnTo>
                  <a:pt x="9869118" y="0"/>
                </a:lnTo>
                <a:lnTo>
                  <a:pt x="9869118" y="6081844"/>
                </a:lnTo>
                <a:lnTo>
                  <a:pt x="0" y="608184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011585" y="7353431"/>
            <a:ext cx="10151857" cy="1457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07"/>
              </a:lnSpc>
              <a:spcBef>
                <a:spcPct val="0"/>
              </a:spcBef>
            </a:pPr>
            <a:r>
              <a:rPr lang="en-US" sz="864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864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chwarae</a:t>
            </a:r>
            <a:r>
              <a:rPr lang="en-US" sz="864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864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yn</a:t>
            </a:r>
            <a:r>
              <a:rPr lang="en-US" sz="864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864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yr</a:t>
            </a:r>
            <a:r>
              <a:rPr lang="en-US" sz="864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8647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eira</a:t>
            </a:r>
            <a:r>
              <a:rPr lang="en-US" sz="8647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146805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011585" y="873387"/>
            <a:ext cx="9869118" cy="6081844"/>
          </a:xfrm>
          <a:custGeom>
            <a:avLst/>
            <a:gdLst/>
            <a:ahLst/>
            <a:cxnLst/>
            <a:rect l="l" t="t" r="r" b="b"/>
            <a:pathLst>
              <a:path w="9869118" h="6081844">
                <a:moveTo>
                  <a:pt x="0" y="0"/>
                </a:moveTo>
                <a:lnTo>
                  <a:pt x="9869118" y="0"/>
                </a:lnTo>
                <a:lnTo>
                  <a:pt x="9869118" y="6081844"/>
                </a:lnTo>
                <a:lnTo>
                  <a:pt x="0" y="608184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1931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910523" y="931486"/>
            <a:ext cx="11490738" cy="6578448"/>
          </a:xfrm>
          <a:custGeom>
            <a:avLst/>
            <a:gdLst/>
            <a:ahLst/>
            <a:cxnLst/>
            <a:rect l="l" t="t" r="r" b="b"/>
            <a:pathLst>
              <a:path w="11490738" h="6578448">
                <a:moveTo>
                  <a:pt x="0" y="0"/>
                </a:moveTo>
                <a:lnTo>
                  <a:pt x="11490738" y="0"/>
                </a:lnTo>
                <a:lnTo>
                  <a:pt x="11490738" y="6578448"/>
                </a:lnTo>
                <a:lnTo>
                  <a:pt x="0" y="65784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581401" y="7922506"/>
            <a:ext cx="9720900" cy="1433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963"/>
              </a:lnSpc>
              <a:spcBef>
                <a:spcPct val="0"/>
              </a:spcBef>
            </a:pPr>
            <a:r>
              <a:rPr lang="en-US" sz="854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addurno’r</a:t>
            </a:r>
            <a:r>
              <a:rPr lang="en-US" sz="8545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8545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goeden</a:t>
            </a:r>
            <a:endParaRPr lang="en-US" sz="8545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  <p:extLst>
      <p:ext uri="{BB962C8B-B14F-4D97-AF65-F5344CB8AC3E}">
        <p14:creationId xmlns:p14="http://schemas.microsoft.com/office/powerpoint/2010/main" val="36453259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910523" y="931486"/>
            <a:ext cx="11490738" cy="6578448"/>
          </a:xfrm>
          <a:custGeom>
            <a:avLst/>
            <a:gdLst/>
            <a:ahLst/>
            <a:cxnLst/>
            <a:rect l="l" t="t" r="r" b="b"/>
            <a:pathLst>
              <a:path w="11490738" h="6578448">
                <a:moveTo>
                  <a:pt x="0" y="0"/>
                </a:moveTo>
                <a:lnTo>
                  <a:pt x="11490738" y="0"/>
                </a:lnTo>
                <a:lnTo>
                  <a:pt x="11490738" y="6578448"/>
                </a:lnTo>
                <a:lnTo>
                  <a:pt x="0" y="65784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6316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608758" y="735871"/>
            <a:ext cx="6916391" cy="6103715"/>
          </a:xfrm>
          <a:custGeom>
            <a:avLst/>
            <a:gdLst/>
            <a:ahLst/>
            <a:cxnLst/>
            <a:rect l="l" t="t" r="r" b="b"/>
            <a:pathLst>
              <a:path w="6916391" h="6103715">
                <a:moveTo>
                  <a:pt x="0" y="0"/>
                </a:moveTo>
                <a:lnTo>
                  <a:pt x="6916392" y="0"/>
                </a:lnTo>
                <a:lnTo>
                  <a:pt x="6916392" y="6103715"/>
                </a:lnTo>
                <a:lnTo>
                  <a:pt x="0" y="610371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486400" y="7880768"/>
            <a:ext cx="6765147" cy="13775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356"/>
              </a:lnSpc>
              <a:spcBef>
                <a:spcPct val="0"/>
              </a:spcBef>
            </a:pPr>
            <a:r>
              <a:rPr lang="en-US" sz="8111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canu</a:t>
            </a:r>
            <a:r>
              <a:rPr lang="en-US" sz="8111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8111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carolau</a:t>
            </a:r>
            <a:endParaRPr lang="en-US" sz="8111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  <p:extLst>
      <p:ext uri="{BB962C8B-B14F-4D97-AF65-F5344CB8AC3E}">
        <p14:creationId xmlns:p14="http://schemas.microsoft.com/office/powerpoint/2010/main" val="21648216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608758" y="735871"/>
            <a:ext cx="6916391" cy="6103715"/>
          </a:xfrm>
          <a:custGeom>
            <a:avLst/>
            <a:gdLst/>
            <a:ahLst/>
            <a:cxnLst/>
            <a:rect l="l" t="t" r="r" b="b"/>
            <a:pathLst>
              <a:path w="6916391" h="6103715">
                <a:moveTo>
                  <a:pt x="0" y="0"/>
                </a:moveTo>
                <a:lnTo>
                  <a:pt x="6916392" y="0"/>
                </a:lnTo>
                <a:lnTo>
                  <a:pt x="6916392" y="6103715"/>
                </a:lnTo>
                <a:lnTo>
                  <a:pt x="0" y="610371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138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81408" y="5973499"/>
            <a:ext cx="1686458" cy="2161652"/>
            <a:chOff x="0" y="0"/>
            <a:chExt cx="2248611" cy="2882202"/>
          </a:xfrm>
        </p:grpSpPr>
        <p:sp>
          <p:nvSpPr>
            <p:cNvPr id="3" name="Freeform 3"/>
            <p:cNvSpPr/>
            <p:nvPr/>
          </p:nvSpPr>
          <p:spPr>
            <a:xfrm>
              <a:off x="96122" y="0"/>
              <a:ext cx="2152489" cy="1899572"/>
            </a:xfrm>
            <a:custGeom>
              <a:avLst/>
              <a:gdLst/>
              <a:ahLst/>
              <a:cxnLst/>
              <a:rect l="l" t="t" r="r" b="b"/>
              <a:pathLst>
                <a:path w="2152489" h="1899572">
                  <a:moveTo>
                    <a:pt x="0" y="0"/>
                  </a:moveTo>
                  <a:lnTo>
                    <a:pt x="2152489" y="0"/>
                  </a:lnTo>
                  <a:lnTo>
                    <a:pt x="2152489" y="1899572"/>
                  </a:lnTo>
                  <a:lnTo>
                    <a:pt x="0" y="189957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  <p:txBody>
            <a:bodyPr/>
            <a:lstStyle/>
            <a:p>
              <a:endParaRPr lang="en-GB" sz="16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2356417"/>
              <a:ext cx="2174434" cy="5257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86"/>
                </a:lnSpc>
                <a:spcBef>
                  <a:spcPct val="0"/>
                </a:spcBef>
              </a:pPr>
              <a:r>
                <a:rPr lang="en-US" sz="20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canu carolau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42298" y="8319458"/>
            <a:ext cx="2564680" cy="1824354"/>
            <a:chOff x="0" y="0"/>
            <a:chExt cx="3419573" cy="2432471"/>
          </a:xfrm>
        </p:grpSpPr>
        <p:sp>
          <p:nvSpPr>
            <p:cNvPr id="6" name="Freeform 6"/>
            <p:cNvSpPr/>
            <p:nvPr/>
          </p:nvSpPr>
          <p:spPr>
            <a:xfrm>
              <a:off x="773385" y="0"/>
              <a:ext cx="1872802" cy="1765116"/>
            </a:xfrm>
            <a:custGeom>
              <a:avLst/>
              <a:gdLst/>
              <a:ahLst/>
              <a:cxnLst/>
              <a:rect l="l" t="t" r="r" b="b"/>
              <a:pathLst>
                <a:path w="1872802" h="1765116">
                  <a:moveTo>
                    <a:pt x="0" y="0"/>
                  </a:moveTo>
                  <a:lnTo>
                    <a:pt x="1872803" y="0"/>
                  </a:lnTo>
                  <a:lnTo>
                    <a:pt x="1872803" y="1765116"/>
                  </a:lnTo>
                  <a:lnTo>
                    <a:pt x="0" y="17651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6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906686"/>
              <a:ext cx="3419573" cy="5257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87"/>
                </a:lnSpc>
                <a:spcBef>
                  <a:spcPct val="0"/>
                </a:spcBef>
              </a:pPr>
              <a:r>
                <a:rPr lang="en-US" sz="20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gwylio ffilm Nadolig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5294672" y="5452466"/>
            <a:ext cx="2523267" cy="1801615"/>
            <a:chOff x="0" y="0"/>
            <a:chExt cx="3364357" cy="2402152"/>
          </a:xfrm>
        </p:grpSpPr>
        <p:sp>
          <p:nvSpPr>
            <p:cNvPr id="9" name="Freeform 9"/>
            <p:cNvSpPr/>
            <p:nvPr/>
          </p:nvSpPr>
          <p:spPr>
            <a:xfrm>
              <a:off x="211823" y="0"/>
              <a:ext cx="2858809" cy="1761741"/>
            </a:xfrm>
            <a:custGeom>
              <a:avLst/>
              <a:gdLst/>
              <a:ahLst/>
              <a:cxnLst/>
              <a:rect l="l" t="t" r="r" b="b"/>
              <a:pathLst>
                <a:path w="2858809" h="1761741">
                  <a:moveTo>
                    <a:pt x="0" y="0"/>
                  </a:moveTo>
                  <a:lnTo>
                    <a:pt x="2858809" y="0"/>
                  </a:lnTo>
                  <a:lnTo>
                    <a:pt x="2858809" y="1761741"/>
                  </a:lnTo>
                  <a:lnTo>
                    <a:pt x="0" y="17617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n-GB" sz="16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1876367"/>
              <a:ext cx="3364357" cy="5257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261"/>
                </a:lnSpc>
                <a:spcBef>
                  <a:spcPct val="0"/>
                </a:spcBef>
              </a:pPr>
              <a:r>
                <a:rPr lang="en-US" sz="20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chwarae yn yr eira 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21709" y="3951353"/>
            <a:ext cx="2385268" cy="1829372"/>
            <a:chOff x="0" y="0"/>
            <a:chExt cx="3180357" cy="243916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3180357" cy="1820754"/>
            </a:xfrm>
            <a:custGeom>
              <a:avLst/>
              <a:gdLst/>
              <a:ahLst/>
              <a:cxnLst/>
              <a:rect l="l" t="t" r="r" b="b"/>
              <a:pathLst>
                <a:path w="3180357" h="1820754">
                  <a:moveTo>
                    <a:pt x="0" y="0"/>
                  </a:moveTo>
                  <a:lnTo>
                    <a:pt x="3180357" y="0"/>
                  </a:lnTo>
                  <a:lnTo>
                    <a:pt x="3180357" y="1820754"/>
                  </a:lnTo>
                  <a:lnTo>
                    <a:pt x="0" y="18207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6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93384" y="1939025"/>
              <a:ext cx="2793589" cy="5001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079"/>
                </a:lnSpc>
                <a:spcBef>
                  <a:spcPct val="0"/>
                </a:spcBef>
              </a:pPr>
              <a:r>
                <a:rPr lang="en-US" sz="20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addurno’r goeden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3577" y="8128077"/>
            <a:ext cx="2164363" cy="1809999"/>
            <a:chOff x="0" y="0"/>
            <a:chExt cx="2885817" cy="2413331"/>
          </a:xfrm>
        </p:grpSpPr>
        <p:sp>
          <p:nvSpPr>
            <p:cNvPr id="15" name="Freeform 15"/>
            <p:cNvSpPr/>
            <p:nvPr/>
          </p:nvSpPr>
          <p:spPr>
            <a:xfrm>
              <a:off x="44107" y="0"/>
              <a:ext cx="2674737" cy="1711832"/>
            </a:xfrm>
            <a:custGeom>
              <a:avLst/>
              <a:gdLst/>
              <a:ahLst/>
              <a:cxnLst/>
              <a:rect l="l" t="t" r="r" b="b"/>
              <a:pathLst>
                <a:path w="2674737" h="1711832">
                  <a:moveTo>
                    <a:pt x="0" y="0"/>
                  </a:moveTo>
                  <a:lnTo>
                    <a:pt x="2674738" y="0"/>
                  </a:lnTo>
                  <a:lnTo>
                    <a:pt x="2674738" y="1711832"/>
                  </a:lnTo>
                  <a:lnTo>
                    <a:pt x="0" y="171183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6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1938842"/>
              <a:ext cx="2885817" cy="47448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62"/>
                </a:lnSpc>
                <a:spcBef>
                  <a:spcPct val="0"/>
                </a:spcBef>
              </a:pPr>
              <a:r>
                <a:rPr lang="en-US" sz="20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lapio anrhegion 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5653577" y="2799041"/>
            <a:ext cx="2115380" cy="2319382"/>
            <a:chOff x="0" y="0"/>
            <a:chExt cx="2820507" cy="3092509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820507" cy="2820507"/>
            </a:xfrm>
            <a:custGeom>
              <a:avLst/>
              <a:gdLst/>
              <a:ahLst/>
              <a:cxnLst/>
              <a:rect l="l" t="t" r="r" b="b"/>
              <a:pathLst>
                <a:path w="2820507" h="2820507">
                  <a:moveTo>
                    <a:pt x="0" y="0"/>
                  </a:moveTo>
                  <a:lnTo>
                    <a:pt x="2820507" y="0"/>
                  </a:lnTo>
                  <a:lnTo>
                    <a:pt x="2820507" y="2820507"/>
                  </a:lnTo>
                  <a:lnTo>
                    <a:pt x="0" y="28205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6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351748" y="2520557"/>
              <a:ext cx="2119731" cy="5719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538"/>
                </a:lnSpc>
                <a:spcBef>
                  <a:spcPct val="0"/>
                </a:spcBef>
              </a:pPr>
              <a:r>
                <a:rPr lang="en-US" sz="24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bwyta twrci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5321512" y="513764"/>
            <a:ext cx="8985577" cy="2885405"/>
            <a:chOff x="0" y="-57151"/>
            <a:chExt cx="11980769" cy="3847206"/>
          </a:xfrm>
        </p:grpSpPr>
        <p:sp>
          <p:nvSpPr>
            <p:cNvPr id="21" name="Freeform 21"/>
            <p:cNvSpPr/>
            <p:nvPr/>
          </p:nvSpPr>
          <p:spPr>
            <a:xfrm>
              <a:off x="0" y="572590"/>
              <a:ext cx="11980769" cy="2891999"/>
            </a:xfrm>
            <a:custGeom>
              <a:avLst/>
              <a:gdLst/>
              <a:ahLst/>
              <a:cxnLst/>
              <a:rect l="l" t="t" r="r" b="b"/>
              <a:pathLst>
                <a:path w="11980769" h="2891999">
                  <a:moveTo>
                    <a:pt x="0" y="0"/>
                  </a:moveTo>
                  <a:lnTo>
                    <a:pt x="11980769" y="0"/>
                  </a:lnTo>
                  <a:lnTo>
                    <a:pt x="11980769" y="2891999"/>
                  </a:lnTo>
                  <a:lnTo>
                    <a:pt x="0" y="289199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6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406007" y="-57151"/>
              <a:ext cx="10698120" cy="38472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523"/>
                </a:lnSpc>
              </a:pPr>
              <a:endParaRPr sz="16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  <a:p>
              <a:pPr algn="l">
                <a:lnSpc>
                  <a:spcPts val="4523"/>
                </a:lnSpc>
                <a:spcBef>
                  <a:spcPct val="0"/>
                </a:spcBef>
              </a:pPr>
              <a:r>
                <a:rPr lang="en-US" sz="32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Ydw, rydw i’n _______ am _______</a:t>
              </a:r>
            </a:p>
            <a:p>
              <a:pPr algn="l">
                <a:lnSpc>
                  <a:spcPts val="4523"/>
                </a:lnSpc>
                <a:spcBef>
                  <a:spcPct val="0"/>
                </a:spcBef>
              </a:pPr>
              <a:r>
                <a:rPr lang="en-US" sz="32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Wyt ti’n _______ am _______</a:t>
              </a:r>
            </a:p>
            <a:p>
              <a:pPr algn="l">
                <a:lnSpc>
                  <a:spcPts val="4523"/>
                </a:lnSpc>
                <a:spcBef>
                  <a:spcPct val="0"/>
                </a:spcBef>
              </a:pPr>
              <a:r>
                <a:rPr lang="en-US" sz="32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Nac ydw, dydw i ddim yn _______ am __________</a:t>
              </a:r>
            </a:p>
            <a:p>
              <a:pPr algn="l">
                <a:lnSpc>
                  <a:spcPts val="4523"/>
                </a:lnSpc>
                <a:spcBef>
                  <a:spcPct val="0"/>
                </a:spcBef>
              </a:pPr>
              <a:endParaRPr lang="en-US" sz="320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endParaRP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250588" y="7581226"/>
            <a:ext cx="10587073" cy="2555579"/>
            <a:chOff x="0" y="0"/>
            <a:chExt cx="14116098" cy="3407439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4116098" cy="3407439"/>
            </a:xfrm>
            <a:custGeom>
              <a:avLst/>
              <a:gdLst/>
              <a:ahLst/>
              <a:cxnLst/>
              <a:rect l="l" t="t" r="r" b="b"/>
              <a:pathLst>
                <a:path w="14116098" h="3407439">
                  <a:moveTo>
                    <a:pt x="0" y="0"/>
                  </a:moveTo>
                  <a:lnTo>
                    <a:pt x="14116098" y="0"/>
                  </a:lnTo>
                  <a:lnTo>
                    <a:pt x="14116098" y="3407439"/>
                  </a:lnTo>
                  <a:lnTo>
                    <a:pt x="0" y="340743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 sz="16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84681" y="54305"/>
              <a:ext cx="13542875" cy="307776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494"/>
                </a:lnSpc>
              </a:pP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Enghraifft</a:t>
              </a:r>
              <a:endParaRPr lang="en-US" sz="3200" u="sng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endParaRPr>
            </a:p>
            <a:p>
              <a:pPr algn="l">
                <a:lnSpc>
                  <a:spcPts val="4494"/>
                </a:lnSpc>
              </a:pPr>
              <a:r>
                <a:rPr lang="en-US" sz="32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Wyt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ti’n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canu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carolau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am 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saith </a:t>
              </a: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o’r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gloch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?</a:t>
              </a:r>
            </a:p>
            <a:p>
              <a:pPr algn="l">
                <a:lnSpc>
                  <a:spcPts val="4494"/>
                </a:lnSpc>
                <a:spcBef>
                  <a:spcPct val="0"/>
                </a:spcBef>
              </a:pPr>
              <a:r>
                <a:rPr lang="en-US" sz="32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Ydw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, </a:t>
              </a:r>
              <a:r>
                <a:rPr lang="en-US" sz="32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rydw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i’n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canu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carolau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am 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saith </a:t>
              </a: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o’r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gloch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.</a:t>
              </a:r>
            </a:p>
            <a:p>
              <a:pPr algn="l">
                <a:lnSpc>
                  <a:spcPts val="4494"/>
                </a:lnSpc>
                <a:spcBef>
                  <a:spcPct val="0"/>
                </a:spcBef>
              </a:pPr>
              <a:r>
                <a:rPr lang="en-US" sz="32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Nac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ydw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, </a:t>
              </a:r>
              <a:r>
                <a:rPr lang="en-US" sz="32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dydw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i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ddim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yn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canu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carolau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am 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saith </a:t>
              </a: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o’r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 </a:t>
              </a:r>
              <a:r>
                <a:rPr lang="en-US" sz="3200" u="sng" dirty="0" err="1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gloch</a:t>
              </a:r>
              <a:r>
                <a:rPr lang="en-US" sz="3200" u="sng" dirty="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.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5337054" y="3295514"/>
            <a:ext cx="7851530" cy="4161748"/>
            <a:chOff x="0" y="-57150"/>
            <a:chExt cx="10468706" cy="5548999"/>
          </a:xfrm>
        </p:grpSpPr>
        <p:sp>
          <p:nvSpPr>
            <p:cNvPr id="27" name="Freeform 27"/>
            <p:cNvSpPr/>
            <p:nvPr/>
          </p:nvSpPr>
          <p:spPr>
            <a:xfrm>
              <a:off x="2943833" y="623452"/>
              <a:ext cx="3957812" cy="3957812"/>
            </a:xfrm>
            <a:custGeom>
              <a:avLst/>
              <a:gdLst/>
              <a:ahLst/>
              <a:cxnLst/>
              <a:rect l="l" t="t" r="r" b="b"/>
              <a:pathLst>
                <a:path w="3957812" h="3957812">
                  <a:moveTo>
                    <a:pt x="0" y="0"/>
                  </a:moveTo>
                  <a:lnTo>
                    <a:pt x="3957811" y="0"/>
                  </a:lnTo>
                  <a:lnTo>
                    <a:pt x="3957811" y="3957812"/>
                  </a:lnTo>
                  <a:lnTo>
                    <a:pt x="0" y="39578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/>
              <a:stretch>
                <a:fillRect/>
              </a:stretch>
            </a:blipFill>
          </p:spPr>
          <p:txBody>
            <a:bodyPr/>
            <a:lstStyle/>
            <a:p>
              <a:endParaRPr lang="en-GB" sz="1600"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6242102" y="575996"/>
              <a:ext cx="2705272" cy="6822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16"/>
                </a:lnSpc>
                <a:spcBef>
                  <a:spcPct val="0"/>
                </a:spcBef>
              </a:pP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un o’r gloch 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6791684" y="1334336"/>
              <a:ext cx="3023949" cy="6950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97"/>
                </a:lnSpc>
                <a:spcBef>
                  <a:spcPct val="0"/>
                </a:spcBef>
              </a:pP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dau o’r gloch 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6926084" y="2243974"/>
              <a:ext cx="2755146" cy="6950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97"/>
                </a:lnSpc>
                <a:spcBef>
                  <a:spcPct val="0"/>
                </a:spcBef>
              </a:pP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tri o’r gloch 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6695334" y="3041100"/>
              <a:ext cx="3773372" cy="6950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97"/>
                </a:lnSpc>
                <a:spcBef>
                  <a:spcPct val="0"/>
                </a:spcBef>
              </a:pP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pedwar o’r gloch 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6242102" y="3957159"/>
              <a:ext cx="3389253" cy="6950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97"/>
                </a:lnSpc>
                <a:spcBef>
                  <a:spcPct val="0"/>
                </a:spcBef>
              </a:pP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pump o’r gloch 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05121" y="548049"/>
              <a:ext cx="2375519" cy="6822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16"/>
                </a:lnSpc>
                <a:spcBef>
                  <a:spcPct val="0"/>
                </a:spcBef>
              </a:pP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un ar </a:t>
              </a:r>
              <a:r>
                <a:rPr lang="en-US" sz="2800">
                  <a:solidFill>
                    <a:srgbClr val="FF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dd</a:t>
              </a: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eg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407159" y="1302852"/>
              <a:ext cx="2754169" cy="6822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16"/>
                </a:lnSpc>
                <a:spcBef>
                  <a:spcPct val="0"/>
                </a:spcBef>
              </a:pP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deg o’r gloch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3865124" y="-57150"/>
              <a:ext cx="2115229" cy="6822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16"/>
                </a:lnSpc>
                <a:spcBef>
                  <a:spcPct val="0"/>
                </a:spcBef>
              </a:pP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Ddeuddeg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2187188"/>
              <a:ext cx="2873509" cy="6822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16"/>
                </a:lnSpc>
                <a:spcBef>
                  <a:spcPct val="0"/>
                </a:spcBef>
              </a:pP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naw o’r gloch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0" y="3067411"/>
              <a:ext cx="3057186" cy="6822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16"/>
                </a:lnSpc>
                <a:spcBef>
                  <a:spcPct val="0"/>
                </a:spcBef>
              </a:pP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wyth o’r gloch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653319" y="3947633"/>
              <a:ext cx="3079122" cy="6822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16"/>
                </a:lnSpc>
                <a:spcBef>
                  <a:spcPct val="0"/>
                </a:spcBef>
              </a:pP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saith o’r gloch</a:t>
              </a:r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3246492" y="4809610"/>
              <a:ext cx="3545190" cy="68223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216"/>
                </a:lnSpc>
                <a:spcBef>
                  <a:spcPct val="0"/>
                </a:spcBef>
              </a:pPr>
              <a:r>
                <a:rPr lang="en-US" sz="2800">
                  <a:solidFill>
                    <a:srgbClr val="000000"/>
                  </a:solidFill>
                  <a:latin typeface="Dreaming Outloud Pro" panose="03050502040302030504" pitchFamily="66" charset="0"/>
                  <a:ea typeface="Dreaming Outloud Sans"/>
                  <a:cs typeface="Dreaming Outloud Pro" panose="03050502040302030504" pitchFamily="66" charset="0"/>
                  <a:sym typeface="Dreaming Outloud Sans"/>
                </a:rPr>
                <a:t>chwech o’r gloch</a:t>
              </a:r>
            </a:p>
          </p:txBody>
        </p:sp>
      </p:grpSp>
      <p:sp>
        <p:nvSpPr>
          <p:cNvPr id="40" name="Freeform 40"/>
          <p:cNvSpPr/>
          <p:nvPr/>
        </p:nvSpPr>
        <p:spPr>
          <a:xfrm>
            <a:off x="15963914" y="238101"/>
            <a:ext cx="1805043" cy="2013995"/>
          </a:xfrm>
          <a:custGeom>
            <a:avLst/>
            <a:gdLst/>
            <a:ahLst/>
            <a:cxnLst/>
            <a:rect l="l" t="t" r="r" b="b"/>
            <a:pathLst>
              <a:path w="1805043" h="2013995">
                <a:moveTo>
                  <a:pt x="0" y="0"/>
                </a:moveTo>
                <a:lnTo>
                  <a:pt x="1805043" y="0"/>
                </a:lnTo>
                <a:lnTo>
                  <a:pt x="1805043" y="2013995"/>
                </a:lnTo>
                <a:lnTo>
                  <a:pt x="0" y="2013995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GB" sz="16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41" name="Freeform 41"/>
          <p:cNvSpPr/>
          <p:nvPr/>
        </p:nvSpPr>
        <p:spPr>
          <a:xfrm>
            <a:off x="242298" y="361482"/>
            <a:ext cx="5094756" cy="3674593"/>
          </a:xfrm>
          <a:custGeom>
            <a:avLst/>
            <a:gdLst/>
            <a:ahLst/>
            <a:cxnLst/>
            <a:rect l="l" t="t" r="r" b="b"/>
            <a:pathLst>
              <a:path w="5094756" h="3674593">
                <a:moveTo>
                  <a:pt x="0" y="0"/>
                </a:moveTo>
                <a:lnTo>
                  <a:pt x="5094756" y="0"/>
                </a:lnTo>
                <a:lnTo>
                  <a:pt x="5094756" y="3674593"/>
                </a:lnTo>
                <a:lnTo>
                  <a:pt x="0" y="3674593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sz="160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6545699" y="-104775"/>
            <a:ext cx="5196602" cy="920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14"/>
              </a:lnSpc>
              <a:spcBef>
                <a:spcPct val="0"/>
              </a:spcBef>
            </a:pPr>
            <a:r>
              <a:rPr lang="en-US" sz="4800" u="sng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Patrwm Brawddeg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207015" y="1180136"/>
            <a:ext cx="3165322" cy="20867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02"/>
              </a:lnSpc>
            </a:pPr>
            <a:r>
              <a:rPr lang="en-US" sz="2000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Treiglad Meddwl </a:t>
            </a:r>
          </a:p>
          <a:p>
            <a:pPr algn="ctr">
              <a:lnSpc>
                <a:spcPts val="3302"/>
              </a:lnSpc>
            </a:pPr>
            <a:r>
              <a:rPr lang="en-US" sz="2000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ar ôl ‘am’</a:t>
            </a:r>
          </a:p>
          <a:p>
            <a:pPr algn="ctr">
              <a:lnSpc>
                <a:spcPts val="3302"/>
              </a:lnSpc>
            </a:pPr>
            <a:r>
              <a:rPr lang="en-US" sz="2000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p - b</a:t>
            </a:r>
          </a:p>
          <a:p>
            <a:pPr algn="ctr">
              <a:lnSpc>
                <a:spcPts val="3302"/>
              </a:lnSpc>
            </a:pPr>
            <a:r>
              <a:rPr lang="en-US" sz="2000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t - d</a:t>
            </a:r>
          </a:p>
          <a:p>
            <a:pPr algn="ctr">
              <a:lnSpc>
                <a:spcPts val="3302"/>
              </a:lnSpc>
              <a:spcBef>
                <a:spcPct val="0"/>
              </a:spcBef>
            </a:pPr>
            <a:r>
              <a:rPr lang="en-US" sz="2000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d- dd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018761" y="2285783"/>
            <a:ext cx="1821009" cy="4319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42"/>
              </a:lnSpc>
              <a:spcBef>
                <a:spcPct val="0"/>
              </a:spcBef>
            </a:pPr>
            <a:r>
              <a:rPr lang="en-US" sz="240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bwyta siocled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58B812-5E4D-3D16-9578-CD975A7F7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30C61D-963C-FA1F-2895-C98FFEF3F31E}"/>
              </a:ext>
            </a:extLst>
          </p:cNvPr>
          <p:cNvSpPr txBox="1"/>
          <p:nvPr/>
        </p:nvSpPr>
        <p:spPr>
          <a:xfrm>
            <a:off x="2819400" y="3009900"/>
            <a:ext cx="12801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: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Gweld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gwahaniaeth</a:t>
            </a:r>
            <a:endParaRPr lang="en-GB" sz="6000" dirty="0"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8632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E35B47B-E480-FE1C-507F-9FCD274DC7BA}"/>
              </a:ext>
            </a:extLst>
          </p:cNvPr>
          <p:cNvSpPr txBox="1"/>
          <p:nvPr/>
        </p:nvSpPr>
        <p:spPr>
          <a:xfrm>
            <a:off x="3284416" y="95600"/>
            <a:ext cx="11719168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45"/>
              </a:lnSpc>
              <a:spcBef>
                <a:spcPct val="0"/>
              </a:spcBef>
            </a:pPr>
            <a:r>
              <a:rPr lang="en-US" sz="9889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Fy</a:t>
            </a:r>
            <a:r>
              <a:rPr lang="en-US" sz="9889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9889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Dydd</a:t>
            </a:r>
            <a:r>
              <a:rPr lang="en-US" sz="9889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9889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Nadolig</a:t>
            </a:r>
            <a:endParaRPr lang="en-US" sz="9889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52EB8B-4807-0E8F-0A51-93FDC142FC2C}"/>
              </a:ext>
            </a:extLst>
          </p:cNvPr>
          <p:cNvSpPr txBox="1"/>
          <p:nvPr/>
        </p:nvSpPr>
        <p:spPr>
          <a:xfrm>
            <a:off x="2476500" y="1474579"/>
            <a:ext cx="13335000" cy="84561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21295" lvl="1">
              <a:lnSpc>
                <a:spcPct val="250000"/>
              </a:lnSpc>
            </a:pP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 y bore,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codi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chwech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achos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roedd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gyffrous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lapio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anrhegion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wyth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ddim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bwyta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twrci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</a:t>
            </a:r>
            <a:r>
              <a:rPr lang="en-US" sz="28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eg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achos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mae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gynnar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Cyn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inio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,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ddim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addurno’r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goeden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naw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achos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fy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mam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addurno’r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goeden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neithiwr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Felly,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chwarae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eira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un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gyda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fy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ffrindiau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Nesaf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… Mae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amser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cinio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,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bwyta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twrci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</a:t>
            </a:r>
            <a:r>
              <a:rPr lang="en-US" sz="28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 Yn y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prynhawn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,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canu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carolau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</a:t>
            </a:r>
            <a:r>
              <a:rPr lang="en-US" sz="28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edwar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gyda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fy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Mam a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fy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Mam-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gu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ôl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gwylio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ffilm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Nadolig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saith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gyda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fy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nheulu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77DBBA0-81AF-8A81-88DD-C6F7472C90F9}"/>
              </a:ext>
            </a:extLst>
          </p:cNvPr>
          <p:cNvSpPr/>
          <p:nvPr/>
        </p:nvSpPr>
        <p:spPr>
          <a:xfrm>
            <a:off x="457200" y="117934"/>
            <a:ext cx="114300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</a:t>
            </a:r>
            <a:endParaRPr lang="en-US" sz="80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50094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16DA00A-6FF3-E345-0D17-E9C4FAF41F18}"/>
              </a:ext>
            </a:extLst>
          </p:cNvPr>
          <p:cNvSpPr txBox="1"/>
          <p:nvPr/>
        </p:nvSpPr>
        <p:spPr>
          <a:xfrm>
            <a:off x="3284416" y="95600"/>
            <a:ext cx="11719168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45"/>
              </a:lnSpc>
              <a:spcBef>
                <a:spcPct val="0"/>
              </a:spcBef>
            </a:pPr>
            <a:r>
              <a:rPr lang="en-US" sz="9889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Fy</a:t>
            </a:r>
            <a:r>
              <a:rPr lang="en-US" sz="9889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9889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Dydd</a:t>
            </a:r>
            <a:r>
              <a:rPr lang="en-US" sz="9889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9889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Nadolig</a:t>
            </a:r>
            <a:endParaRPr lang="en-US" sz="9889" dirty="0">
              <a:solidFill>
                <a:srgbClr val="000000"/>
              </a:solidFill>
              <a:latin typeface="Dreaming Outloud Pro" panose="03050502040302030504" pitchFamily="66" charset="0"/>
              <a:ea typeface="Dreaming Outloud Sans"/>
              <a:cs typeface="Dreaming Outloud Pro" panose="03050502040302030504" pitchFamily="66" charset="0"/>
              <a:sym typeface="Dreaming Outloud San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E06B6A-D19C-0762-3E74-F80E52B5B599}"/>
              </a:ext>
            </a:extLst>
          </p:cNvPr>
          <p:cNvSpPr txBox="1"/>
          <p:nvPr/>
        </p:nvSpPr>
        <p:spPr>
          <a:xfrm>
            <a:off x="2628900" y="1506110"/>
            <a:ext cx="13030200" cy="84561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21295" lvl="1">
              <a:lnSpc>
                <a:spcPct val="250000"/>
              </a:lnSpc>
            </a:pP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 y bore,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codi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wyth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achos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roedd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hapus.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lapio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anrhegion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naw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ddim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bwyta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twrci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un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ddeg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achos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mae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gynnar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Cyn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ginio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,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ddim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addurno’r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goeden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un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dd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eg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achos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fy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Mam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addurno’r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goeden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neithiwr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Felly,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chwarae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yr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eira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un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gyda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fy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mrawd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Nesaf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… Mae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hi’n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amser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cinio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,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wyta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twrci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dri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 Yn y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prynhawn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,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anu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carolau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</a:t>
            </a:r>
            <a:r>
              <a:rPr lang="en-US" sz="2800" b="1" dirty="0">
                <a:solidFill>
                  <a:srgbClr val="FF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b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ump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gyda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fy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Mam a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fy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Mam-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gu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Ar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ôl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rydw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i’n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gwylio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ffilm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Nadolig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am saith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gyda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fy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800" b="1" dirty="0" err="1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nheulu</a:t>
            </a:r>
            <a:r>
              <a:rPr lang="en-US" sz="2800" b="1" dirty="0">
                <a:solidFill>
                  <a:srgbClr val="000000"/>
                </a:solidFill>
                <a:latin typeface="Dreaming Outloud Pro" panose="03050502040302030504" pitchFamily="66" charset="0"/>
                <a:ea typeface="Dreaming Outloud Sans"/>
                <a:cs typeface="Dreaming Outloud Pro" panose="03050502040302030504" pitchFamily="66" charset="0"/>
                <a:sym typeface="Dreaming Outloud Sans"/>
              </a:rPr>
              <a:t>.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E35A3F4-FA6E-CBD3-F4AE-AFCEE0A92E67}"/>
              </a:ext>
            </a:extLst>
          </p:cNvPr>
          <p:cNvSpPr/>
          <p:nvPr/>
        </p:nvSpPr>
        <p:spPr>
          <a:xfrm>
            <a:off x="457200" y="117934"/>
            <a:ext cx="114300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0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</a:t>
            </a:r>
          </a:p>
        </p:txBody>
      </p:sp>
    </p:spTree>
    <p:extLst>
      <p:ext uri="{BB962C8B-B14F-4D97-AF65-F5344CB8AC3E}">
        <p14:creationId xmlns:p14="http://schemas.microsoft.com/office/powerpoint/2010/main" val="24540345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58B812-5E4D-3D16-9578-CD975A7F7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30C61D-963C-FA1F-2895-C98FFEF3F31E}"/>
              </a:ext>
            </a:extLst>
          </p:cNvPr>
          <p:cNvSpPr txBox="1"/>
          <p:nvPr/>
        </p:nvSpPr>
        <p:spPr>
          <a:xfrm>
            <a:off x="2057400" y="3009900"/>
            <a:ext cx="14401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Ar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y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sleid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nesaf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: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Cardiau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llun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i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  <a:r>
              <a:rPr lang="en-GB" sz="6000" dirty="0" err="1">
                <a:latin typeface="Dreaming Outloud Pro" panose="03050502040302030504" pitchFamily="66" charset="0"/>
                <a:cs typeface="Dreaming Outloud Pro" panose="03050502040302030504" pitchFamily="66" charset="0"/>
              </a:rPr>
              <a:t>ysgrifennu</a:t>
            </a:r>
            <a:r>
              <a:rPr lang="en-GB" sz="60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3028236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968246" y="178536"/>
            <a:ext cx="954309" cy="1700327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79450" y="1019459"/>
            <a:ext cx="5137546" cy="3443696"/>
            <a:chOff x="0" y="0"/>
            <a:chExt cx="6850062" cy="4591595"/>
          </a:xfrm>
        </p:grpSpPr>
        <p:sp>
          <p:nvSpPr>
            <p:cNvPr id="4" name="Freeform 4"/>
            <p:cNvSpPr/>
            <p:nvPr/>
          </p:nvSpPr>
          <p:spPr>
            <a:xfrm>
              <a:off x="783310" y="12321"/>
              <a:ext cx="4934418" cy="4354624"/>
            </a:xfrm>
            <a:custGeom>
              <a:avLst/>
              <a:gdLst/>
              <a:ahLst/>
              <a:cxnLst/>
              <a:rect l="l" t="t" r="r" b="b"/>
              <a:pathLst>
                <a:path w="4934418" h="4354624">
                  <a:moveTo>
                    <a:pt x="0" y="0"/>
                  </a:moveTo>
                  <a:lnTo>
                    <a:pt x="4934418" y="0"/>
                  </a:lnTo>
                  <a:lnTo>
                    <a:pt x="4934418" y="4354624"/>
                  </a:lnTo>
                  <a:lnTo>
                    <a:pt x="0" y="43546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0" y="0"/>
              <a:ext cx="6850062" cy="4591595"/>
            </a:xfrm>
            <a:custGeom>
              <a:avLst/>
              <a:gdLst/>
              <a:ahLst/>
              <a:cxnLst/>
              <a:rect l="l" t="t" r="r" b="b"/>
              <a:pathLst>
                <a:path w="6850062" h="4591595">
                  <a:moveTo>
                    <a:pt x="0" y="0"/>
                  </a:moveTo>
                  <a:lnTo>
                    <a:pt x="6850062" y="0"/>
                  </a:lnTo>
                  <a:lnTo>
                    <a:pt x="6850062" y="4591595"/>
                  </a:lnTo>
                  <a:lnTo>
                    <a:pt x="0" y="45915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671885" y="1019459"/>
            <a:ext cx="5137546" cy="3443696"/>
            <a:chOff x="0" y="0"/>
            <a:chExt cx="6850062" cy="4591595"/>
          </a:xfrm>
        </p:grpSpPr>
        <p:sp>
          <p:nvSpPr>
            <p:cNvPr id="7" name="Freeform 7"/>
            <p:cNvSpPr/>
            <p:nvPr/>
          </p:nvSpPr>
          <p:spPr>
            <a:xfrm>
              <a:off x="64141" y="224649"/>
              <a:ext cx="6721779" cy="4142296"/>
            </a:xfrm>
            <a:custGeom>
              <a:avLst/>
              <a:gdLst/>
              <a:ahLst/>
              <a:cxnLst/>
              <a:rect l="l" t="t" r="r" b="b"/>
              <a:pathLst>
                <a:path w="6721779" h="4142296">
                  <a:moveTo>
                    <a:pt x="0" y="0"/>
                  </a:moveTo>
                  <a:lnTo>
                    <a:pt x="6721779" y="0"/>
                  </a:lnTo>
                  <a:lnTo>
                    <a:pt x="6721779" y="4142296"/>
                  </a:lnTo>
                  <a:lnTo>
                    <a:pt x="0" y="41422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0" y="0"/>
              <a:ext cx="6850062" cy="4591595"/>
            </a:xfrm>
            <a:custGeom>
              <a:avLst/>
              <a:gdLst/>
              <a:ahLst/>
              <a:cxnLst/>
              <a:rect l="l" t="t" r="r" b="b"/>
              <a:pathLst>
                <a:path w="6850062" h="4591595">
                  <a:moveTo>
                    <a:pt x="0" y="0"/>
                  </a:moveTo>
                  <a:lnTo>
                    <a:pt x="6850062" y="0"/>
                  </a:lnTo>
                  <a:lnTo>
                    <a:pt x="6850062" y="4591595"/>
                  </a:lnTo>
                  <a:lnTo>
                    <a:pt x="0" y="45915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164320" y="1019459"/>
            <a:ext cx="5137546" cy="3443696"/>
            <a:chOff x="0" y="0"/>
            <a:chExt cx="6850062" cy="4591595"/>
          </a:xfrm>
        </p:grpSpPr>
        <p:sp>
          <p:nvSpPr>
            <p:cNvPr id="10" name="Freeform 10"/>
            <p:cNvSpPr/>
            <p:nvPr/>
          </p:nvSpPr>
          <p:spPr>
            <a:xfrm>
              <a:off x="188862" y="224649"/>
              <a:ext cx="6472338" cy="4142296"/>
            </a:xfrm>
            <a:custGeom>
              <a:avLst/>
              <a:gdLst/>
              <a:ahLst/>
              <a:cxnLst/>
              <a:rect l="l" t="t" r="r" b="b"/>
              <a:pathLst>
                <a:path w="6472338" h="4142296">
                  <a:moveTo>
                    <a:pt x="0" y="0"/>
                  </a:moveTo>
                  <a:lnTo>
                    <a:pt x="6472338" y="0"/>
                  </a:lnTo>
                  <a:lnTo>
                    <a:pt x="6472338" y="4142296"/>
                  </a:lnTo>
                  <a:lnTo>
                    <a:pt x="0" y="414229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1"/>
            <p:cNvSpPr/>
            <p:nvPr/>
          </p:nvSpPr>
          <p:spPr>
            <a:xfrm>
              <a:off x="0" y="0"/>
              <a:ext cx="6850062" cy="4591595"/>
            </a:xfrm>
            <a:custGeom>
              <a:avLst/>
              <a:gdLst/>
              <a:ahLst/>
              <a:cxnLst/>
              <a:rect l="l" t="t" r="r" b="b"/>
              <a:pathLst>
                <a:path w="6850062" h="4591595">
                  <a:moveTo>
                    <a:pt x="0" y="0"/>
                  </a:moveTo>
                  <a:lnTo>
                    <a:pt x="6850062" y="0"/>
                  </a:lnTo>
                  <a:lnTo>
                    <a:pt x="6850062" y="4591595"/>
                  </a:lnTo>
                  <a:lnTo>
                    <a:pt x="0" y="45915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79450" y="4771176"/>
            <a:ext cx="5137546" cy="3443696"/>
            <a:chOff x="0" y="0"/>
            <a:chExt cx="6850062" cy="4591595"/>
          </a:xfrm>
        </p:grpSpPr>
        <p:sp>
          <p:nvSpPr>
            <p:cNvPr id="13" name="Freeform 13"/>
            <p:cNvSpPr/>
            <p:nvPr/>
          </p:nvSpPr>
          <p:spPr>
            <a:xfrm>
              <a:off x="1132333" y="134930"/>
              <a:ext cx="4585395" cy="4321735"/>
            </a:xfrm>
            <a:custGeom>
              <a:avLst/>
              <a:gdLst/>
              <a:ahLst/>
              <a:cxnLst/>
              <a:rect l="l" t="t" r="r" b="b"/>
              <a:pathLst>
                <a:path w="4585395" h="4321735">
                  <a:moveTo>
                    <a:pt x="0" y="0"/>
                  </a:moveTo>
                  <a:lnTo>
                    <a:pt x="4585395" y="0"/>
                  </a:lnTo>
                  <a:lnTo>
                    <a:pt x="4585395" y="4321735"/>
                  </a:lnTo>
                  <a:lnTo>
                    <a:pt x="0" y="432173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0" y="0"/>
              <a:ext cx="6850062" cy="4591595"/>
            </a:xfrm>
            <a:custGeom>
              <a:avLst/>
              <a:gdLst/>
              <a:ahLst/>
              <a:cxnLst/>
              <a:rect l="l" t="t" r="r" b="b"/>
              <a:pathLst>
                <a:path w="6850062" h="4591595">
                  <a:moveTo>
                    <a:pt x="0" y="0"/>
                  </a:moveTo>
                  <a:lnTo>
                    <a:pt x="6850062" y="0"/>
                  </a:lnTo>
                  <a:lnTo>
                    <a:pt x="6850062" y="4591595"/>
                  </a:lnTo>
                  <a:lnTo>
                    <a:pt x="0" y="45915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671885" y="4771176"/>
            <a:ext cx="5137546" cy="3443696"/>
            <a:chOff x="0" y="0"/>
            <a:chExt cx="6850062" cy="4591595"/>
          </a:xfrm>
        </p:grpSpPr>
        <p:sp>
          <p:nvSpPr>
            <p:cNvPr id="16" name="Freeform 16"/>
            <p:cNvSpPr/>
            <p:nvPr/>
          </p:nvSpPr>
          <p:spPr>
            <a:xfrm>
              <a:off x="175186" y="735592"/>
              <a:ext cx="6499691" cy="3721073"/>
            </a:xfrm>
            <a:custGeom>
              <a:avLst/>
              <a:gdLst/>
              <a:ahLst/>
              <a:cxnLst/>
              <a:rect l="l" t="t" r="r" b="b"/>
              <a:pathLst>
                <a:path w="6499691" h="3721073">
                  <a:moveTo>
                    <a:pt x="0" y="0"/>
                  </a:moveTo>
                  <a:lnTo>
                    <a:pt x="6499690" y="0"/>
                  </a:lnTo>
                  <a:lnTo>
                    <a:pt x="6499690" y="3721073"/>
                  </a:lnTo>
                  <a:lnTo>
                    <a:pt x="0" y="372107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0" y="0"/>
              <a:ext cx="6850062" cy="4591595"/>
            </a:xfrm>
            <a:custGeom>
              <a:avLst/>
              <a:gdLst/>
              <a:ahLst/>
              <a:cxnLst/>
              <a:rect l="l" t="t" r="r" b="b"/>
              <a:pathLst>
                <a:path w="6850062" h="4591595">
                  <a:moveTo>
                    <a:pt x="0" y="0"/>
                  </a:moveTo>
                  <a:lnTo>
                    <a:pt x="6850062" y="0"/>
                  </a:lnTo>
                  <a:lnTo>
                    <a:pt x="6850062" y="4591595"/>
                  </a:lnTo>
                  <a:lnTo>
                    <a:pt x="0" y="459159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1164320" y="4580676"/>
            <a:ext cx="5137546" cy="4312545"/>
            <a:chOff x="0" y="0"/>
            <a:chExt cx="6850062" cy="5750060"/>
          </a:xfrm>
        </p:grpSpPr>
        <p:sp>
          <p:nvSpPr>
            <p:cNvPr id="19" name="Freeform 19"/>
            <p:cNvSpPr/>
            <p:nvPr/>
          </p:nvSpPr>
          <p:spPr>
            <a:xfrm>
              <a:off x="710994" y="0"/>
              <a:ext cx="5750060" cy="5750060"/>
            </a:xfrm>
            <a:custGeom>
              <a:avLst/>
              <a:gdLst/>
              <a:ahLst/>
              <a:cxnLst/>
              <a:rect l="l" t="t" r="r" b="b"/>
              <a:pathLst>
                <a:path w="5750060" h="5750060">
                  <a:moveTo>
                    <a:pt x="0" y="0"/>
                  </a:moveTo>
                  <a:lnTo>
                    <a:pt x="5750060" y="0"/>
                  </a:lnTo>
                  <a:lnTo>
                    <a:pt x="5750060" y="5750060"/>
                  </a:lnTo>
                  <a:lnTo>
                    <a:pt x="0" y="57500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0" y="278902"/>
              <a:ext cx="6850062" cy="4591595"/>
            </a:xfrm>
            <a:custGeom>
              <a:avLst/>
              <a:gdLst/>
              <a:ahLst/>
              <a:cxnLst/>
              <a:rect l="l" t="t" r="r" b="b"/>
              <a:pathLst>
                <a:path w="6850062" h="4591595">
                  <a:moveTo>
                    <a:pt x="0" y="0"/>
                  </a:moveTo>
                  <a:lnTo>
                    <a:pt x="6850062" y="0"/>
                  </a:lnTo>
                  <a:lnTo>
                    <a:pt x="6850062" y="4591594"/>
                  </a:lnTo>
                  <a:lnTo>
                    <a:pt x="0" y="459159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1294359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968246" y="178536"/>
            <a:ext cx="954309" cy="1700327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81914" y="535771"/>
            <a:ext cx="5137546" cy="3443696"/>
          </a:xfrm>
          <a:custGeom>
            <a:avLst/>
            <a:gdLst/>
            <a:ahLst/>
            <a:cxnLst/>
            <a:rect l="l" t="t" r="r" b="b"/>
            <a:pathLst>
              <a:path w="5137546" h="3443696">
                <a:moveTo>
                  <a:pt x="0" y="0"/>
                </a:moveTo>
                <a:lnTo>
                  <a:pt x="5137546" y="0"/>
                </a:lnTo>
                <a:lnTo>
                  <a:pt x="5137546" y="3443696"/>
                </a:lnTo>
                <a:lnTo>
                  <a:pt x="0" y="34436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671885" y="535771"/>
            <a:ext cx="5137546" cy="3443696"/>
          </a:xfrm>
          <a:custGeom>
            <a:avLst/>
            <a:gdLst/>
            <a:ahLst/>
            <a:cxnLst/>
            <a:rect l="l" t="t" r="r" b="b"/>
            <a:pathLst>
              <a:path w="5137546" h="3443696">
                <a:moveTo>
                  <a:pt x="0" y="0"/>
                </a:moveTo>
                <a:lnTo>
                  <a:pt x="5137546" y="0"/>
                </a:lnTo>
                <a:lnTo>
                  <a:pt x="5137546" y="3443696"/>
                </a:lnTo>
                <a:lnTo>
                  <a:pt x="0" y="34436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1164320" y="535771"/>
            <a:ext cx="5137546" cy="3443696"/>
          </a:xfrm>
          <a:custGeom>
            <a:avLst/>
            <a:gdLst/>
            <a:ahLst/>
            <a:cxnLst/>
            <a:rect l="l" t="t" r="r" b="b"/>
            <a:pathLst>
              <a:path w="5137546" h="3443696">
                <a:moveTo>
                  <a:pt x="0" y="0"/>
                </a:moveTo>
                <a:lnTo>
                  <a:pt x="5137546" y="0"/>
                </a:lnTo>
                <a:lnTo>
                  <a:pt x="5137546" y="3443696"/>
                </a:lnTo>
                <a:lnTo>
                  <a:pt x="0" y="34436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79450" y="4789852"/>
            <a:ext cx="5137546" cy="3443696"/>
          </a:xfrm>
          <a:custGeom>
            <a:avLst/>
            <a:gdLst/>
            <a:ahLst/>
            <a:cxnLst/>
            <a:rect l="l" t="t" r="r" b="b"/>
            <a:pathLst>
              <a:path w="5137546" h="3443696">
                <a:moveTo>
                  <a:pt x="0" y="0"/>
                </a:moveTo>
                <a:lnTo>
                  <a:pt x="5137546" y="0"/>
                </a:lnTo>
                <a:lnTo>
                  <a:pt x="5137546" y="3443696"/>
                </a:lnTo>
                <a:lnTo>
                  <a:pt x="0" y="34436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5719991" y="4771176"/>
            <a:ext cx="5137546" cy="3443696"/>
          </a:xfrm>
          <a:custGeom>
            <a:avLst/>
            <a:gdLst/>
            <a:ahLst/>
            <a:cxnLst/>
            <a:rect l="l" t="t" r="r" b="b"/>
            <a:pathLst>
              <a:path w="5137546" h="3443696">
                <a:moveTo>
                  <a:pt x="0" y="0"/>
                </a:moveTo>
                <a:lnTo>
                  <a:pt x="5137546" y="0"/>
                </a:lnTo>
                <a:lnTo>
                  <a:pt x="5137546" y="3443696"/>
                </a:lnTo>
                <a:lnTo>
                  <a:pt x="0" y="34436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1164320" y="4789852"/>
            <a:ext cx="5137546" cy="3443696"/>
          </a:xfrm>
          <a:custGeom>
            <a:avLst/>
            <a:gdLst/>
            <a:ahLst/>
            <a:cxnLst/>
            <a:rect l="l" t="t" r="r" b="b"/>
            <a:pathLst>
              <a:path w="5137546" h="3443696">
                <a:moveTo>
                  <a:pt x="0" y="0"/>
                </a:moveTo>
                <a:lnTo>
                  <a:pt x="5137546" y="0"/>
                </a:lnTo>
                <a:lnTo>
                  <a:pt x="5137546" y="3443696"/>
                </a:lnTo>
                <a:lnTo>
                  <a:pt x="0" y="34436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290530" y="704322"/>
            <a:ext cx="3150552" cy="3150552"/>
          </a:xfrm>
          <a:custGeom>
            <a:avLst/>
            <a:gdLst/>
            <a:ahLst/>
            <a:cxnLst/>
            <a:rect l="l" t="t" r="r" b="b"/>
            <a:pathLst>
              <a:path w="3150552" h="3150552">
                <a:moveTo>
                  <a:pt x="0" y="0"/>
                </a:moveTo>
                <a:lnTo>
                  <a:pt x="3150552" y="0"/>
                </a:lnTo>
                <a:lnTo>
                  <a:pt x="3150552" y="3150552"/>
                </a:lnTo>
                <a:lnTo>
                  <a:pt x="0" y="315055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153432" y="704322"/>
            <a:ext cx="3150552" cy="3150552"/>
          </a:xfrm>
          <a:custGeom>
            <a:avLst/>
            <a:gdLst/>
            <a:ahLst/>
            <a:cxnLst/>
            <a:rect l="l" t="t" r="r" b="b"/>
            <a:pathLst>
              <a:path w="3150552" h="3150552">
                <a:moveTo>
                  <a:pt x="0" y="0"/>
                </a:moveTo>
                <a:lnTo>
                  <a:pt x="3150552" y="0"/>
                </a:lnTo>
                <a:lnTo>
                  <a:pt x="3150552" y="3150552"/>
                </a:lnTo>
                <a:lnTo>
                  <a:pt x="0" y="315055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6660312" y="617020"/>
            <a:ext cx="3256904" cy="3256904"/>
          </a:xfrm>
          <a:custGeom>
            <a:avLst/>
            <a:gdLst/>
            <a:ahLst/>
            <a:cxnLst/>
            <a:rect l="l" t="t" r="r" b="b"/>
            <a:pathLst>
              <a:path w="3256904" h="3256904">
                <a:moveTo>
                  <a:pt x="0" y="0"/>
                </a:moveTo>
                <a:lnTo>
                  <a:pt x="3256904" y="0"/>
                </a:lnTo>
                <a:lnTo>
                  <a:pt x="3256904" y="3256904"/>
                </a:lnTo>
                <a:lnTo>
                  <a:pt x="0" y="3256904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6582063" y="4853104"/>
            <a:ext cx="3317191" cy="3317191"/>
          </a:xfrm>
          <a:custGeom>
            <a:avLst/>
            <a:gdLst/>
            <a:ahLst/>
            <a:cxnLst/>
            <a:rect l="l" t="t" r="r" b="b"/>
            <a:pathLst>
              <a:path w="3317191" h="3317191">
                <a:moveTo>
                  <a:pt x="0" y="0"/>
                </a:moveTo>
                <a:lnTo>
                  <a:pt x="3317191" y="0"/>
                </a:lnTo>
                <a:lnTo>
                  <a:pt x="3317191" y="3317192"/>
                </a:lnTo>
                <a:lnTo>
                  <a:pt x="0" y="3317192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2119074" y="4897680"/>
            <a:ext cx="3228039" cy="3228039"/>
          </a:xfrm>
          <a:custGeom>
            <a:avLst/>
            <a:gdLst/>
            <a:ahLst/>
            <a:cxnLst/>
            <a:rect l="l" t="t" r="r" b="b"/>
            <a:pathLst>
              <a:path w="3228039" h="3228039">
                <a:moveTo>
                  <a:pt x="0" y="0"/>
                </a:moveTo>
                <a:lnTo>
                  <a:pt x="3228039" y="0"/>
                </a:lnTo>
                <a:lnTo>
                  <a:pt x="3228039" y="3228040"/>
                </a:lnTo>
                <a:lnTo>
                  <a:pt x="0" y="322804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231543" y="4897680"/>
            <a:ext cx="3221623" cy="3221623"/>
          </a:xfrm>
          <a:custGeom>
            <a:avLst/>
            <a:gdLst/>
            <a:ahLst/>
            <a:cxnLst/>
            <a:rect l="l" t="t" r="r" b="b"/>
            <a:pathLst>
              <a:path w="3221623" h="3221623">
                <a:moveTo>
                  <a:pt x="0" y="0"/>
                </a:moveTo>
                <a:lnTo>
                  <a:pt x="3221623" y="0"/>
                </a:lnTo>
                <a:lnTo>
                  <a:pt x="3221623" y="3221623"/>
                </a:lnTo>
                <a:lnTo>
                  <a:pt x="0" y="3221623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47683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968246" y="178536"/>
            <a:ext cx="954309" cy="1700327"/>
          </a:xfrm>
          <a:custGeom>
            <a:avLst/>
            <a:gdLst/>
            <a:ahLst/>
            <a:cxnLst/>
            <a:rect l="l" t="t" r="r" b="b"/>
            <a:pathLst>
              <a:path w="954309" h="1700327">
                <a:moveTo>
                  <a:pt x="0" y="0"/>
                </a:moveTo>
                <a:lnTo>
                  <a:pt x="954309" y="0"/>
                </a:lnTo>
                <a:lnTo>
                  <a:pt x="954309" y="1700328"/>
                </a:lnTo>
                <a:lnTo>
                  <a:pt x="0" y="170032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81914" y="535771"/>
            <a:ext cx="5137546" cy="3443696"/>
          </a:xfrm>
          <a:custGeom>
            <a:avLst/>
            <a:gdLst/>
            <a:ahLst/>
            <a:cxnLst/>
            <a:rect l="l" t="t" r="r" b="b"/>
            <a:pathLst>
              <a:path w="5137546" h="3443696">
                <a:moveTo>
                  <a:pt x="0" y="0"/>
                </a:moveTo>
                <a:lnTo>
                  <a:pt x="5137546" y="0"/>
                </a:lnTo>
                <a:lnTo>
                  <a:pt x="5137546" y="3443696"/>
                </a:lnTo>
                <a:lnTo>
                  <a:pt x="0" y="34436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671885" y="535771"/>
            <a:ext cx="5137546" cy="3443696"/>
          </a:xfrm>
          <a:custGeom>
            <a:avLst/>
            <a:gdLst/>
            <a:ahLst/>
            <a:cxnLst/>
            <a:rect l="l" t="t" r="r" b="b"/>
            <a:pathLst>
              <a:path w="5137546" h="3443696">
                <a:moveTo>
                  <a:pt x="0" y="0"/>
                </a:moveTo>
                <a:lnTo>
                  <a:pt x="5137546" y="0"/>
                </a:lnTo>
                <a:lnTo>
                  <a:pt x="5137546" y="3443696"/>
                </a:lnTo>
                <a:lnTo>
                  <a:pt x="0" y="34436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1164320" y="535771"/>
            <a:ext cx="5137546" cy="3443696"/>
          </a:xfrm>
          <a:custGeom>
            <a:avLst/>
            <a:gdLst/>
            <a:ahLst/>
            <a:cxnLst/>
            <a:rect l="l" t="t" r="r" b="b"/>
            <a:pathLst>
              <a:path w="5137546" h="3443696">
                <a:moveTo>
                  <a:pt x="0" y="0"/>
                </a:moveTo>
                <a:lnTo>
                  <a:pt x="5137546" y="0"/>
                </a:lnTo>
                <a:lnTo>
                  <a:pt x="5137546" y="3443696"/>
                </a:lnTo>
                <a:lnTo>
                  <a:pt x="0" y="34436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79450" y="4789852"/>
            <a:ext cx="5137546" cy="3443696"/>
          </a:xfrm>
          <a:custGeom>
            <a:avLst/>
            <a:gdLst/>
            <a:ahLst/>
            <a:cxnLst/>
            <a:rect l="l" t="t" r="r" b="b"/>
            <a:pathLst>
              <a:path w="5137546" h="3443696">
                <a:moveTo>
                  <a:pt x="0" y="0"/>
                </a:moveTo>
                <a:lnTo>
                  <a:pt x="5137546" y="0"/>
                </a:lnTo>
                <a:lnTo>
                  <a:pt x="5137546" y="3443696"/>
                </a:lnTo>
                <a:lnTo>
                  <a:pt x="0" y="34436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5719991" y="4771176"/>
            <a:ext cx="5137546" cy="3443696"/>
          </a:xfrm>
          <a:custGeom>
            <a:avLst/>
            <a:gdLst/>
            <a:ahLst/>
            <a:cxnLst/>
            <a:rect l="l" t="t" r="r" b="b"/>
            <a:pathLst>
              <a:path w="5137546" h="3443696">
                <a:moveTo>
                  <a:pt x="0" y="0"/>
                </a:moveTo>
                <a:lnTo>
                  <a:pt x="5137546" y="0"/>
                </a:lnTo>
                <a:lnTo>
                  <a:pt x="5137546" y="3443696"/>
                </a:lnTo>
                <a:lnTo>
                  <a:pt x="0" y="34436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1164320" y="4789852"/>
            <a:ext cx="5137546" cy="3443696"/>
          </a:xfrm>
          <a:custGeom>
            <a:avLst/>
            <a:gdLst/>
            <a:ahLst/>
            <a:cxnLst/>
            <a:rect l="l" t="t" r="r" b="b"/>
            <a:pathLst>
              <a:path w="5137546" h="3443696">
                <a:moveTo>
                  <a:pt x="0" y="0"/>
                </a:moveTo>
                <a:lnTo>
                  <a:pt x="5137546" y="0"/>
                </a:lnTo>
                <a:lnTo>
                  <a:pt x="5137546" y="3443696"/>
                </a:lnTo>
                <a:lnTo>
                  <a:pt x="0" y="34436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2124832" y="649358"/>
            <a:ext cx="3216523" cy="3216523"/>
          </a:xfrm>
          <a:custGeom>
            <a:avLst/>
            <a:gdLst/>
            <a:ahLst/>
            <a:cxnLst/>
            <a:rect l="l" t="t" r="r" b="b"/>
            <a:pathLst>
              <a:path w="3216523" h="3216523">
                <a:moveTo>
                  <a:pt x="0" y="0"/>
                </a:moveTo>
                <a:lnTo>
                  <a:pt x="3216523" y="0"/>
                </a:lnTo>
                <a:lnTo>
                  <a:pt x="3216523" y="3216523"/>
                </a:lnTo>
                <a:lnTo>
                  <a:pt x="0" y="321652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6645244" y="649358"/>
            <a:ext cx="3190829" cy="3190829"/>
          </a:xfrm>
          <a:custGeom>
            <a:avLst/>
            <a:gdLst/>
            <a:ahLst/>
            <a:cxnLst/>
            <a:rect l="l" t="t" r="r" b="b"/>
            <a:pathLst>
              <a:path w="3190829" h="3190829">
                <a:moveTo>
                  <a:pt x="0" y="0"/>
                </a:moveTo>
                <a:lnTo>
                  <a:pt x="3190828" y="0"/>
                </a:lnTo>
                <a:lnTo>
                  <a:pt x="3190828" y="3190828"/>
                </a:lnTo>
                <a:lnTo>
                  <a:pt x="0" y="319082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166606" y="649358"/>
            <a:ext cx="3190829" cy="3190829"/>
          </a:xfrm>
          <a:custGeom>
            <a:avLst/>
            <a:gdLst/>
            <a:ahLst/>
            <a:cxnLst/>
            <a:rect l="l" t="t" r="r" b="b"/>
            <a:pathLst>
              <a:path w="3190829" h="3190829">
                <a:moveTo>
                  <a:pt x="0" y="0"/>
                </a:moveTo>
                <a:lnTo>
                  <a:pt x="3190829" y="0"/>
                </a:lnTo>
                <a:lnTo>
                  <a:pt x="3190829" y="3190828"/>
                </a:lnTo>
                <a:lnTo>
                  <a:pt x="0" y="319082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94345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4232363"/>
              </p:ext>
            </p:extLst>
          </p:nvPr>
        </p:nvGraphicFramePr>
        <p:xfrm>
          <a:off x="10245235" y="1314"/>
          <a:ext cx="7696911" cy="1600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96911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54304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1" dirty="0"/>
                        <a:t>Targedau Iaith Personol:</a:t>
                      </a:r>
                    </a:p>
                    <a:p>
                      <a:r>
                        <a:rPr lang="cy-GB" sz="2400" b="0" dirty="0"/>
                        <a:t>Brawddegau canmol- Mae rhaid </a:t>
                      </a:r>
                    </a:p>
                    <a:p>
                      <a:r>
                        <a:rPr lang="cy-GB" sz="2400" b="0" dirty="0"/>
                        <a:t>Edrychwch – Echdrycha </a:t>
                      </a:r>
                    </a:p>
                    <a:p>
                      <a:r>
                        <a:rPr lang="en-GB" sz="2400" dirty="0" err="1"/>
                        <a:t>Wnewch</a:t>
                      </a:r>
                      <a:r>
                        <a:rPr lang="en-GB" sz="2400" dirty="0"/>
                        <a:t> chi ….?</a:t>
                      </a:r>
                      <a:endParaRPr lang="cy-GB" sz="2400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600717" y="425824"/>
            <a:ext cx="854328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cs typeface="Dreaming Outloud Pro" panose="03050502040302030504" pitchFamily="66" charset="0"/>
              </a:rPr>
              <a:t>Enw: Liz Kother </a:t>
            </a:r>
          </a:p>
          <a:p>
            <a:r>
              <a:rPr lang="cy-GB" sz="2400" dirty="0">
                <a:cs typeface="Dreaming Outloud Pro" panose="03050502040302030504" pitchFamily="66" charset="0"/>
              </a:rPr>
              <a:t>Teitl y wers: Amser</a:t>
            </a:r>
          </a:p>
          <a:p>
            <a:r>
              <a:rPr lang="cy-GB" sz="2400" dirty="0">
                <a:cs typeface="Dreaming Outloud Pro" panose="03050502040302030504" pitchFamily="66" charset="0"/>
              </a:rPr>
              <a:t>Nod y wers: </a:t>
            </a:r>
            <a:r>
              <a:rPr lang="en-US" sz="24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Nod y </a:t>
            </a:r>
            <a:r>
              <a:rPr lang="en-US" sz="2400" dirty="0" err="1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wers</a:t>
            </a:r>
            <a:r>
              <a:rPr lang="en-US" sz="24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ydy</a:t>
            </a:r>
            <a:r>
              <a:rPr lang="en-US" sz="24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dweud</a:t>
            </a:r>
            <a:r>
              <a:rPr lang="en-US" sz="24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yr</a:t>
            </a:r>
            <a:r>
              <a:rPr lang="en-US" sz="24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amser</a:t>
            </a:r>
            <a:r>
              <a:rPr lang="en-US" sz="24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defynddio</a:t>
            </a:r>
            <a:r>
              <a:rPr lang="en-US" sz="24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o’r</a:t>
            </a:r>
            <a:r>
              <a:rPr lang="en-US" sz="24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gloch</a:t>
            </a:r>
            <a:r>
              <a:rPr lang="en-US" sz="24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 a </a:t>
            </a:r>
            <a:r>
              <a:rPr lang="en-US" sz="2400" dirty="0" err="1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hanner</a:t>
            </a:r>
            <a:r>
              <a:rPr lang="en-US" sz="24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awr</a:t>
            </a:r>
            <a:r>
              <a:rPr lang="en-US" sz="24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  <a:r>
              <a:rPr lang="en-US" sz="2400" dirty="0" err="1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wedi</a:t>
            </a:r>
            <a:r>
              <a:rPr lang="en-US" sz="2400" dirty="0">
                <a:solidFill>
                  <a:srgbClr val="000000"/>
                </a:solidFill>
                <a:ea typeface="Dreaming Outloud Sans"/>
                <a:cs typeface="Dreaming Outloud Pro" panose="03050502040302030504" pitchFamily="66" charset="0"/>
                <a:sym typeface="Dreaming Outloud Sans"/>
              </a:rPr>
              <a:t> </a:t>
            </a:r>
          </a:p>
          <a:p>
            <a:r>
              <a:rPr lang="cy-GB" sz="2400" dirty="0">
                <a:cs typeface="Dreaming Outloud Pro" panose="03050502040302030504" pitchFamily="66" charset="0"/>
              </a:rPr>
              <a:t>Blwyddyn: Pedwar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2501917"/>
              </p:ext>
            </p:extLst>
          </p:nvPr>
        </p:nvGraphicFramePr>
        <p:xfrm>
          <a:off x="10276765" y="1600200"/>
          <a:ext cx="7696912" cy="8686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96912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5311962">
                <a:tc>
                  <a:txBody>
                    <a:bodyPr/>
                    <a:lstStyle/>
                    <a:p>
                      <a:r>
                        <a:rPr lang="cy-GB" sz="2300" b="1" dirty="0"/>
                        <a:t>Gweithgareddau:</a:t>
                      </a:r>
                      <a:endParaRPr lang="cy-GB" sz="2300" dirty="0"/>
                    </a:p>
                    <a:p>
                      <a:r>
                        <a:rPr lang="cy-GB" sz="2300" dirty="0"/>
                        <a:t>Drilio -  Faint o’r gloch ydy hi? Mae hi’n....o’gloch. Cloc mawr ar y llawr. Y plant defnyddio corff yn dangos yr amser.- Pwerbwynt a Cardiau fflach i gerifa newydd.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300" dirty="0" err="1"/>
                        <a:t>Gorchmunion</a:t>
                      </a:r>
                      <a:r>
                        <a:rPr lang="cy-GB" sz="2300" dirty="0"/>
                        <a:t> y plant  - Dwedwch ar fy ôl i.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300" b="1" dirty="0"/>
                        <a:t>Tasg Un- </a:t>
                      </a:r>
                      <a:r>
                        <a:rPr lang="cy-GB" sz="2300" dirty="0"/>
                        <a:t>Gwrando – Trap-ddor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300" dirty="0"/>
                        <a:t>Y plant gyda phartner dewis i gardiau a gwneud i frawddeg.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300" b="1" dirty="0"/>
                        <a:t>Tasg dau </a:t>
                      </a:r>
                      <a:r>
                        <a:rPr lang="cy-GB" sz="2300" dirty="0"/>
                        <a:t>– Siarad – Lleidr brawddeg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300" b="0" dirty="0"/>
                        <a:t>Y plant ysgrifennu'r frawddeg a cherdded rownd i’r dosbarth dweud y frawddeg. D</a:t>
                      </a:r>
                      <a:r>
                        <a:rPr lang="en-GB" sz="23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yfalu'n</a:t>
                      </a:r>
                      <a:r>
                        <a:rPr lang="en-GB" sz="23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3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gywir</a:t>
                      </a:r>
                      <a:r>
                        <a:rPr lang="en-GB" sz="23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- l</a:t>
                      </a:r>
                      <a:r>
                        <a:rPr lang="cy-GB" sz="2300" b="0" dirty="0"/>
                        <a:t>leidr y frawddeg.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b="1" dirty="0"/>
                        <a:t>Tasg tri </a:t>
                      </a:r>
                      <a:r>
                        <a:rPr lang="cy-GB" sz="2300" b="0" dirty="0"/>
                        <a:t>– Darllen - </a:t>
                      </a:r>
                      <a:r>
                        <a:rPr lang="en-US" sz="2300" dirty="0" err="1">
                          <a:solidFill>
                            <a:srgbClr val="000000"/>
                          </a:solidFill>
                          <a:latin typeface="+mn-lt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Gweld</a:t>
                      </a:r>
                      <a:r>
                        <a:rPr lang="en-US" sz="2300" dirty="0">
                          <a:solidFill>
                            <a:srgbClr val="000000"/>
                          </a:solidFill>
                          <a:latin typeface="+mn-lt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 y </a:t>
                      </a:r>
                      <a:r>
                        <a:rPr lang="en-US" sz="2300" dirty="0" err="1">
                          <a:solidFill>
                            <a:srgbClr val="000000"/>
                          </a:solidFill>
                          <a:latin typeface="+mn-lt"/>
                          <a:ea typeface="Dreaming Outloud Sans"/>
                          <a:cs typeface="Dreaming Outloud Pro" panose="03050502040302030504" pitchFamily="66" charset="0"/>
                          <a:sym typeface="Dreaming Outloud Sans"/>
                        </a:rPr>
                        <a:t>gwahaniaeth</a:t>
                      </a:r>
                      <a:endParaRPr lang="en-US" sz="2300" dirty="0">
                        <a:solidFill>
                          <a:srgbClr val="000000"/>
                        </a:solidFill>
                        <a:latin typeface="+mn-lt"/>
                        <a:ea typeface="Dreaming Outloud Sans"/>
                        <a:cs typeface="Dreaming Outloud Pro" panose="03050502040302030504" pitchFamily="66" charset="0"/>
                        <a:sym typeface="Dreaming Outloud Sans"/>
                      </a:endParaRP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300" b="0" dirty="0"/>
                        <a:t>Gweithio yn bartner a darllen y stori i weld y gwahaniaeth.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300" b="1" dirty="0"/>
                        <a:t>Tasg pedwar </a:t>
                      </a:r>
                      <a:r>
                        <a:rPr lang="cy-GB" sz="2300" b="0" dirty="0"/>
                        <a:t>– Ysgrifennu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en-US" sz="2300" b="0" dirty="0"/>
                        <a:t>Y plant </a:t>
                      </a:r>
                      <a:r>
                        <a:rPr lang="en-US" sz="2300" b="0" dirty="0" err="1"/>
                        <a:t>dewis</a:t>
                      </a:r>
                      <a:r>
                        <a:rPr lang="en-US" sz="2300" b="0" dirty="0"/>
                        <a:t> </a:t>
                      </a:r>
                      <a:r>
                        <a:rPr lang="en-US" sz="2300" b="0" dirty="0" err="1"/>
                        <a:t>cardiau’r</a:t>
                      </a:r>
                      <a:r>
                        <a:rPr lang="en-US" sz="2300" b="0" dirty="0"/>
                        <a:t> </a:t>
                      </a:r>
                      <a:r>
                        <a:rPr lang="en-US" sz="2300" b="0" dirty="0" err="1"/>
                        <a:t>llun</a:t>
                      </a:r>
                      <a:r>
                        <a:rPr lang="en-US" sz="2300" b="0" dirty="0"/>
                        <a:t> ac </a:t>
                      </a:r>
                      <a:r>
                        <a:rPr lang="en-US" sz="2300" b="0" dirty="0" err="1"/>
                        <a:t>ysgrifennu</a:t>
                      </a:r>
                      <a:r>
                        <a:rPr lang="en-US" sz="2300" b="0" dirty="0"/>
                        <a:t> </a:t>
                      </a:r>
                      <a:r>
                        <a:rPr lang="en-US" sz="2300" b="0" dirty="0" err="1"/>
                        <a:t>brawddeg</a:t>
                      </a:r>
                      <a:r>
                        <a:rPr lang="en-US" sz="2300" b="0" dirty="0"/>
                        <a:t> </a:t>
                      </a:r>
                      <a:r>
                        <a:rPr lang="en-US" sz="2300" b="0" dirty="0" err="1"/>
                        <a:t>defnyddio</a:t>
                      </a:r>
                      <a:r>
                        <a:rPr lang="en-US" sz="2300" b="0" dirty="0"/>
                        <a:t> </a:t>
                      </a:r>
                      <a:r>
                        <a:rPr lang="en-US" sz="2300" b="0" dirty="0" err="1"/>
                        <a:t>i</a:t>
                      </a:r>
                      <a:r>
                        <a:rPr lang="en-US" sz="2300" b="0" dirty="0"/>
                        <a:t> </a:t>
                      </a:r>
                      <a:r>
                        <a:rPr lang="en-US" sz="2300" b="0" dirty="0" err="1"/>
                        <a:t>lun</a:t>
                      </a:r>
                      <a:endParaRPr lang="en-US" sz="2300" b="0" dirty="0"/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300" b="1" dirty="0"/>
                        <a:t>Tasg pump </a:t>
                      </a:r>
                      <a:endParaRPr lang="cy-GB" sz="2300" b="0" dirty="0"/>
                    </a:p>
                    <a:p>
                      <a:pPr marL="0" indent="0">
                        <a:buFontTx/>
                        <a:buNone/>
                      </a:pPr>
                      <a:r>
                        <a:rPr lang="cy-GB" sz="2300" b="1" dirty="0"/>
                        <a:t>Gem: </a:t>
                      </a:r>
                      <a:r>
                        <a:rPr lang="cy-GB" sz="2300" b="0" dirty="0"/>
                        <a:t>Ysgrifennu </a:t>
                      </a:r>
                      <a:r>
                        <a:rPr lang="cy-GB" sz="2300" b="1" dirty="0"/>
                        <a:t>- </a:t>
                      </a:r>
                      <a:r>
                        <a:rPr lang="cy-GB" sz="2300" b="0" dirty="0"/>
                        <a:t>Coru’r Ddraig.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067174">
                <a:tc>
                  <a:txBody>
                    <a:bodyPr/>
                    <a:lstStyle/>
                    <a:p>
                      <a:r>
                        <a:rPr lang="cy-GB" sz="2300" b="1" dirty="0"/>
                        <a:t>Geirfa:</a:t>
                      </a:r>
                    </a:p>
                    <a:p>
                      <a:r>
                        <a:rPr lang="cy-GB" sz="2300" b="0" dirty="0"/>
                        <a:t>Canu carolau</a:t>
                      </a:r>
                    </a:p>
                    <a:p>
                      <a:r>
                        <a:rPr lang="cy-GB" sz="2300" b="0" dirty="0"/>
                        <a:t>Chwarae yn yr eira </a:t>
                      </a:r>
                    </a:p>
                    <a:p>
                      <a:r>
                        <a:rPr lang="cy-GB" sz="2300" b="0" dirty="0"/>
                        <a:t>Gwylio ffilm Nadolig</a:t>
                      </a:r>
                    </a:p>
                    <a:p>
                      <a:r>
                        <a:rPr lang="cy-GB" sz="2300" b="0" dirty="0"/>
                        <a:t>Addurno’r goeden</a:t>
                      </a:r>
                    </a:p>
                    <a:p>
                      <a:r>
                        <a:rPr lang="cy-GB" sz="2300" b="0" dirty="0"/>
                        <a:t>Bwyta twrci</a:t>
                      </a:r>
                    </a:p>
                    <a:p>
                      <a:r>
                        <a:rPr lang="cy-GB" sz="2300" b="0" dirty="0"/>
                        <a:t>Lapio anrhegion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3431387"/>
              </p:ext>
            </p:extLst>
          </p:nvPr>
        </p:nvGraphicFramePr>
        <p:xfrm>
          <a:off x="600716" y="2558969"/>
          <a:ext cx="8543285" cy="603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43285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30175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1" dirty="0"/>
                        <a:t>Ffocws Iaith / Patrymau:</a:t>
                      </a:r>
                    </a:p>
                    <a:p>
                      <a:r>
                        <a:rPr lang="cy-GB" sz="2400" b="0" dirty="0"/>
                        <a:t>Bydd y plant cofio a ymarfer brawddegau ‘Mae hi’n ... O’r gloch?’</a:t>
                      </a:r>
                    </a:p>
                    <a:p>
                      <a:r>
                        <a:rPr lang="cy-GB" sz="2400" b="0" dirty="0"/>
                        <a:t>Patrwm newydd:</a:t>
                      </a:r>
                    </a:p>
                    <a:p>
                      <a:r>
                        <a:rPr lang="cy-GB" sz="2400" b="0" dirty="0"/>
                        <a:t>Wyt ti’n ...... am ......?</a:t>
                      </a:r>
                    </a:p>
                    <a:p>
                      <a:r>
                        <a:rPr lang="cy-GB" sz="2400" b="0" dirty="0"/>
                        <a:t>Ydw, rydw i’n .....am ...... o’r gloch.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dirty="0"/>
                        <a:t>Na ydw, dydw i ddim yn .....am ...... o’r gloch.</a:t>
                      </a:r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30175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1" dirty="0"/>
                        <a:t>Gwybodaeth flaenorol:</a:t>
                      </a:r>
                    </a:p>
                    <a:p>
                      <a:r>
                        <a:rPr lang="cy-GB" sz="2400" dirty="0"/>
                        <a:t>Faint o’r gloch ydy hi?</a:t>
                      </a:r>
                    </a:p>
                    <a:p>
                      <a:r>
                        <a:rPr lang="cy-GB" sz="2400" b="0" dirty="0"/>
                        <a:t>Mae hi’n ...... o’r gloch.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2800" b="1" dirty="0"/>
                    </a:p>
                  </a:txBody>
                  <a:tcPr marL="137160" marR="137160" marT="68580" marB="68580"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544</TotalTime>
  <Words>1276</Words>
  <Application>Microsoft Office PowerPoint</Application>
  <PresentationFormat>Custom</PresentationFormat>
  <Paragraphs>209</Paragraphs>
  <Slides>39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Calibri</vt:lpstr>
      <vt:lpstr>Canva Sans</vt:lpstr>
      <vt:lpstr>Aptos</vt:lpstr>
      <vt:lpstr>Dreaming Outloud Pro</vt:lpstr>
      <vt:lpstr>Dreaming Outloud Sans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Meicro Dysgu 2</dc:title>
  <dc:creator>Liz Kother</dc:creator>
  <cp:lastModifiedBy>Liz Kother (2515674)</cp:lastModifiedBy>
  <cp:revision>7</cp:revision>
  <cp:lastPrinted>2025-11-26T21:16:53Z</cp:lastPrinted>
  <dcterms:created xsi:type="dcterms:W3CDTF">2006-08-16T00:00:00Z</dcterms:created>
  <dcterms:modified xsi:type="dcterms:W3CDTF">2025-11-26T21:33:35Z</dcterms:modified>
  <dc:identifier>DAG5pUQf3Ok</dc:identifier>
</cp:coreProperties>
</file>