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3"/>
  </p:normalViewPr>
  <p:slideViewPr>
    <p:cSldViewPr snapToGrid="0">
      <p:cViewPr varScale="1">
        <p:scale>
          <a:sx n="97" d="100"/>
          <a:sy n="97" d="100"/>
        </p:scale>
        <p:origin x="116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00803-9F02-139D-4F99-604D44C0EF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A59CC1-653D-CC2C-4B7C-326A5E9FB7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D2A34-BB64-7E27-36B8-D1A65895A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49737-4583-0783-9F2D-9395FE361D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715C0-C30E-EFC7-B75B-3C40AA836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037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B48CF-A21F-6F75-6672-65AB8AB9AD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97DC5-C2FF-0154-A84D-8ACF16B9C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B1318-E84A-9280-E14C-E732D32D4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DE4BA-D845-F58D-6148-59EFA4FA3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A5D9C-8B79-8308-5124-677A83C2B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834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7DF36-CBD7-11F6-AC2B-EBEB47615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9E3EA5-A5D7-2867-9C51-FEA4DD6C08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981F4B-9814-98D6-7276-0FA2876A2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2AD24-B7E0-ADB6-6AB3-21A9292D18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109CC-4C5F-99D9-2436-A58247AA9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775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12CC8-C113-2594-1F2D-5D55654233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11B69-9AD7-DC93-05D6-63FA68E8E3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BA8184-75E7-1718-9297-C90DAA6B6E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E5A3E-3CEC-F386-1690-EEDE657F3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08535B-A60B-C855-3DE5-A831A0E1A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A99F09-09EE-F589-2D57-C5184F95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590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13620-EFAA-5D56-B8E2-4601ABBD1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718767-F68C-330D-703D-3A17B92F5E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A73F63-6658-6BE0-B132-19A1742DBC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92182C-4114-7675-DAE2-7219994742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9A4341-38B4-7C26-F94C-43F0511360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BBD47-D0B3-C295-F956-FA4B09BC2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B779DB-588E-3B74-A78C-6E0E00A23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E417E4-EF85-959F-D29C-30C3C4EBA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512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7434B-C871-3A46-8819-77DB1236B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238B53-BA1B-D2FA-3943-9BD329FA1D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E0978C-614E-94DD-97C6-0AC944874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615C58-DDE0-E2EA-5058-314BDADAB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832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4789AE-3856-252E-F596-155EAE3F7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6A28A-C231-5FF0-3D78-CCF8F1B12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50316F-0DAC-F08C-1B9B-0CD9A846E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652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38BC3-F7F1-8EBF-2675-F7316645A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E1ADF-769C-2917-E853-6F23C8B8E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6BF164-5AF1-5537-1668-D9D1F57D29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8C0B1C-02B8-2DC3-7FC9-CA2D2C477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6BA8C7-84F0-8937-B1DD-B8CAC94F8E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E039DF-B1DC-AB31-1360-2CCFCCB2B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726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EE3EC-6EC4-039B-9C49-26F933E7E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67254B-3FCB-4108-97BD-6AD1E26FA5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3FDB20-DEE6-13A9-6BBE-3FC929AB28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A196F0-00B9-1B8D-63E3-525EB532F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679B2D-8A3F-1DF7-596F-D9FEBBBB8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FFD63C-BDAF-2716-BD35-6C6E3ABEF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854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C606E-7AA8-3BBE-5439-A61088004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B81A38-4E63-3C54-FA91-6E266B93AD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59C6B2-7E03-48B0-20BA-648FE491F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B9822-753E-C491-29BC-CFCE0AE06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72B57-2CFD-E42E-3683-3A8F0CE3E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21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9D135C-77AD-E5C3-3D1D-F571514C52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AF8D5A-AE57-5400-6CF7-EF4898E1F1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8992F7-5F06-F521-3108-3C16D69CC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677761-E15D-4FEA-A71E-6CB460A7B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E7C58-6DB8-A504-333D-D6E9149F5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1437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6CF378-575E-A0D8-17C0-E4F122F97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E224CC-20BD-4E65-9907-C23C23D10E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DD4606-C5B2-04B9-4FC5-EA769B665D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ECDE33-2FA1-284A-BAD0-AC85F16BC874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64C5D9-E87B-E223-4CAC-B53E073A1E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EF3576-C94C-5DA9-1F11-4459CE1E6A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954680-8701-5242-B30F-4A63E8946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177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europe/about-us/our-work/sustainable-development-goals" TargetMode="External"/><Relationship Id="rId3" Type="http://schemas.openxmlformats.org/officeDocument/2006/relationships/hyperlink" Target="https://www.gov.uk/government/publications/stopping-the-start-our-new-plan-to-create-a-smokefree-generation/stopping-the-start-our-new-plan-to-create-a-smokefree-generation" TargetMode="External"/><Relationship Id="rId7" Type="http://schemas.openxmlformats.org/officeDocument/2006/relationships/hyperlink" Target="https://www.who.int/about/governance/constitution" TargetMode="External"/><Relationship Id="rId2" Type="http://schemas.openxmlformats.org/officeDocument/2006/relationships/hyperlink" Target="https://assets.publishing.service.gov.uk/media/5a822dc740f0b6230269b419/Towards_a_Smoke_free_Generation_-_A_Tobacco_Control_Plan_for_England_2017-2022__2_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fro.who.int/media-centre/infographics/sustainable-development-goals" TargetMode="External"/><Relationship Id="rId5" Type="http://schemas.openxmlformats.org/officeDocument/2006/relationships/hyperlink" Target="https://www.medwriter.ai/blog/comprehensive-guide-to-biopsychosocial-assessment-enhancing-mental-health-evaluations" TargetMode="External"/><Relationship Id="rId4" Type="http://schemas.openxmlformats.org/officeDocument/2006/relationships/hyperlink" Target="https://love.lambeth.gov.uk/stoptober-quit-smoking-and-breath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9506757-598C-CF7D-9694-96293E4023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Module: Health, Wellbeing and Sustainable Development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BMHP6030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Assignment Title: Component 1: Presentation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Farha Bano</a:t>
            </a:r>
            <a:b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Student ID:2238827</a:t>
            </a:r>
          </a:p>
        </p:txBody>
      </p:sp>
    </p:spTree>
    <p:extLst>
      <p:ext uri="{BB962C8B-B14F-4D97-AF65-F5344CB8AC3E}">
        <p14:creationId xmlns:p14="http://schemas.microsoft.com/office/powerpoint/2010/main" val="2280490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6902D-3E02-530B-E7DD-018DF0A92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C86BC-7DB1-C8F9-255B-CEB7B802E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Rising lifestyle diseases, ageing populations, and multimorbidity require new preventative and coordinated care approaches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Niebuur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Integrating health, well-being, and sustainable development improves service effectiveness and resource efficiency.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WHO (2022) highlights sustainable health systems as key to achieving SDG 3 (Healthy lives and well-being for all).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 is a UK public health campaign using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interventions and national engagement to support quitting smoking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Sezgin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This report critically reviews the links between health, well-being, sustainable development, and service delivery.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It explores core concepts, theory, policy, service models, and equity considerations.</a:t>
            </a:r>
          </a:p>
          <a:p>
            <a:endParaRPr lang="en-GB" sz="1200" dirty="0"/>
          </a:p>
        </p:txBody>
      </p:sp>
      <p:pic>
        <p:nvPicPr>
          <p:cNvPr id="4" name="Picture 3" descr="A circular diagram of different icons&#10;&#10;Description automatically generated">
            <a:extLst>
              <a:ext uri="{FF2B5EF4-FFF2-40B4-BE49-F238E27FC236}">
                <a16:creationId xmlns:a16="http://schemas.microsoft.com/office/drawing/2014/main" id="{E4275DD5-E1AA-CCAD-FE8E-74CCF9741E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9E5C2B-661B-49B6-FF1F-FA4DE2197B78}"/>
              </a:ext>
            </a:extLst>
          </p:cNvPr>
          <p:cNvSpPr txBox="1"/>
          <p:nvPr/>
        </p:nvSpPr>
        <p:spPr>
          <a:xfrm>
            <a:off x="5780532" y="5998121"/>
            <a:ext cx="6096000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1: Sustainable Development Goals (World Health Organisation, 2022)</a:t>
            </a:r>
          </a:p>
        </p:txBody>
      </p:sp>
    </p:spTree>
    <p:extLst>
      <p:ext uri="{BB962C8B-B14F-4D97-AF65-F5344CB8AC3E}">
        <p14:creationId xmlns:p14="http://schemas.microsoft.com/office/powerpoint/2010/main" val="3669253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C3F6F-0F5E-582B-55EF-9158B370B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Definition and Discussion of Key Concepts</a:t>
            </a:r>
            <a:endParaRPr lang="en-GB" sz="3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CACCF-DBD0-298F-BE1B-4010A79F4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Health is complete physical, mental, and social well-being, not just absence of disease (WHO, 1948).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definition is idealistic, abstract, and impractical for populations (Kumari,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Well-being is holistic, covering physical, emotional, psychological, and social aspects, plus quality of life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Jiwattanasuk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2022).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is balancing present needs with future resource capacity in healthcare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Elsawy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Youssef,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SDG 3 (Good health and wellbeing) supports global shift toward preventive health systems (WHO, 2022).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 Promotes smoking cessation to reduce future care costs and disease burden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Sezgin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52A149-271E-9A2D-6016-B4430E175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443301"/>
            <a:ext cx="5458968" cy="39713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A20697-DB6D-8931-B4B4-1BA1E4B96040}"/>
              </a:ext>
            </a:extLst>
          </p:cNvPr>
          <p:cNvSpPr txBox="1"/>
          <p:nvPr/>
        </p:nvSpPr>
        <p:spPr>
          <a:xfrm>
            <a:off x="5952211" y="5813184"/>
            <a:ext cx="610076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2: Health and Sustainable Development Goals (WHO, 2025)</a:t>
            </a:r>
          </a:p>
        </p:txBody>
      </p:sp>
    </p:spTree>
    <p:extLst>
      <p:ext uri="{BB962C8B-B14F-4D97-AF65-F5344CB8AC3E}">
        <p14:creationId xmlns:p14="http://schemas.microsoft.com/office/powerpoint/2010/main" val="3334125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9C908-0379-45C2-BE8F-9B03562CE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3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Integration of Health and Wellbeing Approaches</a:t>
            </a:r>
            <a:endParaRPr lang="en-GB" sz="3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2CFCC-3F6A-96D4-CB9B-2CBB8455F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Holistic care considers physical, mental,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health together.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Biopsychosocial approach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recognises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interplay of biology, psychology, and social context (Costa et al., 2024).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HiAP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) promotes intersectoral collaboration across health, housing, education, and environment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Ståhl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Koivusalo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Multi-sectoral approaches are effective at addressing upstream risk factors (Khatri et al.,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Implementation challenges including competing priorities, inconsistent funding, and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fragmentation (Matos et al., 2025).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 uses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interventions, psychological support, mobile apps, digital messaging, and community engagement (Guignard et al., 2022).</a:t>
            </a:r>
          </a:p>
          <a:p>
            <a:endParaRPr lang="en-GB" sz="1200" dirty="0"/>
          </a:p>
        </p:txBody>
      </p:sp>
      <p:pic>
        <p:nvPicPr>
          <p:cNvPr id="4" name="Picture 3" descr="A diagram of a diagram&#10;&#10;Description automatically generated">
            <a:extLst>
              <a:ext uri="{FF2B5EF4-FFF2-40B4-BE49-F238E27FC236}">
                <a16:creationId xmlns:a16="http://schemas.microsoft.com/office/drawing/2014/main" id="{FF020C16-A7F7-680D-975C-FDE3844E3CD5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538833"/>
            <a:ext cx="5458968" cy="3780333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705D964-9A7E-D540-212E-EF37C5114FA8}"/>
              </a:ext>
            </a:extLst>
          </p:cNvPr>
          <p:cNvSpPr txBox="1"/>
          <p:nvPr/>
        </p:nvSpPr>
        <p:spPr>
          <a:xfrm>
            <a:off x="6080760" y="5562447"/>
            <a:ext cx="4818888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3: </a:t>
            </a:r>
            <a:r>
              <a:rPr lang="en-US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in All Policies Approach (</a:t>
            </a:r>
            <a:r>
              <a:rPr lang="en-US" sz="105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Ståhl</a:t>
            </a:r>
            <a:r>
              <a:rPr lang="en-US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and </a:t>
            </a:r>
            <a:r>
              <a:rPr lang="en-US" sz="105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Koivusalo</a:t>
            </a:r>
            <a:r>
              <a:rPr lang="en-US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2020)</a:t>
            </a:r>
            <a:endParaRPr lang="en-GB" sz="1050" i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903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3FF002-829C-2534-C8BC-985131836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Theoretical Perspectives</a:t>
            </a:r>
            <a:endParaRPr lang="en-GB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32738-ACC6-849A-B596-E90520528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integrates biological, psychological, and social factors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Medwriter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Biomedical model focuses mainly on disease pathology, overlooking psychological and social determinants (Younas and Qureshi, 2025).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Biopsychosocial approach supports integrative, patient-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care but requires multi-disciplinary coordination and more resources.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Particularly relevant for lifestyle-related diseases.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 applies this model by addressing:</a:t>
            </a:r>
          </a:p>
          <a:p>
            <a:pPr lvl="1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Biological: nicotine dependence</a:t>
            </a:r>
          </a:p>
          <a:p>
            <a:pPr lvl="1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Social: peer support and media campaigns</a:t>
            </a:r>
          </a:p>
          <a:p>
            <a:pPr lvl="1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Psychological: motivation and self-efficacy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Shows how theory can guide public health action toward lasting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change, not just symptom management.</a:t>
            </a:r>
          </a:p>
          <a:p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1CAEDB-C289-7BEE-88F3-CEC8D054B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4818888" cy="48188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B87FB-78EC-A067-CC59-6347EF8ABDBA}"/>
              </a:ext>
            </a:extLst>
          </p:cNvPr>
          <p:cNvSpPr txBox="1"/>
          <p:nvPr/>
        </p:nvSpPr>
        <p:spPr>
          <a:xfrm>
            <a:off x="6310416" y="5518404"/>
            <a:ext cx="51262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4: Biopsychosocial Approach (</a:t>
            </a:r>
            <a:r>
              <a:rPr lang="en-GB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Medwriter</a:t>
            </a:r>
            <a:r>
              <a:rPr lang="en-GB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060015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1E5075-CAFC-70A6-A037-E25929FE3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Policy and Governance</a:t>
            </a:r>
            <a:endParaRPr lang="en-GB" sz="5000"/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F09D2-EDD0-04A4-C7E6-6FC708CBF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 fontScale="92500"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NHS Long Term Plan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prioritises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prevention, lifestyle change, and early intervention to reduce avoidable hospital admissions (England,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NHS Mental Health Implementation Plan expands access to psychological therapies and embeds mental health support in primary care.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Tobacco Control Plan uses taxes, advertising limits, and cessation support to reduce smoking rates (Department of Health and Social Care,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These strategies align with WHO SDG 3 on preventing non-communicable diseases.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Implementation constraints: limited funding, fragmented commissioning, and regulatory complexity across health and local authorities (Matos et al., 2025).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 is a government-supported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change campaign encouraging collective quitting (Van den Brand et al., 2024).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Short-term success during campaigns, but lasting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change is inconsistent (Jackson et al., 2023).</a:t>
            </a:r>
          </a:p>
          <a:p>
            <a:endParaRPr lang="en-GB" sz="1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AD0728-6608-0744-645A-399F47ACA14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607069"/>
            <a:ext cx="5259515" cy="3965055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E4ADF97-53D3-A4FF-30F6-C5538CF5AE8B}"/>
              </a:ext>
            </a:extLst>
          </p:cNvPr>
          <p:cNvSpPr txBox="1"/>
          <p:nvPr/>
        </p:nvSpPr>
        <p:spPr>
          <a:xfrm>
            <a:off x="6742177" y="5081467"/>
            <a:ext cx="4455909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5: Smoking prevalence mapped against key interventions from 1982 to 2021 (Department of Health and Social Care, 2023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5215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03FDE6-EA6F-0F41-ED40-696FF512C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Service Delivery</a:t>
            </a:r>
            <a:endParaRPr lang="en-GB" sz="500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22F4E-8FB0-87A4-7AC6-64E39B2501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Integration of health, wellbeing, and sustainable development transforms service delivery toward person-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preventive care.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Digital tools (telehealth, mobile apps, remote monitoring) improve access and continuity of care (De la Torre et al., 2025).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Wellness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community-based care, and holistic hospital models aim to reduce acute care needs through early intervention.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These strategies lower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hospitalisation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rates and reduce long-term system costs (Johnson et al., 2024).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Persistent barriers include workforce shortages, high staff workload, and digital exclusion among older or disadvantaged groups.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 integrates mobile apps, SMS messaging, and community engagement for smoking cessation (Love Lambeth, 2020).</a:t>
            </a:r>
          </a:p>
          <a:p>
            <a:endParaRPr lang="en-GB" sz="1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EDBE731-D46C-03B0-31DF-8968C96594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2036963"/>
            <a:ext cx="5458968" cy="27840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A06C63-E5C2-0B94-2433-FC75EEC86A0E}"/>
              </a:ext>
            </a:extLst>
          </p:cNvPr>
          <p:cNvSpPr txBox="1"/>
          <p:nvPr/>
        </p:nvSpPr>
        <p:spPr>
          <a:xfrm>
            <a:off x="6554643" y="5163580"/>
            <a:ext cx="4431409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105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Figure 6: Stoptober’s Quit smoking and breathe (Love Lambeth, 2020)</a:t>
            </a:r>
          </a:p>
        </p:txBody>
      </p:sp>
    </p:spTree>
    <p:extLst>
      <p:ext uri="{BB962C8B-B14F-4D97-AF65-F5344CB8AC3E}">
        <p14:creationId xmlns:p14="http://schemas.microsoft.com/office/powerpoint/2010/main" val="1366355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2B3A5-F2A1-1083-AFB0-7DD3B8CBA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Public Health Initiatives</a:t>
            </a:r>
            <a:endParaRPr lang="en-GB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4C4BF-ECB0-0AD4-C6C7-5873EE4A3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Public health shifts focus from treatment to prevention and early intervention.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Large-scale campaigns raise awareness and influence health knowledge, leading to short-term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change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Plackett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2025).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Maintaining long-term change is difficult due to relapse patterns and structural health factors (DiClemente and Crisafulli, 2022).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Engagement is often lower in more deprived population groups.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 increases quit attempts through mass media and digital tools (Kuipers et al.,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However, abstinence rates decline after the campaign ends, highlighting challenges in sustaining long-term cessation (Schwartz et al., 2025).</a:t>
            </a:r>
          </a:p>
          <a:p>
            <a:endParaRPr lang="en-GB" sz="1200" dirty="0"/>
          </a:p>
        </p:txBody>
      </p:sp>
      <p:pic>
        <p:nvPicPr>
          <p:cNvPr id="4" name="Picture 3" descr="A graph of a number of columns&#10;&#10;Description automatically generated with medium confidence">
            <a:extLst>
              <a:ext uri="{FF2B5EF4-FFF2-40B4-BE49-F238E27FC236}">
                <a16:creationId xmlns:a16="http://schemas.microsoft.com/office/drawing/2014/main" id="{03898B30-A6AA-8ACF-1D6C-6D55A84319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2255322"/>
            <a:ext cx="5458968" cy="23473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48DBF3-23B6-CBA5-2412-ED71CA6FA7E5}"/>
              </a:ext>
            </a:extLst>
          </p:cNvPr>
          <p:cNvSpPr txBox="1"/>
          <p:nvPr/>
        </p:nvSpPr>
        <p:spPr>
          <a:xfrm>
            <a:off x="5449824" y="5142173"/>
            <a:ext cx="610076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1000"/>
              </a:spcAft>
            </a:pPr>
            <a:r>
              <a:rPr lang="en-GB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7: Impact of Stoptober on Decrease in Smoking (Kuipers et al., 2020)</a:t>
            </a:r>
          </a:p>
        </p:txBody>
      </p:sp>
    </p:spTree>
    <p:extLst>
      <p:ext uri="{BB962C8B-B14F-4D97-AF65-F5344CB8AC3E}">
        <p14:creationId xmlns:p14="http://schemas.microsoft.com/office/powerpoint/2010/main" val="1858652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32849-B70F-3B6B-6985-1C949722C2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Equity and Access</a:t>
            </a:r>
            <a:endParaRPr lang="en-GB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BF3DF-2B54-91B0-6579-FA838CCABC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Equity gaps persist in care access and outcomes across socioeconomic groups.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Deprived areas face higher chronic illness rates and lower preventive service use (Woodward et al., 2023).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NHS universal coverage alone is insufficient; targeted interventions are needed for vulnerable groups (Adeyemo et al., 2026).</a:t>
            </a:r>
          </a:p>
          <a:p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exist to improve service uptake among high-risk populations.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Smoking prevalence is disproportionately high in disadvantaged communities (Wise,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Stoptober’s mass media and digital tools show lower engagement in hard-to-reach groups, limiting ability to reduce entrenched inequalities (Denford et al., 2024).</a:t>
            </a:r>
          </a:p>
          <a:p>
            <a:endParaRPr lang="en-GB" sz="1400" dirty="0"/>
          </a:p>
        </p:txBody>
      </p:sp>
      <p:pic>
        <p:nvPicPr>
          <p:cNvPr id="4" name="Picture 3" descr="A graph of different types of smoke&#10;&#10;Description automatically generated">
            <a:extLst>
              <a:ext uri="{FF2B5EF4-FFF2-40B4-BE49-F238E27FC236}">
                <a16:creationId xmlns:a16="http://schemas.microsoft.com/office/drawing/2014/main" id="{9FAF8269-A817-215F-69A0-F4E9F152897B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1368241"/>
            <a:ext cx="5458968" cy="4121518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516EFF-F637-4502-511A-8E512D750F18}"/>
              </a:ext>
            </a:extLst>
          </p:cNvPr>
          <p:cNvSpPr txBox="1"/>
          <p:nvPr/>
        </p:nvSpPr>
        <p:spPr>
          <a:xfrm>
            <a:off x="6283912" y="5839444"/>
            <a:ext cx="6100762" cy="2539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8: People Smoking in UK (Wise, 2014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775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DB937A-C25F-5E57-7B77-D50A71AE5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5AA9F-9863-EBD2-1218-A7BD49D30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Integrating health, wellbeing, and sustainable development is essential for modern care systems.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Supports more effective, person-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and preventative services, improving population health outcomes.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Enables a shift from reactive care to early support, enhancing long-term wellbeing.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Full integration remains difficult due to structural fragmentation, workforce pressures, and resource constraints.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Despite limitations, the direction toward integration is increasingly important.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Future health systems must </a:t>
            </a:r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prioritise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resilience, inclusivity, sustainability, and equity to meet present and future needs.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60963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35337-52F7-A0B6-4124-44594F67F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5F941-36BB-7D0F-1736-1738219B7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7085"/>
            <a:ext cx="10515600" cy="4747453"/>
          </a:xfrm>
        </p:spPr>
        <p:txBody>
          <a:bodyPr>
            <a:normAutofit fontScale="25000" lnSpcReduction="20000"/>
          </a:bodyPr>
          <a:lstStyle/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Adeyemo, S.C.,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Awodele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Olabode, E.D., Ajayi, A.R., Are-Daniel, O.,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Opeyemi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O.,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Olagunju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F.A.,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Olarewaju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S.O., Adeleke, F.Y. and Santhosh, A.C., (2026). NHS UK; Successes, Challenges, and Future Prospects, and Transferable Lessons for Global Health Systems: A Systematic Review.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Costa, I.G.,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Adduono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and Jones-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Bonofiglio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K., (2024). Biopsychosocial Needs and the Intersection of Mental Health and Ageing.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Supporting Older Persons on Their Ageing Journey: An Emancipatory Approach to Nursing Care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163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 la Torre, K., Min, S., Lee, H. and Kang, D., (2025). The application of preventive medicine in the future digital health era.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27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p.e59165.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Denford, S., Holt, L.,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Essery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R., Kesten, J., Cabral, C., Weston, D., Horwood, J., Hickman, M.,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Amlôt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 and Yardley, L., (2024). Engagement in rapid public health research among young people from underserved communities: maximising opportunities and overcoming barriers.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Public Health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24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p.2217.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Department of Health (2017).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Towards a Smokefree Generation A Tobacco Control Plan for England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Available at: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https://assets.publishing.service.gov.uk/media/5a822dc740f0b6230269b419/Towards_a_Smoke_free_Generation_-_A_Tobacco_Control_Plan_for_England_2017-2022__2_.pdf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 Jun. 2026].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Department of Health and Social Care (2023).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Stopping the start: Our New Plan to Create a Smokefree Generation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GOV.UK. Available at: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https://www.gov.uk/government/publications/stopping-the-start-our-new-plan-to-create-a-smokefree-generation/stopping-the-start-our-new-plan-to-create-a-smokefree-generation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17 Jun. 2026].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DiClemente, C.C. and Crisafulli, M.A., (2022). Relapse on the road to recovery: learning the lessons of failure on the way to successful behaviour change.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Health Service Psychology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48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pp.59-68.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Elsawy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and Youssef, M., (2023). Economic sustainability: Meeting needs without compromising future generations.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Economics and Finance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15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(10), pp.23-31.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England, N.H.S., (2023).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long term workforce plan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[online]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Guignard, R.,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Djian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Pasquereau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Blanc, A.,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Gallopel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-Morvan, K.,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Smadja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O., Avenel-Roux, J., David, F., Davies, J.,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Quatremére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and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Arwidson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P., (2022). From “Stoptober” in the UK to “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Mois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Sans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Tabac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” in France: How to Import and Evaluate a Complex and Large-Scale Social Marketing Campaign. In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Applied Social Marketing and Quality of Life: Case Studies from an International Perspective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(pp. 117-131). Cham: Springer International Publishing.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Jackson, S.E., Shahab, L. and Brown, J., (2023). Examining the influence of tobacco control mass media campaign expenditure on the association between motivation to stop smoking and quit attempts: a prospective study in England.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Addictive Behaviours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144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p.107744.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Jiwattanasuk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N.,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Pannavoravat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 and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Sirikanchana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P., (2022). The holistic well-being concepts in relation to quality of life.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ABAC ODI Journal Vision. Action. Outcome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p.28.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Johnson, E.E., Searle, B., Green, K.L.,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Walbaum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Barker, R., Brotherhood, K., Spiers, G.F., Craig, D. and Hanratty, B., (2024). Interventions to prevent hospital admissions in long-term care facilities: a rapid review of economic evidence.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the American Medical Directors Association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25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(8), p.105034.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Khatri, R.B.,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Erku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Endalamaw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Wolka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Nigatu, F., Zewdie, A. and Assefa, Y., (2023). Multisectoral actions in primary health care: A realist synthesis of scoping review. </a:t>
            </a:r>
            <a:r>
              <a:rPr lang="en-GB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(8), p.e0289816.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Kuipers, M.A., West, R., Beard, E.V. and Brown, J., (2020). Impact of the “Stoptober” smoking cessation campaign in England from 2012 to 2017: a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quasiexperimental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repeat cross-sectional study.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Nicotine and Tobacco Research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22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(9), pp.1453-1459.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Kumari, A.R., (2023). Human Right to Health: A Critique.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Issue 2 Indian JL &amp; Legal </a:t>
            </a:r>
            <a:r>
              <a:rPr lang="en-GB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Rsch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p.1.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Love Lambeth (2020).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Stoptober – quit smoking and breathe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Love Lambeth. Available at: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https://love.lambeth.gov.uk/stoptober-quit-smoking-and-breathe/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17 Jun. 2026].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Matos, R.C.D., Nascimento, G.D., Campos Fernandes, A. and Matos, C., (2025). Health and social care integration: insights from international implementation cases.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Market Access &amp; Health Policy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13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p.28.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Medwriter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(2024).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Comprehensive Guide to Biopsychosocial Assessment: Enhancing Mental Health Evaluations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Medwriter.ai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https://www.medwriter.ai/blog/comprehensive-guide-to-biopsychosocial-assessment-enhancing-mental-health-evaluations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17 Jun. 2026].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Niebuur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Vonk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J.M., Du, Y., de Bock, G.H.,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Lunter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G., Krabbe, P.F., Alizadeh, B.Z.,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Snieder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H., Smidt, N.,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Boezen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and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Corpeleijn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E., (2023). Lifestyle factors related to prevalent chronic disease multimorbidity: A population-based cross-sectional study. </a:t>
            </a:r>
            <a:r>
              <a:rPr lang="en-GB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(7), p.e0287263.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Plackett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R., Steward, J.M.,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Kassianos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A.P.,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Duenger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Schartau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P., Sheringham, J., Cooper, S., Biddle, L.,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Kidger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and Walters, K., (2025). The effectiveness of social media campaigns in improving knowledge and attitudes toward mental health and help-seeking in high-income countries: scoping review.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27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p.e68124.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Schwartz, R., Borland, T., Shahid, M., Kuzmich, K. and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Chaiton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(2025). Long-term engagement in smoking cessation campaign: A mixed methods randomised trial. </a:t>
            </a:r>
            <a:r>
              <a:rPr lang="en-GB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p.e0318160.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Sezgin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(2023). Development, Implementation, and Evaluation of Anti-tobacco Communication Campaigns: The Stoptober Campaign. </a:t>
            </a:r>
            <a:r>
              <a:rPr lang="en-GB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Addicta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The Turkish Journal on Addictions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(3), pp.297-303.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Ståhl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 and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Koivusalo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M., (2020). Health in all policies: concept, purpose, and implementation. In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Handbook of global health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(pp. 1-23). Cham: Springer International Publishing.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Van den Brand, F.A., Martinelli, T., de Haan-Bouma, C.I.,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Meerkerk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G.J.,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Winkens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and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Nagelhout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G.E., (2024). How a 5-Day Stay in the Tobacco-Free Environment of the Stoptober House Supports Individuals to Quit Smoking: A Mixed Methods Pilot Study.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Addiction Research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30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pp.103-113.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(2025).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Sustainable Development Goals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WHO | Regional Office for Africa. Available at: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https://www.afro.who.int/media-centre/infographics/sustainable-development-goals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17 Jun. 2026].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Wise, J., (2014). UK survey confirms link between deprivation and smoking.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Woodward, A., Davies, N., Walters, K., </a:t>
            </a:r>
            <a:r>
              <a:rPr lang="en-GB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Nimmons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D., Stevenson, F., Protheroe, J., Chew-Graham, C.A. and Armstrong, M., (2023). Self-management of multiple long-term conditions: A systematic review of the barriers and facilitators amongst people experiencing socioeconomic deprivation. </a:t>
            </a:r>
            <a:r>
              <a:rPr lang="en-GB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PLoS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One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(2), p.e0282036.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Organisation (1948).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Constitution of the World Health Organisation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World Health Organisation. Available at: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https://www.who.int/about/governance/constitution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 Jun. 2026].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Organisation (2022). 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Sustainable Development Goals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[online] World Health Organisation. Available at: </a:t>
            </a:r>
            <a:r>
              <a:rPr lang="en-GB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https://www.who.int/europe/about-us/our-work/sustainable-development-goals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[Accessed 1 Jun. 2026].</a:t>
            </a:r>
          </a:p>
          <a:p>
            <a:pPr marL="457200" marR="0" indent="-457200">
              <a:lnSpc>
                <a:spcPct val="12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Younas, A. and Qureshi, A., (2025). Beyond the Biomedical Model: Cultural, Indigenous, and Social Determinants of Mental Health.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Behavioural Sciences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</a:t>
            </a:r>
            <a:r>
              <a:rPr lang="en-GB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35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(1), p.4.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8211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2820</Words>
  <Application>Microsoft Macintosh PowerPoint</Application>
  <PresentationFormat>Widescreen</PresentationFormat>
  <Paragraphs>108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Times New Roman</vt:lpstr>
      <vt:lpstr>Office Theme</vt:lpstr>
      <vt:lpstr>Module: Health, Wellbeing and Sustainable Development Module Code: BMHP6030 Assignment Title: Component 1: Presentation Student Name: Farha Bano Student ID:2238827</vt:lpstr>
      <vt:lpstr>Introduction </vt:lpstr>
      <vt:lpstr>Definition and Discussion of Key Concepts</vt:lpstr>
      <vt:lpstr>Integration of Health and Wellbeing Approaches</vt:lpstr>
      <vt:lpstr>Theoretical Perspectives</vt:lpstr>
      <vt:lpstr>Policy and Governance</vt:lpstr>
      <vt:lpstr>Service Delivery</vt:lpstr>
      <vt:lpstr>Public Health Initiatives</vt:lpstr>
      <vt:lpstr>Equity and Access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asmasurajaftab@gmail.com</dc:creator>
  <cp:lastModifiedBy>asmasurajaftab@gmail.com</cp:lastModifiedBy>
  <cp:revision>2</cp:revision>
  <dcterms:created xsi:type="dcterms:W3CDTF">2026-06-20T22:45:19Z</dcterms:created>
  <dcterms:modified xsi:type="dcterms:W3CDTF">2026-06-20T23:15:01Z</dcterms:modified>
</cp:coreProperties>
</file>