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ink/ink1.xml" ContentType="application/inkml+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685" r:id="rId6"/>
  </p:sldMasterIdLst>
  <p:notesMasterIdLst>
    <p:notesMasterId r:id="rId27"/>
  </p:notesMasterIdLst>
  <p:handoutMasterIdLst>
    <p:handoutMasterId r:id="rId28"/>
  </p:handoutMasterIdLst>
  <p:sldIdLst>
    <p:sldId id="351" r:id="rId7"/>
    <p:sldId id="375" r:id="rId8"/>
    <p:sldId id="257" r:id="rId9"/>
    <p:sldId id="258" r:id="rId10"/>
    <p:sldId id="357" r:id="rId11"/>
    <p:sldId id="352" r:id="rId12"/>
    <p:sldId id="259" r:id="rId13"/>
    <p:sldId id="261" r:id="rId14"/>
    <p:sldId id="358" r:id="rId15"/>
    <p:sldId id="359" r:id="rId16"/>
    <p:sldId id="362" r:id="rId17"/>
    <p:sldId id="360" r:id="rId18"/>
    <p:sldId id="361" r:id="rId19"/>
    <p:sldId id="262" r:id="rId20"/>
    <p:sldId id="263" r:id="rId21"/>
    <p:sldId id="265" r:id="rId22"/>
    <p:sldId id="353" r:id="rId23"/>
    <p:sldId id="267" r:id="rId24"/>
    <p:sldId id="376" r:id="rId25"/>
    <p:sldId id="37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BD1D60-A419-490D-92A1-0886319B4252}" v="415" dt="2023-11-27T14:14:03.9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2" autoAdjust="0"/>
    <p:restoredTop sz="84643" autoAdjust="0"/>
  </p:normalViewPr>
  <p:slideViewPr>
    <p:cSldViewPr>
      <p:cViewPr varScale="1">
        <p:scale>
          <a:sx n="94" d="100"/>
          <a:sy n="94" d="100"/>
        </p:scale>
        <p:origin x="201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handoutMaster" Target="handoutMasters/handout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05/12/2023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1T10:33:27.988"/>
    </inkml:context>
    <inkml:brush xml:id="br0">
      <inkml:brushProperty name="width" value="0.035" units="cm"/>
      <inkml:brushProperty name="height" value="0.035" units="cm"/>
    </inkml:brush>
  </inkml:definitions>
  <inkml:trace contextRef="#ctx0" brushRef="#br0">2309 453 24575,'-3'0'0,"-1"-1"0,0 1 0,1 0 0,-1 1 0,0-1 0,1 1 0,-6 1 0,-9 1 0,-159 1 0,108-4 0,-103 12 0,96 1 0,1 4 0,-79 29 0,-138 73 0,187-66 0,1 5 0,-106 80 0,-168 171 0,324-259 0,-85 106 0,111-119 0,1 2 0,3 1 0,1 0 0,-18 46 0,17-25 0,4 2 0,2 1 0,3 0 0,3 1 0,3 0 0,3 1 0,2 88 0,8-49 0,5-1 0,4 0 0,51 191 0,-46-231 0,3-1 0,40 84 0,-48-121 0,1 0 0,2-1 0,0-1 0,2-1 0,0 0 0,2-1 0,41 36 0,-30-35 0,2-1 0,0-2 0,1-1 0,1-2 0,1-2 0,0-1 0,1-1 0,0-2 0,51 8 0,8-5 0,0-5 0,154-3 0,-52-13 0,-1-9 0,320-67 0,-442 65 0,-2-3 0,0-3 0,-1-3 0,-2-3 0,-1-4 0,99-63 0,-122 64 0,0-1 0,-2-3 0,-2-1 0,-2-2 0,-1-2 0,-2-2 0,-2-1 0,-2-1 0,38-74 0,-35 45 0,-3-1 0,43-154 0,7-171 0,-67 294 0,-5-1 0,-4 0 0,-9-138 0,-3 182 0,-3 1 0,-2 1 0,-4-1 0,-2 2 0,-2 0 0,-4 2 0,-29-59 0,26 71-47,-2 1 1,-2 1-1,-1 1 0,-3 2 0,-2 1 0,-1 2 0,-65-54 0,47 51-126,-1 2 0,-3 3-1,-1 2 1,-1 3 0,-104-40-1,-210-40-2231,-5 29-1966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BB0EF-55F5-4296-B480-82C569973B21}" type="datetimeFigureOut">
              <a:rPr lang="en-GB" smtClean="0"/>
              <a:t>05/12/2023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51224-72BE-4D38-B196-381731D9D811}" type="slidenum">
              <a:rPr lang="en-GB" smtClean="0"/>
              <a:t>‹#›</a:t>
            </a:fld>
            <a:endParaRPr lang="en-GB"/>
          </a:p>
        </p:txBody>
      </p:sp>
    </p:spTree>
    <p:extLst>
      <p:ext uri="{BB962C8B-B14F-4D97-AF65-F5344CB8AC3E}">
        <p14:creationId xmlns:p14="http://schemas.microsoft.com/office/powerpoint/2010/main" val="2703208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session is to be more conversational</a:t>
            </a:r>
          </a:p>
        </p:txBody>
      </p:sp>
      <p:sp>
        <p:nvSpPr>
          <p:cNvPr id="4" name="Slide Number Placeholder 3"/>
          <p:cNvSpPr>
            <a:spLocks noGrp="1"/>
          </p:cNvSpPr>
          <p:nvPr>
            <p:ph type="sldNum" sz="quarter" idx="5"/>
          </p:nvPr>
        </p:nvSpPr>
        <p:spPr/>
        <p:txBody>
          <a:bodyPr/>
          <a:lstStyle/>
          <a:p>
            <a:fld id="{82E51224-72BE-4D38-B196-381731D9D811}" type="slidenum">
              <a:rPr lang="en-GB" smtClean="0"/>
              <a:t>3</a:t>
            </a:fld>
            <a:endParaRPr lang="en-GB"/>
          </a:p>
        </p:txBody>
      </p:sp>
    </p:spTree>
    <p:extLst>
      <p:ext uri="{BB962C8B-B14F-4D97-AF65-F5344CB8AC3E}">
        <p14:creationId xmlns:p14="http://schemas.microsoft.com/office/powerpoint/2010/main" val="2756354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engage with students, to share their thoughts.</a:t>
            </a:r>
          </a:p>
        </p:txBody>
      </p:sp>
      <p:sp>
        <p:nvSpPr>
          <p:cNvPr id="4" name="Slide Number Placeholder 3"/>
          <p:cNvSpPr>
            <a:spLocks noGrp="1"/>
          </p:cNvSpPr>
          <p:nvPr>
            <p:ph type="sldNum" sz="quarter" idx="10"/>
          </p:nvPr>
        </p:nvSpPr>
        <p:spPr/>
        <p:txBody>
          <a:bodyPr/>
          <a:lstStyle/>
          <a:p>
            <a:fld id="{A0A7379B-C253-4423-B142-13ECA5AC82D8}" type="slidenum">
              <a:rPr lang="en-GB" smtClean="0"/>
              <a:t>4</a:t>
            </a:fld>
            <a:endParaRPr lang="en-GB"/>
          </a:p>
        </p:txBody>
      </p:sp>
    </p:spTree>
    <p:extLst>
      <p:ext uri="{BB962C8B-B14F-4D97-AF65-F5344CB8AC3E}">
        <p14:creationId xmlns:p14="http://schemas.microsoft.com/office/powerpoint/2010/main" val="3721228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5</a:t>
            </a:fld>
            <a:endParaRPr lang="en-GB"/>
          </a:p>
        </p:txBody>
      </p:sp>
    </p:spTree>
    <p:extLst>
      <p:ext uri="{BB962C8B-B14F-4D97-AF65-F5344CB8AC3E}">
        <p14:creationId xmlns:p14="http://schemas.microsoft.com/office/powerpoint/2010/main" val="19716459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engage the students in a discussion to establish the traits and attributes of integrity before going through the list. Do the students mention things here? Did they come up with similar? Better?</a:t>
            </a:r>
          </a:p>
          <a:p>
            <a:r>
              <a:rPr lang="en-GB" dirty="0"/>
              <a:t>Honesty: It is telling the truth or being sincere, straightforward, it is also having moral character and not involve themselves in lying, cheating and theft.</a:t>
            </a:r>
          </a:p>
          <a:p>
            <a:r>
              <a:rPr lang="en-GB" dirty="0"/>
              <a:t>Contentment: Is the state of being happy and satisfied. It is feeling fine and secure with what you have as a result of living a good, honest and worthwhile life</a:t>
            </a:r>
          </a:p>
          <a:p>
            <a:r>
              <a:rPr lang="en-GB" dirty="0"/>
              <a:t>Truthfulness: Do not deceive or pretend. Being sincere, reject lies, being honest and telling the truth and such a person will never cheat others.</a:t>
            </a:r>
          </a:p>
          <a:p>
            <a:r>
              <a:rPr lang="en-GB" dirty="0"/>
              <a:t>Fair play: Is a situation when one or group of people act according to the set rules without anyone having an unfair advantage. It brings about respect, friendship, team spirit and tolerance in our day-to-day activities. </a:t>
            </a:r>
          </a:p>
          <a:p>
            <a:r>
              <a:rPr lang="en-GB" dirty="0"/>
              <a:t>Non- Compromising Principle: Do something to make people trust and believe in you, always behaves well, act on moral value and standard that influence your actions in positive manners. Never behave in a way that will affect your moral values or standard</a:t>
            </a:r>
          </a:p>
        </p:txBody>
      </p:sp>
      <p:sp>
        <p:nvSpPr>
          <p:cNvPr id="4" name="Slide Number Placeholder 3"/>
          <p:cNvSpPr>
            <a:spLocks noGrp="1"/>
          </p:cNvSpPr>
          <p:nvPr>
            <p:ph type="sldNum" sz="quarter" idx="10"/>
          </p:nvPr>
        </p:nvSpPr>
        <p:spPr/>
        <p:txBody>
          <a:bodyPr/>
          <a:lstStyle/>
          <a:p>
            <a:fld id="{A0A7379B-C253-4423-B142-13ECA5AC82D8}" type="slidenum">
              <a:rPr lang="en-GB" smtClean="0"/>
              <a:t>6</a:t>
            </a:fld>
            <a:endParaRPr lang="en-GB"/>
          </a:p>
        </p:txBody>
      </p:sp>
    </p:spTree>
    <p:extLst>
      <p:ext uri="{BB962C8B-B14F-4D97-AF65-F5344CB8AC3E}">
        <p14:creationId xmlns:p14="http://schemas.microsoft.com/office/powerpoint/2010/main" val="1363085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engage students on this discussion topic. Why are morals important? What do they say about us as a person?</a:t>
            </a:r>
            <a:endParaRPr lang="en-GB" b="1" i="1" dirty="0"/>
          </a:p>
        </p:txBody>
      </p:sp>
      <p:sp>
        <p:nvSpPr>
          <p:cNvPr id="4" name="Slide Number Placeholder 3"/>
          <p:cNvSpPr>
            <a:spLocks noGrp="1"/>
          </p:cNvSpPr>
          <p:nvPr>
            <p:ph type="sldNum" sz="quarter" idx="10"/>
          </p:nvPr>
        </p:nvSpPr>
        <p:spPr/>
        <p:txBody>
          <a:bodyPr/>
          <a:lstStyle/>
          <a:p>
            <a:fld id="{A0A7379B-C253-4423-B142-13ECA5AC82D8}" type="slidenum">
              <a:rPr lang="en-GB" smtClean="0"/>
              <a:t>7</a:t>
            </a:fld>
            <a:endParaRPr lang="en-GB"/>
          </a:p>
        </p:txBody>
      </p:sp>
    </p:spTree>
    <p:extLst>
      <p:ext uri="{BB962C8B-B14F-4D97-AF65-F5344CB8AC3E}">
        <p14:creationId xmlns:p14="http://schemas.microsoft.com/office/powerpoint/2010/main" val="799909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Previously, we looked at Morals which, are the Rules that set expected behaviours for our daily lives. These morals are based upon our beliefs, and values.</a:t>
            </a:r>
            <a:endParaRPr lang="en-GB" b="1" i="1" dirty="0"/>
          </a:p>
          <a:p>
            <a:endParaRPr lang="en-GB" b="1" i="1" dirty="0"/>
          </a:p>
          <a:p>
            <a:r>
              <a:rPr lang="en-GB" b="0" i="0" dirty="0"/>
              <a:t>So if Morals are the rules, integrity is the adherence to these rules… But let us take a quick look at Values &amp; Beliefs that inform them…</a:t>
            </a:r>
          </a:p>
        </p:txBody>
      </p:sp>
      <p:sp>
        <p:nvSpPr>
          <p:cNvPr id="4" name="Slide Number Placeholder 3"/>
          <p:cNvSpPr>
            <a:spLocks noGrp="1"/>
          </p:cNvSpPr>
          <p:nvPr>
            <p:ph type="sldNum" sz="quarter" idx="10"/>
          </p:nvPr>
        </p:nvSpPr>
        <p:spPr/>
        <p:txBody>
          <a:bodyPr/>
          <a:lstStyle/>
          <a:p>
            <a:fld id="{A0A7379B-C253-4423-B142-13ECA5AC82D8}" type="slidenum">
              <a:rPr lang="en-GB" smtClean="0"/>
              <a:t>8</a:t>
            </a:fld>
            <a:endParaRPr lang="en-GB"/>
          </a:p>
        </p:txBody>
      </p:sp>
    </p:spTree>
    <p:extLst>
      <p:ext uri="{BB962C8B-B14F-4D97-AF65-F5344CB8AC3E}">
        <p14:creationId xmlns:p14="http://schemas.microsoft.com/office/powerpoint/2010/main" val="11933755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4D5156"/>
                </a:solidFill>
                <a:effectLst/>
                <a:latin typeface="arial" panose="020B0604020202020204" pitchFamily="34" charset="0"/>
              </a:rPr>
              <a:t>Values are </a:t>
            </a:r>
            <a:r>
              <a:rPr lang="en-GB" b="1" i="0" dirty="0">
                <a:solidFill>
                  <a:srgbClr val="5F6368"/>
                </a:solidFill>
                <a:effectLst/>
                <a:latin typeface="arial" panose="020B0604020202020204" pitchFamily="34" charset="0"/>
              </a:rPr>
              <a:t>basic and fundamental beliefs that guide, or motivate attitudes or actions (Ethics Sage, 2018). As we explored in a previous session, the values we hold dear, and the way we engage with them shape our authentic selves</a:t>
            </a:r>
            <a:endParaRPr lang="en-GB" b="0" i="0" dirty="0"/>
          </a:p>
          <a:p>
            <a:endParaRPr lang="en-GB" b="0" i="0" dirty="0"/>
          </a:p>
          <a:p>
            <a:r>
              <a:rPr lang="en-GB" b="0" i="0" dirty="0"/>
              <a:t>Take a look at the list of a small selection of values. Rate yourself.</a:t>
            </a:r>
          </a:p>
          <a:p>
            <a:endParaRPr lang="en-GB" b="0" i="0" dirty="0"/>
          </a:p>
          <a:p>
            <a:r>
              <a:rPr lang="en-GB" b="0" i="0" dirty="0"/>
              <a:t>What do you think are the top 3 values, they do not have to be from this list.</a:t>
            </a:r>
          </a:p>
          <a:p>
            <a:endParaRPr lang="en-GB" b="0" i="0" dirty="0"/>
          </a:p>
          <a:p>
            <a:r>
              <a:rPr lang="en-GB" b="0" i="0" dirty="0"/>
              <a:t>INTEGRITY – adherence to strong moral principles and values. Integrity is regarded as the honesty and truthfulness of ones actions.</a:t>
            </a:r>
          </a:p>
          <a:p>
            <a:r>
              <a:rPr lang="en-GB" b="0" i="0" dirty="0"/>
              <a:t>HONESTY – Truthfulness. The absence of lying, cheating etc</a:t>
            </a:r>
          </a:p>
          <a:p>
            <a:r>
              <a:rPr lang="en-GB" b="0" i="0" dirty="0"/>
              <a:t>CREATIVITY – The creation of something new and/or valuable</a:t>
            </a:r>
          </a:p>
          <a:p>
            <a:r>
              <a:rPr lang="en-GB" b="0" i="0" dirty="0"/>
              <a:t>LOYALTY – Devotion.</a:t>
            </a:r>
          </a:p>
          <a:p>
            <a:r>
              <a:rPr lang="en-GB" b="0" i="0" dirty="0"/>
              <a:t>RESPECT – A sense of admiration for good or valuable qualities.</a:t>
            </a:r>
          </a:p>
          <a:p>
            <a:r>
              <a:rPr lang="en-GB" b="0" i="0" dirty="0"/>
              <a:t>COURAGE – The willingness to face adversity.</a:t>
            </a:r>
          </a:p>
          <a:p>
            <a:r>
              <a:rPr lang="en-GB" b="0" i="0" dirty="0"/>
              <a:t>COMPASSION – an emotional awareness of others.</a:t>
            </a:r>
          </a:p>
          <a:p>
            <a:r>
              <a:rPr lang="en-GB" b="0" i="0" dirty="0"/>
              <a:t>KINDNESS – Acts of generosity</a:t>
            </a:r>
          </a:p>
          <a:p>
            <a:r>
              <a:rPr lang="en-GB" b="0" i="0" dirty="0"/>
              <a:t>HUMILITY – Low self-regard and sense of unworthiness.</a:t>
            </a:r>
          </a:p>
          <a:p>
            <a:r>
              <a:rPr lang="en-GB" b="0" i="0" dirty="0"/>
              <a:t>ACCOUNTABILITY – Taking ownership of one’s actions, and outcomes</a:t>
            </a:r>
          </a:p>
          <a:p>
            <a:r>
              <a:rPr lang="en-GB" b="0" i="0" dirty="0"/>
              <a:t>GENEROSITY – Giving</a:t>
            </a:r>
          </a:p>
          <a:p>
            <a:r>
              <a:rPr lang="en-GB" b="0" i="0" dirty="0"/>
              <a:t>DEPENDABILITY – Reliable</a:t>
            </a:r>
          </a:p>
          <a:p>
            <a:r>
              <a:rPr lang="en-GB" b="0" i="0" dirty="0"/>
              <a:t>FRIENDSHIP – We should all know what friendship is…?</a:t>
            </a:r>
          </a:p>
          <a:p>
            <a:r>
              <a:rPr lang="en-GB" b="0" i="0" dirty="0"/>
              <a:t>PATIENCE – The ability to endure, perseverance.</a:t>
            </a:r>
          </a:p>
          <a:p>
            <a:r>
              <a:rPr lang="en-GB" b="0" i="0" dirty="0"/>
              <a:t>ALTRUISM – </a:t>
            </a:r>
            <a:r>
              <a:rPr lang="en-GB" b="0" i="0" dirty="0" err="1"/>
              <a:t>Selfnessess</a:t>
            </a:r>
            <a:r>
              <a:rPr lang="en-GB" b="0" i="0" dirty="0"/>
              <a:t>. Putting others above ourselves.</a:t>
            </a:r>
          </a:p>
        </p:txBody>
      </p:sp>
      <p:sp>
        <p:nvSpPr>
          <p:cNvPr id="4" name="Slide Number Placeholder 3"/>
          <p:cNvSpPr>
            <a:spLocks noGrp="1"/>
          </p:cNvSpPr>
          <p:nvPr>
            <p:ph type="sldNum" sz="quarter" idx="10"/>
          </p:nvPr>
        </p:nvSpPr>
        <p:spPr/>
        <p:txBody>
          <a:bodyPr/>
          <a:lstStyle/>
          <a:p>
            <a:fld id="{A0A7379B-C253-4423-B142-13ECA5AC82D8}" type="slidenum">
              <a:rPr lang="en-GB" smtClean="0"/>
              <a:t>9</a:t>
            </a:fld>
            <a:endParaRPr lang="en-GB"/>
          </a:p>
        </p:txBody>
      </p:sp>
    </p:spTree>
    <p:extLst>
      <p:ext uri="{BB962C8B-B14F-4D97-AF65-F5344CB8AC3E}">
        <p14:creationId xmlns:p14="http://schemas.microsoft.com/office/powerpoint/2010/main" val="3934179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According to Tony Robbins (2023)</a:t>
            </a:r>
          </a:p>
          <a:p>
            <a:r>
              <a:rPr lang="en-GB" b="0" i="0" dirty="0"/>
              <a:t>Our beliefs, are the thoughts and feelings we hold about ourselves; these influence how we view the world around us. These are things that we believe are true.</a:t>
            </a:r>
          </a:p>
          <a:p>
            <a:endParaRPr lang="en-GB" b="0" i="0" dirty="0"/>
          </a:p>
          <a:p>
            <a:r>
              <a:rPr lang="en-GB" b="0" i="0" dirty="0"/>
              <a:t>Our values </a:t>
            </a:r>
            <a:r>
              <a:rPr lang="en-GB" b="0" i="0" dirty="0">
                <a:solidFill>
                  <a:srgbClr val="000000"/>
                </a:solidFill>
                <a:effectLst/>
                <a:latin typeface="proxima_nova_regular"/>
              </a:rPr>
              <a:t>directly influence our actions. They affect our behaviour and character in our day-to-day life and are related to our needs.</a:t>
            </a:r>
          </a:p>
          <a:p>
            <a:endParaRPr lang="en-GB" b="0" i="0" dirty="0">
              <a:solidFill>
                <a:srgbClr val="000000"/>
              </a:solidFill>
              <a:effectLst/>
              <a:latin typeface="proxima_nova_regular"/>
            </a:endParaRPr>
          </a:p>
          <a:p>
            <a:r>
              <a:rPr lang="en-GB" b="0" i="0" dirty="0">
                <a:solidFill>
                  <a:srgbClr val="000000"/>
                </a:solidFill>
                <a:effectLst/>
                <a:latin typeface="proxima_nova_regular"/>
              </a:rPr>
              <a:t>And our behaviours are the practical application of </a:t>
            </a:r>
            <a:r>
              <a:rPr lang="en-GB" b="0" i="0">
                <a:solidFill>
                  <a:srgbClr val="000000"/>
                </a:solidFill>
                <a:effectLst/>
                <a:latin typeface="proxima_nova_regular"/>
              </a:rPr>
              <a:t>our values</a:t>
            </a:r>
            <a:endParaRPr lang="en-GB" b="0" i="0" dirty="0"/>
          </a:p>
        </p:txBody>
      </p:sp>
      <p:sp>
        <p:nvSpPr>
          <p:cNvPr id="4" name="Slide Number Placeholder 3"/>
          <p:cNvSpPr>
            <a:spLocks noGrp="1"/>
          </p:cNvSpPr>
          <p:nvPr>
            <p:ph type="sldNum" sz="quarter" idx="10"/>
          </p:nvPr>
        </p:nvSpPr>
        <p:spPr/>
        <p:txBody>
          <a:bodyPr/>
          <a:lstStyle/>
          <a:p>
            <a:fld id="{A0A7379B-C253-4423-B142-13ECA5AC82D8}" type="slidenum">
              <a:rPr lang="en-GB" smtClean="0"/>
              <a:t>10</a:t>
            </a:fld>
            <a:endParaRPr lang="en-GB"/>
          </a:p>
        </p:txBody>
      </p:sp>
    </p:spTree>
    <p:extLst>
      <p:ext uri="{BB962C8B-B14F-4D97-AF65-F5344CB8AC3E}">
        <p14:creationId xmlns:p14="http://schemas.microsoft.com/office/powerpoint/2010/main" val="41111114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Our beliefs, are the thoughts and feelings we hold about ourselves; these influence how we view the world around us.</a:t>
            </a:r>
          </a:p>
        </p:txBody>
      </p:sp>
      <p:sp>
        <p:nvSpPr>
          <p:cNvPr id="4" name="Slide Number Placeholder 3"/>
          <p:cNvSpPr>
            <a:spLocks noGrp="1"/>
          </p:cNvSpPr>
          <p:nvPr>
            <p:ph type="sldNum" sz="quarter" idx="10"/>
          </p:nvPr>
        </p:nvSpPr>
        <p:spPr/>
        <p:txBody>
          <a:bodyPr/>
          <a:lstStyle/>
          <a:p>
            <a:fld id="{A0A7379B-C253-4423-B142-13ECA5AC82D8}" type="slidenum">
              <a:rPr lang="en-GB" smtClean="0"/>
              <a:t>11</a:t>
            </a:fld>
            <a:endParaRPr lang="en-GB"/>
          </a:p>
        </p:txBody>
      </p:sp>
    </p:spTree>
    <p:extLst>
      <p:ext uri="{BB962C8B-B14F-4D97-AF65-F5344CB8AC3E}">
        <p14:creationId xmlns:p14="http://schemas.microsoft.com/office/powerpoint/2010/main" val="20681680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fld id="{A0A7379B-C253-4423-B142-13ECA5AC82D8}" type="slidenum">
              <a:rPr lang="en-GB" smtClean="0"/>
              <a:t>12</a:t>
            </a:fld>
            <a:endParaRPr lang="en-GB"/>
          </a:p>
        </p:txBody>
      </p:sp>
    </p:spTree>
    <p:extLst>
      <p:ext uri="{BB962C8B-B14F-4D97-AF65-F5344CB8AC3E}">
        <p14:creationId xmlns:p14="http://schemas.microsoft.com/office/powerpoint/2010/main" val="20403608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Our beliefs are often shaped by our self, and social awareness but, through this process of self-awareness, we can reprogramme our self-perception. It is our levels of integrity (and authenticity) that allow us to be honest with ourselves, that provides the opportunities for us to develop and grow </a:t>
            </a:r>
          </a:p>
        </p:txBody>
      </p:sp>
      <p:sp>
        <p:nvSpPr>
          <p:cNvPr id="4" name="Slide Number Placeholder 3"/>
          <p:cNvSpPr>
            <a:spLocks noGrp="1"/>
          </p:cNvSpPr>
          <p:nvPr>
            <p:ph type="sldNum" sz="quarter" idx="10"/>
          </p:nvPr>
        </p:nvSpPr>
        <p:spPr/>
        <p:txBody>
          <a:bodyPr/>
          <a:lstStyle/>
          <a:p>
            <a:fld id="{A0A7379B-C253-4423-B142-13ECA5AC82D8}" type="slidenum">
              <a:rPr lang="en-GB" smtClean="0"/>
              <a:t>13</a:t>
            </a:fld>
            <a:endParaRPr lang="en-GB"/>
          </a:p>
        </p:txBody>
      </p:sp>
    </p:spTree>
    <p:extLst>
      <p:ext uri="{BB962C8B-B14F-4D97-AF65-F5344CB8AC3E}">
        <p14:creationId xmlns:p14="http://schemas.microsoft.com/office/powerpoint/2010/main" val="6017504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14</a:t>
            </a:fld>
            <a:endParaRPr lang="en-GB"/>
          </a:p>
        </p:txBody>
      </p:sp>
    </p:spTree>
    <p:extLst>
      <p:ext uri="{BB962C8B-B14F-4D97-AF65-F5344CB8AC3E}">
        <p14:creationId xmlns:p14="http://schemas.microsoft.com/office/powerpoint/2010/main" val="38829985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kern="100" dirty="0">
                <a:effectLst/>
                <a:latin typeface="Arial" panose="020B0604020202020204" pitchFamily="34" charset="0"/>
                <a:ea typeface="DengXian" panose="02010600030101010101" pitchFamily="2" charset="-122"/>
                <a:cs typeface="Times New Roman" panose="02020603050405020304" pitchFamily="18" charset="0"/>
              </a:rPr>
              <a:t>Professional Integrity</a:t>
            </a:r>
            <a:endParaRPr lang="en-GB" sz="12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DengXian" panose="02010600030101010101" pitchFamily="2" charset="-122"/>
                <a:cs typeface="Times New Roman" panose="02020603050405020304" pitchFamily="18" charset="0"/>
              </a:rPr>
              <a:t>Having personal integrity implies acting in ways that fit with one's philosophy and one's related values and principles; and professional integrity involves acting in accordance with the social and moral standards of the profession.</a:t>
            </a:r>
            <a:endParaRPr lang="en-GB" sz="12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DengXian" panose="02010600030101010101" pitchFamily="2" charset="-122"/>
                <a:cs typeface="Times New Roman" panose="02020603050405020304" pitchFamily="18" charset="0"/>
              </a:rPr>
              <a:t>Professional integrity is the practice of maintaining appropriate ethical behaviour. It is the practice of showing strong adherence to moral and ethical principles and values such as honesty, honour, dependability and trustworthiness.</a:t>
            </a:r>
            <a:endParaRPr lang="en-GB" sz="12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DengXian" panose="02010600030101010101" pitchFamily="2" charset="-122"/>
                <a:cs typeface="Times New Roman" panose="02020603050405020304" pitchFamily="18" charset="0"/>
              </a:rPr>
              <a:t>Being loyal to a company, producing the results expected of you and being trustworthy and reliable are all qualities that characterize someone who has professional integrity.</a:t>
            </a:r>
            <a:endParaRPr lang="en-GB" sz="12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DengXian" panose="02010600030101010101" pitchFamily="2" charset="-122"/>
                <a:cs typeface="Times New Roman" panose="02020603050405020304" pitchFamily="18" charset="0"/>
              </a:rPr>
              <a:t>Not only is workplace integrity beneficial to businesses, but it is also beneficial to the individual. By showing that you are an honest and dependable person, you'll gain respect and trust from your peers and managers, which can also play a big part in your career growth, progression and overall success.</a:t>
            </a:r>
            <a:endParaRPr lang="en-GB" sz="12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15</a:t>
            </a:fld>
            <a:endParaRPr lang="en-GB"/>
          </a:p>
        </p:txBody>
      </p:sp>
    </p:spTree>
    <p:extLst>
      <p:ext uri="{BB962C8B-B14F-4D97-AF65-F5344CB8AC3E}">
        <p14:creationId xmlns:p14="http://schemas.microsoft.com/office/powerpoint/2010/main" val="29408024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your thoughts on this one?</a:t>
            </a:r>
          </a:p>
          <a:p>
            <a:endParaRPr lang="en-GB" dirty="0"/>
          </a:p>
          <a:p>
            <a:r>
              <a:rPr lang="en-GB" dirty="0"/>
              <a:t>If you went for the abortion, you just killed Beethoven!!</a:t>
            </a:r>
          </a:p>
        </p:txBody>
      </p:sp>
      <p:sp>
        <p:nvSpPr>
          <p:cNvPr id="4" name="Slide Number Placeholder 3"/>
          <p:cNvSpPr>
            <a:spLocks noGrp="1"/>
          </p:cNvSpPr>
          <p:nvPr>
            <p:ph type="sldNum" sz="quarter" idx="5"/>
          </p:nvPr>
        </p:nvSpPr>
        <p:spPr/>
        <p:txBody>
          <a:bodyPr/>
          <a:lstStyle/>
          <a:p>
            <a:fld id="{82E51224-72BE-4D38-B196-381731D9D811}" type="slidenum">
              <a:rPr lang="en-GB" smtClean="0"/>
              <a:t>16</a:t>
            </a:fld>
            <a:endParaRPr lang="en-GB"/>
          </a:p>
        </p:txBody>
      </p:sp>
    </p:spTree>
    <p:extLst>
      <p:ext uri="{BB962C8B-B14F-4D97-AF65-F5344CB8AC3E}">
        <p14:creationId xmlns:p14="http://schemas.microsoft.com/office/powerpoint/2010/main" val="5719904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run it again, this time, the one person is your best friend.</a:t>
            </a:r>
          </a:p>
          <a:p>
            <a:endParaRPr lang="en-GB" dirty="0"/>
          </a:p>
          <a:p>
            <a:r>
              <a:rPr lang="en-GB" dirty="0"/>
              <a:t>What do you do now, and why?</a:t>
            </a:r>
          </a:p>
        </p:txBody>
      </p:sp>
      <p:sp>
        <p:nvSpPr>
          <p:cNvPr id="4" name="Slide Number Placeholder 3"/>
          <p:cNvSpPr>
            <a:spLocks noGrp="1"/>
          </p:cNvSpPr>
          <p:nvPr>
            <p:ph type="sldNum" sz="quarter" idx="10"/>
          </p:nvPr>
        </p:nvSpPr>
        <p:spPr/>
        <p:txBody>
          <a:bodyPr/>
          <a:lstStyle/>
          <a:p>
            <a:fld id="{A0A7379B-C253-4423-B142-13ECA5AC82D8}" type="slidenum">
              <a:rPr lang="en-GB" smtClean="0"/>
              <a:t>17</a:t>
            </a:fld>
            <a:endParaRPr lang="en-GB"/>
          </a:p>
        </p:txBody>
      </p:sp>
    </p:spTree>
    <p:extLst>
      <p:ext uri="{BB962C8B-B14F-4D97-AF65-F5344CB8AC3E}">
        <p14:creationId xmlns:p14="http://schemas.microsoft.com/office/powerpoint/2010/main" val="149110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18</a:t>
            </a:fld>
            <a:endParaRPr lang="en-GB"/>
          </a:p>
        </p:txBody>
      </p:sp>
    </p:spTree>
    <p:extLst>
      <p:ext uri="{BB962C8B-B14F-4D97-AF65-F5344CB8AC3E}">
        <p14:creationId xmlns:p14="http://schemas.microsoft.com/office/powerpoint/2010/main" val="36946575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essence, laws are enforceable ethics or, socially agreed behaviours. The rule of law is to ensure that these accepted behaviours are adhered to. If not, then the court of law can administer punishments. These laws can often be amended, or scrapped entirely, to encourage a certain type of behaviour.</a:t>
            </a:r>
          </a:p>
        </p:txBody>
      </p:sp>
      <p:sp>
        <p:nvSpPr>
          <p:cNvPr id="4" name="Slide Number Placeholder 3"/>
          <p:cNvSpPr>
            <a:spLocks noGrp="1"/>
          </p:cNvSpPr>
          <p:nvPr>
            <p:ph type="sldNum" sz="quarter" idx="5"/>
          </p:nvPr>
        </p:nvSpPr>
        <p:spPr/>
        <p:txBody>
          <a:bodyPr/>
          <a:lstStyle/>
          <a:p>
            <a:fld id="{82E51224-72BE-4D38-B196-381731D9D811}" type="slidenum">
              <a:rPr lang="en-GB" smtClean="0"/>
              <a:t>19</a:t>
            </a:fld>
            <a:endParaRPr lang="en-GB"/>
          </a:p>
        </p:txBody>
      </p:sp>
    </p:spTree>
    <p:extLst>
      <p:ext uri="{BB962C8B-B14F-4D97-AF65-F5344CB8AC3E}">
        <p14:creationId xmlns:p14="http://schemas.microsoft.com/office/powerpoint/2010/main" val="5279728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20</a:t>
            </a:fld>
            <a:endParaRPr lang="en-GB"/>
          </a:p>
        </p:txBody>
      </p:sp>
    </p:spTree>
    <p:extLst>
      <p:ext uri="{BB962C8B-B14F-4D97-AF65-F5344CB8AC3E}">
        <p14:creationId xmlns:p14="http://schemas.microsoft.com/office/powerpoint/2010/main" val="2968929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12210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05/12/2023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5389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05/12/2023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7276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05/12/2023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6097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05/12/2023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1182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05/12/2023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90794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05/12/2023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007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05/12/2023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29481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05/12/2023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7769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05/12/2023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8171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05/12/2023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37137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50726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004972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999948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75405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020198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75688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374378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10328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907384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438640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051808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236384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05/12/2023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818527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05/12/2023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095205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05/12/2023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185753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05/12/2023</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41043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jpg"/><Relationship Id="rId5" Type="http://schemas.openxmlformats.org/officeDocument/2006/relationships/theme" Target="../theme/theme3.xml"/><Relationship Id="rId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97006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12/5/2023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7491250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7188375"/>
      </p:ext>
    </p:extLst>
  </p:cSld>
  <p:clrMap bg1="lt1" tx1="dk1" bg2="lt2" tx2="dk2" accent1="accent1" accent2="accent2" accent3="accent3" accent4="accent4" accent5="accent5" accent6="accent6" hlink="hlink" folHlink="folHlink"/>
  <p:sldLayoutIdLst>
    <p:sldLayoutId id="2147483686" r:id="rId1"/>
    <p:sldLayoutId id="2147483688" r:id="rId2"/>
    <p:sldLayoutId id="2147483689" r:id="rId3"/>
    <p:sldLayoutId id="2147483690" r:id="rId4"/>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7.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medicalnewstoday.com/articles/core-belief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BMSK4016 </a:t>
            </a:r>
            <a:br>
              <a:rPr lang="en-GB" altLang="en-US" sz="1800" dirty="0"/>
            </a:br>
            <a:r>
              <a:rPr lang="en-GB" sz="1800" dirty="0"/>
              <a:t>Developing Professional Practice</a:t>
            </a:r>
            <a:br>
              <a:rPr lang="en-GB" sz="4000" dirty="0"/>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6A251-236C-958C-C254-0BAB7FD05726}"/>
              </a:ext>
            </a:extLst>
          </p:cNvPr>
          <p:cNvSpPr txBox="1">
            <a:spLocks/>
          </p:cNvSpPr>
          <p:nvPr/>
        </p:nvSpPr>
        <p:spPr>
          <a:xfrm>
            <a:off x="726146" y="2289863"/>
            <a:ext cx="3074134" cy="1796117"/>
          </a:xfrm>
          <a:prstGeom prst="rect">
            <a:avLst/>
          </a:prstGeom>
        </p:spPr>
        <p:txBody>
          <a:bodyPr vert="horz" lIns="68580" tIns="34290" rIns="68580" bIns="34290" rtlCol="0" anchor="b">
            <a:noAutofit/>
          </a:bodyPr>
          <a:lstStyle>
            <a:lvl1pPr algn="ctr" defTabSz="685800" rtl="0" eaLnBrk="1" latinLnBrk="0" hangingPunct="1">
              <a:lnSpc>
                <a:spcPct val="90000"/>
              </a:lnSpc>
              <a:spcBef>
                <a:spcPct val="0"/>
              </a:spcBef>
              <a:buNone/>
              <a:defRPr sz="4500" kern="1200">
                <a:solidFill>
                  <a:schemeClr val="tx1"/>
                </a:solidFill>
                <a:latin typeface="+mj-lt"/>
                <a:ea typeface="+mj-ea"/>
                <a:cs typeface="+mj-cs"/>
              </a:defRPr>
            </a:lvl1pPr>
          </a:lstStyle>
          <a:p>
            <a:pPr algn="l">
              <a:defRPr/>
            </a:pPr>
            <a:r>
              <a:rPr lang="en-GB" sz="1350" dirty="0">
                <a:solidFill>
                  <a:schemeClr val="bg1"/>
                </a:solidFill>
                <a:ea typeface="Calibri" panose="020F0502020204030204" pitchFamily="34" charset="0"/>
              </a:rPr>
              <a:t>CertHE Applied Leadership and Management in the Workplace </a:t>
            </a:r>
            <a:br>
              <a:rPr lang="en-GB" sz="1350" b="1" dirty="0">
                <a:solidFill>
                  <a:schemeClr val="bg1"/>
                </a:solidFill>
                <a:ea typeface="Calibri" panose="020F0502020204030204" pitchFamily="34" charset="0"/>
              </a:rPr>
            </a:br>
            <a:br>
              <a:rPr lang="en-GB" altLang="en-US" sz="1350" dirty="0">
                <a:solidFill>
                  <a:schemeClr val="bg1"/>
                </a:solidFill>
              </a:rPr>
            </a:br>
            <a:br>
              <a:rPr lang="en-GB" altLang="en-US" sz="1350" dirty="0">
                <a:solidFill>
                  <a:schemeClr val="bg1"/>
                </a:solidFill>
              </a:rPr>
            </a:br>
            <a:r>
              <a:rPr lang="en-GB" altLang="en-US" sz="1350" dirty="0">
                <a:solidFill>
                  <a:schemeClr val="bg1"/>
                </a:solidFill>
              </a:rPr>
              <a:t>Blended Session 4</a:t>
            </a:r>
            <a:br>
              <a:rPr lang="en-GB" sz="3000" dirty="0">
                <a:solidFill>
                  <a:schemeClr val="bg1"/>
                </a:solidFill>
              </a:rPr>
            </a:br>
            <a:br>
              <a:rPr lang="en-GB" sz="1350" dirty="0">
                <a:solidFill>
                  <a:schemeClr val="bg1"/>
                </a:solidFill>
              </a:rPr>
            </a:br>
            <a:br>
              <a:rPr lang="en-GB" sz="1350" dirty="0">
                <a:solidFill>
                  <a:schemeClr val="bg1"/>
                </a:solidFill>
              </a:rPr>
            </a:br>
            <a:br>
              <a:rPr lang="en-GB" sz="1350" b="1" dirty="0">
                <a:solidFill>
                  <a:schemeClr val="bg1"/>
                </a:solidFill>
              </a:rPr>
            </a:br>
            <a:endParaRPr lang="en-GB" altLang="en-US" sz="1350" dirty="0">
              <a:solidFill>
                <a:schemeClr val="bg1"/>
              </a:solidFill>
            </a:endParaRPr>
          </a:p>
        </p:txBody>
      </p:sp>
    </p:spTree>
    <p:extLst>
      <p:ext uri="{BB962C8B-B14F-4D97-AF65-F5344CB8AC3E}">
        <p14:creationId xmlns:p14="http://schemas.microsoft.com/office/powerpoint/2010/main" val="1089038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75456"/>
            <a:ext cx="4301803" cy="1600200"/>
          </a:xfrm>
        </p:spPr>
        <p:txBody>
          <a:bodyPr anchor="b">
            <a:normAutofit/>
          </a:bodyPr>
          <a:lstStyle/>
          <a:p>
            <a:r>
              <a:rPr lang="en-GB" b="1" dirty="0"/>
              <a:t>Overview of Workshop</a:t>
            </a:r>
          </a:p>
        </p:txBody>
      </p:sp>
      <p:sp>
        <p:nvSpPr>
          <p:cNvPr id="3" name="Content Placeholder 2"/>
          <p:cNvSpPr>
            <a:spLocks noGrp="1"/>
          </p:cNvSpPr>
          <p:nvPr>
            <p:ph type="body" sz="half" idx="2"/>
          </p:nvPr>
        </p:nvSpPr>
        <p:spPr>
          <a:xfrm>
            <a:off x="1043608" y="948388"/>
            <a:ext cx="4824536" cy="3811588"/>
          </a:xfrm>
        </p:spPr>
        <p:txBody>
          <a:bodyPr>
            <a:normAutofit/>
          </a:bodyPr>
          <a:lstStyle/>
          <a:p>
            <a:pPr>
              <a:lnSpc>
                <a:spcPct val="200000"/>
              </a:lnSpc>
            </a:pPr>
            <a:r>
              <a:rPr lang="en-GB" sz="2400" b="1" dirty="0"/>
              <a:t>What is Integrity?</a:t>
            </a:r>
          </a:p>
          <a:p>
            <a:pPr>
              <a:lnSpc>
                <a:spcPct val="200000"/>
              </a:lnSpc>
            </a:pPr>
            <a:r>
              <a:rPr lang="en-GB" sz="2400" b="1" dirty="0"/>
              <a:t>Personal Vs Professional Integrity</a:t>
            </a:r>
          </a:p>
        </p:txBody>
      </p:sp>
      <p:pic>
        <p:nvPicPr>
          <p:cNvPr id="4" name="Picture 2" descr="Integrity: How Families Teach and Live Their Values">
            <a:extLst>
              <a:ext uri="{FF2B5EF4-FFF2-40B4-BE49-F238E27FC236}">
                <a16:creationId xmlns:a16="http://schemas.microsoft.com/office/drawing/2014/main" id="{2C596522-98F5-7755-9610-BCA3F9792C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21" t="17743" r="966" b="-31665"/>
          <a:stretch/>
        </p:blipFill>
        <p:spPr bwMode="auto">
          <a:xfrm>
            <a:off x="0" y="3311444"/>
            <a:ext cx="9144000" cy="33579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6FC3-30DA-4A84-AF13-1396B054AC15}"/>
              </a:ext>
            </a:extLst>
          </p:cNvPr>
          <p:cNvSpPr>
            <a:spLocks noGrp="1"/>
          </p:cNvSpPr>
          <p:nvPr>
            <p:ph type="title"/>
          </p:nvPr>
        </p:nvSpPr>
        <p:spPr/>
        <p:txBody>
          <a:bodyPr/>
          <a:lstStyle/>
          <a:p>
            <a:r>
              <a:rPr lang="en-GB" sz="3600" b="1" dirty="0">
                <a:latin typeface="Arial" panose="020B0604020202020204" pitchFamily="34" charset="0"/>
                <a:ea typeface="ＭＳ Ｐゴシック" pitchFamily="34" charset="-128"/>
                <a:cs typeface="Arial" panose="020B0604020202020204" pitchFamily="34" charset="0"/>
              </a:rPr>
              <a:t>What does integrity mean to you?</a:t>
            </a:r>
            <a:br>
              <a:rPr lang="en-GB" sz="3600" b="1" dirty="0">
                <a:latin typeface="Arial" panose="020B0604020202020204" pitchFamily="34" charset="0"/>
                <a:ea typeface="ＭＳ Ｐゴシック" pitchFamily="34" charset="-128"/>
                <a:cs typeface="Arial" panose="020B0604020202020204" pitchFamily="34" charset="0"/>
              </a:rPr>
            </a:br>
            <a:br>
              <a:rPr lang="en-GB" sz="3600" b="1" dirty="0">
                <a:latin typeface="Arial" panose="020B0604020202020204" pitchFamily="34" charset="0"/>
                <a:ea typeface="ＭＳ Ｐゴシック" pitchFamily="34" charset="-128"/>
                <a:cs typeface="Arial" panose="020B0604020202020204" pitchFamily="34" charset="0"/>
              </a:rPr>
            </a:br>
            <a:endParaRPr lang="en-GB" sz="3600" b="1"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53BDA4C-FA33-7F02-D8B4-AA0A461A2253}"/>
              </a:ext>
            </a:extLst>
          </p:cNvPr>
          <p:cNvSpPr>
            <a:spLocks noGrp="1"/>
          </p:cNvSpPr>
          <p:nvPr>
            <p:ph idx="1"/>
          </p:nvPr>
        </p:nvSpPr>
        <p:spPr>
          <a:xfrm>
            <a:off x="665162" y="1736725"/>
            <a:ext cx="7850188" cy="3384550"/>
          </a:xfrm>
        </p:spPr>
        <p:txBody>
          <a:bodyPr/>
          <a:lstStyle/>
          <a:p>
            <a:pPr marL="0" indent="0">
              <a:buNone/>
            </a:pPr>
            <a:r>
              <a:rPr lang="en-GB" dirty="0"/>
              <a:t>Take 5 minutes and write down what integrity means to you</a:t>
            </a:r>
          </a:p>
          <a:p>
            <a:endParaRPr lang="en-GB" dirty="0"/>
          </a:p>
          <a:p>
            <a:endParaRPr lang="en-GB" dirty="0"/>
          </a:p>
        </p:txBody>
      </p:sp>
    </p:spTree>
    <p:extLst>
      <p:ext uri="{BB962C8B-B14F-4D97-AF65-F5344CB8AC3E}">
        <p14:creationId xmlns:p14="http://schemas.microsoft.com/office/powerpoint/2010/main" val="1131035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6FC3-30DA-4A84-AF13-1396B054AC15}"/>
              </a:ext>
            </a:extLst>
          </p:cNvPr>
          <p:cNvSpPr>
            <a:spLocks noGrp="1"/>
          </p:cNvSpPr>
          <p:nvPr>
            <p:ph type="title"/>
          </p:nvPr>
        </p:nvSpPr>
        <p:spPr/>
        <p:txBody>
          <a:bodyPr/>
          <a:lstStyle/>
          <a:p>
            <a:r>
              <a:rPr lang="en-GB" sz="3600" b="1" dirty="0">
                <a:latin typeface="Arial" panose="020B0604020202020204" pitchFamily="34" charset="0"/>
                <a:ea typeface="ＭＳ Ｐゴシック" pitchFamily="34" charset="-128"/>
                <a:cs typeface="Arial" panose="020B0604020202020204" pitchFamily="34" charset="0"/>
              </a:rPr>
              <a:t>What does integrity mean to you?</a:t>
            </a:r>
            <a:br>
              <a:rPr lang="en-GB" sz="3600" b="1" dirty="0">
                <a:latin typeface="Arial" panose="020B0604020202020204" pitchFamily="34" charset="0"/>
                <a:ea typeface="ＭＳ Ｐゴシック" pitchFamily="34" charset="-128"/>
                <a:cs typeface="Arial" panose="020B0604020202020204" pitchFamily="34" charset="0"/>
              </a:rPr>
            </a:br>
            <a:br>
              <a:rPr lang="en-GB" sz="3600" b="1" dirty="0">
                <a:latin typeface="Arial" panose="020B0604020202020204" pitchFamily="34" charset="0"/>
                <a:ea typeface="ＭＳ Ｐゴシック" pitchFamily="34" charset="-128"/>
                <a:cs typeface="Arial" panose="020B0604020202020204" pitchFamily="34" charset="0"/>
              </a:rPr>
            </a:br>
            <a:endParaRPr lang="en-GB" sz="3600" b="1"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53BDA4C-FA33-7F02-D8B4-AA0A461A2253}"/>
              </a:ext>
            </a:extLst>
          </p:cNvPr>
          <p:cNvSpPr>
            <a:spLocks noGrp="1"/>
          </p:cNvSpPr>
          <p:nvPr>
            <p:ph idx="1"/>
          </p:nvPr>
        </p:nvSpPr>
        <p:spPr>
          <a:xfrm>
            <a:off x="665162" y="1736725"/>
            <a:ext cx="7850188" cy="3384550"/>
          </a:xfrm>
        </p:spPr>
        <p:txBody>
          <a:bodyPr/>
          <a:lstStyle/>
          <a:p>
            <a:r>
              <a:rPr lang="en-GB" dirty="0">
                <a:solidFill>
                  <a:srgbClr val="040C28"/>
                </a:solidFill>
                <a:latin typeface="Google Sans"/>
              </a:rPr>
              <a:t>T</a:t>
            </a:r>
            <a:r>
              <a:rPr lang="en-GB" b="0" i="0" dirty="0">
                <a:solidFill>
                  <a:srgbClr val="040C28"/>
                </a:solidFill>
                <a:effectLst/>
                <a:latin typeface="Google Sans"/>
              </a:rPr>
              <a:t>he quality of being honest and having strong moral principles that you refuse to change</a:t>
            </a:r>
          </a:p>
          <a:p>
            <a:pPr marL="0" indent="0">
              <a:buNone/>
            </a:pPr>
            <a:endParaRPr lang="en-GB" dirty="0">
              <a:solidFill>
                <a:srgbClr val="4D5156"/>
              </a:solidFill>
              <a:latin typeface="arial" panose="020B0604020202020204" pitchFamily="34" charset="0"/>
            </a:endParaRPr>
          </a:p>
          <a:p>
            <a:r>
              <a:rPr lang="en-GB" dirty="0" err="1">
                <a:solidFill>
                  <a:srgbClr val="4D5156"/>
                </a:solidFill>
                <a:latin typeface="arial" panose="020B0604020202020204" pitchFamily="34" charset="0"/>
              </a:rPr>
              <a:t>Uncorruptable</a:t>
            </a:r>
            <a:endParaRPr lang="en-GB" dirty="0">
              <a:solidFill>
                <a:srgbClr val="4D5156"/>
              </a:solidFill>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679913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6FC3-30DA-4A84-AF13-1396B054AC15}"/>
              </a:ext>
            </a:extLst>
          </p:cNvPr>
          <p:cNvSpPr>
            <a:spLocks noGrp="1"/>
          </p:cNvSpPr>
          <p:nvPr>
            <p:ph type="title"/>
          </p:nvPr>
        </p:nvSpPr>
        <p:spPr/>
        <p:txBody>
          <a:bodyPr/>
          <a:lstStyle/>
          <a:p>
            <a:r>
              <a:rPr lang="en-GB" sz="3600" b="1" dirty="0">
                <a:latin typeface="Arial" panose="020B0604020202020204" pitchFamily="34" charset="0"/>
                <a:ea typeface="ＭＳ Ｐゴシック" pitchFamily="34" charset="-128"/>
                <a:cs typeface="Arial" panose="020B0604020202020204" pitchFamily="34" charset="0"/>
              </a:rPr>
              <a:t>Attributes of Integrity</a:t>
            </a:r>
            <a:endParaRPr lang="en-GB" sz="3600" b="1" i="1"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5DA9F31-0531-4EA6-99A3-2648D86527C7}"/>
              </a:ext>
            </a:extLst>
          </p:cNvPr>
          <p:cNvSpPr>
            <a:spLocks noGrp="1"/>
          </p:cNvSpPr>
          <p:nvPr>
            <p:ph idx="1"/>
          </p:nvPr>
        </p:nvSpPr>
        <p:spPr>
          <a:xfrm>
            <a:off x="971600" y="1412776"/>
            <a:ext cx="7850187" cy="3384376"/>
          </a:xfrm>
        </p:spPr>
        <p:txBody>
          <a:bodyPr>
            <a:normAutofit/>
          </a:bodyPr>
          <a:lstStyle/>
          <a:p>
            <a:r>
              <a:rPr lang="en-GB" dirty="0"/>
              <a:t>Honesty </a:t>
            </a:r>
          </a:p>
          <a:p>
            <a:r>
              <a:rPr lang="en-GB" dirty="0"/>
              <a:t>Contentment </a:t>
            </a:r>
          </a:p>
          <a:p>
            <a:r>
              <a:rPr lang="en-GB" dirty="0"/>
              <a:t>Truthfulness </a:t>
            </a:r>
          </a:p>
          <a:p>
            <a:r>
              <a:rPr lang="en-GB" dirty="0"/>
              <a:t>Fair play </a:t>
            </a:r>
          </a:p>
          <a:p>
            <a:r>
              <a:rPr lang="en-GB" dirty="0"/>
              <a:t> </a:t>
            </a:r>
          </a:p>
          <a:p>
            <a:r>
              <a:rPr lang="en-GB" dirty="0"/>
              <a:t>Non-Compromising Principle</a:t>
            </a:r>
          </a:p>
          <a:p>
            <a:pPr marL="0" inden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lgn="r">
              <a:buFont typeface="Arial" pitchFamily="34" charset="0"/>
              <a:buNone/>
            </a:pPr>
            <a:endParaRPr lang="en-GB" dirty="0">
              <a:ea typeface="ＭＳ Ｐゴシック" pitchFamily="34" charset="-128"/>
              <a:cs typeface="Arial" pitchFamily="34" charset="0"/>
            </a:endParaRPr>
          </a:p>
        </p:txBody>
      </p:sp>
    </p:spTree>
    <p:extLst>
      <p:ext uri="{BB962C8B-B14F-4D97-AF65-F5344CB8AC3E}">
        <p14:creationId xmlns:p14="http://schemas.microsoft.com/office/powerpoint/2010/main" val="796226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D1A55-B795-4DA0-802A-99ED0A010D93}"/>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Examples of “Showing” Integrity</a:t>
            </a:r>
          </a:p>
        </p:txBody>
      </p:sp>
      <p:sp>
        <p:nvSpPr>
          <p:cNvPr id="5" name="Content Placeholder 2">
            <a:extLst>
              <a:ext uri="{FF2B5EF4-FFF2-40B4-BE49-F238E27FC236}">
                <a16:creationId xmlns:a16="http://schemas.microsoft.com/office/drawing/2014/main" id="{61BA508D-E67A-81C3-EC3E-484C0101C54F}"/>
              </a:ext>
            </a:extLst>
          </p:cNvPr>
          <p:cNvSpPr txBox="1">
            <a:spLocks/>
          </p:cNvSpPr>
          <p:nvPr/>
        </p:nvSpPr>
        <p:spPr>
          <a:xfrm>
            <a:off x="107504" y="1253331"/>
            <a:ext cx="8928992"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solidFill>
                  <a:srgbClr val="202124"/>
                </a:solidFill>
                <a:latin typeface="Google Sans"/>
              </a:rPr>
              <a:t>Refrain from sharing secrets and confidential information with others.</a:t>
            </a:r>
          </a:p>
          <a:p>
            <a:r>
              <a:rPr lang="en-GB" sz="2400" dirty="0">
                <a:solidFill>
                  <a:srgbClr val="202124"/>
                </a:solidFill>
                <a:latin typeface="Google Sans"/>
              </a:rPr>
              <a:t>Remain honest with your partner.</a:t>
            </a:r>
          </a:p>
          <a:p>
            <a:r>
              <a:rPr lang="en-GB" sz="2400" dirty="0">
                <a:solidFill>
                  <a:srgbClr val="202124"/>
                </a:solidFill>
                <a:latin typeface="Google Sans"/>
              </a:rPr>
              <a:t>Avoid gossiping about other people.</a:t>
            </a:r>
          </a:p>
          <a:p>
            <a:r>
              <a:rPr lang="en-GB" sz="2400" dirty="0">
                <a:solidFill>
                  <a:srgbClr val="202124"/>
                </a:solidFill>
                <a:latin typeface="Google Sans"/>
              </a:rPr>
              <a:t>Follow through on promises you make.</a:t>
            </a:r>
          </a:p>
          <a:p>
            <a:r>
              <a:rPr lang="en-GB" sz="2400" dirty="0">
                <a:solidFill>
                  <a:srgbClr val="202124"/>
                </a:solidFill>
                <a:latin typeface="Google Sans"/>
              </a:rPr>
              <a:t>Return found items without an expectation of receiving a reward.</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Think about your own integrity, look at the above examples and assess yourself from 1-5 (1 being poor and 5 being excellent) for each example</a:t>
            </a:r>
          </a:p>
        </p:txBody>
      </p:sp>
    </p:spTree>
    <p:extLst>
      <p:ext uri="{BB962C8B-B14F-4D97-AF65-F5344CB8AC3E}">
        <p14:creationId xmlns:p14="http://schemas.microsoft.com/office/powerpoint/2010/main" val="2781309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DD77-ECE3-4FFC-A747-E8BD5BC2BDD2}"/>
              </a:ext>
            </a:extLst>
          </p:cNvPr>
          <p:cNvSpPr>
            <a:spLocks noGrp="1"/>
          </p:cNvSpPr>
          <p:nvPr>
            <p:ph type="title"/>
          </p:nvPr>
        </p:nvSpPr>
        <p:spPr>
          <a:xfrm>
            <a:off x="628650" y="365125"/>
            <a:ext cx="7886700" cy="1200329"/>
          </a:xfrm>
        </p:spPr>
        <p:txBody>
          <a:bodyPr/>
          <a:lstStyle/>
          <a:p>
            <a:r>
              <a:rPr lang="en-GB" sz="3600" b="1" dirty="0">
                <a:latin typeface="Arial" panose="020B0604020202020204" pitchFamily="34" charset="0"/>
                <a:cs typeface="Arial" panose="020B0604020202020204" pitchFamily="34" charset="0"/>
              </a:rPr>
              <a:t>If Morals are rules…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C0033E3-BF07-CF19-473A-B92C169225FA}"/>
              </a:ext>
            </a:extLst>
          </p:cNvPr>
          <p:cNvSpPr txBox="1"/>
          <p:nvPr/>
        </p:nvSpPr>
        <p:spPr>
          <a:xfrm>
            <a:off x="5131708" y="2636912"/>
            <a:ext cx="3367286"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Integrity is…?</a:t>
            </a:r>
          </a:p>
        </p:txBody>
      </p:sp>
    </p:spTree>
    <p:extLst>
      <p:ext uri="{BB962C8B-B14F-4D97-AF65-F5344CB8AC3E}">
        <p14:creationId xmlns:p14="http://schemas.microsoft.com/office/powerpoint/2010/main" val="1101724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DD77-ECE3-4FFC-A747-E8BD5BC2BDD2}"/>
              </a:ext>
            </a:extLst>
          </p:cNvPr>
          <p:cNvSpPr>
            <a:spLocks noGrp="1"/>
          </p:cNvSpPr>
          <p:nvPr>
            <p:ph type="title"/>
          </p:nvPr>
        </p:nvSpPr>
        <p:spPr>
          <a:xfrm>
            <a:off x="628650" y="365125"/>
            <a:ext cx="7886700" cy="1200329"/>
          </a:xfrm>
        </p:spPr>
        <p:txBody>
          <a:bodyPr/>
          <a:lstStyle/>
          <a:p>
            <a:r>
              <a:rPr lang="en-GB" sz="3600" b="1" dirty="0">
                <a:latin typeface="Arial" panose="020B0604020202020204" pitchFamily="34" charset="0"/>
                <a:cs typeface="Arial" panose="020B0604020202020204" pitchFamily="34" charset="0"/>
              </a:rPr>
              <a:t>Values: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B32C5C8F-842E-3AA7-6B27-898D649CF5C2}"/>
              </a:ext>
            </a:extLst>
          </p:cNvPr>
          <p:cNvGraphicFramePr>
            <a:graphicFrameLocks noGrp="1"/>
          </p:cNvGraphicFramePr>
          <p:nvPr>
            <p:extLst>
              <p:ext uri="{D42A27DB-BD31-4B8C-83A1-F6EECF244321}">
                <p14:modId xmlns:p14="http://schemas.microsoft.com/office/powerpoint/2010/main" val="1763066911"/>
              </p:ext>
            </p:extLst>
          </p:nvPr>
        </p:nvGraphicFramePr>
        <p:xfrm>
          <a:off x="467544" y="1397000"/>
          <a:ext cx="8136903" cy="2752081"/>
        </p:xfrm>
        <a:graphic>
          <a:graphicData uri="http://schemas.openxmlformats.org/drawingml/2006/table">
            <a:tbl>
              <a:tblPr firstRow="1" bandRow="1">
                <a:tableStyleId>{5C22544A-7EE6-4342-B048-85BDC9FD1C3A}</a:tableStyleId>
              </a:tblPr>
              <a:tblGrid>
                <a:gridCol w="2712301">
                  <a:extLst>
                    <a:ext uri="{9D8B030D-6E8A-4147-A177-3AD203B41FA5}">
                      <a16:colId xmlns:a16="http://schemas.microsoft.com/office/drawing/2014/main" val="3100683496"/>
                    </a:ext>
                  </a:extLst>
                </a:gridCol>
                <a:gridCol w="2712301">
                  <a:extLst>
                    <a:ext uri="{9D8B030D-6E8A-4147-A177-3AD203B41FA5}">
                      <a16:colId xmlns:a16="http://schemas.microsoft.com/office/drawing/2014/main" val="2201306163"/>
                    </a:ext>
                  </a:extLst>
                </a:gridCol>
                <a:gridCol w="2712301">
                  <a:extLst>
                    <a:ext uri="{9D8B030D-6E8A-4147-A177-3AD203B41FA5}">
                      <a16:colId xmlns:a16="http://schemas.microsoft.com/office/drawing/2014/main" val="2453554072"/>
                    </a:ext>
                  </a:extLst>
                </a:gridCol>
              </a:tblGrid>
              <a:tr h="574234">
                <a:tc>
                  <a:txBody>
                    <a:bodyPr/>
                    <a:lstStyle/>
                    <a:p>
                      <a:r>
                        <a:rPr lang="en-GB" dirty="0"/>
                        <a:t>INTEGRITY</a:t>
                      </a:r>
                    </a:p>
                  </a:txBody>
                  <a:tcPr/>
                </a:tc>
                <a:tc>
                  <a:txBody>
                    <a:bodyPr/>
                    <a:lstStyle/>
                    <a:p>
                      <a:r>
                        <a:rPr lang="en-GB" dirty="0"/>
                        <a:t>HONESTY</a:t>
                      </a:r>
                    </a:p>
                  </a:txBody>
                  <a:tcPr/>
                </a:tc>
                <a:tc>
                  <a:txBody>
                    <a:bodyPr/>
                    <a:lstStyle/>
                    <a:p>
                      <a:r>
                        <a:rPr lang="en-GB" dirty="0"/>
                        <a:t>CREATIVITY</a:t>
                      </a:r>
                    </a:p>
                  </a:txBody>
                  <a:tcPr/>
                </a:tc>
                <a:extLst>
                  <a:ext uri="{0D108BD9-81ED-4DB2-BD59-A6C34878D82A}">
                    <a16:rowId xmlns:a16="http://schemas.microsoft.com/office/drawing/2014/main" val="1220516078"/>
                  </a:ext>
                </a:extLst>
              </a:tr>
              <a:tr h="574234">
                <a:tc>
                  <a:txBody>
                    <a:bodyPr/>
                    <a:lstStyle/>
                    <a:p>
                      <a:r>
                        <a:rPr lang="en-GB" dirty="0"/>
                        <a:t>LOYALTY</a:t>
                      </a:r>
                    </a:p>
                  </a:txBody>
                  <a:tcPr/>
                </a:tc>
                <a:tc>
                  <a:txBody>
                    <a:bodyPr/>
                    <a:lstStyle/>
                    <a:p>
                      <a:r>
                        <a:rPr lang="en-GB" dirty="0"/>
                        <a:t>RESPECT</a:t>
                      </a:r>
                    </a:p>
                  </a:txBody>
                  <a:tcPr/>
                </a:tc>
                <a:tc>
                  <a:txBody>
                    <a:bodyPr/>
                    <a:lstStyle/>
                    <a:p>
                      <a:r>
                        <a:rPr lang="en-GB" dirty="0"/>
                        <a:t>COURAGE</a:t>
                      </a:r>
                    </a:p>
                  </a:txBody>
                  <a:tcPr/>
                </a:tc>
                <a:extLst>
                  <a:ext uri="{0D108BD9-81ED-4DB2-BD59-A6C34878D82A}">
                    <a16:rowId xmlns:a16="http://schemas.microsoft.com/office/drawing/2014/main" val="1070102858"/>
                  </a:ext>
                </a:extLst>
              </a:tr>
              <a:tr h="574234">
                <a:tc>
                  <a:txBody>
                    <a:bodyPr/>
                    <a:lstStyle/>
                    <a:p>
                      <a:r>
                        <a:rPr lang="en-GB" dirty="0"/>
                        <a:t>COMPASSION</a:t>
                      </a:r>
                    </a:p>
                  </a:txBody>
                  <a:tcPr/>
                </a:tc>
                <a:tc>
                  <a:txBody>
                    <a:bodyPr/>
                    <a:lstStyle/>
                    <a:p>
                      <a:r>
                        <a:rPr lang="en-GB" dirty="0"/>
                        <a:t>KINDNESS</a:t>
                      </a:r>
                    </a:p>
                  </a:txBody>
                  <a:tcPr/>
                </a:tc>
                <a:tc>
                  <a:txBody>
                    <a:bodyPr/>
                    <a:lstStyle/>
                    <a:p>
                      <a:r>
                        <a:rPr lang="en-GB" dirty="0"/>
                        <a:t>HUMILITY</a:t>
                      </a:r>
                    </a:p>
                  </a:txBody>
                  <a:tcPr/>
                </a:tc>
                <a:extLst>
                  <a:ext uri="{0D108BD9-81ED-4DB2-BD59-A6C34878D82A}">
                    <a16:rowId xmlns:a16="http://schemas.microsoft.com/office/drawing/2014/main" val="2132178946"/>
                  </a:ext>
                </a:extLst>
              </a:tr>
              <a:tr h="574234">
                <a:tc>
                  <a:txBody>
                    <a:bodyPr/>
                    <a:lstStyle/>
                    <a:p>
                      <a:r>
                        <a:rPr lang="en-GB" dirty="0"/>
                        <a:t>ACCOUNTABILITY</a:t>
                      </a:r>
                    </a:p>
                  </a:txBody>
                  <a:tcPr/>
                </a:tc>
                <a:tc>
                  <a:txBody>
                    <a:bodyPr/>
                    <a:lstStyle/>
                    <a:p>
                      <a:r>
                        <a:rPr lang="en-GB" dirty="0"/>
                        <a:t>GENEROSITY</a:t>
                      </a:r>
                    </a:p>
                  </a:txBody>
                  <a:tcPr/>
                </a:tc>
                <a:tc>
                  <a:txBody>
                    <a:bodyPr/>
                    <a:lstStyle/>
                    <a:p>
                      <a:r>
                        <a:rPr lang="en-GB" dirty="0"/>
                        <a:t>DEPENDABILITY</a:t>
                      </a:r>
                    </a:p>
                  </a:txBody>
                  <a:tcPr/>
                </a:tc>
                <a:extLst>
                  <a:ext uri="{0D108BD9-81ED-4DB2-BD59-A6C34878D82A}">
                    <a16:rowId xmlns:a16="http://schemas.microsoft.com/office/drawing/2014/main" val="3246271440"/>
                  </a:ext>
                </a:extLst>
              </a:tr>
              <a:tr h="455145">
                <a:tc>
                  <a:txBody>
                    <a:bodyPr/>
                    <a:lstStyle/>
                    <a:p>
                      <a:r>
                        <a:rPr lang="en-GB" dirty="0"/>
                        <a:t>FRIENDSHIP</a:t>
                      </a:r>
                    </a:p>
                  </a:txBody>
                  <a:tcPr/>
                </a:tc>
                <a:tc>
                  <a:txBody>
                    <a:bodyPr/>
                    <a:lstStyle/>
                    <a:p>
                      <a:r>
                        <a:rPr lang="en-GB" dirty="0"/>
                        <a:t>PATIENCE</a:t>
                      </a:r>
                    </a:p>
                  </a:txBody>
                  <a:tcPr/>
                </a:tc>
                <a:tc>
                  <a:txBody>
                    <a:bodyPr/>
                    <a:lstStyle/>
                    <a:p>
                      <a:r>
                        <a:rPr lang="en-GB" dirty="0"/>
                        <a:t>ALTRUISM</a:t>
                      </a:r>
                    </a:p>
                  </a:txBody>
                  <a:tcPr/>
                </a:tc>
                <a:extLst>
                  <a:ext uri="{0D108BD9-81ED-4DB2-BD59-A6C34878D82A}">
                    <a16:rowId xmlns:a16="http://schemas.microsoft.com/office/drawing/2014/main" val="3834332395"/>
                  </a:ext>
                </a:extLst>
              </a:tr>
            </a:tbl>
          </a:graphicData>
        </a:graphic>
      </p:graphicFrame>
      <p:sp>
        <p:nvSpPr>
          <p:cNvPr id="5" name="TextBox 4">
            <a:extLst>
              <a:ext uri="{FF2B5EF4-FFF2-40B4-BE49-F238E27FC236}">
                <a16:creationId xmlns:a16="http://schemas.microsoft.com/office/drawing/2014/main" id="{4861D583-CD57-878E-D355-61931881FD04}"/>
              </a:ext>
            </a:extLst>
          </p:cNvPr>
          <p:cNvSpPr txBox="1"/>
          <p:nvPr/>
        </p:nvSpPr>
        <p:spPr>
          <a:xfrm>
            <a:off x="1691680" y="4437112"/>
            <a:ext cx="5832648" cy="646331"/>
          </a:xfrm>
          <a:prstGeom prst="rect">
            <a:avLst/>
          </a:prstGeom>
          <a:noFill/>
        </p:spPr>
        <p:txBody>
          <a:bodyPr wrap="square">
            <a:spAutoFit/>
          </a:bodyPr>
          <a:lstStyle/>
          <a:p>
            <a:pPr marL="0" indent="0">
              <a:buFont typeface="Arial" panose="020B0604020202020204" pitchFamily="34" charset="0"/>
              <a:buNone/>
            </a:pPr>
            <a:r>
              <a:rPr lang="en-GB" sz="1800" dirty="0"/>
              <a:t>Rate yourself from 1-5 (1 being poor and 5 being excellent) for each example.</a:t>
            </a:r>
          </a:p>
        </p:txBody>
      </p:sp>
      <p:sp>
        <p:nvSpPr>
          <p:cNvPr id="8" name="TextBox 7">
            <a:extLst>
              <a:ext uri="{FF2B5EF4-FFF2-40B4-BE49-F238E27FC236}">
                <a16:creationId xmlns:a16="http://schemas.microsoft.com/office/drawing/2014/main" id="{337EEB43-18BA-1E0E-547D-C05C87A9D024}"/>
              </a:ext>
            </a:extLst>
          </p:cNvPr>
          <p:cNvSpPr txBox="1"/>
          <p:nvPr/>
        </p:nvSpPr>
        <p:spPr>
          <a:xfrm>
            <a:off x="1691680" y="5150160"/>
            <a:ext cx="4572000" cy="369332"/>
          </a:xfrm>
          <a:prstGeom prst="rect">
            <a:avLst/>
          </a:prstGeom>
          <a:noFill/>
        </p:spPr>
        <p:txBody>
          <a:bodyPr wrap="square">
            <a:spAutoFit/>
          </a:bodyPr>
          <a:lstStyle/>
          <a:p>
            <a:pPr marL="0" indent="0">
              <a:buFont typeface="Arial" panose="020B0604020202020204" pitchFamily="34" charset="0"/>
              <a:buNone/>
            </a:pPr>
            <a:r>
              <a:rPr lang="en-GB" sz="1800" dirty="0"/>
              <a:t>Highlight what YOU think are the top 3 values</a:t>
            </a:r>
          </a:p>
        </p:txBody>
      </p:sp>
    </p:spTree>
    <p:extLst>
      <p:ext uri="{BB962C8B-B14F-4D97-AF65-F5344CB8AC3E}">
        <p14:creationId xmlns:p14="http://schemas.microsoft.com/office/powerpoint/2010/main" val="3678644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DD77-ECE3-4FFC-A747-E8BD5BC2BDD2}"/>
              </a:ext>
            </a:extLst>
          </p:cNvPr>
          <p:cNvSpPr>
            <a:spLocks noGrp="1"/>
          </p:cNvSpPr>
          <p:nvPr>
            <p:ph type="title"/>
          </p:nvPr>
        </p:nvSpPr>
        <p:spPr>
          <a:xfrm>
            <a:off x="628650" y="303653"/>
            <a:ext cx="7886700" cy="1200329"/>
          </a:xfrm>
        </p:spPr>
        <p:txBody>
          <a:bodyPr/>
          <a:lstStyle/>
          <a:p>
            <a:r>
              <a:rPr lang="en-GB" sz="3600" b="1" dirty="0">
                <a:latin typeface="Arial" panose="020B0604020202020204" pitchFamily="34" charset="0"/>
                <a:cs typeface="Arial" panose="020B0604020202020204" pitchFamily="34" charset="0"/>
              </a:rPr>
              <a:t>How do Values &amp; Beliefs differ?</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0C56C20-98B2-F0D6-904F-7F142F451EAD}"/>
              </a:ext>
            </a:extLst>
          </p:cNvPr>
          <p:cNvSpPr txBox="1"/>
          <p:nvPr/>
        </p:nvSpPr>
        <p:spPr>
          <a:xfrm>
            <a:off x="1619672" y="2276872"/>
            <a:ext cx="5742384" cy="954107"/>
          </a:xfrm>
          <a:prstGeom prst="rect">
            <a:avLst/>
          </a:prstGeom>
          <a:noFill/>
        </p:spPr>
        <p:txBody>
          <a:bodyPr wrap="square">
            <a:spAutoFit/>
          </a:bodyPr>
          <a:lstStyle/>
          <a:p>
            <a:pPr marL="0" indent="0">
              <a:buNone/>
            </a:pPr>
            <a:r>
              <a:rPr lang="en-GB" sz="2800" dirty="0"/>
              <a:t>Take 5 minutes to think about the difference</a:t>
            </a:r>
          </a:p>
        </p:txBody>
      </p:sp>
    </p:spTree>
    <p:extLst>
      <p:ext uri="{BB962C8B-B14F-4D97-AF65-F5344CB8AC3E}">
        <p14:creationId xmlns:p14="http://schemas.microsoft.com/office/powerpoint/2010/main" val="35622260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DD77-ECE3-4FFC-A747-E8BD5BC2BDD2}"/>
              </a:ext>
            </a:extLst>
          </p:cNvPr>
          <p:cNvSpPr>
            <a:spLocks noGrp="1"/>
          </p:cNvSpPr>
          <p:nvPr>
            <p:ph type="title"/>
          </p:nvPr>
        </p:nvSpPr>
        <p:spPr>
          <a:xfrm>
            <a:off x="628650" y="303653"/>
            <a:ext cx="7886700" cy="1200329"/>
          </a:xfrm>
        </p:spPr>
        <p:txBody>
          <a:bodyPr/>
          <a:lstStyle/>
          <a:p>
            <a:r>
              <a:rPr lang="en-GB" sz="3600" b="1">
                <a:latin typeface="Arial" panose="020B0604020202020204" pitchFamily="34" charset="0"/>
                <a:cs typeface="Arial" panose="020B0604020202020204" pitchFamily="34" charset="0"/>
              </a:rPr>
              <a:t>Beliefs:</a:t>
            </a:r>
            <a:br>
              <a:rPr lang="en-GB" sz="3600" b="1">
                <a:latin typeface="Arial" panose="020B0604020202020204" pitchFamily="34" charset="0"/>
                <a:cs typeface="Arial" panose="020B0604020202020204" pitchFamily="34" charset="0"/>
              </a:rPr>
            </a:br>
            <a:br>
              <a:rPr lang="en-GB" sz="3600" b="1">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0C56C20-98B2-F0D6-904F-7F142F451EAD}"/>
              </a:ext>
            </a:extLst>
          </p:cNvPr>
          <p:cNvSpPr txBox="1"/>
          <p:nvPr/>
        </p:nvSpPr>
        <p:spPr>
          <a:xfrm>
            <a:off x="971600" y="2276872"/>
            <a:ext cx="6390456" cy="2062103"/>
          </a:xfrm>
          <a:prstGeom prst="rect">
            <a:avLst/>
          </a:prstGeom>
          <a:noFill/>
        </p:spPr>
        <p:txBody>
          <a:bodyPr wrap="square">
            <a:spAutoFit/>
          </a:bodyPr>
          <a:lstStyle/>
          <a:p>
            <a:r>
              <a:rPr lang="en-GB" sz="3200" b="0" i="0" dirty="0">
                <a:effectLst/>
                <a:latin typeface="Google Sans"/>
              </a:rPr>
              <a:t>“Core beliefs are </a:t>
            </a:r>
            <a:r>
              <a:rPr lang="en-GB" sz="3200" b="1" i="0" dirty="0">
                <a:effectLst/>
                <a:latin typeface="Google Sans"/>
              </a:rPr>
              <a:t>strong beliefs a person holds consistently over time that inform their worldview and</a:t>
            </a:r>
            <a:r>
              <a:rPr lang="en-GB" sz="3200" b="0" i="0" dirty="0">
                <a:effectLst/>
                <a:latin typeface="Google Sans"/>
              </a:rPr>
              <a:t> self-perception.”</a:t>
            </a:r>
            <a:endParaRPr lang="en-GB" sz="3200" dirty="0">
              <a:latin typeface="Google Sans"/>
            </a:endParaRPr>
          </a:p>
        </p:txBody>
      </p:sp>
      <p:sp>
        <p:nvSpPr>
          <p:cNvPr id="7" name="TextBox 6">
            <a:extLst>
              <a:ext uri="{FF2B5EF4-FFF2-40B4-BE49-F238E27FC236}">
                <a16:creationId xmlns:a16="http://schemas.microsoft.com/office/drawing/2014/main" id="{0C834B50-BCF6-61DB-FC53-F0F4A58F06C2}"/>
              </a:ext>
            </a:extLst>
          </p:cNvPr>
          <p:cNvSpPr txBox="1"/>
          <p:nvPr/>
        </p:nvSpPr>
        <p:spPr>
          <a:xfrm>
            <a:off x="5292080" y="4941168"/>
            <a:ext cx="5742384" cy="461665"/>
          </a:xfrm>
          <a:prstGeom prst="rect">
            <a:avLst/>
          </a:prstGeom>
          <a:noFill/>
        </p:spPr>
        <p:txBody>
          <a:bodyPr wrap="square">
            <a:spAutoFit/>
          </a:bodyPr>
          <a:lstStyle/>
          <a:p>
            <a:r>
              <a:rPr lang="en-GB" sz="2400" b="0" i="0" dirty="0">
                <a:effectLst/>
                <a:latin typeface="Google Sans"/>
              </a:rPr>
              <a:t>(</a:t>
            </a:r>
            <a:r>
              <a:rPr lang="en-GB" sz="2400" dirty="0">
                <a:latin typeface="Google Sans"/>
              </a:rPr>
              <a:t>Wade</a:t>
            </a:r>
            <a:r>
              <a:rPr lang="en-GB" sz="2400" b="0" i="0" dirty="0">
                <a:effectLst/>
                <a:latin typeface="Google Sans"/>
              </a:rPr>
              <a:t>, 2022)</a:t>
            </a:r>
            <a:endParaRPr lang="en-GB" sz="2400" dirty="0">
              <a:latin typeface="Google Sans"/>
            </a:endParaRPr>
          </a:p>
        </p:txBody>
      </p:sp>
    </p:spTree>
    <p:extLst>
      <p:ext uri="{BB962C8B-B14F-4D97-AF65-F5344CB8AC3E}">
        <p14:creationId xmlns:p14="http://schemas.microsoft.com/office/powerpoint/2010/main" val="1423198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DD77-ECE3-4FFC-A747-E8BD5BC2BDD2}"/>
              </a:ext>
            </a:extLst>
          </p:cNvPr>
          <p:cNvSpPr>
            <a:spLocks noGrp="1"/>
          </p:cNvSpPr>
          <p:nvPr>
            <p:ph type="title"/>
          </p:nvPr>
        </p:nvSpPr>
        <p:spPr>
          <a:xfrm>
            <a:off x="628650" y="303653"/>
            <a:ext cx="7886700" cy="1200329"/>
          </a:xfrm>
        </p:spPr>
        <p:txBody>
          <a:bodyPr/>
          <a:lstStyle/>
          <a:p>
            <a:r>
              <a:rPr lang="en-GB" sz="3600" b="1">
                <a:latin typeface="Arial" panose="020B0604020202020204" pitchFamily="34" charset="0"/>
                <a:cs typeface="Arial" panose="020B0604020202020204" pitchFamily="34" charset="0"/>
              </a:rPr>
              <a:t>Beliefs:</a:t>
            </a:r>
            <a:br>
              <a:rPr lang="en-GB" sz="3600" b="1">
                <a:latin typeface="Arial" panose="020B0604020202020204" pitchFamily="34" charset="0"/>
                <a:cs typeface="Arial" panose="020B0604020202020204" pitchFamily="34" charset="0"/>
              </a:rPr>
            </a:br>
            <a:br>
              <a:rPr lang="en-GB" sz="3600" b="1">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0C56C20-98B2-F0D6-904F-7F142F451EAD}"/>
              </a:ext>
            </a:extLst>
          </p:cNvPr>
          <p:cNvSpPr txBox="1"/>
          <p:nvPr/>
        </p:nvSpPr>
        <p:spPr>
          <a:xfrm>
            <a:off x="1115616" y="1628800"/>
            <a:ext cx="5742384" cy="3785652"/>
          </a:xfrm>
          <a:prstGeom prst="rect">
            <a:avLst/>
          </a:prstGeom>
          <a:noFill/>
        </p:spPr>
        <p:txBody>
          <a:bodyPr wrap="square">
            <a:spAutoFit/>
          </a:bodyPr>
          <a:lstStyle/>
          <a:p>
            <a:pPr algn="l" fontAlgn="base"/>
            <a:r>
              <a:rPr lang="en-GB" sz="2400" b="0" i="0" dirty="0">
                <a:solidFill>
                  <a:srgbClr val="3A3A3A"/>
                </a:solidFill>
                <a:effectLst/>
                <a:latin typeface="Arial" panose="020B0604020202020204" pitchFamily="34" charset="0"/>
              </a:rPr>
              <a:t>I always make mistakes.</a:t>
            </a:r>
          </a:p>
          <a:p>
            <a:pPr algn="l" fontAlgn="base"/>
            <a:r>
              <a:rPr lang="en-GB" sz="2400" b="0" i="0" dirty="0">
                <a:solidFill>
                  <a:srgbClr val="3A3A3A"/>
                </a:solidFill>
                <a:effectLst/>
                <a:latin typeface="Arial" panose="020B0604020202020204" pitchFamily="34" charset="0"/>
              </a:rPr>
              <a:t>My worth is determined by my achievements.</a:t>
            </a:r>
          </a:p>
          <a:p>
            <a:pPr algn="l" fontAlgn="base"/>
            <a:r>
              <a:rPr lang="en-GB" sz="2400" b="0" i="0" dirty="0">
                <a:solidFill>
                  <a:srgbClr val="3A3A3A"/>
                </a:solidFill>
                <a:effectLst/>
                <a:latin typeface="Arial" panose="020B0604020202020204" pitchFamily="34" charset="0"/>
              </a:rPr>
              <a:t>I am unlovable.</a:t>
            </a:r>
          </a:p>
          <a:p>
            <a:pPr algn="l" fontAlgn="base"/>
            <a:r>
              <a:rPr lang="en-GB" sz="2400" b="0" i="0" dirty="0">
                <a:solidFill>
                  <a:srgbClr val="3A3A3A"/>
                </a:solidFill>
                <a:effectLst/>
                <a:latin typeface="Arial" panose="020B0604020202020204" pitchFamily="34" charset="0"/>
              </a:rPr>
              <a:t>I am resilient and can handle life’s challenges.</a:t>
            </a:r>
          </a:p>
          <a:p>
            <a:pPr algn="l" fontAlgn="base"/>
            <a:r>
              <a:rPr lang="en-GB" sz="2400" b="0" i="0" dirty="0">
                <a:solidFill>
                  <a:srgbClr val="3A3A3A"/>
                </a:solidFill>
                <a:effectLst/>
                <a:latin typeface="Arial" panose="020B0604020202020204" pitchFamily="34" charset="0"/>
              </a:rPr>
              <a:t>I am destined to fail.</a:t>
            </a:r>
          </a:p>
          <a:p>
            <a:pPr algn="l" fontAlgn="base"/>
            <a:r>
              <a:rPr lang="en-GB" sz="2400" b="0" i="0" dirty="0">
                <a:solidFill>
                  <a:srgbClr val="3A3A3A"/>
                </a:solidFill>
                <a:effectLst/>
                <a:latin typeface="Arial" panose="020B0604020202020204" pitchFamily="34" charset="0"/>
              </a:rPr>
              <a:t>I am an inherently creative person.</a:t>
            </a:r>
          </a:p>
          <a:p>
            <a:br>
              <a:rPr lang="en-GB" sz="2400" dirty="0"/>
            </a:br>
            <a:endParaRPr lang="en-GB" sz="2400" dirty="0">
              <a:latin typeface="Google Sans"/>
            </a:endParaRPr>
          </a:p>
        </p:txBody>
      </p:sp>
    </p:spTree>
    <p:extLst>
      <p:ext uri="{BB962C8B-B14F-4D97-AF65-F5344CB8AC3E}">
        <p14:creationId xmlns:p14="http://schemas.microsoft.com/office/powerpoint/2010/main" val="1522372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DD77-ECE3-4FFC-A747-E8BD5BC2BDD2}"/>
              </a:ext>
            </a:extLst>
          </p:cNvPr>
          <p:cNvSpPr>
            <a:spLocks noGrp="1"/>
          </p:cNvSpPr>
          <p:nvPr>
            <p:ph type="title"/>
          </p:nvPr>
        </p:nvSpPr>
        <p:spPr>
          <a:xfrm>
            <a:off x="628650" y="303653"/>
            <a:ext cx="7886700" cy="1200329"/>
          </a:xfrm>
        </p:spPr>
        <p:txBody>
          <a:bodyPr/>
          <a:lstStyle/>
          <a:p>
            <a:r>
              <a:rPr lang="en-GB" sz="3600" b="1" dirty="0">
                <a:latin typeface="Arial" panose="020B0604020202020204" pitchFamily="34" charset="0"/>
                <a:cs typeface="Arial" panose="020B0604020202020204" pitchFamily="34" charset="0"/>
              </a:rPr>
              <a:t>Beliefs continued:</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0C56C20-98B2-F0D6-904F-7F142F451EAD}"/>
              </a:ext>
            </a:extLst>
          </p:cNvPr>
          <p:cNvSpPr txBox="1"/>
          <p:nvPr/>
        </p:nvSpPr>
        <p:spPr>
          <a:xfrm>
            <a:off x="1115616" y="1628800"/>
            <a:ext cx="5742384" cy="3416320"/>
          </a:xfrm>
          <a:prstGeom prst="rect">
            <a:avLst/>
          </a:prstGeom>
          <a:noFill/>
        </p:spPr>
        <p:txBody>
          <a:bodyPr wrap="square">
            <a:spAutoFit/>
          </a:bodyPr>
          <a:lstStyle/>
          <a:p>
            <a:pPr algn="l" fontAlgn="base"/>
            <a:r>
              <a:rPr lang="en-GB" sz="2400" b="0" i="0" dirty="0">
                <a:solidFill>
                  <a:srgbClr val="3A3A3A"/>
                </a:solidFill>
                <a:effectLst/>
                <a:latin typeface="Arial" panose="020B0604020202020204" pitchFamily="34" charset="0"/>
              </a:rPr>
              <a:t>I am boring and uninteresting.</a:t>
            </a:r>
          </a:p>
          <a:p>
            <a:pPr algn="l" fontAlgn="base"/>
            <a:r>
              <a:rPr lang="en-GB" sz="2400" b="0" i="0" dirty="0">
                <a:solidFill>
                  <a:srgbClr val="3A3A3A"/>
                </a:solidFill>
                <a:effectLst/>
                <a:latin typeface="Arial" panose="020B0604020202020204" pitchFamily="34" charset="0"/>
              </a:rPr>
              <a:t>I am in control of my own destiny.</a:t>
            </a:r>
          </a:p>
          <a:p>
            <a:pPr algn="l" fontAlgn="base"/>
            <a:r>
              <a:rPr lang="en-GB" sz="2400" b="0" i="0" dirty="0">
                <a:solidFill>
                  <a:srgbClr val="3A3A3A"/>
                </a:solidFill>
                <a:effectLst/>
                <a:latin typeface="Arial" panose="020B0604020202020204" pitchFamily="34" charset="0"/>
              </a:rPr>
              <a:t>I am weak and need protection.</a:t>
            </a:r>
          </a:p>
          <a:p>
            <a:pPr algn="l" fontAlgn="base"/>
            <a:r>
              <a:rPr lang="en-GB" sz="2400" b="0" i="0" dirty="0">
                <a:solidFill>
                  <a:srgbClr val="3A3A3A"/>
                </a:solidFill>
                <a:effectLst/>
                <a:latin typeface="Arial" panose="020B0604020202020204" pitchFamily="34" charset="0"/>
              </a:rPr>
              <a:t>I am a natural-born leader.</a:t>
            </a:r>
          </a:p>
          <a:p>
            <a:pPr algn="l" fontAlgn="base"/>
            <a:r>
              <a:rPr lang="en-GB" sz="2400" b="0" i="0" dirty="0">
                <a:solidFill>
                  <a:srgbClr val="3A3A3A"/>
                </a:solidFill>
                <a:effectLst/>
                <a:latin typeface="Arial" panose="020B0604020202020204" pitchFamily="34" charset="0"/>
              </a:rPr>
              <a:t>I can learn and grow from my mistakes.</a:t>
            </a:r>
          </a:p>
          <a:p>
            <a:pPr algn="l" fontAlgn="base"/>
            <a:r>
              <a:rPr lang="en-GB" sz="2400" b="0" i="0" dirty="0">
                <a:solidFill>
                  <a:srgbClr val="3A3A3A"/>
                </a:solidFill>
                <a:effectLst/>
                <a:latin typeface="Arial" panose="020B0604020202020204" pitchFamily="34" charset="0"/>
              </a:rPr>
              <a:t>I don’t deserve happiness.</a:t>
            </a:r>
          </a:p>
          <a:p>
            <a:pPr algn="l" fontAlgn="base"/>
            <a:r>
              <a:rPr lang="en-GB" sz="2400" b="0" i="0" dirty="0">
                <a:solidFill>
                  <a:srgbClr val="3A3A3A"/>
                </a:solidFill>
                <a:effectLst/>
                <a:latin typeface="Arial" panose="020B0604020202020204" pitchFamily="34" charset="0"/>
              </a:rPr>
              <a:t>I am a constant work in progress.</a:t>
            </a:r>
          </a:p>
          <a:p>
            <a:pPr algn="l" fontAlgn="base"/>
            <a:br>
              <a:rPr lang="en-GB" sz="2400" dirty="0"/>
            </a:br>
            <a:endParaRPr lang="en-GB" sz="2400" dirty="0">
              <a:latin typeface="Google Sans"/>
            </a:endParaRPr>
          </a:p>
        </p:txBody>
      </p:sp>
    </p:spTree>
    <p:extLst>
      <p:ext uri="{BB962C8B-B14F-4D97-AF65-F5344CB8AC3E}">
        <p14:creationId xmlns:p14="http://schemas.microsoft.com/office/powerpoint/2010/main" val="2586917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F8AD4-F3E3-4B19-B69D-38CA42DD4F79}"/>
              </a:ext>
            </a:extLst>
          </p:cNvPr>
          <p:cNvSpPr>
            <a:spLocks noGrp="1"/>
          </p:cNvSpPr>
          <p:nvPr>
            <p:ph type="title"/>
          </p:nvPr>
        </p:nvSpPr>
        <p:spPr>
          <a:xfrm>
            <a:off x="628650" y="365125"/>
            <a:ext cx="7886700" cy="1325563"/>
          </a:xfrm>
        </p:spPr>
        <p:txBody>
          <a:bodyPr>
            <a:normAutofit/>
          </a:bodyPr>
          <a:lstStyle/>
          <a:p>
            <a:r>
              <a:rPr lang="en-GB" b="1" dirty="0"/>
              <a:t>What about professional integrity?</a:t>
            </a:r>
          </a:p>
        </p:txBody>
      </p:sp>
      <p:sp>
        <p:nvSpPr>
          <p:cNvPr id="5" name="Content Placeholder 4">
            <a:extLst>
              <a:ext uri="{FF2B5EF4-FFF2-40B4-BE49-F238E27FC236}">
                <a16:creationId xmlns:a16="http://schemas.microsoft.com/office/drawing/2014/main" id="{4E3D27AE-2941-B0F8-D1FA-1741B09EA75B}"/>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3914126B-8F50-87AD-4B13-FA9CE2A3F2B5}"/>
              </a:ext>
            </a:extLst>
          </p:cNvPr>
          <p:cNvPicPr>
            <a:picLocks noChangeAspect="1"/>
          </p:cNvPicPr>
          <p:nvPr/>
        </p:nvPicPr>
        <p:blipFill rotWithShape="1">
          <a:blip r:embed="rId3"/>
          <a:srcRect r="786"/>
          <a:stretch/>
        </p:blipFill>
        <p:spPr>
          <a:xfrm>
            <a:off x="35496" y="1027906"/>
            <a:ext cx="9089896" cy="4705349"/>
          </a:xfrm>
          <a:prstGeom prst="rect">
            <a:avLst/>
          </a:prstGeom>
        </p:spPr>
      </p:pic>
    </p:spTree>
    <p:extLst>
      <p:ext uri="{BB962C8B-B14F-4D97-AF65-F5344CB8AC3E}">
        <p14:creationId xmlns:p14="http://schemas.microsoft.com/office/powerpoint/2010/main" val="1588310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20D07A-093A-7F3E-5F9B-0FB06D985CE8}"/>
              </a:ext>
            </a:extLst>
          </p:cNvPr>
          <p:cNvSpPr txBox="1">
            <a:spLocks/>
          </p:cNvSpPr>
          <p:nvPr/>
        </p:nvSpPr>
        <p:spPr>
          <a:xfrm>
            <a:off x="179512" y="1412776"/>
            <a:ext cx="8784976" cy="4251960"/>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800"/>
              </a:spcAft>
            </a:pPr>
            <a:r>
              <a:rPr lang="en-GB" sz="2000" kern="100" dirty="0">
                <a:latin typeface="Arial" panose="020B0604020202020204" pitchFamily="34" charset="0"/>
                <a:ea typeface="DengXian" panose="02010600030101010101" pitchFamily="2" charset="-122"/>
                <a:cs typeface="Times New Roman" panose="02020603050405020304" pitchFamily="18" charset="0"/>
              </a:rPr>
              <a:t>Integrity is widely regarded as a key virtue for professionals (Eriksen, 2015)</a:t>
            </a:r>
          </a:p>
          <a:p>
            <a:pPr>
              <a:spcAft>
                <a:spcPts val="800"/>
              </a:spcAft>
            </a:pPr>
            <a:r>
              <a:rPr lang="en-GB" sz="2000" kern="100" dirty="0">
                <a:latin typeface="Arial" panose="020B0604020202020204" pitchFamily="34" charset="0"/>
                <a:ea typeface="DengXian" panose="02010600030101010101" pitchFamily="2" charset="-122"/>
                <a:cs typeface="Times New Roman" panose="02020603050405020304" pitchFamily="18" charset="0"/>
              </a:rPr>
              <a:t>Acting in ways that fit with one's philosophy and one's related values and principles; </a:t>
            </a:r>
          </a:p>
          <a:p>
            <a:pPr>
              <a:spcAft>
                <a:spcPts val="800"/>
              </a:spcAft>
            </a:pPr>
            <a:r>
              <a:rPr lang="en-GB" sz="2000" kern="100" dirty="0">
                <a:latin typeface="Arial" panose="020B0604020202020204" pitchFamily="34" charset="0"/>
                <a:ea typeface="DengXian" panose="02010600030101010101" pitchFamily="2" charset="-122"/>
                <a:cs typeface="Times New Roman" panose="02020603050405020304" pitchFamily="18" charset="0"/>
              </a:rPr>
              <a:t>Involves acting in accordance with the social and moral standards of the profession.</a:t>
            </a:r>
            <a:endParaRPr lang="en-GB" sz="2000" kern="100" dirty="0">
              <a:latin typeface="Calibri" panose="020F0502020204030204" pitchFamily="34" charset="0"/>
              <a:ea typeface="DengXian" panose="02010600030101010101" pitchFamily="2" charset="-122"/>
              <a:cs typeface="Times New Roman" panose="02020603050405020304" pitchFamily="18" charset="0"/>
            </a:endParaRPr>
          </a:p>
          <a:p>
            <a:pPr>
              <a:spcAft>
                <a:spcPts val="800"/>
              </a:spcAft>
            </a:pPr>
            <a:r>
              <a:rPr lang="en-GB" sz="2000" kern="100" dirty="0">
                <a:latin typeface="Arial" panose="020B0604020202020204" pitchFamily="34" charset="0"/>
                <a:ea typeface="DengXian" panose="02010600030101010101" pitchFamily="2" charset="-122"/>
                <a:cs typeface="Times New Roman" panose="02020603050405020304" pitchFamily="18" charset="0"/>
              </a:rPr>
              <a:t>Maintaining appropriate ethical behaviour. </a:t>
            </a:r>
          </a:p>
          <a:p>
            <a:pPr>
              <a:spcAft>
                <a:spcPts val="800"/>
              </a:spcAft>
            </a:pPr>
            <a:r>
              <a:rPr lang="en-GB" sz="2000" kern="100" dirty="0">
                <a:latin typeface="Arial" panose="020B0604020202020204" pitchFamily="34" charset="0"/>
                <a:ea typeface="DengXian" panose="02010600030101010101" pitchFamily="2" charset="-122"/>
                <a:cs typeface="Times New Roman" panose="02020603050405020304" pitchFamily="18" charset="0"/>
              </a:rPr>
              <a:t>Showing strong adherence to moral and ethical principles and values such as honesty, honour, dependability and trustworthiness.</a:t>
            </a:r>
            <a:endParaRPr lang="en-GB" sz="2000" kern="100" dirty="0">
              <a:latin typeface="Calibri" panose="020F0502020204030204" pitchFamily="34" charset="0"/>
              <a:ea typeface="DengXian" panose="02010600030101010101" pitchFamily="2" charset="-122"/>
              <a:cs typeface="Times New Roman" panose="02020603050405020304" pitchFamily="18" charset="0"/>
            </a:endParaRPr>
          </a:p>
          <a:p>
            <a:pPr>
              <a:spcAft>
                <a:spcPts val="800"/>
              </a:spcAft>
            </a:pPr>
            <a:r>
              <a:rPr lang="en-GB" sz="2000" kern="100" dirty="0">
                <a:latin typeface="Arial" panose="020B0604020202020204" pitchFamily="34" charset="0"/>
                <a:ea typeface="DengXian" panose="02010600030101010101" pitchFamily="2" charset="-122"/>
                <a:cs typeface="Times New Roman" panose="02020603050405020304" pitchFamily="18" charset="0"/>
              </a:rPr>
              <a:t>Being loyal to a company, producing the results expected of you and being trustworthy and reliable</a:t>
            </a:r>
          </a:p>
          <a:p>
            <a:pPr>
              <a:spcAft>
                <a:spcPts val="800"/>
              </a:spcAft>
            </a:pPr>
            <a:r>
              <a:rPr lang="en-GB" sz="2000" kern="100" dirty="0">
                <a:latin typeface="Arial" panose="020B0604020202020204" pitchFamily="34" charset="0"/>
                <a:ea typeface="DengXian" panose="02010600030101010101" pitchFamily="2" charset="-122"/>
                <a:cs typeface="Times New Roman" panose="02020603050405020304" pitchFamily="18" charset="0"/>
              </a:rPr>
              <a:t>Showing that you are honest and dependable means you'll gain respect and trust from your peers and managers, which can play a big part in your career growth, progression and overall success.</a:t>
            </a:r>
            <a:endParaRPr lang="en-GB" sz="2000" kern="100" dirty="0">
              <a:latin typeface="Calibri" panose="020F0502020204030204" pitchFamily="34" charset="0"/>
              <a:ea typeface="DengXian" panose="02010600030101010101" pitchFamily="2" charset="-122"/>
              <a:cs typeface="Times New Roman" panose="02020603050405020304" pitchFamily="18" charset="0"/>
            </a:endParaRPr>
          </a:p>
          <a:p>
            <a:endParaRPr lang="en-GB" sz="2000" dirty="0"/>
          </a:p>
        </p:txBody>
      </p:sp>
      <p:sp>
        <p:nvSpPr>
          <p:cNvPr id="7" name="Title 1">
            <a:extLst>
              <a:ext uri="{FF2B5EF4-FFF2-40B4-BE49-F238E27FC236}">
                <a16:creationId xmlns:a16="http://schemas.microsoft.com/office/drawing/2014/main" id="{81C7E0B3-8D13-DBBE-3388-1DED691F67B0}"/>
              </a:ext>
            </a:extLst>
          </p:cNvPr>
          <p:cNvSpPr>
            <a:spLocks noGrp="1"/>
          </p:cNvSpPr>
          <p:nvPr>
            <p:ph type="title"/>
          </p:nvPr>
        </p:nvSpPr>
        <p:spPr>
          <a:xfrm>
            <a:off x="628650" y="365125"/>
            <a:ext cx="7886700" cy="1325563"/>
          </a:xfrm>
        </p:spPr>
        <p:txBody>
          <a:bodyPr>
            <a:normAutofit/>
          </a:bodyPr>
          <a:lstStyle/>
          <a:p>
            <a:r>
              <a:rPr lang="en-GB" b="1" dirty="0"/>
              <a:t>Professional integrity</a:t>
            </a:r>
          </a:p>
        </p:txBody>
      </p:sp>
    </p:spTree>
    <p:extLst>
      <p:ext uri="{BB962C8B-B14F-4D97-AF65-F5344CB8AC3E}">
        <p14:creationId xmlns:p14="http://schemas.microsoft.com/office/powerpoint/2010/main" val="13504066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A3088-BEE0-4C63-AEE0-D80C0D790F01}"/>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How can we demonstrate integrity within the workplace?</a:t>
            </a:r>
          </a:p>
        </p:txBody>
      </p:sp>
      <p:sp>
        <p:nvSpPr>
          <p:cNvPr id="5" name="Content Placeholder 4">
            <a:extLst>
              <a:ext uri="{FF2B5EF4-FFF2-40B4-BE49-F238E27FC236}">
                <a16:creationId xmlns:a16="http://schemas.microsoft.com/office/drawing/2014/main" id="{98156D95-2BAD-3937-BA85-D60D5F6B7129}"/>
              </a:ext>
            </a:extLst>
          </p:cNvPr>
          <p:cNvSpPr>
            <a:spLocks noGrp="1"/>
          </p:cNvSpPr>
          <p:nvPr>
            <p:ph idx="1"/>
          </p:nvPr>
        </p:nvSpPr>
        <p:spPr>
          <a:xfrm>
            <a:off x="539552" y="2057833"/>
            <a:ext cx="7886700" cy="3115543"/>
          </a:xfrm>
        </p:spPr>
        <p:txBody>
          <a:bodyPr/>
          <a:lstStyle/>
          <a:p>
            <a:r>
              <a:rPr lang="en-GB" dirty="0"/>
              <a:t>Respect the opinions of others</a:t>
            </a:r>
          </a:p>
          <a:p>
            <a:r>
              <a:rPr lang="en-GB" dirty="0"/>
              <a:t>Address conflict honestly &amp; respectfully</a:t>
            </a:r>
          </a:p>
          <a:p>
            <a:r>
              <a:rPr lang="en-GB" dirty="0"/>
              <a:t>Be ready to work</a:t>
            </a:r>
          </a:p>
          <a:p>
            <a:r>
              <a:rPr lang="en-GB" dirty="0"/>
              <a:t>Be a role model</a:t>
            </a:r>
          </a:p>
          <a:p>
            <a:r>
              <a:rPr lang="en-GB" dirty="0"/>
              <a:t>Report unethical behaviour</a:t>
            </a:r>
          </a:p>
        </p:txBody>
      </p:sp>
    </p:spTree>
    <p:extLst>
      <p:ext uri="{BB962C8B-B14F-4D97-AF65-F5344CB8AC3E}">
        <p14:creationId xmlns:p14="http://schemas.microsoft.com/office/powerpoint/2010/main" val="1505009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FB34446A-D9D3-B529-1270-5EC36FBE9E20}"/>
              </a:ext>
            </a:extLst>
          </p:cNvPr>
          <p:cNvSpPr>
            <a:spLocks noGrp="1"/>
          </p:cNvSpPr>
          <p:nvPr>
            <p:ph idx="1"/>
          </p:nvPr>
        </p:nvSpPr>
        <p:spPr/>
        <p:txBody>
          <a:bodyPr/>
          <a:lstStyle/>
          <a:p>
            <a:endParaRPr lang="en-GB"/>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C736F645-CDF8-8999-848B-586CA7E0C1D8}"/>
                  </a:ext>
                </a:extLst>
              </p14:cNvPr>
              <p14:cNvContentPartPr/>
              <p14:nvPr/>
            </p14:nvContentPartPr>
            <p14:xfrm>
              <a:off x="6009865" y="2236879"/>
              <a:ext cx="1230120" cy="1292040"/>
            </p14:xfrm>
          </p:contentPart>
        </mc:Choice>
        <mc:Fallback xmlns="">
          <p:pic>
            <p:nvPicPr>
              <p:cNvPr id="4" name="Ink 3">
                <a:extLst>
                  <a:ext uri="{FF2B5EF4-FFF2-40B4-BE49-F238E27FC236}">
                    <a16:creationId xmlns:a16="http://schemas.microsoft.com/office/drawing/2014/main" id="{C736F645-CDF8-8999-848B-586CA7E0C1D8}"/>
                  </a:ext>
                </a:extLst>
              </p:cNvPr>
              <p:cNvPicPr/>
              <p:nvPr/>
            </p:nvPicPr>
            <p:blipFill>
              <a:blip r:embed="rId5"/>
              <a:stretch>
                <a:fillRect/>
              </a:stretch>
            </p:blipFill>
            <p:spPr>
              <a:xfrm>
                <a:off x="6003745" y="2230759"/>
                <a:ext cx="1242360" cy="1304280"/>
              </a:xfrm>
              <a:prstGeom prst="rect">
                <a:avLst/>
              </a:prstGeom>
            </p:spPr>
          </p:pic>
        </mc:Fallback>
      </mc:AlternateContent>
      <p:cxnSp>
        <p:nvCxnSpPr>
          <p:cNvPr id="7" name="Straight Arrow Connector 6">
            <a:extLst>
              <a:ext uri="{FF2B5EF4-FFF2-40B4-BE49-F238E27FC236}">
                <a16:creationId xmlns:a16="http://schemas.microsoft.com/office/drawing/2014/main" id="{A0670D6F-23B8-52CF-BF35-80FB20D6AC27}"/>
              </a:ext>
            </a:extLst>
          </p:cNvPr>
          <p:cNvCxnSpPr>
            <a:cxnSpLocks/>
          </p:cNvCxnSpPr>
          <p:nvPr/>
        </p:nvCxnSpPr>
        <p:spPr>
          <a:xfrm>
            <a:off x="6372200" y="1988840"/>
            <a:ext cx="144016" cy="5760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E04C6DEB-2BB7-04B8-F769-6BD0468CFC62}"/>
              </a:ext>
            </a:extLst>
          </p:cNvPr>
          <p:cNvSpPr txBox="1"/>
          <p:nvPr/>
        </p:nvSpPr>
        <p:spPr>
          <a:xfrm>
            <a:off x="6009865" y="1690688"/>
            <a:ext cx="1204817" cy="369332"/>
          </a:xfrm>
          <a:prstGeom prst="rect">
            <a:avLst/>
          </a:prstGeom>
          <a:noFill/>
        </p:spPr>
        <p:txBody>
          <a:bodyPr wrap="none" rtlCol="0">
            <a:spAutoFit/>
          </a:bodyPr>
          <a:lstStyle/>
          <a:p>
            <a:r>
              <a:rPr lang="en-GB" dirty="0"/>
              <a:t>Best friend</a:t>
            </a:r>
          </a:p>
        </p:txBody>
      </p:sp>
      <p:pic>
        <p:nvPicPr>
          <p:cNvPr id="3" name="Picture 2" descr="A group of people with text&#10;&#10;Description automatically generated">
            <a:extLst>
              <a:ext uri="{FF2B5EF4-FFF2-40B4-BE49-F238E27FC236}">
                <a16:creationId xmlns:a16="http://schemas.microsoft.com/office/drawing/2014/main" id="{FAE65A12-67B2-24AB-5E9B-90B5A20A1F01}"/>
              </a:ext>
            </a:extLst>
          </p:cNvPr>
          <p:cNvPicPr>
            <a:picLocks noChangeAspect="1"/>
          </p:cNvPicPr>
          <p:nvPr/>
        </p:nvPicPr>
        <p:blipFill>
          <a:blip r:embed="rId6"/>
          <a:stretch>
            <a:fillRect/>
          </a:stretch>
        </p:blipFill>
        <p:spPr>
          <a:xfrm>
            <a:off x="-36512" y="1052736"/>
            <a:ext cx="9104700" cy="4243155"/>
          </a:xfrm>
          <a:prstGeom prst="rect">
            <a:avLst/>
          </a:prstGeom>
        </p:spPr>
      </p:pic>
      <p:sp>
        <p:nvSpPr>
          <p:cNvPr id="9" name="Title 1">
            <a:extLst>
              <a:ext uri="{FF2B5EF4-FFF2-40B4-BE49-F238E27FC236}">
                <a16:creationId xmlns:a16="http://schemas.microsoft.com/office/drawing/2014/main" id="{4ADBEFEF-1437-30DD-9C4F-9F28BA058EC7}"/>
              </a:ext>
            </a:extLst>
          </p:cNvPr>
          <p:cNvSpPr txBox="1">
            <a:spLocks/>
          </p:cNvSpPr>
          <p:nvPr/>
        </p:nvSpPr>
        <p:spPr>
          <a:xfrm>
            <a:off x="634947" y="362043"/>
            <a:ext cx="78867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Professional integrity</a:t>
            </a:r>
          </a:p>
        </p:txBody>
      </p:sp>
    </p:spTree>
    <p:extLst>
      <p:ext uri="{BB962C8B-B14F-4D97-AF65-F5344CB8AC3E}">
        <p14:creationId xmlns:p14="http://schemas.microsoft.com/office/powerpoint/2010/main" val="2824571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41D33-9CA5-4668-B691-2F26AC510BEB}"/>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Final thoughts</a:t>
            </a:r>
          </a:p>
        </p:txBody>
      </p:sp>
      <p:sp>
        <p:nvSpPr>
          <p:cNvPr id="3" name="Content Placeholder 2">
            <a:extLst>
              <a:ext uri="{FF2B5EF4-FFF2-40B4-BE49-F238E27FC236}">
                <a16:creationId xmlns:a16="http://schemas.microsoft.com/office/drawing/2014/main" id="{2F98D2E1-22B2-4893-8565-C28D435944A6}"/>
              </a:ext>
            </a:extLst>
          </p:cNvPr>
          <p:cNvSpPr>
            <a:spLocks noGrp="1"/>
          </p:cNvSpPr>
          <p:nvPr>
            <p:ph idx="1"/>
          </p:nvPr>
        </p:nvSpPr>
        <p:spPr>
          <a:xfrm>
            <a:off x="467544" y="1124744"/>
            <a:ext cx="7886700" cy="4351338"/>
          </a:xfrm>
        </p:spPr>
        <p:txBody>
          <a:bodyPr>
            <a:normAutofit/>
          </a:bodyPr>
          <a:lstStyle/>
          <a:p>
            <a:pPr marL="0" indent="0">
              <a:buNone/>
            </a:pPr>
            <a:r>
              <a:rPr lang="en-GB" sz="2400" b="1" i="0" dirty="0">
                <a:effectLst/>
                <a:latin typeface="YACkoJtKJ38 0"/>
              </a:rPr>
              <a:t>So, personal integrity is about adherence to those rules, values and beliefs that we hold dear</a:t>
            </a:r>
          </a:p>
          <a:p>
            <a:pPr marL="0" indent="0">
              <a:buNone/>
            </a:pPr>
            <a:endParaRPr lang="en-GB" sz="2400" b="1" dirty="0">
              <a:latin typeface="YACkoJtKJ38 0"/>
            </a:endParaRPr>
          </a:p>
          <a:p>
            <a:pPr marL="0" indent="0">
              <a:buNone/>
            </a:pPr>
            <a:r>
              <a:rPr lang="en-GB" sz="2400" b="1" dirty="0">
                <a:effectLst/>
                <a:latin typeface="YACkoJtKJ38 0"/>
              </a:rPr>
              <a:t>Professional integrity is ensuring that organisational </a:t>
            </a:r>
            <a:r>
              <a:rPr lang="en-GB" sz="2400" b="1">
                <a:effectLst/>
                <a:latin typeface="YACkoJtKJ38 0"/>
              </a:rPr>
              <a:t>rules, values </a:t>
            </a:r>
            <a:r>
              <a:rPr lang="en-GB" sz="2400" b="1" dirty="0">
                <a:effectLst/>
                <a:latin typeface="YACkoJtKJ38 0"/>
              </a:rPr>
              <a:t>and beliefs are adhered to</a:t>
            </a:r>
          </a:p>
          <a:p>
            <a:pPr marL="0" indent="0">
              <a:buNone/>
            </a:pPr>
            <a:endParaRPr lang="en-GB" sz="2400" b="1" dirty="0">
              <a:latin typeface="YACkoJtKJ38 0"/>
            </a:endParaRPr>
          </a:p>
          <a:p>
            <a:pPr marL="0" indent="0">
              <a:buNone/>
            </a:pPr>
            <a:r>
              <a:rPr lang="en-GB" sz="2400" b="1" dirty="0">
                <a:effectLst/>
                <a:latin typeface="YACkoJtKJ38 0"/>
              </a:rPr>
              <a:t>I would like you to think about, what happens if the organisational values do not align with our own?</a:t>
            </a:r>
            <a:endParaRPr lang="en-GB" sz="2400" dirty="0">
              <a:effectLst/>
              <a:latin typeface="YACkoJtKJ38 0"/>
            </a:endParaRPr>
          </a:p>
          <a:p>
            <a:endParaRPr lang="en-GB" sz="3600" dirty="0"/>
          </a:p>
        </p:txBody>
      </p:sp>
    </p:spTree>
    <p:extLst>
      <p:ext uri="{BB962C8B-B14F-4D97-AF65-F5344CB8AC3E}">
        <p14:creationId xmlns:p14="http://schemas.microsoft.com/office/powerpoint/2010/main" val="3949179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A819-E9D7-4D9B-85FF-8443AEC98739}"/>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1142B6F1-D678-434E-972C-49FBE3840FA9}"/>
              </a:ext>
            </a:extLst>
          </p:cNvPr>
          <p:cNvSpPr>
            <a:spLocks noGrp="1"/>
          </p:cNvSpPr>
          <p:nvPr>
            <p:ph idx="1"/>
          </p:nvPr>
        </p:nvSpPr>
        <p:spPr>
          <a:xfrm>
            <a:off x="251520" y="1447145"/>
            <a:ext cx="8229600" cy="3917032"/>
          </a:xfrm>
        </p:spPr>
        <p:txBody>
          <a:bodyPr>
            <a:normAutofit/>
          </a:bodyPr>
          <a:lstStyle/>
          <a:p>
            <a:pPr marL="0" indent="0" algn="ctr">
              <a:lnSpc>
                <a:spcPct val="200000"/>
              </a:lnSpc>
              <a:buNone/>
            </a:pPr>
            <a:r>
              <a:rPr lang="en-GB" sz="3200" dirty="0">
                <a:latin typeface="Arial" panose="020B0604020202020204" pitchFamily="34" charset="0"/>
                <a:cs typeface="Arial" panose="020B0604020202020204" pitchFamily="34" charset="0"/>
              </a:rPr>
              <a:t>Take 5 minutes to reflect on the day and summarise your learning from today.</a:t>
            </a:r>
          </a:p>
          <a:p>
            <a:pPr>
              <a:lnSpc>
                <a:spcPct val="200000"/>
              </a:lnSpc>
            </a:pPr>
            <a:endParaRPr lang="en-GB" dirty="0"/>
          </a:p>
        </p:txBody>
      </p:sp>
    </p:spTree>
    <p:extLst>
      <p:ext uri="{BB962C8B-B14F-4D97-AF65-F5344CB8AC3E}">
        <p14:creationId xmlns:p14="http://schemas.microsoft.com/office/powerpoint/2010/main" val="3519183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A819-E9D7-4D9B-85FF-8443AEC98739}"/>
              </a:ext>
            </a:extLst>
          </p:cNvPr>
          <p:cNvSpPr>
            <a:spLocks noGrp="1"/>
          </p:cNvSpPr>
          <p:nvPr>
            <p:ph type="title"/>
          </p:nvPr>
        </p:nvSpPr>
        <p:spPr>
          <a:xfrm>
            <a:off x="378446" y="34482"/>
            <a:ext cx="7886700" cy="528415"/>
          </a:xfrm>
        </p:spPr>
        <p:txBody>
          <a:bodyPr/>
          <a:lstStyle/>
          <a:p>
            <a:r>
              <a:rPr lang="en-GB" sz="3600" b="1" dirty="0">
                <a:latin typeface="Arial" panose="020B0604020202020204" pitchFamily="34" charset="0"/>
                <a:cs typeface="Arial" panose="020B0604020202020204" pitchFamily="34" charset="0"/>
              </a:rPr>
              <a:t>References</a:t>
            </a:r>
          </a:p>
        </p:txBody>
      </p:sp>
      <p:sp>
        <p:nvSpPr>
          <p:cNvPr id="5" name="TextBox 4">
            <a:extLst>
              <a:ext uri="{FF2B5EF4-FFF2-40B4-BE49-F238E27FC236}">
                <a16:creationId xmlns:a16="http://schemas.microsoft.com/office/drawing/2014/main" id="{7E71EC37-83A2-766F-B076-DE4C4F5C3A59}"/>
              </a:ext>
            </a:extLst>
          </p:cNvPr>
          <p:cNvSpPr txBox="1"/>
          <p:nvPr/>
        </p:nvSpPr>
        <p:spPr>
          <a:xfrm>
            <a:off x="28208" y="836712"/>
            <a:ext cx="8532440" cy="5269391"/>
          </a:xfrm>
          <a:prstGeom prst="rect">
            <a:avLst/>
          </a:prstGeom>
          <a:noFill/>
        </p:spPr>
        <p:txBody>
          <a:bodyPr wrap="square">
            <a:spAutoFit/>
          </a:bodyPr>
          <a:lstStyle/>
          <a:p>
            <a:endParaRPr lang="en-GB" sz="1800" b="0" i="0" dirty="0">
              <a:effectLst/>
              <a:latin typeface="Arial" panose="020B0604020202020204" pitchFamily="34" charset="0"/>
              <a:cs typeface="Arial" panose="020B0604020202020204" pitchFamily="34" charset="0"/>
            </a:endParaRPr>
          </a:p>
          <a:p>
            <a:pPr marL="457200" indent="-457200">
              <a:lnSpc>
                <a:spcPct val="200000"/>
              </a:lnSpc>
            </a:pPr>
            <a:r>
              <a:rPr lang="en-GB" sz="1800" dirty="0">
                <a:effectLst/>
                <a:latin typeface="Arial" panose="020B0604020202020204" pitchFamily="34" charset="0"/>
                <a:cs typeface="Arial" panose="020B0604020202020204" pitchFamily="34" charset="0"/>
              </a:rPr>
              <a:t>Attah, J. K. (1975). </a:t>
            </a:r>
            <a:r>
              <a:rPr lang="en-GB" sz="1800" i="1" dirty="0">
                <a:effectLst/>
                <a:latin typeface="Arial" panose="020B0604020202020204" pitchFamily="34" charset="0"/>
                <a:cs typeface="Arial" panose="020B0604020202020204" pitchFamily="34" charset="0"/>
              </a:rPr>
              <a:t>Professional integrity</a:t>
            </a:r>
            <a:r>
              <a:rPr lang="en-GB" sz="1800" dirty="0">
                <a:effectLst/>
                <a:latin typeface="Arial" panose="020B0604020202020204" pitchFamily="34" charset="0"/>
                <a:cs typeface="Arial" panose="020B0604020202020204" pitchFamily="34" charset="0"/>
              </a:rPr>
              <a:t>. University Press.</a:t>
            </a:r>
          </a:p>
          <a:p>
            <a:pPr marL="457200" indent="-457200">
              <a:lnSpc>
                <a:spcPct val="200000"/>
              </a:lnSpc>
            </a:pPr>
            <a:r>
              <a:rPr lang="en-GB" sz="1800" dirty="0">
                <a:effectLst/>
                <a:latin typeface="Arial" panose="020B0604020202020204" pitchFamily="34" charset="0"/>
                <a:cs typeface="Arial" panose="020B0604020202020204" pitchFamily="34" charset="0"/>
              </a:rPr>
              <a:t>Eriksen, A. (2015). What is professional integrity? </a:t>
            </a:r>
            <a:r>
              <a:rPr lang="en-GB" sz="1800" i="1" dirty="0" err="1">
                <a:effectLst/>
                <a:latin typeface="Arial" panose="020B0604020202020204" pitchFamily="34" charset="0"/>
                <a:cs typeface="Arial" panose="020B0604020202020204" pitchFamily="34" charset="0"/>
              </a:rPr>
              <a:t>Etikk</a:t>
            </a:r>
            <a:r>
              <a:rPr lang="en-GB" sz="1800" i="1" dirty="0">
                <a:effectLst/>
                <a:latin typeface="Arial" panose="020B0604020202020204" pitchFamily="34" charset="0"/>
                <a:cs typeface="Arial" panose="020B0604020202020204" pitchFamily="34" charset="0"/>
              </a:rPr>
              <a:t> I </a:t>
            </a:r>
            <a:r>
              <a:rPr lang="en-GB" sz="1800" i="1" dirty="0" err="1">
                <a:effectLst/>
                <a:latin typeface="Arial" panose="020B0604020202020204" pitchFamily="34" charset="0"/>
                <a:cs typeface="Arial" panose="020B0604020202020204" pitchFamily="34" charset="0"/>
              </a:rPr>
              <a:t>Praksis</a:t>
            </a:r>
            <a:r>
              <a:rPr lang="en-GB" sz="1800" i="1" dirty="0">
                <a:effectLst/>
                <a:latin typeface="Arial" panose="020B0604020202020204" pitchFamily="34" charset="0"/>
                <a:cs typeface="Arial" panose="020B0604020202020204" pitchFamily="34" charset="0"/>
              </a:rPr>
              <a:t> - Nordic Journal of Applied Ethics</a:t>
            </a:r>
            <a:r>
              <a:rPr lang="en-GB" sz="1800" dirty="0">
                <a:effectLst/>
                <a:latin typeface="Arial" panose="020B0604020202020204" pitchFamily="34" charset="0"/>
                <a:cs typeface="Arial" panose="020B0604020202020204" pitchFamily="34" charset="0"/>
              </a:rPr>
              <a:t>, </a:t>
            </a:r>
            <a:r>
              <a:rPr lang="en-GB" sz="1800" i="1" dirty="0">
                <a:effectLst/>
                <a:latin typeface="Arial" panose="020B0604020202020204" pitchFamily="34" charset="0"/>
                <a:cs typeface="Arial" panose="020B0604020202020204" pitchFamily="34" charset="0"/>
              </a:rPr>
              <a:t>9</a:t>
            </a:r>
            <a:r>
              <a:rPr lang="en-GB" sz="1800" dirty="0">
                <a:effectLst/>
                <a:latin typeface="Arial" panose="020B0604020202020204" pitchFamily="34" charset="0"/>
                <a:cs typeface="Arial" panose="020B0604020202020204" pitchFamily="34" charset="0"/>
              </a:rPr>
              <a:t>(2), 3. </a:t>
            </a:r>
          </a:p>
          <a:p>
            <a:pPr marL="457200" indent="-457200">
              <a:lnSpc>
                <a:spcPct val="200000"/>
              </a:lnSpc>
            </a:pPr>
            <a:r>
              <a:rPr lang="en-GB" sz="1800" dirty="0" err="1">
                <a:effectLst/>
                <a:latin typeface="Arial" panose="020B0604020202020204" pitchFamily="34" charset="0"/>
                <a:cs typeface="Arial" panose="020B0604020202020204" pitchFamily="34" charset="0"/>
              </a:rPr>
              <a:t>Wakin</a:t>
            </a:r>
            <a:r>
              <a:rPr lang="en-GB" sz="1800" dirty="0">
                <a:effectLst/>
                <a:latin typeface="Arial" panose="020B0604020202020204" pitchFamily="34" charset="0"/>
                <a:cs typeface="Arial" panose="020B0604020202020204" pitchFamily="34" charset="0"/>
              </a:rPr>
              <a:t>, M. M., &amp; United States Air Force Academy. (1996). </a:t>
            </a:r>
            <a:r>
              <a:rPr lang="en-GB" sz="1800" i="1" dirty="0">
                <a:effectLst/>
                <a:latin typeface="Arial" panose="020B0604020202020204" pitchFamily="34" charset="0"/>
                <a:cs typeface="Arial" panose="020B0604020202020204" pitchFamily="34" charset="0"/>
              </a:rPr>
              <a:t>Professional integrity</a:t>
            </a:r>
            <a:r>
              <a:rPr lang="en-GB" sz="1800" dirty="0">
                <a:effectLst/>
                <a:latin typeface="Arial" panose="020B0604020202020204" pitchFamily="34" charset="0"/>
                <a:cs typeface="Arial" panose="020B0604020202020204" pitchFamily="34" charset="0"/>
              </a:rPr>
              <a:t>. United States Air Force Academy.</a:t>
            </a:r>
          </a:p>
          <a:p>
            <a:pPr marL="457200" indent="-457200">
              <a:lnSpc>
                <a:spcPct val="200000"/>
              </a:lnSpc>
            </a:pPr>
            <a:r>
              <a:rPr lang="en-GB" sz="1800" dirty="0">
                <a:effectLst/>
                <a:latin typeface="Arial" panose="020B0604020202020204" pitchFamily="34" charset="0"/>
                <a:cs typeface="Arial" panose="020B0604020202020204" pitchFamily="34" charset="0"/>
              </a:rPr>
              <a:t>Wade, D. (2022, August 23). </a:t>
            </a:r>
            <a:r>
              <a:rPr lang="en-GB" sz="1800" i="1" dirty="0">
                <a:effectLst/>
                <a:latin typeface="Arial" panose="020B0604020202020204" pitchFamily="34" charset="0"/>
                <a:cs typeface="Arial" panose="020B0604020202020204" pitchFamily="34" charset="0"/>
              </a:rPr>
              <a:t>Core beliefs: Definition, how to identify, and more</a:t>
            </a:r>
            <a:r>
              <a:rPr lang="en-GB" sz="1800" dirty="0">
                <a:effectLst/>
                <a:latin typeface="Arial" panose="020B0604020202020204" pitchFamily="34" charset="0"/>
                <a:cs typeface="Arial" panose="020B0604020202020204" pitchFamily="34" charset="0"/>
              </a:rPr>
              <a:t>. </a:t>
            </a:r>
            <a:r>
              <a:rPr lang="en-GB" sz="1800" dirty="0">
                <a:effectLst/>
                <a:latin typeface="Arial" panose="020B0604020202020204" pitchFamily="34" charset="0"/>
                <a:cs typeface="Arial" panose="020B0604020202020204" pitchFamily="34" charset="0"/>
                <a:hlinkClick r:id="rId3"/>
              </a:rPr>
              <a:t>https://www.medicalnewstoday.com/articles/core-beliefs</a:t>
            </a:r>
            <a:r>
              <a:rPr lang="en-GB" sz="1800" dirty="0">
                <a:effectLst/>
                <a:latin typeface="Arial" panose="020B0604020202020204" pitchFamily="34" charset="0"/>
                <a:cs typeface="Arial" panose="020B0604020202020204" pitchFamily="34" charset="0"/>
              </a:rPr>
              <a:t> [Accessed Dec 23]</a:t>
            </a:r>
          </a:p>
          <a:p>
            <a:pPr marL="457200" indent="-457200">
              <a:lnSpc>
                <a:spcPct val="200000"/>
              </a:lnSpc>
            </a:pPr>
            <a:endParaRPr lang="en-GB" sz="1800" dirty="0">
              <a:effectLst/>
              <a:latin typeface="Arial" panose="020B0604020202020204" pitchFamily="34" charset="0"/>
              <a:cs typeface="Arial" panose="020B0604020202020204" pitchFamily="34" charset="0"/>
            </a:endParaRPr>
          </a:p>
          <a:p>
            <a:pPr marL="457200" indent="-457200">
              <a:lnSpc>
                <a:spcPct val="200000"/>
              </a:lnSpc>
            </a:pPr>
            <a:endParaRPr lang="en-GB" sz="18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4810424"/>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5" ma:contentTypeDescription="Create a new document." ma:contentTypeScope="" ma:versionID="0f1d8d6aa93ad4c02f00898a5057bae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530be7ad405fa92b29aabbf768fe4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46FD7EF9-5B82-45A7-971C-0DC3614A5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a908d394-d138-480e-87a3-ff44c37f991a"/>
    <ds:schemaRef ds:uri="f66716c4-314f-46c1-b01e-5a44c61897d8"/>
    <ds:schemaRef ds:uri="http://schemas.openxmlformats.org/package/2006/metadata/core-properties"/>
    <ds:schemaRef ds:uri="http://schemas.microsoft.com/office/2006/metadata/properties"/>
    <ds:schemaRef ds:uri="http://schemas.microsoft.com/office/2006/documentManagement/typ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UWTSD 200 Template</Template>
  <TotalTime>20</TotalTime>
  <Words>1686</Words>
  <Application>Microsoft Office PowerPoint</Application>
  <PresentationFormat>On-screen Show (4:3)</PresentationFormat>
  <Paragraphs>174</Paragraphs>
  <Slides>20</Slides>
  <Notes>18</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20</vt:i4>
      </vt:variant>
    </vt:vector>
  </HeadingPairs>
  <TitlesOfParts>
    <vt:vector size="31" baseType="lpstr">
      <vt:lpstr>Google Sans</vt:lpstr>
      <vt:lpstr>proxima_nova_regular</vt:lpstr>
      <vt:lpstr>YACkoJtKJ38 0</vt:lpstr>
      <vt:lpstr>arial</vt:lpstr>
      <vt:lpstr>arial</vt:lpstr>
      <vt:lpstr>Arial Rounded MT Bold</vt:lpstr>
      <vt:lpstr>Calibri</vt:lpstr>
      <vt:lpstr>Calibri Light</vt:lpstr>
      <vt:lpstr>Custom Design</vt:lpstr>
      <vt:lpstr>3_Title Slide 1</vt:lpstr>
      <vt:lpstr>ALAMO Theme</vt:lpstr>
      <vt:lpstr>CertHE Applied Leadership and Management in the Workplace    Module: BMSK4016  Developing Professional Practice    </vt:lpstr>
      <vt:lpstr>PowerPoint Presentation</vt:lpstr>
      <vt:lpstr>Overview of Workshop</vt:lpstr>
      <vt:lpstr>What does integrity mean to you?  </vt:lpstr>
      <vt:lpstr>What does integrity mean to you?  </vt:lpstr>
      <vt:lpstr>Attributes of Integrity</vt:lpstr>
      <vt:lpstr>Examples of “Showing” Integrity</vt:lpstr>
      <vt:lpstr>If Morals are rules…  </vt:lpstr>
      <vt:lpstr>Values:  </vt:lpstr>
      <vt:lpstr>How do Values &amp; Beliefs differ?  </vt:lpstr>
      <vt:lpstr>Beliefs:  </vt:lpstr>
      <vt:lpstr>Beliefs:  </vt:lpstr>
      <vt:lpstr>Beliefs continued:  </vt:lpstr>
      <vt:lpstr>What about professional integrity?</vt:lpstr>
      <vt:lpstr>Professional integrity</vt:lpstr>
      <vt:lpstr>How can we demonstrate integrity within the workplace?</vt:lpstr>
      <vt:lpstr>PowerPoint Presentation</vt:lpstr>
      <vt:lpstr>Final thoughts</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Michaela Schriek</cp:lastModifiedBy>
  <cp:revision>12</cp:revision>
  <dcterms:created xsi:type="dcterms:W3CDTF">2015-04-14T15:21:28Z</dcterms:created>
  <dcterms:modified xsi:type="dcterms:W3CDTF">2023-12-05T11:28:20Z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