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7" r:id="rId2"/>
    <p:sldId id="256" r:id="rId3"/>
  </p:sldIdLst>
  <p:sldSz cx="32918400" cy="219456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912">
          <p15:clr>
            <a:srgbClr val="A4A3A4"/>
          </p15:clr>
        </p15:guide>
        <p15:guide id="2" pos="1036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F2D741-B857-1CE0-0E1D-04A42E72A277}" v="125" dt="2025-03-02T11:15:55.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2079" autoAdjust="0"/>
  </p:normalViewPr>
  <p:slideViewPr>
    <p:cSldViewPr snapToGrid="0">
      <p:cViewPr varScale="1">
        <p:scale>
          <a:sx n="16" d="100"/>
          <a:sy n="16" d="100"/>
        </p:scale>
        <p:origin x="1320" y="80"/>
      </p:cViewPr>
      <p:guideLst>
        <p:guide orient="horz" pos="6912"/>
        <p:guide pos="1036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5C763A-C4EA-4EBD-86E1-4F560ECDE7BF}" type="datetimeFigureOut">
              <a:rPr lang="en-US" smtClean="0"/>
              <a:t>3/7/2025</a:t>
            </a:fld>
            <a:endParaRPr lang="en-GB"/>
          </a:p>
        </p:txBody>
      </p:sp>
      <p:sp>
        <p:nvSpPr>
          <p:cNvPr id="4" name="Slide Image Placeholder 3"/>
          <p:cNvSpPr>
            <a:spLocks noGrp="1" noRot="1" noChangeAspect="1"/>
          </p:cNvSpPr>
          <p:nvPr>
            <p:ph type="sldImg" idx="2"/>
          </p:nvPr>
        </p:nvSpPr>
        <p:spPr>
          <a:xfrm>
            <a:off x="857250" y="685800"/>
            <a:ext cx="51435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C33065-72CB-4823-BA95-1F1D67E8CF02}"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C33065-72CB-4823-BA95-1F1D67E8CF02}" type="slidenum">
              <a:rPr lang="en-GB" smtClean="0"/>
              <a:t>1</a:t>
            </a:fld>
            <a:endParaRPr lang="en-GB"/>
          </a:p>
        </p:txBody>
      </p:sp>
    </p:spTree>
    <p:extLst>
      <p:ext uri="{BB962C8B-B14F-4D97-AF65-F5344CB8AC3E}">
        <p14:creationId xmlns:p14="http://schemas.microsoft.com/office/powerpoint/2010/main" val="2783888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rtl="0" fontAlgn="base"/>
            <a:r>
              <a:rPr lang="en-GB" sz="1200" b="0" i="0" kern="1200" dirty="0">
                <a:solidFill>
                  <a:schemeClr val="tx1"/>
                </a:solidFill>
                <a:latin typeface="+mn-lt"/>
                <a:ea typeface="+mn-ea"/>
                <a:cs typeface="+mn-cs"/>
              </a:rPr>
              <a:t>It is important to mention that Emotional Intelligence (EI) is a skill that is necessary both professionally and personally for success. In contrast to IQ, which measures cognitive capacity, EI is about knowing, managing, and efficiently using emotions to know more about and enhance communication, decision-making, and relationships. High EI is now a valuable asset in workplaces that </a:t>
            </a:r>
            <a:r>
              <a:rPr lang="en-GB" sz="1200" b="0" i="0" kern="1200">
                <a:solidFill>
                  <a:schemeClr val="tx1"/>
                </a:solidFill>
                <a:latin typeface="+mn-lt"/>
                <a:ea typeface="+mn-ea"/>
                <a:cs typeface="+mn-cs"/>
              </a:rPr>
              <a:t>are evolving, </a:t>
            </a:r>
            <a:r>
              <a:rPr lang="en-GB" sz="1200" b="0" i="0" kern="1200" dirty="0">
                <a:solidFill>
                  <a:schemeClr val="tx1"/>
                </a:solidFill>
                <a:latin typeface="+mn-lt"/>
                <a:ea typeface="+mn-ea"/>
                <a:cs typeface="+mn-cs"/>
              </a:rPr>
              <a:t>and teamwork is becoming more dynamic, as it contributes to leadership, productivity, and mental well-being. </a:t>
            </a:r>
          </a:p>
          <a:p>
            <a:pPr rtl="0" fontAlgn="base"/>
            <a:r>
              <a:rPr lang="en-GB" sz="1200" b="0" i="0" kern="1200" dirty="0">
                <a:solidFill>
                  <a:schemeClr val="tx1"/>
                </a:solidFill>
                <a:latin typeface="+mn-lt"/>
                <a:ea typeface="+mn-ea"/>
                <a:cs typeface="+mn-cs"/>
              </a:rPr>
              <a:t>The three aspects of emotional intelligence that this poster highlights are communication, decision-making, and mental health. These areas are interrelated, and how people interact with others, make choices, and deal with stress is affected. Communication is a basic soft skill, and emotional intelligence enables people to communicate clearly, listen actively, and give feedback constructively. Most of the conflicts in the workplace are due to misunderstandings or emotional mismanagement, which can be avoided by developing self-awareness and social intelligence. The more emotionally intelligent the communicator, the better at harmonising being assertive and empathic; the better at real teamwork and leadership. </a:t>
            </a:r>
          </a:p>
          <a:p>
            <a:pPr rtl="0" fontAlgn="base"/>
            <a:r>
              <a:rPr lang="en-GB" sz="1200" b="0" i="0" kern="1200" dirty="0">
                <a:solidFill>
                  <a:schemeClr val="tx1"/>
                </a:solidFill>
                <a:latin typeface="+mn-lt"/>
                <a:ea typeface="+mn-ea"/>
                <a:cs typeface="+mn-cs"/>
              </a:rPr>
              <a:t>Another important aspect where EI makes a difference is decision-making. The emotional impact of choices should be taken into account when making a rational decision-making process. High EI leaders remain calm under pressure, consider many sides of the story, and make good decisions without being swayed by emotions. If your emotional regulation is out of order, you may make impulsive decisions, have workplace conflicts, burnout, etc. On the other hand, emotionally intelligent professionals can analyse situations calmly, take responsibility for their actions, and adapt to changing circumstances. It emerges from the research that the leaders who excel in this are the ones with high EI who build up stronger teams, are more innovative, and negotiate through the challenges better. </a:t>
            </a:r>
          </a:p>
          <a:p>
            <a:pPr rtl="0" fontAlgn="base"/>
            <a:r>
              <a:rPr lang="en-GB" sz="1200" b="0" i="0" kern="1200" dirty="0">
                <a:solidFill>
                  <a:schemeClr val="tx1"/>
                </a:solidFill>
                <a:latin typeface="+mn-lt"/>
                <a:ea typeface="+mn-ea"/>
                <a:cs typeface="+mn-cs"/>
              </a:rPr>
              <a:t>EI is perhaps most beneficial in the most personal and profound area of mental health. A place where stress, anxiety, and burnout are normal. EI is a tool to learn how to manage emotions, become more resilient, and maintain mental balance in a world that is increasingly stressed, anxious, and burnt out. Lots of staff feel difficulty in facing workplace pressure, criticism, or personal difficulties and finally tend to experience emotional exhaustion. But those with high EI skills will be able to detect triggers of stress, control their response, and use coping strategies like mindfulness, positive self-talk, and its opposite, physical well-being. Work performance is mentally correlated with the same, as identified people who manage to control their emotions better are engaged, motivated, and satisfied with their work. </a:t>
            </a:r>
          </a:p>
          <a:p>
            <a:pPr rtl="0" fontAlgn="base"/>
            <a:r>
              <a:rPr lang="en-GB" sz="1200" b="0" i="0" kern="1200" dirty="0">
                <a:solidFill>
                  <a:schemeClr val="tx1"/>
                </a:solidFill>
                <a:latin typeface="+mn-lt"/>
                <a:ea typeface="+mn-ea"/>
                <a:cs typeface="+mn-cs"/>
              </a:rPr>
              <a:t>EI is something that can be improved with conscious effort and self-reflection. Practicing mindfulness and being active listeners as well as seeking constructive feedback from your peers helps tremendously with communication skills. Staying calm can help one stop and think before reacting, neutralising emotions, and taking another’s perspective. Taking stress management techniques for mental health, behavioural boundaries, and taking care of yourself can be helpful for them mentally as well as for the overall well-being. </a:t>
            </a:r>
          </a:p>
          <a:p>
            <a:pPr rtl="0" fontAlgn="base"/>
            <a:r>
              <a:rPr lang="en-GB" sz="1200" b="0" i="0" kern="1200" dirty="0">
                <a:solidFill>
                  <a:schemeClr val="tx1"/>
                </a:solidFill>
                <a:latin typeface="+mn-lt"/>
                <a:ea typeface="+mn-ea"/>
                <a:cs typeface="+mn-cs"/>
              </a:rPr>
              <a:t>With an understanding of the importance of EI, training programs and other programs are being offered to employees to enhance emotional awareness and interpersonal skills. Those who put more effort into EI development prosper in terms of higher employee engagement, reduced turnover and more functional organizational culture. With the passage of time, technology and automation are replacing many technical skills, and in this fast changing world, EI is still one of the human competencies which is desperately required. </a:t>
            </a:r>
          </a:p>
          <a:p>
            <a:endParaRPr lang="en-GB" dirty="0"/>
          </a:p>
        </p:txBody>
      </p:sp>
      <p:sp>
        <p:nvSpPr>
          <p:cNvPr id="4" name="Slide Number Placeholder 3"/>
          <p:cNvSpPr>
            <a:spLocks noGrp="1"/>
          </p:cNvSpPr>
          <p:nvPr>
            <p:ph type="sldNum" sz="quarter" idx="10"/>
          </p:nvPr>
        </p:nvSpPr>
        <p:spPr/>
        <p:txBody>
          <a:bodyPr/>
          <a:lstStyle/>
          <a:p>
            <a:fld id="{AAC33065-72CB-4823-BA95-1F1D67E8CF02}" type="slidenum">
              <a:rPr lang="en-GB" smtClean="0"/>
              <a:t>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114800" y="3591562"/>
            <a:ext cx="24688800" cy="764032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4114800" y="11526522"/>
            <a:ext cx="24688800" cy="5298438"/>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45995" y="5471163"/>
            <a:ext cx="28392120" cy="9128758"/>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2245995" y="14686283"/>
            <a:ext cx="28392120" cy="4800598"/>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pPr/>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631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664940" y="5842000"/>
            <a:ext cx="1399032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pPr/>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168401"/>
            <a:ext cx="28392120" cy="42418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67429" y="5379722"/>
            <a:ext cx="13926025" cy="263651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267429" y="8016240"/>
            <a:ext cx="13926025"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664940" y="5379722"/>
            <a:ext cx="13994608" cy="263651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16664940" y="8016240"/>
            <a:ext cx="13994608"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pPr/>
              <a:t>3/7/2025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pPr/>
              <a:t>3/7/2025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3/7/2025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9" y="1463040"/>
            <a:ext cx="10617040" cy="512064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13994608" y="3159762"/>
            <a:ext cx="16664940" cy="155956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67429" y="6583680"/>
            <a:ext cx="10617040" cy="1219708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9" y="1463040"/>
            <a:ext cx="10617040" cy="512064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994608" y="3159762"/>
            <a:ext cx="16664940" cy="1559560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267429" y="6583680"/>
            <a:ext cx="10617040" cy="1219708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557230" y="1168400"/>
            <a:ext cx="7098030" cy="185978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63140" y="1168400"/>
            <a:ext cx="20882610"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63140" y="1168401"/>
            <a:ext cx="28392120" cy="42418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63140" y="5842000"/>
            <a:ext cx="2839212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63140" y="20340322"/>
            <a:ext cx="7406640" cy="1168400"/>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pPr/>
              <a:t>3/7/2025</a:t>
            </a:fld>
            <a:endParaRPr lang="en-US"/>
          </a:p>
        </p:txBody>
      </p:sp>
      <p:sp>
        <p:nvSpPr>
          <p:cNvPr id="5" name="Footer Placeholder 4"/>
          <p:cNvSpPr>
            <a:spLocks noGrp="1"/>
          </p:cNvSpPr>
          <p:nvPr>
            <p:ph type="ftr" sz="quarter" idx="3"/>
          </p:nvPr>
        </p:nvSpPr>
        <p:spPr>
          <a:xfrm>
            <a:off x="10904220" y="20340322"/>
            <a:ext cx="11109960" cy="1168400"/>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23248620" y="20340322"/>
            <a:ext cx="7406640" cy="1168400"/>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FB452-32CC-3CB8-10C7-7A609A8BAA3E}"/>
              </a:ext>
            </a:extLst>
          </p:cNvPr>
          <p:cNvSpPr>
            <a:spLocks noGrp="1"/>
          </p:cNvSpPr>
          <p:nvPr>
            <p:ph type="title"/>
          </p:nvPr>
        </p:nvSpPr>
        <p:spPr/>
        <p:txBody>
          <a:bodyPr>
            <a:normAutofit/>
          </a:bodyPr>
          <a:lstStyle/>
          <a:p>
            <a:pPr algn="ctr"/>
            <a:r>
              <a:rPr lang="en-GB" sz="9600" b="1" i="1" dirty="0">
                <a:solidFill>
                  <a:schemeClr val="tx2">
                    <a:lumMod val="50000"/>
                    <a:lumOff val="50000"/>
                  </a:schemeClr>
                </a:solidFill>
                <a:latin typeface="Arial" panose="020B0604020202020204" pitchFamily="34" charset="0"/>
                <a:cs typeface="Arial" panose="020B0604020202020204" pitchFamily="34" charset="0"/>
              </a:rPr>
              <a:t>Academic Poster Presentation</a:t>
            </a:r>
          </a:p>
        </p:txBody>
      </p:sp>
      <p:sp>
        <p:nvSpPr>
          <p:cNvPr id="3" name="Content Placeholder 2">
            <a:extLst>
              <a:ext uri="{FF2B5EF4-FFF2-40B4-BE49-F238E27FC236}">
                <a16:creationId xmlns:a16="http://schemas.microsoft.com/office/drawing/2014/main" id="{7F2A3383-A9E8-BC48-76A0-186F251216CB}"/>
              </a:ext>
            </a:extLst>
          </p:cNvPr>
          <p:cNvSpPr>
            <a:spLocks noGrp="1"/>
          </p:cNvSpPr>
          <p:nvPr>
            <p:ph idx="1"/>
          </p:nvPr>
        </p:nvSpPr>
        <p:spPr>
          <a:xfrm>
            <a:off x="2263140" y="5842000"/>
            <a:ext cx="28392120" cy="15467496"/>
          </a:xfrm>
        </p:spPr>
        <p:txBody>
          <a:bodyPr/>
          <a:lstStyle/>
          <a:p>
            <a:pPr marL="0" indent="0">
              <a:lnSpc>
                <a:spcPct val="150000"/>
              </a:lnSpc>
              <a:buNone/>
            </a:pPr>
            <a:br>
              <a:rPr lang="en-GB" sz="1800" b="1" dirty="0">
                <a:latin typeface="Bookman Old Style" panose="02050604050505020204" pitchFamily="18" charset="0"/>
                <a:ea typeface="Times New Roman" panose="02020603050405020304" pitchFamily="18" charset="0"/>
              </a:rPr>
            </a:br>
            <a:br>
              <a:rPr lang="en-GB" sz="6600" dirty="0">
                <a:latin typeface="Arial" panose="020B0604020202020204" pitchFamily="34" charset="0"/>
                <a:ea typeface="Times New Roman" panose="02020603050405020304" pitchFamily="18" charset="0"/>
                <a:cs typeface="Arial" panose="020B0604020202020204" pitchFamily="34" charset="0"/>
              </a:rPr>
            </a:br>
            <a:r>
              <a:rPr lang="en-GB" sz="8000" dirty="0">
                <a:latin typeface="Arial" panose="020B0604020202020204" pitchFamily="34" charset="0"/>
                <a:ea typeface="Times New Roman" panose="02020603050405020304" pitchFamily="18" charset="0"/>
                <a:cs typeface="Arial" panose="020B0604020202020204" pitchFamily="34" charset="0"/>
              </a:rPr>
              <a:t>Students Name: Slavina Stoyanova</a:t>
            </a:r>
            <a:br>
              <a:rPr lang="en-GB" sz="8000" dirty="0">
                <a:latin typeface="Arial" panose="020B0604020202020204" pitchFamily="34" charset="0"/>
                <a:ea typeface="Times New Roman" panose="02020603050405020304" pitchFamily="18" charset="0"/>
                <a:cs typeface="Arial" panose="020B0604020202020204" pitchFamily="34" charset="0"/>
              </a:rPr>
            </a:br>
            <a:r>
              <a:rPr lang="en-GB" sz="8000" dirty="0">
                <a:latin typeface="Arial" panose="020B0604020202020204" pitchFamily="34" charset="0"/>
                <a:ea typeface="Times New Roman" panose="02020603050405020304" pitchFamily="18" charset="0"/>
                <a:cs typeface="Arial" panose="020B0604020202020204" pitchFamily="34" charset="0"/>
              </a:rPr>
              <a:t>Student Number: 2127720</a:t>
            </a:r>
            <a:br>
              <a:rPr lang="en-GB" sz="8000" dirty="0">
                <a:latin typeface="Arial" panose="020B0604020202020204" pitchFamily="34" charset="0"/>
                <a:ea typeface="Times New Roman" panose="02020603050405020304" pitchFamily="18" charset="0"/>
                <a:cs typeface="Arial" panose="020B0604020202020204" pitchFamily="34" charset="0"/>
              </a:rPr>
            </a:br>
            <a:r>
              <a:rPr lang="en-GB" sz="8000" dirty="0">
                <a:latin typeface="Arial" panose="020B0604020202020204" pitchFamily="34" charset="0"/>
                <a:ea typeface="Times New Roman" panose="02020603050405020304" pitchFamily="18" charset="0"/>
                <a:cs typeface="Arial" panose="020B0604020202020204" pitchFamily="34" charset="0"/>
              </a:rPr>
              <a:t>Module Code: BMSW 6106</a:t>
            </a:r>
            <a:br>
              <a:rPr lang="en-GB" sz="8000" dirty="0">
                <a:latin typeface="Arial" panose="020B0604020202020204" pitchFamily="34" charset="0"/>
                <a:ea typeface="Times New Roman" panose="02020603050405020304" pitchFamily="18" charset="0"/>
                <a:cs typeface="Arial" panose="020B0604020202020204" pitchFamily="34" charset="0"/>
              </a:rPr>
            </a:br>
            <a:r>
              <a:rPr lang="en-GB" sz="8000" dirty="0">
                <a:latin typeface="Arial" panose="020B0604020202020204" pitchFamily="34" charset="0"/>
                <a:ea typeface="Times New Roman" panose="02020603050405020304" pitchFamily="18" charset="0"/>
                <a:cs typeface="Arial" panose="020B0604020202020204" pitchFamily="34" charset="0"/>
              </a:rPr>
              <a:t>Module Title: Developing Emotional Intelligence Skills for the Workplace</a:t>
            </a:r>
            <a:br>
              <a:rPr lang="en-GB" sz="8000" dirty="0">
                <a:latin typeface="Arial" panose="020B0604020202020204" pitchFamily="34" charset="0"/>
                <a:ea typeface="Times New Roman" panose="02020603050405020304" pitchFamily="18" charset="0"/>
                <a:cs typeface="Arial" panose="020B0604020202020204" pitchFamily="34" charset="0"/>
              </a:rPr>
            </a:br>
            <a:r>
              <a:rPr lang="en-GB" sz="8000" dirty="0">
                <a:latin typeface="Arial" panose="020B0604020202020204" pitchFamily="34" charset="0"/>
                <a:ea typeface="Times New Roman" panose="02020603050405020304" pitchFamily="18" charset="0"/>
                <a:cs typeface="Arial" panose="020B0604020202020204" pitchFamily="34" charset="0"/>
              </a:rPr>
              <a:t>Lecturer Name: Dr. Masoud </a:t>
            </a:r>
            <a:r>
              <a:rPr lang="en-GB" sz="8000" dirty="0" err="1">
                <a:latin typeface="Arial" panose="020B0604020202020204" pitchFamily="34" charset="0"/>
                <a:ea typeface="Times New Roman" panose="02020603050405020304" pitchFamily="18" charset="0"/>
                <a:cs typeface="Arial" panose="020B0604020202020204" pitchFamily="34" charset="0"/>
              </a:rPr>
              <a:t>Keimasi</a:t>
            </a:r>
            <a:br>
              <a:rPr lang="en-GB" sz="8000" dirty="0">
                <a:latin typeface="Arial" panose="020B0604020202020204" pitchFamily="34" charset="0"/>
                <a:ea typeface="Times New Roman" panose="02020603050405020304" pitchFamily="18" charset="0"/>
                <a:cs typeface="Arial" panose="020B0604020202020204" pitchFamily="34" charset="0"/>
              </a:rPr>
            </a:br>
            <a:r>
              <a:rPr lang="en-US" sz="8000" dirty="0">
                <a:latin typeface="Arial" panose="020B0604020202020204" pitchFamily="34" charset="0"/>
                <a:ea typeface="Times New Roman" panose="02020603050405020304" pitchFamily="18" charset="0"/>
                <a:cs typeface="Arial" panose="020B0604020202020204" pitchFamily="34" charset="0"/>
              </a:rPr>
              <a:t>Assignment Title: Individual Poster Presentation</a:t>
            </a:r>
            <a:br>
              <a:rPr lang="en-US" sz="1800" dirty="0">
                <a:latin typeface="Arial" panose="020B0604020202020204" pitchFamily="34" charset="0"/>
                <a:ea typeface="Times New Roman" panose="02020603050405020304" pitchFamily="18" charset="0"/>
                <a:cs typeface="Arial" panose="020B0604020202020204" pitchFamily="34" charset="0"/>
              </a:rPr>
            </a:br>
            <a:endParaRPr lang="en-GB" dirty="0"/>
          </a:p>
        </p:txBody>
      </p:sp>
    </p:spTree>
    <p:extLst>
      <p:ext uri="{BB962C8B-B14F-4D97-AF65-F5344CB8AC3E}">
        <p14:creationId xmlns:p14="http://schemas.microsoft.com/office/powerpoint/2010/main" val="2739778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FE78BA-071A-430C-680E-1607FC55F91B}"/>
              </a:ext>
            </a:extLst>
          </p:cNvPr>
          <p:cNvSpPr txBox="1"/>
          <p:nvPr/>
        </p:nvSpPr>
        <p:spPr>
          <a:xfrm>
            <a:off x="846685" y="711548"/>
            <a:ext cx="12825772" cy="2308324"/>
          </a:xfrm>
          <a:prstGeom prst="rect">
            <a:avLst/>
          </a:prstGeom>
          <a:solidFill>
            <a:schemeClr val="bg1">
              <a:lumMod val="85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l"/>
            <a:r>
              <a:rPr lang="en-US" sz="7200" b="1" dirty="0">
                <a:latin typeface="Times New Roman" pitchFamily="18" charset="0"/>
                <a:cs typeface="Times New Roman" pitchFamily="18" charset="0"/>
              </a:rPr>
              <a:t>Emotional Intelligence (EI) – Reflection &amp; Growth</a:t>
            </a:r>
            <a:r>
              <a:rPr lang="en-US" sz="7200" dirty="0">
                <a:latin typeface="Times New Roman" pitchFamily="18" charset="0"/>
                <a:ea typeface="Aptos"/>
                <a:cs typeface="Times New Roman" pitchFamily="18" charset="0"/>
              </a:rPr>
              <a:t> </a:t>
            </a:r>
            <a:endParaRPr lang="en-US" sz="7200" dirty="0">
              <a:latin typeface="Times New Roman" pitchFamily="18" charset="0"/>
              <a:cs typeface="Times New Roman" pitchFamily="18" charset="0"/>
            </a:endParaRPr>
          </a:p>
        </p:txBody>
      </p:sp>
      <p:sp>
        <p:nvSpPr>
          <p:cNvPr id="5" name="TextBox 4">
            <a:extLst>
              <a:ext uri="{FF2B5EF4-FFF2-40B4-BE49-F238E27FC236}">
                <a16:creationId xmlns:a16="http://schemas.microsoft.com/office/drawing/2014/main" id="{72EBC625-BBAC-72E4-290E-527CE8679332}"/>
              </a:ext>
            </a:extLst>
          </p:cNvPr>
          <p:cNvSpPr txBox="1"/>
          <p:nvPr/>
        </p:nvSpPr>
        <p:spPr>
          <a:xfrm>
            <a:off x="953760" y="3682730"/>
            <a:ext cx="8233783" cy="747897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just"/>
            <a:endParaRPr lang="en-US" sz="3200" b="1" u="sng" dirty="0">
              <a:solidFill>
                <a:srgbClr val="000000"/>
              </a:solidFill>
              <a:latin typeface="Times New Roman" pitchFamily="18" charset="0"/>
              <a:cs typeface="Times New Roman" pitchFamily="18" charset="0"/>
            </a:endParaRPr>
          </a:p>
          <a:p>
            <a:pPr algn="just"/>
            <a:endParaRPr lang="en-US" sz="3200" b="1" u="sng" dirty="0">
              <a:solidFill>
                <a:srgbClr val="000000"/>
              </a:solidFill>
              <a:latin typeface="Times New Roman" pitchFamily="18" charset="0"/>
              <a:cs typeface="Times New Roman" pitchFamily="18" charset="0"/>
            </a:endParaRPr>
          </a:p>
          <a:p>
            <a:pPr algn="just"/>
            <a:endParaRPr lang="en-US" sz="3200" b="1" u="sng" dirty="0">
              <a:solidFill>
                <a:srgbClr val="000000"/>
              </a:solidFill>
              <a:latin typeface="Times New Roman" pitchFamily="18" charset="0"/>
              <a:cs typeface="Times New Roman" pitchFamily="18" charset="0"/>
            </a:endParaRPr>
          </a:p>
          <a:p>
            <a:pPr algn="just"/>
            <a:endParaRPr lang="en-US" sz="3200" b="1" u="sng" dirty="0">
              <a:solidFill>
                <a:srgbClr val="000000"/>
              </a:solidFill>
              <a:latin typeface="Times New Roman" pitchFamily="18" charset="0"/>
              <a:cs typeface="Times New Roman" pitchFamily="18" charset="0"/>
            </a:endParaRPr>
          </a:p>
          <a:p>
            <a:pPr algn="ctr"/>
            <a:r>
              <a:rPr lang="en-US" sz="3200" b="1" u="sng" dirty="0">
                <a:solidFill>
                  <a:srgbClr val="000000"/>
                </a:solidFill>
                <a:latin typeface="Times New Roman" pitchFamily="18" charset="0"/>
                <a:cs typeface="Times New Roman" pitchFamily="18" charset="0"/>
              </a:rPr>
              <a:t>Reflection on My Own EI</a:t>
            </a:r>
            <a:endParaRPr lang="en-US" sz="3200" dirty="0">
              <a:latin typeface="Times New Roman" pitchFamily="18" charset="0"/>
              <a:cs typeface="Times New Roman" pitchFamily="18" charset="0"/>
            </a:endParaRPr>
          </a:p>
          <a:p>
            <a:pPr algn="just"/>
            <a:r>
              <a:rPr lang="en-US" sz="3200" dirty="0">
                <a:latin typeface="Times New Roman" pitchFamily="18" charset="0"/>
                <a:cs typeface="Times New Roman" pitchFamily="18" charset="0"/>
              </a:rPr>
              <a:t>To reflect on my emotional intelligence here, I would evaluate communication, decision-making, and mental health issues. These are very important issues in developing good emotional intelligence (Kanesan and Fauzan, 2019). I can communicate effectively but struggle with giving constructive feedback. I feel hesitant in making decisions under pressure. Also, I feel I need to improve stress management and mental well-being.</a:t>
            </a:r>
          </a:p>
        </p:txBody>
      </p:sp>
      <p:sp>
        <p:nvSpPr>
          <p:cNvPr id="8" name="TextBox 7">
            <a:extLst>
              <a:ext uri="{FF2B5EF4-FFF2-40B4-BE49-F238E27FC236}">
                <a16:creationId xmlns:a16="http://schemas.microsoft.com/office/drawing/2014/main" id="{4A41F6AC-465E-C38F-F169-2F3BE69242BE}"/>
              </a:ext>
            </a:extLst>
          </p:cNvPr>
          <p:cNvSpPr txBox="1"/>
          <p:nvPr/>
        </p:nvSpPr>
        <p:spPr>
          <a:xfrm>
            <a:off x="17480738" y="996511"/>
            <a:ext cx="7338691" cy="2038303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just"/>
            <a:endParaRPr lang="en-US" sz="3200" b="1" u="sng" dirty="0">
              <a:latin typeface="Times New Roman" pitchFamily="18" charset="0"/>
              <a:cs typeface="Times New Roman" pitchFamily="18" charset="0"/>
            </a:endParaRPr>
          </a:p>
          <a:p>
            <a:pPr algn="just"/>
            <a:endParaRPr lang="en-US" sz="3200" b="1" u="sng" dirty="0">
              <a:latin typeface="Times New Roman" pitchFamily="18" charset="0"/>
              <a:cs typeface="Times New Roman" pitchFamily="18" charset="0"/>
            </a:endParaRPr>
          </a:p>
          <a:p>
            <a:pPr algn="just"/>
            <a:endParaRPr lang="en-US" sz="3200" b="1" u="sng" dirty="0">
              <a:latin typeface="Times New Roman" pitchFamily="18" charset="0"/>
              <a:cs typeface="Times New Roman" pitchFamily="18" charset="0"/>
            </a:endParaRPr>
          </a:p>
          <a:p>
            <a:pPr algn="just"/>
            <a:endParaRPr lang="en-US" sz="3200" b="1" u="sng" dirty="0">
              <a:latin typeface="Times New Roman" pitchFamily="18" charset="0"/>
              <a:cs typeface="Times New Roman" pitchFamily="18" charset="0"/>
            </a:endParaRPr>
          </a:p>
          <a:p>
            <a:pPr algn="ctr"/>
            <a:endParaRPr lang="en-US" sz="3200" b="1" u="sng" dirty="0">
              <a:latin typeface="Times New Roman" pitchFamily="18" charset="0"/>
              <a:cs typeface="Times New Roman" pitchFamily="18" charset="0"/>
            </a:endParaRPr>
          </a:p>
          <a:p>
            <a:pPr algn="ctr"/>
            <a:endParaRPr lang="en-US" sz="3200" b="1" u="sng" dirty="0">
              <a:latin typeface="Times New Roman" pitchFamily="18" charset="0"/>
              <a:cs typeface="Times New Roman" pitchFamily="18" charset="0"/>
            </a:endParaRPr>
          </a:p>
          <a:p>
            <a:pPr algn="ctr"/>
            <a:r>
              <a:rPr lang="en-US" sz="3200" b="1" u="sng" dirty="0">
                <a:latin typeface="Times New Roman" pitchFamily="18" charset="0"/>
                <a:cs typeface="Times New Roman" pitchFamily="18" charset="0"/>
              </a:rPr>
              <a:t>The Potential Benefits of EI</a:t>
            </a:r>
          </a:p>
          <a:p>
            <a:pPr algn="just"/>
            <a:endParaRPr lang="en-US" sz="3200" dirty="0">
              <a:latin typeface="Times New Roman" pitchFamily="18" charset="0"/>
              <a:cs typeface="Times New Roman" pitchFamily="18" charset="0"/>
            </a:endParaRPr>
          </a:p>
          <a:p>
            <a:pPr algn="just"/>
            <a:r>
              <a:rPr lang="en-US" sz="3200" b="1" dirty="0">
                <a:latin typeface="Times New Roman" pitchFamily="18" charset="0"/>
                <a:cs typeface="Times New Roman" pitchFamily="18" charset="0"/>
              </a:rPr>
              <a:t>Communication</a:t>
            </a:r>
            <a:endParaRPr lang="en-US" sz="3200" dirty="0">
              <a:latin typeface="Times New Roman" pitchFamily="18" charset="0"/>
              <a:cs typeface="Times New Roman" pitchFamily="18" charset="0"/>
            </a:endParaRPr>
          </a:p>
          <a:p>
            <a:pPr marL="285750" indent="-285750" algn="just">
              <a:buFont typeface="Symbol"/>
              <a:buChar char="•"/>
            </a:pPr>
            <a:r>
              <a:rPr lang="en-US" sz="3200" dirty="0">
                <a:latin typeface="Times New Roman" pitchFamily="18" charset="0"/>
                <a:cs typeface="Times New Roman" pitchFamily="18" charset="0"/>
              </a:rPr>
              <a:t>Emotional Intelligence allows for a better communication to understanding the speakers emotions, motivations and moods (Serrat and Serrat, 2017)</a:t>
            </a:r>
          </a:p>
          <a:p>
            <a:pPr marL="285750" indent="-285750" algn="just">
              <a:buFont typeface="Symbol"/>
              <a:buChar char="•"/>
            </a:pPr>
            <a:r>
              <a:rPr lang="en-US" sz="3200" dirty="0">
                <a:latin typeface="Times New Roman" pitchFamily="18" charset="0"/>
                <a:cs typeface="Times New Roman" pitchFamily="18" charset="0"/>
              </a:rPr>
              <a:t>Controlling tone and expression while communication provides better result as the </a:t>
            </a:r>
            <a:r>
              <a:rPr lang="en-US" sz="3200" dirty="0" err="1">
                <a:latin typeface="Times New Roman" pitchFamily="18" charset="0"/>
                <a:cs typeface="Times New Roman" pitchFamily="18" charset="0"/>
              </a:rPr>
              <a:t>listners</a:t>
            </a:r>
            <a:r>
              <a:rPr lang="en-US" sz="3200" dirty="0">
                <a:latin typeface="Times New Roman" pitchFamily="18" charset="0"/>
                <a:cs typeface="Times New Roman" pitchFamily="18" charset="0"/>
              </a:rPr>
              <a:t> also comprehend the matter. </a:t>
            </a:r>
          </a:p>
          <a:p>
            <a:pPr marL="285750" indent="-285750" algn="just">
              <a:buFont typeface="Symbol"/>
              <a:buChar char="•"/>
            </a:pPr>
            <a:r>
              <a:rPr lang="en-US" sz="3200" dirty="0">
                <a:latin typeface="Times New Roman" pitchFamily="18" charset="0"/>
                <a:cs typeface="Times New Roman" pitchFamily="18" charset="0"/>
              </a:rPr>
              <a:t>Emotional intelligence in communication ensures better teamwork, conflict resolution and enhanced leadership abilities. </a:t>
            </a:r>
          </a:p>
          <a:p>
            <a:pPr marL="285750" indent="-285750" algn="just"/>
            <a:endParaRPr lang="en-US" sz="3200" dirty="0">
              <a:latin typeface="Times New Roman" pitchFamily="18" charset="0"/>
              <a:cs typeface="Times New Roman" pitchFamily="18" charset="0"/>
            </a:endParaRPr>
          </a:p>
          <a:p>
            <a:pPr algn="just"/>
            <a:r>
              <a:rPr lang="en-US" sz="3200" b="1" dirty="0">
                <a:latin typeface="Times New Roman" pitchFamily="18" charset="0"/>
                <a:cs typeface="Times New Roman" pitchFamily="18" charset="0"/>
              </a:rPr>
              <a:t>Decision Making </a:t>
            </a:r>
            <a:endParaRPr lang="en-US" sz="3200" dirty="0">
              <a:latin typeface="Times New Roman" pitchFamily="18" charset="0"/>
              <a:cs typeface="Times New Roman" pitchFamily="18" charset="0"/>
            </a:endParaRPr>
          </a:p>
          <a:p>
            <a:pPr marL="285750" indent="-285750" algn="just">
              <a:buFont typeface="Symbol"/>
              <a:buChar char="•"/>
            </a:pPr>
            <a:r>
              <a:rPr lang="en-US" sz="3200" dirty="0">
                <a:latin typeface="Times New Roman" pitchFamily="18" charset="0"/>
                <a:cs typeface="Times New Roman" pitchFamily="18" charset="0"/>
              </a:rPr>
              <a:t>Emotional Intelligence enhances judgment through enabling more rational decision D'Amico and Geraci, 2023). </a:t>
            </a:r>
          </a:p>
          <a:p>
            <a:pPr marL="285750" indent="-285750" algn="just">
              <a:buFont typeface="Symbol"/>
              <a:buChar char="•"/>
            </a:pPr>
            <a:r>
              <a:rPr lang="en-US" sz="3200" dirty="0">
                <a:latin typeface="Times New Roman" pitchFamily="18" charset="0"/>
                <a:cs typeface="Times New Roman" pitchFamily="18" charset="0"/>
              </a:rPr>
              <a:t>Helps to take empathic and inclusive decision thus fostering team performance. </a:t>
            </a:r>
          </a:p>
          <a:p>
            <a:pPr marL="285750" indent="-285750" algn="just">
              <a:buFont typeface="Symbol"/>
              <a:buChar char="•"/>
            </a:pPr>
            <a:r>
              <a:rPr lang="en-US" sz="3200" dirty="0">
                <a:latin typeface="Times New Roman" pitchFamily="18" charset="0"/>
                <a:cs typeface="Times New Roman" pitchFamily="18" charset="0"/>
              </a:rPr>
              <a:t>Enables individual to stay clam in stressed situation and thus help to take more correct decision in pressure time. </a:t>
            </a:r>
          </a:p>
          <a:p>
            <a:pPr marL="285750" indent="-285750" algn="just"/>
            <a:endParaRPr lang="en-US" sz="3200" dirty="0">
              <a:latin typeface="Times New Roman" pitchFamily="18" charset="0"/>
              <a:cs typeface="Times New Roman" pitchFamily="18" charset="0"/>
            </a:endParaRPr>
          </a:p>
          <a:p>
            <a:pPr algn="just"/>
            <a:r>
              <a:rPr lang="en-US" sz="3200" b="1" dirty="0">
                <a:latin typeface="Times New Roman" pitchFamily="18" charset="0"/>
                <a:cs typeface="Times New Roman" pitchFamily="18" charset="0"/>
              </a:rPr>
              <a:t>Mental Health </a:t>
            </a:r>
            <a:endParaRPr lang="en-US" sz="3200" dirty="0">
              <a:latin typeface="Times New Roman" pitchFamily="18" charset="0"/>
              <a:cs typeface="Times New Roman" pitchFamily="18" charset="0"/>
            </a:endParaRPr>
          </a:p>
          <a:p>
            <a:pPr marL="285750" indent="-285750" algn="just">
              <a:buFont typeface="Symbol"/>
              <a:buChar char="•"/>
            </a:pPr>
            <a:r>
              <a:rPr lang="en-US" sz="3200" dirty="0">
                <a:latin typeface="Times New Roman" pitchFamily="18" charset="0"/>
                <a:cs typeface="Times New Roman" pitchFamily="18" charset="0"/>
              </a:rPr>
              <a:t>Emotional intelligence helps to reduce stress through identifying one's own emotions (</a:t>
            </a:r>
            <a:r>
              <a:rPr lang="en-US" sz="3200" dirty="0" err="1">
                <a:latin typeface="Times New Roman" pitchFamily="18" charset="0"/>
                <a:cs typeface="Times New Roman" pitchFamily="18" charset="0"/>
              </a:rPr>
              <a:t>Goleman</a:t>
            </a:r>
            <a:r>
              <a:rPr lang="en-US" sz="3200" dirty="0">
                <a:latin typeface="Times New Roman" pitchFamily="18" charset="0"/>
                <a:cs typeface="Times New Roman" pitchFamily="18" charset="0"/>
              </a:rPr>
              <a:t> and </a:t>
            </a:r>
            <a:r>
              <a:rPr lang="en-US" sz="3200" dirty="0" err="1">
                <a:latin typeface="Times New Roman" pitchFamily="18" charset="0"/>
                <a:cs typeface="Times New Roman" pitchFamily="18" charset="0"/>
              </a:rPr>
              <a:t>Boyatzis</a:t>
            </a:r>
            <a:r>
              <a:rPr lang="en-US" sz="3200" dirty="0">
                <a:latin typeface="Times New Roman" pitchFamily="18" charset="0"/>
                <a:cs typeface="Times New Roman" pitchFamily="18" charset="0"/>
              </a:rPr>
              <a:t>, 2017).</a:t>
            </a:r>
          </a:p>
          <a:p>
            <a:pPr marL="285750" indent="-285750" algn="just">
              <a:buFont typeface="Symbol"/>
              <a:buChar char="•"/>
            </a:pPr>
            <a:r>
              <a:rPr lang="en-US" sz="3200" dirty="0">
                <a:latin typeface="Times New Roman" pitchFamily="18" charset="0"/>
                <a:cs typeface="Times New Roman" pitchFamily="18" charset="0"/>
              </a:rPr>
              <a:t>Through understanding the mechanism to regulate personal mood, one can improve their moods when necessary.</a:t>
            </a:r>
          </a:p>
          <a:p>
            <a:pPr marL="285750" indent="-285750" algn="just">
              <a:buFont typeface="Symbol"/>
              <a:buChar char="•"/>
            </a:pPr>
            <a:r>
              <a:rPr lang="en-US" sz="3200" dirty="0">
                <a:latin typeface="Times New Roman" pitchFamily="18" charset="0"/>
                <a:cs typeface="Times New Roman" pitchFamily="18" charset="0"/>
              </a:rPr>
              <a:t>High emotional intelligence functions as a protective measure for mental health disorders like depression.</a:t>
            </a:r>
          </a:p>
        </p:txBody>
      </p:sp>
      <p:sp>
        <p:nvSpPr>
          <p:cNvPr id="9" name="TextBox 8">
            <a:extLst>
              <a:ext uri="{FF2B5EF4-FFF2-40B4-BE49-F238E27FC236}">
                <a16:creationId xmlns:a16="http://schemas.microsoft.com/office/drawing/2014/main" id="{9253F49E-1E53-2BF9-E1FA-FC2C6EDE016A}"/>
              </a:ext>
            </a:extLst>
          </p:cNvPr>
          <p:cNvSpPr txBox="1"/>
          <p:nvPr/>
        </p:nvSpPr>
        <p:spPr>
          <a:xfrm>
            <a:off x="957945" y="11668327"/>
            <a:ext cx="8229600" cy="6186309"/>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ctr"/>
            <a:r>
              <a:rPr lang="en-US" sz="3600" b="1" u="sng" dirty="0">
                <a:latin typeface="Times New Roman" pitchFamily="18" charset="0"/>
                <a:cs typeface="Times New Roman" pitchFamily="18" charset="0"/>
              </a:rPr>
              <a:t>How I Use or Reason Out My Own Emotions</a:t>
            </a:r>
            <a:endParaRPr lang="en-US" sz="3600" b="1" dirty="0">
              <a:latin typeface="Times New Roman" pitchFamily="18" charset="0"/>
              <a:cs typeface="Times New Roman" pitchFamily="18" charset="0"/>
            </a:endParaRPr>
          </a:p>
          <a:p>
            <a:pPr algn="just"/>
            <a:r>
              <a:rPr lang="en-US" sz="3600" dirty="0">
                <a:latin typeface="Times New Roman" pitchFamily="18" charset="0"/>
                <a:cs typeface="Times New Roman" pitchFamily="18" charset="0"/>
              </a:rPr>
              <a:t>I try to react logically before I react emotionally (Lievens and Chan, 2017). In communication, I pay attention to active listening and controlling impulsive responses. I make decisions by looking at the facts, not based on my emotions. I try to identify my stress triggers and also the best strategies for managing them to maintain my mental health.</a:t>
            </a:r>
          </a:p>
        </p:txBody>
      </p:sp>
      <p:sp>
        <p:nvSpPr>
          <p:cNvPr id="10" name="TextBox 9">
            <a:extLst>
              <a:ext uri="{FF2B5EF4-FFF2-40B4-BE49-F238E27FC236}">
                <a16:creationId xmlns:a16="http://schemas.microsoft.com/office/drawing/2014/main" id="{5D468899-CA30-19D4-A975-A0A6FC7F0F36}"/>
              </a:ext>
            </a:extLst>
          </p:cNvPr>
          <p:cNvSpPr txBox="1"/>
          <p:nvPr/>
        </p:nvSpPr>
        <p:spPr>
          <a:xfrm>
            <a:off x="9753601" y="3608378"/>
            <a:ext cx="7036864" cy="1437316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ctr"/>
            <a:r>
              <a:rPr lang="en-US" sz="3200" b="1" u="sng" dirty="0">
                <a:solidFill>
                  <a:srgbClr val="000000"/>
                </a:solidFill>
                <a:latin typeface="Times New Roman" pitchFamily="18" charset="0"/>
                <a:cs typeface="Times New Roman" pitchFamily="18" charset="0"/>
              </a:rPr>
              <a:t>Types of EI Skills </a:t>
            </a:r>
          </a:p>
          <a:p>
            <a:pPr algn="just"/>
            <a:endParaRPr lang="en-US" sz="3200" dirty="0">
              <a:solidFill>
                <a:srgbClr val="000000"/>
              </a:solidFill>
              <a:latin typeface="Times New Roman" pitchFamily="18" charset="0"/>
              <a:cs typeface="Times New Roman" pitchFamily="18" charset="0"/>
            </a:endParaRPr>
          </a:p>
          <a:p>
            <a:pPr algn="just"/>
            <a:r>
              <a:rPr lang="en-US" sz="3200" b="1" dirty="0">
                <a:latin typeface="Times New Roman" pitchFamily="18" charset="0"/>
                <a:cs typeface="Times New Roman" pitchFamily="18" charset="0"/>
              </a:rPr>
              <a:t>Communication Skills </a:t>
            </a:r>
            <a:endParaRPr lang="en-US" sz="3200" dirty="0">
              <a:latin typeface="Times New Roman" pitchFamily="18" charset="0"/>
              <a:cs typeface="Times New Roman" pitchFamily="18" charset="0"/>
            </a:endParaRPr>
          </a:p>
          <a:p>
            <a:pPr marL="285750" indent="-285750" algn="just">
              <a:buFont typeface="Symbol"/>
              <a:buChar char="•"/>
            </a:pPr>
            <a:r>
              <a:rPr lang="en-US" sz="3200" dirty="0">
                <a:solidFill>
                  <a:srgbClr val="000000"/>
                </a:solidFill>
                <a:latin typeface="Times New Roman" pitchFamily="18" charset="0"/>
                <a:cs typeface="Times New Roman" pitchFamily="18" charset="0"/>
              </a:rPr>
              <a:t>Ability to acknowledge emotions. </a:t>
            </a:r>
          </a:p>
          <a:p>
            <a:pPr marL="285750" indent="-285750" algn="just">
              <a:buFont typeface="Symbol"/>
              <a:buChar char="•"/>
            </a:pPr>
            <a:r>
              <a:rPr lang="en-US" sz="3200" dirty="0">
                <a:solidFill>
                  <a:srgbClr val="000000"/>
                </a:solidFill>
                <a:latin typeface="Times New Roman" pitchFamily="18" charset="0"/>
                <a:cs typeface="Times New Roman" pitchFamily="18" charset="0"/>
              </a:rPr>
              <a:t>Giving feedback without negativity. </a:t>
            </a:r>
          </a:p>
          <a:p>
            <a:pPr marL="285750" indent="-285750" algn="just">
              <a:buFont typeface="Symbol"/>
              <a:buChar char="•"/>
            </a:pPr>
            <a:r>
              <a:rPr lang="en-US" sz="3200" dirty="0">
                <a:solidFill>
                  <a:srgbClr val="000000"/>
                </a:solidFill>
                <a:latin typeface="Times New Roman" pitchFamily="18" charset="0"/>
                <a:cs typeface="Times New Roman" pitchFamily="18" charset="0"/>
              </a:rPr>
              <a:t>Active listening to understand perspective. </a:t>
            </a:r>
          </a:p>
          <a:p>
            <a:pPr marL="285750" indent="-285750" algn="just">
              <a:buFont typeface="Symbol"/>
              <a:buChar char="•"/>
            </a:pPr>
            <a:endParaRPr lang="en-US" sz="3200" dirty="0">
              <a:solidFill>
                <a:srgbClr val="000000"/>
              </a:solidFill>
              <a:latin typeface="Times New Roman" pitchFamily="18" charset="0"/>
              <a:cs typeface="Times New Roman" pitchFamily="18" charset="0"/>
            </a:endParaRPr>
          </a:p>
          <a:p>
            <a:pPr marL="285750" indent="-285750" algn="just">
              <a:buFont typeface="Symbol"/>
              <a:buChar char="•"/>
            </a:pPr>
            <a:endParaRPr lang="en-US" sz="3200" dirty="0">
              <a:solidFill>
                <a:srgbClr val="000000"/>
              </a:solidFill>
              <a:latin typeface="Times New Roman" pitchFamily="18" charset="0"/>
              <a:cs typeface="Times New Roman" pitchFamily="18" charset="0"/>
            </a:endParaRPr>
          </a:p>
          <a:p>
            <a:pPr marL="285750" indent="-285750" algn="just"/>
            <a:endParaRPr lang="en-US" sz="3200" dirty="0">
              <a:solidFill>
                <a:srgbClr val="000000"/>
              </a:solidFill>
              <a:latin typeface="Times New Roman" pitchFamily="18" charset="0"/>
              <a:cs typeface="Times New Roman" pitchFamily="18" charset="0"/>
            </a:endParaRPr>
          </a:p>
          <a:p>
            <a:pPr marL="285750" indent="-285750" algn="just"/>
            <a:endParaRPr lang="en-US" sz="3200" dirty="0">
              <a:solidFill>
                <a:srgbClr val="000000"/>
              </a:solidFill>
              <a:latin typeface="Times New Roman" pitchFamily="18" charset="0"/>
              <a:cs typeface="Times New Roman" pitchFamily="18" charset="0"/>
            </a:endParaRPr>
          </a:p>
          <a:p>
            <a:pPr marL="285750" indent="-285750" algn="just"/>
            <a:endParaRPr lang="en-US" sz="3200" dirty="0">
              <a:solidFill>
                <a:srgbClr val="000000"/>
              </a:solidFill>
              <a:latin typeface="Times New Roman" pitchFamily="18" charset="0"/>
              <a:cs typeface="Times New Roman" pitchFamily="18" charset="0"/>
            </a:endParaRPr>
          </a:p>
          <a:p>
            <a:pPr marL="285750" indent="-285750" algn="just"/>
            <a:endParaRPr lang="en-US" sz="3200" dirty="0">
              <a:solidFill>
                <a:srgbClr val="000000"/>
              </a:solidFill>
              <a:latin typeface="Times New Roman" pitchFamily="18" charset="0"/>
              <a:cs typeface="Times New Roman" pitchFamily="18" charset="0"/>
            </a:endParaRPr>
          </a:p>
          <a:p>
            <a:pPr marL="285750" indent="-285750" algn="just"/>
            <a:endParaRPr lang="en-US" sz="3200" dirty="0">
              <a:solidFill>
                <a:srgbClr val="000000"/>
              </a:solidFill>
              <a:latin typeface="Times New Roman" pitchFamily="18" charset="0"/>
              <a:cs typeface="Times New Roman" pitchFamily="18" charset="0"/>
            </a:endParaRPr>
          </a:p>
          <a:p>
            <a:pPr algn="just"/>
            <a:r>
              <a:rPr lang="en-US" sz="3200" b="1" dirty="0">
                <a:latin typeface="Times New Roman" pitchFamily="18" charset="0"/>
                <a:cs typeface="Times New Roman" pitchFamily="18" charset="0"/>
              </a:rPr>
              <a:t>Decision-Making Skills </a:t>
            </a:r>
            <a:endParaRPr lang="en-US" sz="3200" dirty="0">
              <a:latin typeface="Times New Roman" pitchFamily="18" charset="0"/>
              <a:cs typeface="Times New Roman" pitchFamily="18" charset="0"/>
            </a:endParaRPr>
          </a:p>
          <a:p>
            <a:pPr marL="285750" indent="-285750" algn="just">
              <a:buFont typeface="Symbol"/>
              <a:buChar char="•"/>
            </a:pPr>
            <a:r>
              <a:rPr lang="en-US" sz="3200" dirty="0">
                <a:solidFill>
                  <a:srgbClr val="000000"/>
                </a:solidFill>
                <a:latin typeface="Times New Roman" pitchFamily="18" charset="0"/>
                <a:cs typeface="Times New Roman" pitchFamily="18" charset="0"/>
              </a:rPr>
              <a:t>Ability to regulate emotion to prevent impulsive decisions. </a:t>
            </a:r>
          </a:p>
          <a:p>
            <a:pPr marL="285750" indent="-285750" algn="just">
              <a:buFont typeface="Symbol"/>
              <a:buChar char="•"/>
            </a:pPr>
            <a:r>
              <a:rPr lang="en-US" sz="3200" dirty="0">
                <a:solidFill>
                  <a:srgbClr val="000000"/>
                </a:solidFill>
                <a:latin typeface="Times New Roman" pitchFamily="18" charset="0"/>
                <a:cs typeface="Times New Roman" pitchFamily="18" charset="0"/>
              </a:rPr>
              <a:t>Ability to understand different perspectives. </a:t>
            </a:r>
          </a:p>
          <a:p>
            <a:pPr marL="285750" indent="-285750" algn="just">
              <a:buFont typeface="Symbol"/>
              <a:buChar char="•"/>
            </a:pPr>
            <a:r>
              <a:rPr lang="en-US" sz="3200" dirty="0">
                <a:solidFill>
                  <a:srgbClr val="000000"/>
                </a:solidFill>
                <a:latin typeface="Times New Roman" pitchFamily="18" charset="0"/>
                <a:cs typeface="Times New Roman" pitchFamily="18" charset="0"/>
              </a:rPr>
              <a:t>Taking accountability for the decisions. </a:t>
            </a:r>
          </a:p>
          <a:p>
            <a:pPr marL="285750" indent="-285750" algn="just"/>
            <a:endParaRPr lang="en-US" sz="3200" dirty="0">
              <a:solidFill>
                <a:srgbClr val="000000"/>
              </a:solidFill>
              <a:latin typeface="Times New Roman" pitchFamily="18" charset="0"/>
              <a:cs typeface="Times New Roman" pitchFamily="18" charset="0"/>
            </a:endParaRPr>
          </a:p>
          <a:p>
            <a:pPr algn="just"/>
            <a:r>
              <a:rPr lang="en-US" sz="3200" b="1" dirty="0">
                <a:latin typeface="Times New Roman" pitchFamily="18" charset="0"/>
                <a:cs typeface="Times New Roman" pitchFamily="18" charset="0"/>
              </a:rPr>
              <a:t>Mental Health Skills</a:t>
            </a:r>
            <a:endParaRPr lang="en-US" sz="3200" dirty="0">
              <a:latin typeface="Times New Roman" pitchFamily="18" charset="0"/>
              <a:cs typeface="Times New Roman" pitchFamily="18" charset="0"/>
            </a:endParaRPr>
          </a:p>
          <a:p>
            <a:pPr marL="285750" indent="-285750" algn="just">
              <a:buFont typeface="Symbol"/>
              <a:buChar char="•"/>
            </a:pPr>
            <a:r>
              <a:rPr lang="en-US" sz="3200" dirty="0">
                <a:solidFill>
                  <a:srgbClr val="000000"/>
                </a:solidFill>
                <a:latin typeface="Times New Roman" pitchFamily="18" charset="0"/>
                <a:cs typeface="Times New Roman" pitchFamily="18" charset="0"/>
              </a:rPr>
              <a:t>Ability of </a:t>
            </a:r>
            <a:r>
              <a:rPr lang="en-US" sz="3200" dirty="0" err="1">
                <a:solidFill>
                  <a:srgbClr val="000000"/>
                </a:solidFill>
                <a:latin typeface="Times New Roman" pitchFamily="18" charset="0"/>
                <a:cs typeface="Times New Roman" pitchFamily="18" charset="0"/>
              </a:rPr>
              <a:t>recognising</a:t>
            </a:r>
            <a:r>
              <a:rPr lang="en-US" sz="3200" dirty="0">
                <a:solidFill>
                  <a:srgbClr val="000000"/>
                </a:solidFill>
                <a:latin typeface="Times New Roman" pitchFamily="18" charset="0"/>
                <a:cs typeface="Times New Roman" pitchFamily="18" charset="0"/>
              </a:rPr>
              <a:t> emotional triggers. </a:t>
            </a:r>
          </a:p>
          <a:p>
            <a:pPr marL="285750" indent="-285750" algn="just">
              <a:buFont typeface="Symbol"/>
              <a:buChar char="•"/>
            </a:pPr>
            <a:r>
              <a:rPr lang="en-US" sz="3200" dirty="0">
                <a:solidFill>
                  <a:srgbClr val="000000"/>
                </a:solidFill>
                <a:latin typeface="Times New Roman" pitchFamily="18" charset="0"/>
                <a:cs typeface="Times New Roman" pitchFamily="18" charset="0"/>
              </a:rPr>
              <a:t>Mindfulness skills to stay active always. </a:t>
            </a:r>
          </a:p>
          <a:p>
            <a:pPr marL="285750" indent="-285750" algn="just">
              <a:buFont typeface="Symbol"/>
              <a:buChar char="•"/>
            </a:pPr>
            <a:r>
              <a:rPr lang="en-US" sz="3200" dirty="0">
                <a:solidFill>
                  <a:srgbClr val="000000"/>
                </a:solidFill>
                <a:latin typeface="Times New Roman" pitchFamily="18" charset="0"/>
                <a:cs typeface="Times New Roman" pitchFamily="18" charset="0"/>
              </a:rPr>
              <a:t>Resilience through emotional regulations. </a:t>
            </a:r>
          </a:p>
        </p:txBody>
      </p:sp>
      <p:sp>
        <p:nvSpPr>
          <p:cNvPr id="11" name="TextBox 10">
            <a:extLst>
              <a:ext uri="{FF2B5EF4-FFF2-40B4-BE49-F238E27FC236}">
                <a16:creationId xmlns:a16="http://schemas.microsoft.com/office/drawing/2014/main" id="{876EBDB2-EF8C-115E-C05D-B55424931445}"/>
              </a:ext>
            </a:extLst>
          </p:cNvPr>
          <p:cNvSpPr txBox="1"/>
          <p:nvPr/>
        </p:nvSpPr>
        <p:spPr>
          <a:xfrm>
            <a:off x="25298400" y="1170683"/>
            <a:ext cx="7097486" cy="20282475"/>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a:lstStyle>
          <a:p>
            <a:pPr algn="ctr"/>
            <a:endParaRPr lang="en-US" sz="3200" b="1" u="sng" dirty="0">
              <a:solidFill>
                <a:srgbClr val="000000"/>
              </a:solidFill>
              <a:latin typeface="Times New Roman" pitchFamily="18" charset="0"/>
              <a:cs typeface="Times New Roman" pitchFamily="18" charset="0"/>
            </a:endParaRPr>
          </a:p>
          <a:p>
            <a:pPr algn="ctr"/>
            <a:endParaRPr lang="en-US" sz="3200" b="1" u="sng" dirty="0">
              <a:solidFill>
                <a:srgbClr val="000000"/>
              </a:solidFill>
              <a:latin typeface="Times New Roman" pitchFamily="18" charset="0"/>
              <a:cs typeface="Times New Roman" pitchFamily="18" charset="0"/>
            </a:endParaRPr>
          </a:p>
          <a:p>
            <a:pPr algn="ctr"/>
            <a:endParaRPr lang="en-US" sz="3200" b="1" u="sng" dirty="0">
              <a:solidFill>
                <a:srgbClr val="000000"/>
              </a:solidFill>
              <a:latin typeface="Times New Roman" pitchFamily="18" charset="0"/>
              <a:cs typeface="Times New Roman" pitchFamily="18" charset="0"/>
            </a:endParaRPr>
          </a:p>
          <a:p>
            <a:pPr algn="ctr"/>
            <a:endParaRPr lang="en-US" sz="3200" b="1" u="sng" dirty="0">
              <a:solidFill>
                <a:srgbClr val="000000"/>
              </a:solidFill>
              <a:latin typeface="Times New Roman" pitchFamily="18" charset="0"/>
              <a:cs typeface="Times New Roman" pitchFamily="18" charset="0"/>
            </a:endParaRPr>
          </a:p>
          <a:p>
            <a:pPr algn="ctr"/>
            <a:endParaRPr lang="en-US" sz="3200" b="1" u="sng" dirty="0">
              <a:solidFill>
                <a:srgbClr val="000000"/>
              </a:solidFill>
              <a:latin typeface="Times New Roman" pitchFamily="18" charset="0"/>
              <a:cs typeface="Times New Roman" pitchFamily="18" charset="0"/>
            </a:endParaRPr>
          </a:p>
          <a:p>
            <a:pPr algn="ctr"/>
            <a:endParaRPr lang="en-US" sz="3200" b="1" u="sng" dirty="0">
              <a:solidFill>
                <a:srgbClr val="000000"/>
              </a:solidFill>
              <a:latin typeface="Times New Roman" pitchFamily="18" charset="0"/>
              <a:cs typeface="Times New Roman" pitchFamily="18" charset="0"/>
            </a:endParaRPr>
          </a:p>
          <a:p>
            <a:pPr algn="ctr"/>
            <a:r>
              <a:rPr lang="en-US" sz="3200" b="1" u="sng" dirty="0">
                <a:solidFill>
                  <a:srgbClr val="000000"/>
                </a:solidFill>
                <a:latin typeface="Times New Roman" pitchFamily="18" charset="0"/>
                <a:cs typeface="Times New Roman" pitchFamily="18" charset="0"/>
              </a:rPr>
              <a:t>Improving my Emotional Intelligence </a:t>
            </a:r>
            <a:endParaRPr lang="en-US" sz="3200" b="1" dirty="0">
              <a:latin typeface="Times New Roman" pitchFamily="18" charset="0"/>
              <a:cs typeface="Times New Roman" pitchFamily="18" charset="0"/>
            </a:endParaRPr>
          </a:p>
          <a:p>
            <a:pPr algn="just"/>
            <a:endParaRPr lang="en-US" sz="3200" b="1" dirty="0">
              <a:latin typeface="Times New Roman" pitchFamily="18" charset="0"/>
              <a:cs typeface="Times New Roman" pitchFamily="18" charset="0"/>
            </a:endParaRPr>
          </a:p>
          <a:p>
            <a:pPr algn="just"/>
            <a:r>
              <a:rPr lang="en-US" sz="3200" b="1" dirty="0">
                <a:latin typeface="Times New Roman" pitchFamily="18" charset="0"/>
                <a:cs typeface="Times New Roman" pitchFamily="18" charset="0"/>
              </a:rPr>
              <a:t>Improving Communication </a:t>
            </a:r>
            <a:endParaRPr lang="en-US" sz="3200" dirty="0">
              <a:latin typeface="Times New Roman" pitchFamily="18" charset="0"/>
              <a:cs typeface="Times New Roman" pitchFamily="18" charset="0"/>
            </a:endParaRPr>
          </a:p>
          <a:p>
            <a:pPr algn="just"/>
            <a:r>
              <a:rPr lang="en-US" sz="3200" dirty="0">
                <a:latin typeface="Times New Roman" pitchFamily="18" charset="0"/>
                <a:cs typeface="Times New Roman" pitchFamily="18" charset="0"/>
              </a:rPr>
              <a:t>I will develop the skill of giving feedback with empathy, listening more actively, and controlling emotional reactions. This will help me to develop better conflict resolution skills by acknowledging different perspectives before I respond (Kanesan and Fauzan, 2019). Also, my interactions with others will improve if I use positive body language and keep an open mind.</a:t>
            </a:r>
          </a:p>
          <a:p>
            <a:pPr algn="just"/>
            <a:endParaRPr lang="en-US" sz="3200" dirty="0">
              <a:solidFill>
                <a:srgbClr val="000000"/>
              </a:solidFill>
              <a:latin typeface="Times New Roman" pitchFamily="18" charset="0"/>
              <a:cs typeface="Times New Roman" pitchFamily="18" charset="0"/>
            </a:endParaRPr>
          </a:p>
          <a:p>
            <a:pPr algn="just"/>
            <a:r>
              <a:rPr lang="en-US" sz="3200" b="1" dirty="0">
                <a:latin typeface="Times New Roman" pitchFamily="18" charset="0"/>
                <a:cs typeface="Times New Roman" pitchFamily="18" charset="0"/>
              </a:rPr>
              <a:t>Improving Decision Making </a:t>
            </a:r>
            <a:endParaRPr lang="en-US" sz="3200" dirty="0">
              <a:latin typeface="Times New Roman" pitchFamily="18" charset="0"/>
              <a:cs typeface="Times New Roman" pitchFamily="18" charset="0"/>
            </a:endParaRPr>
          </a:p>
          <a:p>
            <a:pPr algn="just"/>
            <a:r>
              <a:rPr lang="en-US" sz="3200" dirty="0">
                <a:latin typeface="Times New Roman" pitchFamily="18" charset="0"/>
                <a:cs typeface="Times New Roman" pitchFamily="18" charset="0"/>
              </a:rPr>
              <a:t>I will take responsibility for my choices, </a:t>
            </a:r>
            <a:r>
              <a:rPr lang="en-US" sz="3200" dirty="0" err="1">
                <a:latin typeface="Times New Roman" pitchFamily="18" charset="0"/>
                <a:cs typeface="Times New Roman" pitchFamily="18" charset="0"/>
              </a:rPr>
              <a:t>analyse</a:t>
            </a:r>
            <a:r>
              <a:rPr lang="en-US" sz="3200" dirty="0">
                <a:latin typeface="Times New Roman" pitchFamily="18" charset="0"/>
                <a:cs typeface="Times New Roman" pitchFamily="18" charset="0"/>
              </a:rPr>
              <a:t> situations calmly, and seek input from others to make better decisions. I will react with critical thinking techniques instead of emotionally (Lievens and Chan, 2017). I will also be patient and reflective before making big decisions in the workplace.</a:t>
            </a:r>
          </a:p>
          <a:p>
            <a:pPr algn="just"/>
            <a:endParaRPr lang="en-US" sz="3200" dirty="0">
              <a:latin typeface="Times New Roman" pitchFamily="18" charset="0"/>
              <a:cs typeface="Times New Roman" pitchFamily="18" charset="0"/>
            </a:endParaRPr>
          </a:p>
          <a:p>
            <a:pPr algn="just"/>
            <a:r>
              <a:rPr lang="en-US" sz="3200" b="1" dirty="0">
                <a:solidFill>
                  <a:srgbClr val="000000"/>
                </a:solidFill>
                <a:latin typeface="Times New Roman" pitchFamily="18" charset="0"/>
                <a:cs typeface="Times New Roman" pitchFamily="18" charset="0"/>
              </a:rPr>
              <a:t>Improving Mental Health </a:t>
            </a:r>
            <a:endParaRPr lang="en-US" sz="3200" dirty="0">
              <a:solidFill>
                <a:srgbClr val="000000"/>
              </a:solidFill>
              <a:latin typeface="Times New Roman" pitchFamily="18" charset="0"/>
              <a:cs typeface="Times New Roman" pitchFamily="18" charset="0"/>
            </a:endParaRPr>
          </a:p>
          <a:p>
            <a:pPr algn="just"/>
            <a:r>
              <a:rPr lang="en-US" sz="3200" dirty="0">
                <a:solidFill>
                  <a:srgbClr val="000000"/>
                </a:solidFill>
                <a:latin typeface="Times New Roman" pitchFamily="18" charset="0"/>
                <a:cs typeface="Times New Roman" pitchFamily="18" charset="0"/>
              </a:rPr>
              <a:t>I will try to develop my mental health by doing mindfulness activities and managing stress and relaxation, as well as setting healthy boundaries. Self-care and knowing when I am emotionally triggered will help me stay resilient in high pressure situations. If I wish to get the best out of myself, I have to keep a positive thought which will improve my mental clarity, productivity and well-being.</a:t>
            </a:r>
          </a:p>
        </p:txBody>
      </p:sp>
      <p:sp>
        <p:nvSpPr>
          <p:cNvPr id="12" name="TextBox 11"/>
          <p:cNvSpPr txBox="1"/>
          <p:nvPr/>
        </p:nvSpPr>
        <p:spPr>
          <a:xfrm>
            <a:off x="957943" y="18157372"/>
            <a:ext cx="15806057" cy="347787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2000" dirty="0">
                <a:latin typeface="Times New Roman" pitchFamily="18" charset="0"/>
                <a:cs typeface="Times New Roman" pitchFamily="18" charset="0"/>
              </a:rPr>
              <a:t>Reference</a:t>
            </a:r>
          </a:p>
          <a:p>
            <a:pPr algn="just"/>
            <a:r>
              <a:rPr lang="en-GB" sz="2000" dirty="0"/>
              <a:t>D'Amico, A., and </a:t>
            </a:r>
            <a:r>
              <a:rPr lang="en-GB" sz="2000" dirty="0" err="1"/>
              <a:t>Geraci</a:t>
            </a:r>
            <a:r>
              <a:rPr lang="en-GB" sz="2000" dirty="0"/>
              <a:t>, A. (2023). Beyond emotional intelligence: The new construct of meta-emotional intelligence. Frontiers in psychology, 14, 1096663.</a:t>
            </a:r>
          </a:p>
          <a:p>
            <a:pPr algn="just"/>
            <a:r>
              <a:rPr lang="en-GB" sz="2000" dirty="0" err="1"/>
              <a:t>Goleman</a:t>
            </a:r>
            <a:r>
              <a:rPr lang="en-GB" sz="2000" dirty="0"/>
              <a:t>, D., and </a:t>
            </a:r>
            <a:r>
              <a:rPr lang="en-GB" sz="2000" dirty="0" err="1"/>
              <a:t>Boyatzis</a:t>
            </a:r>
            <a:r>
              <a:rPr lang="en-GB" sz="2000" dirty="0"/>
              <a:t>, R. (2017). Emotional intelligence has 12 elements. Which do you need to work on. Harvard business review, 84(2), 1-5.</a:t>
            </a:r>
          </a:p>
          <a:p>
            <a:pPr algn="just"/>
            <a:r>
              <a:rPr lang="en-GB" sz="2000" dirty="0" err="1"/>
              <a:t>Kanesan</a:t>
            </a:r>
            <a:r>
              <a:rPr lang="en-GB" sz="2000" dirty="0"/>
              <a:t>, P., and </a:t>
            </a:r>
            <a:r>
              <a:rPr lang="en-GB" sz="2000" dirty="0" err="1"/>
              <a:t>Fauzan</a:t>
            </a:r>
            <a:r>
              <a:rPr lang="en-GB" sz="2000" dirty="0"/>
              <a:t>, N. (2019). Models of emotional intelligence: A review. </a:t>
            </a:r>
            <a:r>
              <a:rPr lang="en-GB" sz="2000" i="1" dirty="0"/>
              <a:t>e-BANGI Journal</a:t>
            </a:r>
            <a:r>
              <a:rPr lang="en-GB" sz="2000" dirty="0"/>
              <a:t>, </a:t>
            </a:r>
            <a:r>
              <a:rPr lang="en-GB" sz="2000" i="1" dirty="0"/>
              <a:t>16</a:t>
            </a:r>
            <a:r>
              <a:rPr lang="en-GB" sz="2000" dirty="0"/>
              <a:t>(7).</a:t>
            </a:r>
          </a:p>
          <a:p>
            <a:pPr algn="just"/>
            <a:r>
              <a:rPr lang="en-GB" sz="2000" dirty="0" err="1"/>
              <a:t>Lievens</a:t>
            </a:r>
            <a:r>
              <a:rPr lang="en-GB" sz="2000" dirty="0"/>
              <a:t>, F., and Chan, D. (2017). Practical intelligence, emotional intelligence, and social intelligence. Handbook of employee selection, 342-364.</a:t>
            </a:r>
          </a:p>
          <a:p>
            <a:pPr algn="just"/>
            <a:r>
              <a:rPr lang="en-GB" sz="2000" dirty="0" err="1"/>
              <a:t>Serrat</a:t>
            </a:r>
            <a:r>
              <a:rPr lang="en-GB" sz="2000" dirty="0"/>
              <a:t>, O., and </a:t>
            </a:r>
            <a:r>
              <a:rPr lang="en-GB" sz="2000" dirty="0" err="1"/>
              <a:t>Serrat</a:t>
            </a:r>
            <a:r>
              <a:rPr lang="en-GB" sz="2000" dirty="0"/>
              <a:t>, O. (2017). Understanding and developing emotional intelligence. Knowledge solutions: Tools, methods, and approaches to drive organizational performance, 329-339.</a:t>
            </a:r>
          </a:p>
          <a:p>
            <a:pPr algn="just"/>
            <a:r>
              <a:rPr lang="en-GB" sz="2000" dirty="0">
                <a:latin typeface="Times New Roman" pitchFamily="18" charset="0"/>
                <a:cs typeface="Times New Roman" pitchFamily="18" charset="0"/>
              </a:rPr>
              <a:t> </a:t>
            </a:r>
          </a:p>
        </p:txBody>
      </p:sp>
      <p:pic>
        <p:nvPicPr>
          <p:cNvPr id="1026" name="Picture 2"/>
          <p:cNvPicPr>
            <a:picLocks noChangeAspect="1" noChangeArrowheads="1"/>
          </p:cNvPicPr>
          <p:nvPr/>
        </p:nvPicPr>
        <p:blipFill>
          <a:blip r:embed="rId3"/>
          <a:srcRect/>
          <a:stretch>
            <a:fillRect/>
          </a:stretch>
        </p:blipFill>
        <p:spPr bwMode="auto">
          <a:xfrm>
            <a:off x="14350093" y="796699"/>
            <a:ext cx="1866900" cy="2238375"/>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1975104" y="3893685"/>
            <a:ext cx="7088223" cy="1810430"/>
          </a:xfrm>
          <a:prstGeom prst="rect">
            <a:avLst/>
          </a:prstGeom>
          <a:noFill/>
          <a:ln w="9525">
            <a:noFill/>
            <a:miter lim="800000"/>
            <a:headEnd/>
            <a:tailEnd/>
          </a:ln>
          <a:effectLst/>
        </p:spPr>
      </p:pic>
      <p:pic>
        <p:nvPicPr>
          <p:cNvPr id="1028" name="Picture 4"/>
          <p:cNvPicPr>
            <a:picLocks noChangeAspect="1" noChangeArrowheads="1"/>
          </p:cNvPicPr>
          <p:nvPr/>
        </p:nvPicPr>
        <p:blipFill>
          <a:blip r:embed="rId5"/>
          <a:srcRect/>
          <a:stretch>
            <a:fillRect/>
          </a:stretch>
        </p:blipFill>
        <p:spPr bwMode="auto">
          <a:xfrm>
            <a:off x="10451289" y="7398885"/>
            <a:ext cx="5459272" cy="2567719"/>
          </a:xfrm>
          <a:prstGeom prst="rect">
            <a:avLst/>
          </a:prstGeom>
          <a:noFill/>
          <a:ln w="9525">
            <a:noFill/>
            <a:miter lim="800000"/>
            <a:headEnd/>
            <a:tailEnd/>
          </a:ln>
          <a:effectLst/>
        </p:spPr>
      </p:pic>
      <p:pic>
        <p:nvPicPr>
          <p:cNvPr id="1029" name="Picture 5"/>
          <p:cNvPicPr>
            <a:picLocks noChangeAspect="1" noChangeArrowheads="1"/>
          </p:cNvPicPr>
          <p:nvPr/>
        </p:nvPicPr>
        <p:blipFill>
          <a:blip r:embed="rId6"/>
          <a:srcRect/>
          <a:stretch>
            <a:fillRect/>
          </a:stretch>
        </p:blipFill>
        <p:spPr bwMode="auto">
          <a:xfrm>
            <a:off x="18397728" y="1631497"/>
            <a:ext cx="5632703" cy="1962150"/>
          </a:xfrm>
          <a:prstGeom prst="rect">
            <a:avLst/>
          </a:prstGeom>
          <a:noFill/>
          <a:ln w="9525">
            <a:noFill/>
            <a:miter lim="800000"/>
            <a:headEnd/>
            <a:tailEnd/>
          </a:ln>
          <a:effectLst/>
        </p:spPr>
      </p:pic>
      <p:pic>
        <p:nvPicPr>
          <p:cNvPr id="1030" name="Picture 6"/>
          <p:cNvPicPr>
            <a:picLocks noChangeAspect="1" noChangeArrowheads="1"/>
          </p:cNvPicPr>
          <p:nvPr/>
        </p:nvPicPr>
        <p:blipFill>
          <a:blip r:embed="rId7"/>
          <a:srcRect/>
          <a:stretch>
            <a:fillRect/>
          </a:stretch>
        </p:blipFill>
        <p:spPr bwMode="auto">
          <a:xfrm>
            <a:off x="25536167" y="1526588"/>
            <a:ext cx="6428473" cy="2363693"/>
          </a:xfrm>
          <a:prstGeom prst="rect">
            <a:avLst/>
          </a:prstGeom>
          <a:noFill/>
          <a:ln w="9525">
            <a:noFill/>
            <a:miter lim="800000"/>
            <a:headEnd/>
            <a:tailEnd/>
          </a:ln>
          <a:effectLst/>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8</TotalTime>
  <Words>1455</Words>
  <Application>Microsoft Office PowerPoint</Application>
  <PresentationFormat>Custom</PresentationFormat>
  <Paragraphs>86</Paragraphs>
  <Slides>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Aptos</vt:lpstr>
      <vt:lpstr>Aptos Display</vt:lpstr>
      <vt:lpstr>Arial</vt:lpstr>
      <vt:lpstr>Bookman Old Style</vt:lpstr>
      <vt:lpstr>Calibri</vt:lpstr>
      <vt:lpstr>Symbol</vt:lpstr>
      <vt:lpstr>Times New Roman</vt:lpstr>
      <vt:lpstr>office theme</vt:lpstr>
      <vt:lpstr>Academic Poster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Slavina Yordanova</dc:creator>
  <cp:lastModifiedBy>Slavina Yordanova</cp:lastModifiedBy>
  <cp:revision>2</cp:revision>
  <dcterms:created xsi:type="dcterms:W3CDTF">2025-03-03T03:38:33Z</dcterms:created>
  <dcterms:modified xsi:type="dcterms:W3CDTF">2025-03-07T10:34:14Z</dcterms:modified>
</cp:coreProperties>
</file>