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Lst>
  <p:notesMasterIdLst>
    <p:notesMasterId r:id="rId36"/>
  </p:notesMasterIdLst>
  <p:handoutMasterIdLst>
    <p:handoutMasterId r:id="rId37"/>
  </p:handoutMasterIdLst>
  <p:sldIdLst>
    <p:sldId id="269" r:id="rId5"/>
    <p:sldId id="259" r:id="rId6"/>
    <p:sldId id="260" r:id="rId7"/>
    <p:sldId id="270" r:id="rId8"/>
    <p:sldId id="262" r:id="rId9"/>
    <p:sldId id="263" r:id="rId10"/>
    <p:sldId id="285" r:id="rId11"/>
    <p:sldId id="271" r:id="rId12"/>
    <p:sldId id="272" r:id="rId13"/>
    <p:sldId id="264" r:id="rId14"/>
    <p:sldId id="265" r:id="rId15"/>
    <p:sldId id="268" r:id="rId16"/>
    <p:sldId id="274" r:id="rId17"/>
    <p:sldId id="273" r:id="rId18"/>
    <p:sldId id="286" r:id="rId19"/>
    <p:sldId id="287" r:id="rId20"/>
    <p:sldId id="266" r:id="rId21"/>
    <p:sldId id="276" r:id="rId22"/>
    <p:sldId id="288" r:id="rId23"/>
    <p:sldId id="289" r:id="rId24"/>
    <p:sldId id="290" r:id="rId25"/>
    <p:sldId id="275" r:id="rId26"/>
    <p:sldId id="277" r:id="rId27"/>
    <p:sldId id="278" r:id="rId28"/>
    <p:sldId id="291" r:id="rId29"/>
    <p:sldId id="279" r:id="rId30"/>
    <p:sldId id="280" r:id="rId31"/>
    <p:sldId id="281" r:id="rId32"/>
    <p:sldId id="282" r:id="rId33"/>
    <p:sldId id="283" r:id="rId34"/>
    <p:sldId id="267" r:id="rId35"/>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826" autoAdjust="0"/>
  </p:normalViewPr>
  <p:slideViewPr>
    <p:cSldViewPr>
      <p:cViewPr varScale="1">
        <p:scale>
          <a:sx n="71" d="100"/>
          <a:sy n="71" d="100"/>
        </p:scale>
        <p:origin x="1786" y="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68283EE-910E-4250-A3D1-2F1D1F222563}" type="doc">
      <dgm:prSet loTypeId="urn:microsoft.com/office/officeart/2005/8/layout/cycle1" loCatId="cycle" qsTypeId="urn:microsoft.com/office/officeart/2005/8/quickstyle/simple1" qsCatId="simple" csTypeId="urn:microsoft.com/office/officeart/2005/8/colors/accent0_2" csCatId="mainScheme" phldr="1"/>
      <dgm:spPr/>
      <dgm:t>
        <a:bodyPr/>
        <a:lstStyle/>
        <a:p>
          <a:endParaRPr lang="en-GB"/>
        </a:p>
      </dgm:t>
    </dgm:pt>
    <dgm:pt modelId="{B6A98D87-4EAF-42F2-9A1D-59F53C229057}">
      <dgm:prSet phldrT="[Text]"/>
      <dgm:spPr/>
      <dgm:t>
        <a:bodyPr/>
        <a:lstStyle/>
        <a:p>
          <a:r>
            <a:rPr lang="en-GB" dirty="0"/>
            <a:t>Goals</a:t>
          </a:r>
        </a:p>
      </dgm:t>
    </dgm:pt>
    <dgm:pt modelId="{3E07CE40-17B8-46E0-B620-077A1313B7CF}" type="parTrans" cxnId="{7D844E1C-85CF-4348-95A6-E6C3C2626E32}">
      <dgm:prSet/>
      <dgm:spPr/>
      <dgm:t>
        <a:bodyPr/>
        <a:lstStyle/>
        <a:p>
          <a:endParaRPr lang="en-GB"/>
        </a:p>
      </dgm:t>
    </dgm:pt>
    <dgm:pt modelId="{767455A6-8F51-453C-A529-4AB49C7A229E}" type="sibTrans" cxnId="{7D844E1C-85CF-4348-95A6-E6C3C2626E32}">
      <dgm:prSet/>
      <dgm:spPr/>
      <dgm:t>
        <a:bodyPr/>
        <a:lstStyle/>
        <a:p>
          <a:endParaRPr lang="en-GB" dirty="0"/>
        </a:p>
      </dgm:t>
    </dgm:pt>
    <dgm:pt modelId="{EC4EF182-6DEA-4CE2-A2CB-C7F7BEE8A27C}">
      <dgm:prSet phldrT="[Text]"/>
      <dgm:spPr/>
      <dgm:t>
        <a:bodyPr/>
        <a:lstStyle/>
        <a:p>
          <a:r>
            <a:rPr lang="en-GB" dirty="0"/>
            <a:t>Time</a:t>
          </a:r>
        </a:p>
      </dgm:t>
    </dgm:pt>
    <dgm:pt modelId="{D5F59BB7-4111-4204-8B33-B0507B2E3B60}" type="parTrans" cxnId="{15720083-16C8-4A3D-B480-F761784EC469}">
      <dgm:prSet/>
      <dgm:spPr/>
      <dgm:t>
        <a:bodyPr/>
        <a:lstStyle/>
        <a:p>
          <a:endParaRPr lang="en-GB"/>
        </a:p>
      </dgm:t>
    </dgm:pt>
    <dgm:pt modelId="{CED4AA33-2A77-4469-918C-68C0C496A809}" type="sibTrans" cxnId="{15720083-16C8-4A3D-B480-F761784EC469}">
      <dgm:prSet/>
      <dgm:spPr/>
      <dgm:t>
        <a:bodyPr/>
        <a:lstStyle/>
        <a:p>
          <a:endParaRPr lang="en-GB" dirty="0"/>
        </a:p>
      </dgm:t>
    </dgm:pt>
    <dgm:pt modelId="{D32BD72B-893D-4651-B4DE-66D515446D96}" type="pres">
      <dgm:prSet presAssocID="{968283EE-910E-4250-A3D1-2F1D1F222563}" presName="cycle" presStyleCnt="0">
        <dgm:presLayoutVars>
          <dgm:dir/>
          <dgm:resizeHandles val="exact"/>
        </dgm:presLayoutVars>
      </dgm:prSet>
      <dgm:spPr/>
    </dgm:pt>
    <dgm:pt modelId="{0500A67C-2E34-455A-9111-901C8A395A3E}" type="pres">
      <dgm:prSet presAssocID="{B6A98D87-4EAF-42F2-9A1D-59F53C229057}" presName="dummy" presStyleCnt="0"/>
      <dgm:spPr/>
    </dgm:pt>
    <dgm:pt modelId="{532CC401-A311-4E0F-B550-7C466A78F9E0}" type="pres">
      <dgm:prSet presAssocID="{B6A98D87-4EAF-42F2-9A1D-59F53C229057}" presName="node" presStyleLbl="revTx" presStyleIdx="0" presStyleCnt="2">
        <dgm:presLayoutVars>
          <dgm:bulletEnabled val="1"/>
        </dgm:presLayoutVars>
      </dgm:prSet>
      <dgm:spPr/>
    </dgm:pt>
    <dgm:pt modelId="{3EC7A63F-1C1F-46A9-82AF-F5FFD0F83F5D}" type="pres">
      <dgm:prSet presAssocID="{767455A6-8F51-453C-A529-4AB49C7A229E}" presName="sibTrans" presStyleLbl="node1" presStyleIdx="0" presStyleCnt="2"/>
      <dgm:spPr/>
    </dgm:pt>
    <dgm:pt modelId="{A49F383D-387A-4DFC-98B7-6BBC3F44AA89}" type="pres">
      <dgm:prSet presAssocID="{EC4EF182-6DEA-4CE2-A2CB-C7F7BEE8A27C}" presName="dummy" presStyleCnt="0"/>
      <dgm:spPr/>
    </dgm:pt>
    <dgm:pt modelId="{A668BC49-062D-428F-8D6D-E745A30E025E}" type="pres">
      <dgm:prSet presAssocID="{EC4EF182-6DEA-4CE2-A2CB-C7F7BEE8A27C}" presName="node" presStyleLbl="revTx" presStyleIdx="1" presStyleCnt="2">
        <dgm:presLayoutVars>
          <dgm:bulletEnabled val="1"/>
        </dgm:presLayoutVars>
      </dgm:prSet>
      <dgm:spPr/>
    </dgm:pt>
    <dgm:pt modelId="{9EFF5870-5E77-4BFD-B27B-564F4C78C252}" type="pres">
      <dgm:prSet presAssocID="{CED4AA33-2A77-4469-918C-68C0C496A809}" presName="sibTrans" presStyleLbl="node1" presStyleIdx="1" presStyleCnt="2"/>
      <dgm:spPr/>
    </dgm:pt>
  </dgm:ptLst>
  <dgm:cxnLst>
    <dgm:cxn modelId="{7D844E1C-85CF-4348-95A6-E6C3C2626E32}" srcId="{968283EE-910E-4250-A3D1-2F1D1F222563}" destId="{B6A98D87-4EAF-42F2-9A1D-59F53C229057}" srcOrd="0" destOrd="0" parTransId="{3E07CE40-17B8-46E0-B620-077A1313B7CF}" sibTransId="{767455A6-8F51-453C-A529-4AB49C7A229E}"/>
    <dgm:cxn modelId="{15720083-16C8-4A3D-B480-F761784EC469}" srcId="{968283EE-910E-4250-A3D1-2F1D1F222563}" destId="{EC4EF182-6DEA-4CE2-A2CB-C7F7BEE8A27C}" srcOrd="1" destOrd="0" parTransId="{D5F59BB7-4111-4204-8B33-B0507B2E3B60}" sibTransId="{CED4AA33-2A77-4469-918C-68C0C496A809}"/>
    <dgm:cxn modelId="{49BD6B85-736A-46C5-A4F1-00812EFABF66}" type="presOf" srcId="{EC4EF182-6DEA-4CE2-A2CB-C7F7BEE8A27C}" destId="{A668BC49-062D-428F-8D6D-E745A30E025E}" srcOrd="0" destOrd="0" presId="urn:microsoft.com/office/officeart/2005/8/layout/cycle1"/>
    <dgm:cxn modelId="{DA567FA7-9B68-4554-B071-B0A0C3340ADE}" type="presOf" srcId="{767455A6-8F51-453C-A529-4AB49C7A229E}" destId="{3EC7A63F-1C1F-46A9-82AF-F5FFD0F83F5D}" srcOrd="0" destOrd="0" presId="urn:microsoft.com/office/officeart/2005/8/layout/cycle1"/>
    <dgm:cxn modelId="{2BC4BCBB-3BAB-4C40-8D0A-9F5301CB1D76}" type="presOf" srcId="{CED4AA33-2A77-4469-918C-68C0C496A809}" destId="{9EFF5870-5E77-4BFD-B27B-564F4C78C252}" srcOrd="0" destOrd="0" presId="urn:microsoft.com/office/officeart/2005/8/layout/cycle1"/>
    <dgm:cxn modelId="{996FB2F2-62E2-4DB4-8DC1-160D98D9C0FF}" type="presOf" srcId="{B6A98D87-4EAF-42F2-9A1D-59F53C229057}" destId="{532CC401-A311-4E0F-B550-7C466A78F9E0}" srcOrd="0" destOrd="0" presId="urn:microsoft.com/office/officeart/2005/8/layout/cycle1"/>
    <dgm:cxn modelId="{480841FB-3A81-4C96-B687-E5F5E5F55A06}" type="presOf" srcId="{968283EE-910E-4250-A3D1-2F1D1F222563}" destId="{D32BD72B-893D-4651-B4DE-66D515446D96}" srcOrd="0" destOrd="0" presId="urn:microsoft.com/office/officeart/2005/8/layout/cycle1"/>
    <dgm:cxn modelId="{2D9E9282-F406-4AD1-B168-DE07D712DD7E}" type="presParOf" srcId="{D32BD72B-893D-4651-B4DE-66D515446D96}" destId="{0500A67C-2E34-455A-9111-901C8A395A3E}" srcOrd="0" destOrd="0" presId="urn:microsoft.com/office/officeart/2005/8/layout/cycle1"/>
    <dgm:cxn modelId="{126FCAD0-EE17-4192-B038-8D5329D89B09}" type="presParOf" srcId="{D32BD72B-893D-4651-B4DE-66D515446D96}" destId="{532CC401-A311-4E0F-B550-7C466A78F9E0}" srcOrd="1" destOrd="0" presId="urn:microsoft.com/office/officeart/2005/8/layout/cycle1"/>
    <dgm:cxn modelId="{941E8EDE-DDDA-4B0C-9DD7-4F2BBB197653}" type="presParOf" srcId="{D32BD72B-893D-4651-B4DE-66D515446D96}" destId="{3EC7A63F-1C1F-46A9-82AF-F5FFD0F83F5D}" srcOrd="2" destOrd="0" presId="urn:microsoft.com/office/officeart/2005/8/layout/cycle1"/>
    <dgm:cxn modelId="{50DFF74A-3ED1-4C74-8629-E2F9D2970F1E}" type="presParOf" srcId="{D32BD72B-893D-4651-B4DE-66D515446D96}" destId="{A49F383D-387A-4DFC-98B7-6BBC3F44AA89}" srcOrd="3" destOrd="0" presId="urn:microsoft.com/office/officeart/2005/8/layout/cycle1"/>
    <dgm:cxn modelId="{BEEA6FC5-247F-45C0-BBEA-0609F73D0C25}" type="presParOf" srcId="{D32BD72B-893D-4651-B4DE-66D515446D96}" destId="{A668BC49-062D-428F-8D6D-E745A30E025E}" srcOrd="4" destOrd="0" presId="urn:microsoft.com/office/officeart/2005/8/layout/cycle1"/>
    <dgm:cxn modelId="{5C2A4F3C-2276-406C-B774-0307080614B8}" type="presParOf" srcId="{D32BD72B-893D-4651-B4DE-66D515446D96}" destId="{9EFF5870-5E77-4BFD-B27B-564F4C78C252}" srcOrd="5"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6A9B042-39C3-47BB-88DB-EBD1B94987DD}" type="doc">
      <dgm:prSet loTypeId="urn:microsoft.com/office/officeart/2005/8/layout/vList5" loCatId="list" qsTypeId="urn:microsoft.com/office/officeart/2005/8/quickstyle/3d3" qsCatId="3D" csTypeId="urn:microsoft.com/office/officeart/2005/8/colors/accent1_2" csCatId="accent1" phldr="1"/>
      <dgm:spPr/>
      <dgm:t>
        <a:bodyPr/>
        <a:lstStyle/>
        <a:p>
          <a:endParaRPr lang="en-GB"/>
        </a:p>
      </dgm:t>
    </dgm:pt>
    <dgm:pt modelId="{99941B9E-1D4B-41DE-A329-7DC87999A8FA}">
      <dgm:prSet phldrT="[Text]"/>
      <dgm:spPr/>
      <dgm:t>
        <a:bodyPr/>
        <a:lstStyle/>
        <a:p>
          <a:r>
            <a:rPr lang="en-GB" dirty="0"/>
            <a:t>A- Very Important</a:t>
          </a:r>
        </a:p>
      </dgm:t>
    </dgm:pt>
    <dgm:pt modelId="{AE886C2C-FB8F-4787-A876-425ACA2D3EA6}" type="parTrans" cxnId="{61D278B1-D9AE-4916-9F3A-6F32CFAB7051}">
      <dgm:prSet/>
      <dgm:spPr/>
      <dgm:t>
        <a:bodyPr/>
        <a:lstStyle/>
        <a:p>
          <a:endParaRPr lang="en-GB"/>
        </a:p>
      </dgm:t>
    </dgm:pt>
    <dgm:pt modelId="{7E02CF77-A583-4F71-BB55-0E1D4C4DD143}" type="sibTrans" cxnId="{61D278B1-D9AE-4916-9F3A-6F32CFAB7051}">
      <dgm:prSet/>
      <dgm:spPr/>
      <dgm:t>
        <a:bodyPr/>
        <a:lstStyle/>
        <a:p>
          <a:endParaRPr lang="en-GB"/>
        </a:p>
      </dgm:t>
    </dgm:pt>
    <dgm:pt modelId="{FDEE6DBD-7397-4442-8637-D2EC6334A69F}">
      <dgm:prSet phldrT="[Text]"/>
      <dgm:spPr/>
      <dgm:t>
        <a:bodyPr/>
        <a:lstStyle/>
        <a:p>
          <a:r>
            <a:rPr lang="en-GB" dirty="0"/>
            <a:t>DO IT NOW!</a:t>
          </a:r>
        </a:p>
      </dgm:t>
    </dgm:pt>
    <dgm:pt modelId="{9443D246-59BB-457D-9922-0FD37964775F}" type="parTrans" cxnId="{EBBB4E9A-8F29-4AD0-996C-1B2B443C6255}">
      <dgm:prSet/>
      <dgm:spPr/>
      <dgm:t>
        <a:bodyPr/>
        <a:lstStyle/>
        <a:p>
          <a:endParaRPr lang="en-GB"/>
        </a:p>
      </dgm:t>
    </dgm:pt>
    <dgm:pt modelId="{B928F784-BF6B-4A84-9B9E-359DB6B610AF}" type="sibTrans" cxnId="{EBBB4E9A-8F29-4AD0-996C-1B2B443C6255}">
      <dgm:prSet/>
      <dgm:spPr/>
      <dgm:t>
        <a:bodyPr/>
        <a:lstStyle/>
        <a:p>
          <a:endParaRPr lang="en-GB"/>
        </a:p>
      </dgm:t>
    </dgm:pt>
    <dgm:pt modelId="{F0F1E167-142A-4CED-8EB9-C1DAEFE28A0A}">
      <dgm:prSet phldrT="[Text]"/>
      <dgm:spPr/>
      <dgm:t>
        <a:bodyPr/>
        <a:lstStyle/>
        <a:p>
          <a:r>
            <a:rPr lang="en-GB" dirty="0"/>
            <a:t>B - Important</a:t>
          </a:r>
        </a:p>
      </dgm:t>
    </dgm:pt>
    <dgm:pt modelId="{7C118DA1-439D-4351-BE3A-9AC31A6E4A7C}" type="parTrans" cxnId="{2EEDE185-5B92-4CCA-A7C6-3783EF362F35}">
      <dgm:prSet/>
      <dgm:spPr/>
      <dgm:t>
        <a:bodyPr/>
        <a:lstStyle/>
        <a:p>
          <a:endParaRPr lang="en-GB"/>
        </a:p>
      </dgm:t>
    </dgm:pt>
    <dgm:pt modelId="{4D51D3F5-1334-45D6-AD11-7BA1927E7C7A}" type="sibTrans" cxnId="{2EEDE185-5B92-4CCA-A7C6-3783EF362F35}">
      <dgm:prSet/>
      <dgm:spPr/>
      <dgm:t>
        <a:bodyPr/>
        <a:lstStyle/>
        <a:p>
          <a:endParaRPr lang="en-GB"/>
        </a:p>
      </dgm:t>
    </dgm:pt>
    <dgm:pt modelId="{5E179270-C46E-473F-BB13-FC9108CDAB27}">
      <dgm:prSet phldrT="[Text]"/>
      <dgm:spPr/>
      <dgm:t>
        <a:bodyPr/>
        <a:lstStyle/>
        <a:p>
          <a:r>
            <a:rPr lang="en-GB" dirty="0"/>
            <a:t>Do it if you can.</a:t>
          </a:r>
        </a:p>
      </dgm:t>
    </dgm:pt>
    <dgm:pt modelId="{A4055370-AE56-4392-93FD-3889E9962FE0}" type="parTrans" cxnId="{DE99870A-8EF4-4F1C-8C12-75EC37AEAECD}">
      <dgm:prSet/>
      <dgm:spPr/>
      <dgm:t>
        <a:bodyPr/>
        <a:lstStyle/>
        <a:p>
          <a:endParaRPr lang="en-GB"/>
        </a:p>
      </dgm:t>
    </dgm:pt>
    <dgm:pt modelId="{8FC3294A-BFFE-4BC9-9B6C-98DD7CE16909}" type="sibTrans" cxnId="{DE99870A-8EF4-4F1C-8C12-75EC37AEAECD}">
      <dgm:prSet/>
      <dgm:spPr/>
      <dgm:t>
        <a:bodyPr/>
        <a:lstStyle/>
        <a:p>
          <a:endParaRPr lang="en-GB"/>
        </a:p>
      </dgm:t>
    </dgm:pt>
    <dgm:pt modelId="{A2157295-2441-4F85-B29B-4D1D66792629}">
      <dgm:prSet phldrT="[Text]"/>
      <dgm:spPr/>
      <dgm:t>
        <a:bodyPr/>
        <a:lstStyle/>
        <a:p>
          <a:r>
            <a:rPr lang="en-GB" dirty="0"/>
            <a:t>C- Needed but Not Important</a:t>
          </a:r>
        </a:p>
      </dgm:t>
    </dgm:pt>
    <dgm:pt modelId="{5391AEE0-E002-482E-BBD2-71CB214F6B03}" type="parTrans" cxnId="{661ECDBE-C310-42A1-B33A-56C417793311}">
      <dgm:prSet/>
      <dgm:spPr/>
      <dgm:t>
        <a:bodyPr/>
        <a:lstStyle/>
        <a:p>
          <a:endParaRPr lang="en-GB"/>
        </a:p>
      </dgm:t>
    </dgm:pt>
    <dgm:pt modelId="{89C98ABD-9B60-46D0-99B8-E8F2FF84D617}" type="sibTrans" cxnId="{661ECDBE-C310-42A1-B33A-56C417793311}">
      <dgm:prSet/>
      <dgm:spPr/>
      <dgm:t>
        <a:bodyPr/>
        <a:lstStyle/>
        <a:p>
          <a:endParaRPr lang="en-GB"/>
        </a:p>
      </dgm:t>
    </dgm:pt>
    <dgm:pt modelId="{107F08CC-BF73-4656-9107-6E502562295D}">
      <dgm:prSet phldrT="[Text]"/>
      <dgm:spPr/>
      <dgm:t>
        <a:bodyPr/>
        <a:lstStyle/>
        <a:p>
          <a:r>
            <a:rPr lang="en-GB" dirty="0"/>
            <a:t>D - Not needed or important</a:t>
          </a:r>
        </a:p>
      </dgm:t>
    </dgm:pt>
    <dgm:pt modelId="{57914F3D-0341-40F2-9CC5-87743B734847}" type="parTrans" cxnId="{F3EFB9B5-48D2-4E26-A7F2-2DAF02916D9C}">
      <dgm:prSet/>
      <dgm:spPr/>
      <dgm:t>
        <a:bodyPr/>
        <a:lstStyle/>
        <a:p>
          <a:endParaRPr lang="en-GB"/>
        </a:p>
      </dgm:t>
    </dgm:pt>
    <dgm:pt modelId="{A04C23EA-70F6-40E5-A3AD-365D3B50BE67}" type="sibTrans" cxnId="{F3EFB9B5-48D2-4E26-A7F2-2DAF02916D9C}">
      <dgm:prSet/>
      <dgm:spPr/>
      <dgm:t>
        <a:bodyPr/>
        <a:lstStyle/>
        <a:p>
          <a:endParaRPr lang="en-GB"/>
        </a:p>
      </dgm:t>
    </dgm:pt>
    <dgm:pt modelId="{63F7B77F-5280-4F0F-84BC-29BA7FEC08A3}">
      <dgm:prSet/>
      <dgm:spPr/>
      <dgm:t>
        <a:bodyPr/>
        <a:lstStyle/>
        <a:p>
          <a:r>
            <a:rPr lang="en-GB" dirty="0"/>
            <a:t>Do it when you have time.</a:t>
          </a:r>
        </a:p>
      </dgm:t>
    </dgm:pt>
    <dgm:pt modelId="{BC537EFF-8B52-4AFF-B0F3-40BF0FD06A19}" type="parTrans" cxnId="{192964C0-2B8D-4DD2-B93B-A8D47BB60FCB}">
      <dgm:prSet/>
      <dgm:spPr/>
      <dgm:t>
        <a:bodyPr/>
        <a:lstStyle/>
        <a:p>
          <a:endParaRPr lang="en-GB"/>
        </a:p>
      </dgm:t>
    </dgm:pt>
    <dgm:pt modelId="{FE1224A9-786F-411D-A9CB-55C727FF4ADB}" type="sibTrans" cxnId="{192964C0-2B8D-4DD2-B93B-A8D47BB60FCB}">
      <dgm:prSet/>
      <dgm:spPr/>
      <dgm:t>
        <a:bodyPr/>
        <a:lstStyle/>
        <a:p>
          <a:endParaRPr lang="en-GB"/>
        </a:p>
      </dgm:t>
    </dgm:pt>
    <dgm:pt modelId="{B56EDF76-2A62-4659-8AF0-E32CAE2BCE71}">
      <dgm:prSet/>
      <dgm:spPr/>
      <dgm:t>
        <a:bodyPr/>
        <a:lstStyle/>
        <a:p>
          <a:r>
            <a:rPr lang="en-GB" dirty="0"/>
            <a:t>Do It last, or just don’t Do it!</a:t>
          </a:r>
        </a:p>
      </dgm:t>
    </dgm:pt>
    <dgm:pt modelId="{FACDEA4F-A42B-47B2-9290-4851C2DA5EFC}" type="parTrans" cxnId="{5B9D8A82-654F-4274-BECE-61177A9C7B0D}">
      <dgm:prSet/>
      <dgm:spPr/>
      <dgm:t>
        <a:bodyPr/>
        <a:lstStyle/>
        <a:p>
          <a:endParaRPr lang="en-GB"/>
        </a:p>
      </dgm:t>
    </dgm:pt>
    <dgm:pt modelId="{4D93B732-6829-4E85-8D6E-7CE4B8E15168}" type="sibTrans" cxnId="{5B9D8A82-654F-4274-BECE-61177A9C7B0D}">
      <dgm:prSet/>
      <dgm:spPr/>
      <dgm:t>
        <a:bodyPr/>
        <a:lstStyle/>
        <a:p>
          <a:endParaRPr lang="en-GB"/>
        </a:p>
      </dgm:t>
    </dgm:pt>
    <dgm:pt modelId="{1B0AA4A4-FD76-4BCB-A9B3-9893B8FA026B}" type="pres">
      <dgm:prSet presAssocID="{36A9B042-39C3-47BB-88DB-EBD1B94987DD}" presName="Name0" presStyleCnt="0">
        <dgm:presLayoutVars>
          <dgm:dir/>
          <dgm:animLvl val="lvl"/>
          <dgm:resizeHandles val="exact"/>
        </dgm:presLayoutVars>
      </dgm:prSet>
      <dgm:spPr/>
    </dgm:pt>
    <dgm:pt modelId="{5B45F191-99AD-4AB6-B168-17E6F077F2E0}" type="pres">
      <dgm:prSet presAssocID="{99941B9E-1D4B-41DE-A329-7DC87999A8FA}" presName="linNode" presStyleCnt="0"/>
      <dgm:spPr/>
    </dgm:pt>
    <dgm:pt modelId="{D0DF6C9A-EF81-47C4-8279-7A35A3961252}" type="pres">
      <dgm:prSet presAssocID="{99941B9E-1D4B-41DE-A329-7DC87999A8FA}" presName="parentText" presStyleLbl="node1" presStyleIdx="0" presStyleCnt="4">
        <dgm:presLayoutVars>
          <dgm:chMax val="1"/>
          <dgm:bulletEnabled val="1"/>
        </dgm:presLayoutVars>
      </dgm:prSet>
      <dgm:spPr/>
    </dgm:pt>
    <dgm:pt modelId="{42B7B388-D118-4892-8810-EE283F31B6A5}" type="pres">
      <dgm:prSet presAssocID="{99941B9E-1D4B-41DE-A329-7DC87999A8FA}" presName="descendantText" presStyleLbl="alignAccFollowNode1" presStyleIdx="0" presStyleCnt="4">
        <dgm:presLayoutVars>
          <dgm:bulletEnabled val="1"/>
        </dgm:presLayoutVars>
      </dgm:prSet>
      <dgm:spPr/>
    </dgm:pt>
    <dgm:pt modelId="{F1EE7DEF-913F-4698-9CE0-B30B391F9E62}" type="pres">
      <dgm:prSet presAssocID="{7E02CF77-A583-4F71-BB55-0E1D4C4DD143}" presName="sp" presStyleCnt="0"/>
      <dgm:spPr/>
    </dgm:pt>
    <dgm:pt modelId="{35F1B1FF-CDB9-4E07-AB9C-B04638718292}" type="pres">
      <dgm:prSet presAssocID="{F0F1E167-142A-4CED-8EB9-C1DAEFE28A0A}" presName="linNode" presStyleCnt="0"/>
      <dgm:spPr/>
    </dgm:pt>
    <dgm:pt modelId="{6678D8F4-50BD-4A69-98D9-481BA3F763A6}" type="pres">
      <dgm:prSet presAssocID="{F0F1E167-142A-4CED-8EB9-C1DAEFE28A0A}" presName="parentText" presStyleLbl="node1" presStyleIdx="1" presStyleCnt="4">
        <dgm:presLayoutVars>
          <dgm:chMax val="1"/>
          <dgm:bulletEnabled val="1"/>
        </dgm:presLayoutVars>
      </dgm:prSet>
      <dgm:spPr/>
    </dgm:pt>
    <dgm:pt modelId="{D15D9EA7-0236-4CF4-90B3-29BC30154B4C}" type="pres">
      <dgm:prSet presAssocID="{F0F1E167-142A-4CED-8EB9-C1DAEFE28A0A}" presName="descendantText" presStyleLbl="alignAccFollowNode1" presStyleIdx="1" presStyleCnt="4">
        <dgm:presLayoutVars>
          <dgm:bulletEnabled val="1"/>
        </dgm:presLayoutVars>
      </dgm:prSet>
      <dgm:spPr/>
    </dgm:pt>
    <dgm:pt modelId="{54347FD7-5E06-4B83-A743-86459DC756D4}" type="pres">
      <dgm:prSet presAssocID="{4D51D3F5-1334-45D6-AD11-7BA1927E7C7A}" presName="sp" presStyleCnt="0"/>
      <dgm:spPr/>
    </dgm:pt>
    <dgm:pt modelId="{7F627C7C-61F5-4225-8955-66F47B290091}" type="pres">
      <dgm:prSet presAssocID="{A2157295-2441-4F85-B29B-4D1D66792629}" presName="linNode" presStyleCnt="0"/>
      <dgm:spPr/>
    </dgm:pt>
    <dgm:pt modelId="{8BD416C9-176C-446E-A3FA-A13AE860FD06}" type="pres">
      <dgm:prSet presAssocID="{A2157295-2441-4F85-B29B-4D1D66792629}" presName="parentText" presStyleLbl="node1" presStyleIdx="2" presStyleCnt="4">
        <dgm:presLayoutVars>
          <dgm:chMax val="1"/>
          <dgm:bulletEnabled val="1"/>
        </dgm:presLayoutVars>
      </dgm:prSet>
      <dgm:spPr/>
    </dgm:pt>
    <dgm:pt modelId="{FBBC5F54-54F5-4FE8-9C01-1C6C85306E1A}" type="pres">
      <dgm:prSet presAssocID="{A2157295-2441-4F85-B29B-4D1D66792629}" presName="descendantText" presStyleLbl="alignAccFollowNode1" presStyleIdx="2" presStyleCnt="4">
        <dgm:presLayoutVars>
          <dgm:bulletEnabled val="1"/>
        </dgm:presLayoutVars>
      </dgm:prSet>
      <dgm:spPr/>
    </dgm:pt>
    <dgm:pt modelId="{1E08369D-EA45-4DBE-B74F-8B9260219692}" type="pres">
      <dgm:prSet presAssocID="{89C98ABD-9B60-46D0-99B8-E8F2FF84D617}" presName="sp" presStyleCnt="0"/>
      <dgm:spPr/>
    </dgm:pt>
    <dgm:pt modelId="{88F5BB9C-7D76-44B2-860C-D11C2C60CB5E}" type="pres">
      <dgm:prSet presAssocID="{107F08CC-BF73-4656-9107-6E502562295D}" presName="linNode" presStyleCnt="0"/>
      <dgm:spPr/>
    </dgm:pt>
    <dgm:pt modelId="{138B4D80-324B-4486-97AE-95EF73FDCD69}" type="pres">
      <dgm:prSet presAssocID="{107F08CC-BF73-4656-9107-6E502562295D}" presName="parentText" presStyleLbl="node1" presStyleIdx="3" presStyleCnt="4">
        <dgm:presLayoutVars>
          <dgm:chMax val="1"/>
          <dgm:bulletEnabled val="1"/>
        </dgm:presLayoutVars>
      </dgm:prSet>
      <dgm:spPr/>
    </dgm:pt>
    <dgm:pt modelId="{6D628629-094D-4ABA-83BA-CD2094F82568}" type="pres">
      <dgm:prSet presAssocID="{107F08CC-BF73-4656-9107-6E502562295D}" presName="descendantText" presStyleLbl="alignAccFollowNode1" presStyleIdx="3" presStyleCnt="4">
        <dgm:presLayoutVars>
          <dgm:bulletEnabled val="1"/>
        </dgm:presLayoutVars>
      </dgm:prSet>
      <dgm:spPr/>
    </dgm:pt>
  </dgm:ptLst>
  <dgm:cxnLst>
    <dgm:cxn modelId="{DE99870A-8EF4-4F1C-8C12-75EC37AEAECD}" srcId="{F0F1E167-142A-4CED-8EB9-C1DAEFE28A0A}" destId="{5E179270-C46E-473F-BB13-FC9108CDAB27}" srcOrd="0" destOrd="0" parTransId="{A4055370-AE56-4392-93FD-3889E9962FE0}" sibTransId="{8FC3294A-BFFE-4BC9-9B6C-98DD7CE16909}"/>
    <dgm:cxn modelId="{32E49A1F-5D62-47A6-8924-FFB5D73C55CC}" type="presOf" srcId="{A2157295-2441-4F85-B29B-4D1D66792629}" destId="{8BD416C9-176C-446E-A3FA-A13AE860FD06}" srcOrd="0" destOrd="0" presId="urn:microsoft.com/office/officeart/2005/8/layout/vList5"/>
    <dgm:cxn modelId="{C961132A-71FF-43F3-815C-F36EA67E4785}" type="presOf" srcId="{FDEE6DBD-7397-4442-8637-D2EC6334A69F}" destId="{42B7B388-D118-4892-8810-EE283F31B6A5}" srcOrd="0" destOrd="0" presId="urn:microsoft.com/office/officeart/2005/8/layout/vList5"/>
    <dgm:cxn modelId="{92356B2E-FD0B-475B-8FD0-2F825ABBDB65}" type="presOf" srcId="{107F08CC-BF73-4656-9107-6E502562295D}" destId="{138B4D80-324B-4486-97AE-95EF73FDCD69}" srcOrd="0" destOrd="0" presId="urn:microsoft.com/office/officeart/2005/8/layout/vList5"/>
    <dgm:cxn modelId="{DF899931-AC52-420E-AFE8-64FABE17F768}" type="presOf" srcId="{5E179270-C46E-473F-BB13-FC9108CDAB27}" destId="{D15D9EA7-0236-4CF4-90B3-29BC30154B4C}" srcOrd="0" destOrd="0" presId="urn:microsoft.com/office/officeart/2005/8/layout/vList5"/>
    <dgm:cxn modelId="{78B0ED5F-BFE1-4A59-BA1E-17E47409FAC7}" type="presOf" srcId="{63F7B77F-5280-4F0F-84BC-29BA7FEC08A3}" destId="{FBBC5F54-54F5-4FE8-9C01-1C6C85306E1A}" srcOrd="0" destOrd="0" presId="urn:microsoft.com/office/officeart/2005/8/layout/vList5"/>
    <dgm:cxn modelId="{5B9D8A82-654F-4274-BECE-61177A9C7B0D}" srcId="{107F08CC-BF73-4656-9107-6E502562295D}" destId="{B56EDF76-2A62-4659-8AF0-E32CAE2BCE71}" srcOrd="0" destOrd="0" parTransId="{FACDEA4F-A42B-47B2-9290-4851C2DA5EFC}" sibTransId="{4D93B732-6829-4E85-8D6E-7CE4B8E15168}"/>
    <dgm:cxn modelId="{2EEDE185-5B92-4CCA-A7C6-3783EF362F35}" srcId="{36A9B042-39C3-47BB-88DB-EBD1B94987DD}" destId="{F0F1E167-142A-4CED-8EB9-C1DAEFE28A0A}" srcOrd="1" destOrd="0" parTransId="{7C118DA1-439D-4351-BE3A-9AC31A6E4A7C}" sibTransId="{4D51D3F5-1334-45D6-AD11-7BA1927E7C7A}"/>
    <dgm:cxn modelId="{687DDE86-4F55-4B7D-989D-31F90F2EB523}" type="presOf" srcId="{99941B9E-1D4B-41DE-A329-7DC87999A8FA}" destId="{D0DF6C9A-EF81-47C4-8279-7A35A3961252}" srcOrd="0" destOrd="0" presId="urn:microsoft.com/office/officeart/2005/8/layout/vList5"/>
    <dgm:cxn modelId="{EBBB4E9A-8F29-4AD0-996C-1B2B443C6255}" srcId="{99941B9E-1D4B-41DE-A329-7DC87999A8FA}" destId="{FDEE6DBD-7397-4442-8637-D2EC6334A69F}" srcOrd="0" destOrd="0" parTransId="{9443D246-59BB-457D-9922-0FD37964775F}" sibTransId="{B928F784-BF6B-4A84-9B9E-359DB6B610AF}"/>
    <dgm:cxn modelId="{61D278B1-D9AE-4916-9F3A-6F32CFAB7051}" srcId="{36A9B042-39C3-47BB-88DB-EBD1B94987DD}" destId="{99941B9E-1D4B-41DE-A329-7DC87999A8FA}" srcOrd="0" destOrd="0" parTransId="{AE886C2C-FB8F-4787-A876-425ACA2D3EA6}" sibTransId="{7E02CF77-A583-4F71-BB55-0E1D4C4DD143}"/>
    <dgm:cxn modelId="{F3EFB9B5-48D2-4E26-A7F2-2DAF02916D9C}" srcId="{36A9B042-39C3-47BB-88DB-EBD1B94987DD}" destId="{107F08CC-BF73-4656-9107-6E502562295D}" srcOrd="3" destOrd="0" parTransId="{57914F3D-0341-40F2-9CC5-87743B734847}" sibTransId="{A04C23EA-70F6-40E5-A3AD-365D3B50BE67}"/>
    <dgm:cxn modelId="{EF9C3DBC-AFC9-4C9A-B92F-E4EF79932737}" type="presOf" srcId="{B56EDF76-2A62-4659-8AF0-E32CAE2BCE71}" destId="{6D628629-094D-4ABA-83BA-CD2094F82568}" srcOrd="0" destOrd="0" presId="urn:microsoft.com/office/officeart/2005/8/layout/vList5"/>
    <dgm:cxn modelId="{661ECDBE-C310-42A1-B33A-56C417793311}" srcId="{36A9B042-39C3-47BB-88DB-EBD1B94987DD}" destId="{A2157295-2441-4F85-B29B-4D1D66792629}" srcOrd="2" destOrd="0" parTransId="{5391AEE0-E002-482E-BBD2-71CB214F6B03}" sibTransId="{89C98ABD-9B60-46D0-99B8-E8F2FF84D617}"/>
    <dgm:cxn modelId="{192964C0-2B8D-4DD2-B93B-A8D47BB60FCB}" srcId="{A2157295-2441-4F85-B29B-4D1D66792629}" destId="{63F7B77F-5280-4F0F-84BC-29BA7FEC08A3}" srcOrd="0" destOrd="0" parTransId="{BC537EFF-8B52-4AFF-B0F3-40BF0FD06A19}" sibTransId="{FE1224A9-786F-411D-A9CB-55C727FF4ADB}"/>
    <dgm:cxn modelId="{3E6B62D8-FA91-470C-BA4E-585AA59BBA32}" type="presOf" srcId="{36A9B042-39C3-47BB-88DB-EBD1B94987DD}" destId="{1B0AA4A4-FD76-4BCB-A9B3-9893B8FA026B}" srcOrd="0" destOrd="0" presId="urn:microsoft.com/office/officeart/2005/8/layout/vList5"/>
    <dgm:cxn modelId="{0D0133F7-4DAD-43BF-8DA4-E29AF88A3F25}" type="presOf" srcId="{F0F1E167-142A-4CED-8EB9-C1DAEFE28A0A}" destId="{6678D8F4-50BD-4A69-98D9-481BA3F763A6}" srcOrd="0" destOrd="0" presId="urn:microsoft.com/office/officeart/2005/8/layout/vList5"/>
    <dgm:cxn modelId="{430C8B2D-C831-4B9B-909F-508CA08DBBA2}" type="presParOf" srcId="{1B0AA4A4-FD76-4BCB-A9B3-9893B8FA026B}" destId="{5B45F191-99AD-4AB6-B168-17E6F077F2E0}" srcOrd="0" destOrd="0" presId="urn:microsoft.com/office/officeart/2005/8/layout/vList5"/>
    <dgm:cxn modelId="{DDF4D701-61ED-42ED-9190-DB00F520A656}" type="presParOf" srcId="{5B45F191-99AD-4AB6-B168-17E6F077F2E0}" destId="{D0DF6C9A-EF81-47C4-8279-7A35A3961252}" srcOrd="0" destOrd="0" presId="urn:microsoft.com/office/officeart/2005/8/layout/vList5"/>
    <dgm:cxn modelId="{3E5AC78E-E151-4514-A633-8EC661F8A0AE}" type="presParOf" srcId="{5B45F191-99AD-4AB6-B168-17E6F077F2E0}" destId="{42B7B388-D118-4892-8810-EE283F31B6A5}" srcOrd="1" destOrd="0" presId="urn:microsoft.com/office/officeart/2005/8/layout/vList5"/>
    <dgm:cxn modelId="{B9EA6482-F009-4E7E-96BC-12B0B43AEDA9}" type="presParOf" srcId="{1B0AA4A4-FD76-4BCB-A9B3-9893B8FA026B}" destId="{F1EE7DEF-913F-4698-9CE0-B30B391F9E62}" srcOrd="1" destOrd="0" presId="urn:microsoft.com/office/officeart/2005/8/layout/vList5"/>
    <dgm:cxn modelId="{66E853CB-5408-42E4-A2C6-7C8C65DA8502}" type="presParOf" srcId="{1B0AA4A4-FD76-4BCB-A9B3-9893B8FA026B}" destId="{35F1B1FF-CDB9-4E07-AB9C-B04638718292}" srcOrd="2" destOrd="0" presId="urn:microsoft.com/office/officeart/2005/8/layout/vList5"/>
    <dgm:cxn modelId="{F5FB9F47-C719-42E5-93C8-D46209C89498}" type="presParOf" srcId="{35F1B1FF-CDB9-4E07-AB9C-B04638718292}" destId="{6678D8F4-50BD-4A69-98D9-481BA3F763A6}" srcOrd="0" destOrd="0" presId="urn:microsoft.com/office/officeart/2005/8/layout/vList5"/>
    <dgm:cxn modelId="{050A956D-38E2-49D1-BAAE-417F798A30CF}" type="presParOf" srcId="{35F1B1FF-CDB9-4E07-AB9C-B04638718292}" destId="{D15D9EA7-0236-4CF4-90B3-29BC30154B4C}" srcOrd="1" destOrd="0" presId="urn:microsoft.com/office/officeart/2005/8/layout/vList5"/>
    <dgm:cxn modelId="{967EC5F0-100C-42CC-BC00-1C21171C5388}" type="presParOf" srcId="{1B0AA4A4-FD76-4BCB-A9B3-9893B8FA026B}" destId="{54347FD7-5E06-4B83-A743-86459DC756D4}" srcOrd="3" destOrd="0" presId="urn:microsoft.com/office/officeart/2005/8/layout/vList5"/>
    <dgm:cxn modelId="{CD5ADFD0-71C5-4095-B5D3-FF7457E27FA2}" type="presParOf" srcId="{1B0AA4A4-FD76-4BCB-A9B3-9893B8FA026B}" destId="{7F627C7C-61F5-4225-8955-66F47B290091}" srcOrd="4" destOrd="0" presId="urn:microsoft.com/office/officeart/2005/8/layout/vList5"/>
    <dgm:cxn modelId="{A0C33C9B-6185-4AF0-AF28-5A9D43122972}" type="presParOf" srcId="{7F627C7C-61F5-4225-8955-66F47B290091}" destId="{8BD416C9-176C-446E-A3FA-A13AE860FD06}" srcOrd="0" destOrd="0" presId="urn:microsoft.com/office/officeart/2005/8/layout/vList5"/>
    <dgm:cxn modelId="{9C379106-43C8-48FF-A7F8-D9494014F649}" type="presParOf" srcId="{7F627C7C-61F5-4225-8955-66F47B290091}" destId="{FBBC5F54-54F5-4FE8-9C01-1C6C85306E1A}" srcOrd="1" destOrd="0" presId="urn:microsoft.com/office/officeart/2005/8/layout/vList5"/>
    <dgm:cxn modelId="{06F77FFD-E991-4610-993C-FFA026542B83}" type="presParOf" srcId="{1B0AA4A4-FD76-4BCB-A9B3-9893B8FA026B}" destId="{1E08369D-EA45-4DBE-B74F-8B9260219692}" srcOrd="5" destOrd="0" presId="urn:microsoft.com/office/officeart/2005/8/layout/vList5"/>
    <dgm:cxn modelId="{7BA839B2-059C-4EB8-9CD3-F2B2BC6ADB51}" type="presParOf" srcId="{1B0AA4A4-FD76-4BCB-A9B3-9893B8FA026B}" destId="{88F5BB9C-7D76-44B2-860C-D11C2C60CB5E}" srcOrd="6" destOrd="0" presId="urn:microsoft.com/office/officeart/2005/8/layout/vList5"/>
    <dgm:cxn modelId="{0A588CF1-E8F3-4CB4-8FB7-153A49778A8F}" type="presParOf" srcId="{88F5BB9C-7D76-44B2-860C-D11C2C60CB5E}" destId="{138B4D80-324B-4486-97AE-95EF73FDCD69}" srcOrd="0" destOrd="0" presId="urn:microsoft.com/office/officeart/2005/8/layout/vList5"/>
    <dgm:cxn modelId="{AD4B2952-A7BD-41B4-9A70-8B4C8847EBBE}" type="presParOf" srcId="{88F5BB9C-7D76-44B2-860C-D11C2C60CB5E}" destId="{6D628629-094D-4ABA-83BA-CD2094F82568}"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2CC401-A311-4E0F-B550-7C466A78F9E0}">
      <dsp:nvSpPr>
        <dsp:cNvPr id="0" name=""/>
        <dsp:cNvSpPr/>
      </dsp:nvSpPr>
      <dsp:spPr>
        <a:xfrm>
          <a:off x="4813276" y="1161950"/>
          <a:ext cx="2202060" cy="22020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2667000">
            <a:lnSpc>
              <a:spcPct val="90000"/>
            </a:lnSpc>
            <a:spcBef>
              <a:spcPct val="0"/>
            </a:spcBef>
            <a:spcAft>
              <a:spcPct val="35000"/>
            </a:spcAft>
            <a:buNone/>
          </a:pPr>
          <a:r>
            <a:rPr lang="en-GB" sz="6000" kern="1200" dirty="0"/>
            <a:t>Goals</a:t>
          </a:r>
        </a:p>
      </dsp:txBody>
      <dsp:txXfrm>
        <a:off x="4813276" y="1161950"/>
        <a:ext cx="2202060" cy="2202060"/>
      </dsp:txXfrm>
    </dsp:sp>
    <dsp:sp modelId="{3EC7A63F-1C1F-46A9-82AF-F5FFD0F83F5D}">
      <dsp:nvSpPr>
        <dsp:cNvPr id="0" name=""/>
        <dsp:cNvSpPr/>
      </dsp:nvSpPr>
      <dsp:spPr>
        <a:xfrm>
          <a:off x="1850108" y="-1710"/>
          <a:ext cx="4529383" cy="4529383"/>
        </a:xfrm>
        <a:prstGeom prst="circularArrow">
          <a:avLst>
            <a:gd name="adj1" fmla="val 9480"/>
            <a:gd name="adj2" fmla="val 684733"/>
            <a:gd name="adj3" fmla="val 7851858"/>
            <a:gd name="adj4" fmla="val 2263409"/>
            <a:gd name="adj5" fmla="val 11060"/>
          </a:avLst>
        </a:prstGeom>
        <a:solidFill>
          <a:schemeClr val="lt1">
            <a:hueOff val="0"/>
            <a:satOff val="0"/>
            <a:lumOff val="0"/>
            <a:alphaOff val="0"/>
          </a:schemeClr>
        </a:solidFill>
        <a:ln w="55000" cap="flat" cmpd="thickThin"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68BC49-062D-428F-8D6D-E745A30E025E}">
      <dsp:nvSpPr>
        <dsp:cNvPr id="0" name=""/>
        <dsp:cNvSpPr/>
      </dsp:nvSpPr>
      <dsp:spPr>
        <a:xfrm>
          <a:off x="1214262" y="1161950"/>
          <a:ext cx="2202060" cy="22020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2667000">
            <a:lnSpc>
              <a:spcPct val="90000"/>
            </a:lnSpc>
            <a:spcBef>
              <a:spcPct val="0"/>
            </a:spcBef>
            <a:spcAft>
              <a:spcPct val="35000"/>
            </a:spcAft>
            <a:buNone/>
          </a:pPr>
          <a:r>
            <a:rPr lang="en-GB" sz="6000" kern="1200" dirty="0"/>
            <a:t>Time</a:t>
          </a:r>
        </a:p>
      </dsp:txBody>
      <dsp:txXfrm>
        <a:off x="1214262" y="1161950"/>
        <a:ext cx="2202060" cy="2202060"/>
      </dsp:txXfrm>
    </dsp:sp>
    <dsp:sp modelId="{9EFF5870-5E77-4BFD-B27B-564F4C78C252}">
      <dsp:nvSpPr>
        <dsp:cNvPr id="0" name=""/>
        <dsp:cNvSpPr/>
      </dsp:nvSpPr>
      <dsp:spPr>
        <a:xfrm>
          <a:off x="1850108" y="-1710"/>
          <a:ext cx="4529383" cy="4529383"/>
        </a:xfrm>
        <a:prstGeom prst="circularArrow">
          <a:avLst>
            <a:gd name="adj1" fmla="val 9480"/>
            <a:gd name="adj2" fmla="val 684733"/>
            <a:gd name="adj3" fmla="val 18651858"/>
            <a:gd name="adj4" fmla="val 13063409"/>
            <a:gd name="adj5" fmla="val 11060"/>
          </a:avLst>
        </a:prstGeom>
        <a:solidFill>
          <a:schemeClr val="lt1">
            <a:hueOff val="0"/>
            <a:satOff val="0"/>
            <a:lumOff val="0"/>
            <a:alphaOff val="0"/>
          </a:schemeClr>
        </a:solidFill>
        <a:ln w="55000" cap="flat" cmpd="thickThin"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B7B388-D118-4892-8810-EE283F31B6A5}">
      <dsp:nvSpPr>
        <dsp:cNvPr id="0" name=""/>
        <dsp:cNvSpPr/>
      </dsp:nvSpPr>
      <dsp:spPr>
        <a:xfrm rot="5400000">
          <a:off x="5173372" y="-2102830"/>
          <a:ext cx="845510" cy="5266944"/>
        </a:xfrm>
        <a:prstGeom prst="round2SameRect">
          <a:avLst/>
        </a:prstGeom>
        <a:solidFill>
          <a:schemeClr val="accent1">
            <a:alpha val="90000"/>
            <a:tint val="4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99060" tIns="49530" rIns="99060" bIns="49530" numCol="1" spcCol="1270" anchor="ctr" anchorCtr="0">
          <a:noAutofit/>
        </a:bodyPr>
        <a:lstStyle/>
        <a:p>
          <a:pPr marL="228600" lvl="1" indent="-228600" algn="l" defTabSz="1155700">
            <a:lnSpc>
              <a:spcPct val="90000"/>
            </a:lnSpc>
            <a:spcBef>
              <a:spcPct val="0"/>
            </a:spcBef>
            <a:spcAft>
              <a:spcPct val="15000"/>
            </a:spcAft>
            <a:buChar char="•"/>
          </a:pPr>
          <a:r>
            <a:rPr lang="en-GB" sz="2600" kern="1200" dirty="0"/>
            <a:t>DO IT NOW!</a:t>
          </a:r>
        </a:p>
      </dsp:txBody>
      <dsp:txXfrm rot="-5400000">
        <a:off x="2962655" y="149161"/>
        <a:ext cx="5225670" cy="762962"/>
      </dsp:txXfrm>
    </dsp:sp>
    <dsp:sp modelId="{D0DF6C9A-EF81-47C4-8279-7A35A3961252}">
      <dsp:nvSpPr>
        <dsp:cNvPr id="0" name=""/>
        <dsp:cNvSpPr/>
      </dsp:nvSpPr>
      <dsp:spPr>
        <a:xfrm>
          <a:off x="0" y="2197"/>
          <a:ext cx="2962656" cy="1056887"/>
        </a:xfrm>
        <a:prstGeom prst="roundRect">
          <a:avLst/>
        </a:prstGeom>
        <a:solidFill>
          <a:schemeClr val="accent1">
            <a:hueOff val="0"/>
            <a:satOff val="0"/>
            <a:lumOff val="0"/>
            <a:alphaOff val="0"/>
          </a:schemeClr>
        </a:solidFill>
        <a:ln>
          <a:noFill/>
        </a:ln>
        <a:effectLst>
          <a:outerShdw blurRad="50800" dist="381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n-GB" sz="2400" kern="1200" dirty="0"/>
            <a:t>A- Very Important</a:t>
          </a:r>
        </a:p>
      </dsp:txBody>
      <dsp:txXfrm>
        <a:off x="51593" y="53790"/>
        <a:ext cx="2859470" cy="953701"/>
      </dsp:txXfrm>
    </dsp:sp>
    <dsp:sp modelId="{D15D9EA7-0236-4CF4-90B3-29BC30154B4C}">
      <dsp:nvSpPr>
        <dsp:cNvPr id="0" name=""/>
        <dsp:cNvSpPr/>
      </dsp:nvSpPr>
      <dsp:spPr>
        <a:xfrm rot="5400000">
          <a:off x="5173372" y="-993098"/>
          <a:ext cx="845510" cy="5266944"/>
        </a:xfrm>
        <a:prstGeom prst="round2SameRect">
          <a:avLst/>
        </a:prstGeom>
        <a:solidFill>
          <a:schemeClr val="accent1">
            <a:alpha val="90000"/>
            <a:tint val="4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99060" tIns="49530" rIns="99060" bIns="49530" numCol="1" spcCol="1270" anchor="ctr" anchorCtr="0">
          <a:noAutofit/>
        </a:bodyPr>
        <a:lstStyle/>
        <a:p>
          <a:pPr marL="228600" lvl="1" indent="-228600" algn="l" defTabSz="1155700">
            <a:lnSpc>
              <a:spcPct val="90000"/>
            </a:lnSpc>
            <a:spcBef>
              <a:spcPct val="0"/>
            </a:spcBef>
            <a:spcAft>
              <a:spcPct val="15000"/>
            </a:spcAft>
            <a:buChar char="•"/>
          </a:pPr>
          <a:r>
            <a:rPr lang="en-GB" sz="2600" kern="1200" dirty="0"/>
            <a:t>Do it if you can.</a:t>
          </a:r>
        </a:p>
      </dsp:txBody>
      <dsp:txXfrm rot="-5400000">
        <a:off x="2962655" y="1258893"/>
        <a:ext cx="5225670" cy="762962"/>
      </dsp:txXfrm>
    </dsp:sp>
    <dsp:sp modelId="{6678D8F4-50BD-4A69-98D9-481BA3F763A6}">
      <dsp:nvSpPr>
        <dsp:cNvPr id="0" name=""/>
        <dsp:cNvSpPr/>
      </dsp:nvSpPr>
      <dsp:spPr>
        <a:xfrm>
          <a:off x="0" y="1111929"/>
          <a:ext cx="2962656" cy="1056887"/>
        </a:xfrm>
        <a:prstGeom prst="roundRect">
          <a:avLst/>
        </a:prstGeom>
        <a:solidFill>
          <a:schemeClr val="accent1">
            <a:hueOff val="0"/>
            <a:satOff val="0"/>
            <a:lumOff val="0"/>
            <a:alphaOff val="0"/>
          </a:schemeClr>
        </a:solidFill>
        <a:ln>
          <a:noFill/>
        </a:ln>
        <a:effectLst>
          <a:outerShdw blurRad="50800" dist="381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n-GB" sz="2400" kern="1200" dirty="0"/>
            <a:t>B - Important</a:t>
          </a:r>
        </a:p>
      </dsp:txBody>
      <dsp:txXfrm>
        <a:off x="51593" y="1163522"/>
        <a:ext cx="2859470" cy="953701"/>
      </dsp:txXfrm>
    </dsp:sp>
    <dsp:sp modelId="{FBBC5F54-54F5-4FE8-9C01-1C6C85306E1A}">
      <dsp:nvSpPr>
        <dsp:cNvPr id="0" name=""/>
        <dsp:cNvSpPr/>
      </dsp:nvSpPr>
      <dsp:spPr>
        <a:xfrm rot="5400000">
          <a:off x="5173372" y="116633"/>
          <a:ext cx="845510" cy="5266944"/>
        </a:xfrm>
        <a:prstGeom prst="round2SameRect">
          <a:avLst/>
        </a:prstGeom>
        <a:solidFill>
          <a:schemeClr val="accent1">
            <a:alpha val="90000"/>
            <a:tint val="4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99060" tIns="49530" rIns="99060" bIns="49530" numCol="1" spcCol="1270" anchor="ctr" anchorCtr="0">
          <a:noAutofit/>
        </a:bodyPr>
        <a:lstStyle/>
        <a:p>
          <a:pPr marL="228600" lvl="1" indent="-228600" algn="l" defTabSz="1155700">
            <a:lnSpc>
              <a:spcPct val="90000"/>
            </a:lnSpc>
            <a:spcBef>
              <a:spcPct val="0"/>
            </a:spcBef>
            <a:spcAft>
              <a:spcPct val="15000"/>
            </a:spcAft>
            <a:buChar char="•"/>
          </a:pPr>
          <a:r>
            <a:rPr lang="en-GB" sz="2600" kern="1200" dirty="0"/>
            <a:t>Do it when you have time.</a:t>
          </a:r>
        </a:p>
      </dsp:txBody>
      <dsp:txXfrm rot="-5400000">
        <a:off x="2962655" y="2368624"/>
        <a:ext cx="5225670" cy="762962"/>
      </dsp:txXfrm>
    </dsp:sp>
    <dsp:sp modelId="{8BD416C9-176C-446E-A3FA-A13AE860FD06}">
      <dsp:nvSpPr>
        <dsp:cNvPr id="0" name=""/>
        <dsp:cNvSpPr/>
      </dsp:nvSpPr>
      <dsp:spPr>
        <a:xfrm>
          <a:off x="0" y="2221661"/>
          <a:ext cx="2962656" cy="1056887"/>
        </a:xfrm>
        <a:prstGeom prst="roundRect">
          <a:avLst/>
        </a:prstGeom>
        <a:solidFill>
          <a:schemeClr val="accent1">
            <a:hueOff val="0"/>
            <a:satOff val="0"/>
            <a:lumOff val="0"/>
            <a:alphaOff val="0"/>
          </a:schemeClr>
        </a:solidFill>
        <a:ln>
          <a:noFill/>
        </a:ln>
        <a:effectLst>
          <a:outerShdw blurRad="50800" dist="381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n-GB" sz="2400" kern="1200" dirty="0"/>
            <a:t>C- Needed but Not Important</a:t>
          </a:r>
        </a:p>
      </dsp:txBody>
      <dsp:txXfrm>
        <a:off x="51593" y="2273254"/>
        <a:ext cx="2859470" cy="953701"/>
      </dsp:txXfrm>
    </dsp:sp>
    <dsp:sp modelId="{6D628629-094D-4ABA-83BA-CD2094F82568}">
      <dsp:nvSpPr>
        <dsp:cNvPr id="0" name=""/>
        <dsp:cNvSpPr/>
      </dsp:nvSpPr>
      <dsp:spPr>
        <a:xfrm rot="5400000">
          <a:off x="5173372" y="1226365"/>
          <a:ext cx="845510" cy="5266944"/>
        </a:xfrm>
        <a:prstGeom prst="round2SameRect">
          <a:avLst/>
        </a:prstGeom>
        <a:solidFill>
          <a:schemeClr val="accent1">
            <a:alpha val="90000"/>
            <a:tint val="4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99060" tIns="49530" rIns="99060" bIns="49530" numCol="1" spcCol="1270" anchor="ctr" anchorCtr="0">
          <a:noAutofit/>
        </a:bodyPr>
        <a:lstStyle/>
        <a:p>
          <a:pPr marL="228600" lvl="1" indent="-228600" algn="l" defTabSz="1155700">
            <a:lnSpc>
              <a:spcPct val="90000"/>
            </a:lnSpc>
            <a:spcBef>
              <a:spcPct val="0"/>
            </a:spcBef>
            <a:spcAft>
              <a:spcPct val="15000"/>
            </a:spcAft>
            <a:buChar char="•"/>
          </a:pPr>
          <a:r>
            <a:rPr lang="en-GB" sz="2600" kern="1200" dirty="0"/>
            <a:t>Do It last, or just don’t Do it!</a:t>
          </a:r>
        </a:p>
      </dsp:txBody>
      <dsp:txXfrm rot="-5400000">
        <a:off x="2962655" y="3478356"/>
        <a:ext cx="5225670" cy="762962"/>
      </dsp:txXfrm>
    </dsp:sp>
    <dsp:sp modelId="{138B4D80-324B-4486-97AE-95EF73FDCD69}">
      <dsp:nvSpPr>
        <dsp:cNvPr id="0" name=""/>
        <dsp:cNvSpPr/>
      </dsp:nvSpPr>
      <dsp:spPr>
        <a:xfrm>
          <a:off x="0" y="3331393"/>
          <a:ext cx="2962656" cy="1056887"/>
        </a:xfrm>
        <a:prstGeom prst="roundRect">
          <a:avLst/>
        </a:prstGeom>
        <a:solidFill>
          <a:schemeClr val="accent1">
            <a:hueOff val="0"/>
            <a:satOff val="0"/>
            <a:lumOff val="0"/>
            <a:alphaOff val="0"/>
          </a:schemeClr>
        </a:solidFill>
        <a:ln>
          <a:noFill/>
        </a:ln>
        <a:effectLst>
          <a:outerShdw blurRad="50800" dist="381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n-GB" sz="2400" kern="1200" dirty="0"/>
            <a:t>D - Not needed or important</a:t>
          </a:r>
        </a:p>
      </dsp:txBody>
      <dsp:txXfrm>
        <a:off x="51593" y="3382986"/>
        <a:ext cx="2859470" cy="953701"/>
      </dsp:txXfrm>
    </dsp:sp>
  </dsp:spTree>
</dsp:drawing>
</file>

<file path=ppt/diagrams/layout1.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5483BE80-6CC3-40B2-B1C3-91B4B1FE4647}" type="datetimeFigureOut">
              <a:rPr lang="en-US" smtClean="0"/>
              <a:pPr/>
              <a:t>3/14/2024</a:t>
            </a:fld>
            <a:endParaRPr lang="en-GB"/>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69502CC4-0404-437C-95CA-26070319570F}" type="slidenum">
              <a:rPr lang="en-GB" smtClean="0"/>
              <a:pPr/>
              <a:t>‹#›</a:t>
            </a:fld>
            <a:endParaRPr lang="en-GB"/>
          </a:p>
        </p:txBody>
      </p:sp>
    </p:spTree>
    <p:extLst>
      <p:ext uri="{BB962C8B-B14F-4D97-AF65-F5344CB8AC3E}">
        <p14:creationId xmlns:p14="http://schemas.microsoft.com/office/powerpoint/2010/main" val="386539536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C8D4FC46-A908-4BD3-AA7E-443464B67C7A}" type="datetimeFigureOut">
              <a:rPr lang="en-GB" smtClean="0"/>
              <a:pPr/>
              <a:t>14/03/2024</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4A0A2339-854D-4810-9E26-ADF03CA437F7}" type="slidenum">
              <a:rPr lang="en-GB" smtClean="0"/>
              <a:pPr/>
              <a:t>‹#›</a:t>
            </a:fld>
            <a:endParaRPr lang="en-GB"/>
          </a:p>
        </p:txBody>
      </p:sp>
    </p:spTree>
    <p:extLst>
      <p:ext uri="{BB962C8B-B14F-4D97-AF65-F5344CB8AC3E}">
        <p14:creationId xmlns:p14="http://schemas.microsoft.com/office/powerpoint/2010/main" val="9712841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a:p>
            <a:r>
              <a:rPr lang="en-US" dirty="0"/>
              <a:t>Most people feel that they do not make good use of the time in a day!</a:t>
            </a:r>
          </a:p>
          <a:p>
            <a:endParaRPr lang="en-GB" dirty="0"/>
          </a:p>
        </p:txBody>
      </p:sp>
      <p:sp>
        <p:nvSpPr>
          <p:cNvPr id="4" name="Slide Number Placeholder 3"/>
          <p:cNvSpPr>
            <a:spLocks noGrp="1"/>
          </p:cNvSpPr>
          <p:nvPr>
            <p:ph type="sldNum" sz="quarter" idx="10"/>
          </p:nvPr>
        </p:nvSpPr>
        <p:spPr/>
        <p:txBody>
          <a:bodyPr/>
          <a:lstStyle/>
          <a:p>
            <a:pPr>
              <a:defRPr/>
            </a:pPr>
            <a:fld id="{88E1C878-F27A-4492-9E93-F241953C5C67}" type="slidenum">
              <a:rPr lang="en-GB" smtClean="0"/>
              <a:pPr>
                <a:defRPr/>
              </a:pPr>
              <a:t>2</a:t>
            </a:fld>
            <a:endParaRPr lang="en-GB"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88E1C878-F27A-4492-9E93-F241953C5C67}" type="slidenum">
              <a:rPr lang="en-GB" smtClean="0"/>
              <a:pPr>
                <a:defRPr/>
              </a:pPr>
              <a:t>9</a:t>
            </a:fld>
            <a:endParaRPr lang="en-GB" dirty="0"/>
          </a:p>
        </p:txBody>
      </p:sp>
    </p:spTree>
    <p:extLst>
      <p:ext uri="{BB962C8B-B14F-4D97-AF65-F5344CB8AC3E}">
        <p14:creationId xmlns:p14="http://schemas.microsoft.com/office/powerpoint/2010/main" val="26514955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Calibri" pitchFamily="34" charset="0"/>
                <a:ea typeface="+mn-ea"/>
                <a:cs typeface="Arial" charset="0"/>
              </a:rPr>
              <a:t>Time Management is setting goals and organising time to achieve those goals.</a:t>
            </a:r>
          </a:p>
          <a:p>
            <a:r>
              <a:rPr lang="en-GB" sz="1200" kern="1200" dirty="0">
                <a:solidFill>
                  <a:schemeClr val="tx1"/>
                </a:solidFill>
                <a:effectLst/>
                <a:latin typeface="Calibri" pitchFamily="34" charset="0"/>
                <a:ea typeface="+mn-ea"/>
                <a:cs typeface="Arial" charset="0"/>
              </a:rPr>
              <a:t> </a:t>
            </a:r>
          </a:p>
          <a:p>
            <a:r>
              <a:rPr lang="en-GB" sz="1200" kern="1200" dirty="0">
                <a:solidFill>
                  <a:schemeClr val="tx1"/>
                </a:solidFill>
                <a:effectLst/>
                <a:latin typeface="Calibri" pitchFamily="34" charset="0"/>
                <a:ea typeface="+mn-ea"/>
                <a:cs typeface="Arial" charset="0"/>
                <a:sym typeface="Wingdings"/>
              </a:rPr>
              <a:t></a:t>
            </a:r>
            <a:r>
              <a:rPr lang="en-GB" sz="1200" kern="1200" dirty="0">
                <a:solidFill>
                  <a:schemeClr val="tx1"/>
                </a:solidFill>
                <a:effectLst/>
                <a:latin typeface="Calibri" pitchFamily="34" charset="0"/>
                <a:ea typeface="+mn-ea"/>
                <a:cs typeface="Arial" charset="0"/>
              </a:rPr>
              <a:t>  Time management and goal setting as inter-related, without goals to work towards we don’t have to managed our time, and without managing our time we won’t achieve any goals.</a:t>
            </a:r>
          </a:p>
          <a:p>
            <a:r>
              <a:rPr lang="en-GB" sz="1200" kern="1200" dirty="0">
                <a:solidFill>
                  <a:schemeClr val="tx1"/>
                </a:solidFill>
                <a:effectLst/>
                <a:latin typeface="Calibri" pitchFamily="34" charset="0"/>
                <a:ea typeface="+mn-ea"/>
                <a:cs typeface="Arial" charset="0"/>
              </a:rPr>
              <a:t> </a:t>
            </a:r>
          </a:p>
          <a:p>
            <a:r>
              <a:rPr lang="en-GB" sz="1200" kern="1200" dirty="0">
                <a:solidFill>
                  <a:schemeClr val="tx1"/>
                </a:solidFill>
                <a:effectLst/>
                <a:latin typeface="Calibri" pitchFamily="34" charset="0"/>
                <a:ea typeface="+mn-ea"/>
                <a:cs typeface="Arial" charset="0"/>
              </a:rPr>
              <a:t>You have set yourself a goal, to get a degree or HND and the only way you are going to achieve that is to organise your time to complete everything that is asked of you.</a:t>
            </a:r>
          </a:p>
          <a:p>
            <a:endParaRPr lang="en-GB" dirty="0"/>
          </a:p>
          <a:p>
            <a:r>
              <a:rPr lang="en-GB" dirty="0"/>
              <a:t>Just as balance in your life is motivating, understanding your long term goals is very motivating. If you know what it is that you really want to achieve in five years or ten years time or maybe in the course of your life, this will really help you to stick to some of the things that you have set yourself to do, it gives you energy, it motivates you and you can carry them out whilst being satisfied with how you're using your time.</a:t>
            </a:r>
          </a:p>
          <a:p>
            <a:endParaRPr lang="en-GB" dirty="0"/>
          </a:p>
          <a:p>
            <a:r>
              <a:rPr lang="en-GB" dirty="0"/>
              <a:t> Most people don't like thinking about long term goals, so I'm going to get you to do an exercise which is to look at your five year goal perhaps, and ask yourself what is at least one thing I want to have achieved in five years time. So do that now - it doesn't matter if it's not the best thing that you could ever think of, just write something down that you think you would like to achieve within the next five years.</a:t>
            </a:r>
          </a:p>
          <a:p>
            <a:endParaRPr lang="en-GB" dirty="0"/>
          </a:p>
        </p:txBody>
      </p:sp>
      <p:sp>
        <p:nvSpPr>
          <p:cNvPr id="4" name="Slide Number Placeholder 3"/>
          <p:cNvSpPr>
            <a:spLocks noGrp="1"/>
          </p:cNvSpPr>
          <p:nvPr>
            <p:ph type="sldNum" sz="quarter" idx="10"/>
          </p:nvPr>
        </p:nvSpPr>
        <p:spPr/>
        <p:txBody>
          <a:bodyPr/>
          <a:lstStyle/>
          <a:p>
            <a:fld id="{8DCC7210-4E2D-4B98-9D3F-BDC20EC195B5}" type="slidenum">
              <a:rPr lang="en-GB" smtClean="0"/>
              <a:pPr/>
              <a:t>14</a:t>
            </a:fld>
            <a:endParaRPr lang="en-GB"/>
          </a:p>
        </p:txBody>
      </p:sp>
    </p:spTree>
    <p:extLst>
      <p:ext uri="{BB962C8B-B14F-4D97-AF65-F5344CB8AC3E}">
        <p14:creationId xmlns:p14="http://schemas.microsoft.com/office/powerpoint/2010/main" val="8294795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Calibri" pitchFamily="34" charset="0"/>
                <a:ea typeface="+mn-ea"/>
                <a:cs typeface="Arial" charset="0"/>
              </a:rPr>
              <a:t>Time Management is setting goals and organising time to achieve those goals.</a:t>
            </a:r>
          </a:p>
          <a:p>
            <a:r>
              <a:rPr lang="en-GB" sz="1200" kern="1200" dirty="0">
                <a:solidFill>
                  <a:schemeClr val="tx1"/>
                </a:solidFill>
                <a:effectLst/>
                <a:latin typeface="Calibri" pitchFamily="34" charset="0"/>
                <a:ea typeface="+mn-ea"/>
                <a:cs typeface="Arial" charset="0"/>
              </a:rPr>
              <a:t> </a:t>
            </a:r>
          </a:p>
          <a:p>
            <a:r>
              <a:rPr lang="en-GB" sz="1200" kern="1200" dirty="0">
                <a:solidFill>
                  <a:schemeClr val="tx1"/>
                </a:solidFill>
                <a:effectLst/>
                <a:latin typeface="Calibri" pitchFamily="34" charset="0"/>
                <a:ea typeface="+mn-ea"/>
                <a:cs typeface="Arial" charset="0"/>
                <a:sym typeface="Wingdings"/>
              </a:rPr>
              <a:t></a:t>
            </a:r>
            <a:r>
              <a:rPr lang="en-GB" sz="1200" kern="1200" dirty="0">
                <a:solidFill>
                  <a:schemeClr val="tx1"/>
                </a:solidFill>
                <a:effectLst/>
                <a:latin typeface="Calibri" pitchFamily="34" charset="0"/>
                <a:ea typeface="+mn-ea"/>
                <a:cs typeface="Arial" charset="0"/>
              </a:rPr>
              <a:t>  Time management and goal setting as inter-related, without goals to work towards we don’t have to managed our time, and without managing our time we won’t achieve any goals.</a:t>
            </a:r>
          </a:p>
          <a:p>
            <a:r>
              <a:rPr lang="en-GB" sz="1200" kern="1200" dirty="0">
                <a:solidFill>
                  <a:schemeClr val="tx1"/>
                </a:solidFill>
                <a:effectLst/>
                <a:latin typeface="Calibri" pitchFamily="34" charset="0"/>
                <a:ea typeface="+mn-ea"/>
                <a:cs typeface="Arial" charset="0"/>
              </a:rPr>
              <a:t> </a:t>
            </a:r>
          </a:p>
          <a:p>
            <a:r>
              <a:rPr lang="en-GB" sz="1200" kern="1200" dirty="0">
                <a:solidFill>
                  <a:schemeClr val="tx1"/>
                </a:solidFill>
                <a:effectLst/>
                <a:latin typeface="Calibri" pitchFamily="34" charset="0"/>
                <a:ea typeface="+mn-ea"/>
                <a:cs typeface="Arial" charset="0"/>
              </a:rPr>
              <a:t>You have set yourself a goal, to get a degree or HND and the only way you are going to achieve that is to organise your time to complete everything that is asked of you.</a:t>
            </a:r>
          </a:p>
          <a:p>
            <a:endParaRPr lang="en-GB" dirty="0"/>
          </a:p>
          <a:p>
            <a:r>
              <a:rPr lang="en-GB" dirty="0"/>
              <a:t>Just as balance in your life is motivating, understanding your long term goals is very motivating. If you know what it is that you really want to achieve in five years or ten years time or maybe in the course of your life, this will really help you to stick to some of the things that you have set yourself to do, it gives you energy, it motivates you and you can carry them out whilst being satisfied with how you're using your time.</a:t>
            </a:r>
          </a:p>
          <a:p>
            <a:endParaRPr lang="en-GB" dirty="0"/>
          </a:p>
          <a:p>
            <a:r>
              <a:rPr lang="en-GB" dirty="0"/>
              <a:t> Most people don't like thinking about long term goals, so I'm going to get you to do an exercise which is to look at your five year goal perhaps, and ask yourself what is at least one thing I want to have achieved in five years time. So do that now - it doesn't matter if it's not the best thing that you could ever think of, just write something down that you think you would like to achieve within the next five years.</a:t>
            </a:r>
          </a:p>
          <a:p>
            <a:endParaRPr lang="en-GB" dirty="0"/>
          </a:p>
        </p:txBody>
      </p:sp>
      <p:sp>
        <p:nvSpPr>
          <p:cNvPr id="4" name="Slide Number Placeholder 3"/>
          <p:cNvSpPr>
            <a:spLocks noGrp="1"/>
          </p:cNvSpPr>
          <p:nvPr>
            <p:ph type="sldNum" sz="quarter" idx="10"/>
          </p:nvPr>
        </p:nvSpPr>
        <p:spPr/>
        <p:txBody>
          <a:bodyPr/>
          <a:lstStyle/>
          <a:p>
            <a:fld id="{8DCC7210-4E2D-4B98-9D3F-BDC20EC195B5}" type="slidenum">
              <a:rPr lang="en-GB" smtClean="0"/>
              <a:pPr/>
              <a:t>15</a:t>
            </a:fld>
            <a:endParaRPr lang="en-GB"/>
          </a:p>
        </p:txBody>
      </p:sp>
    </p:spTree>
    <p:extLst>
      <p:ext uri="{BB962C8B-B14F-4D97-AF65-F5344CB8AC3E}">
        <p14:creationId xmlns:p14="http://schemas.microsoft.com/office/powerpoint/2010/main" val="35294807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Calibri" pitchFamily="34" charset="0"/>
                <a:ea typeface="+mn-ea"/>
                <a:cs typeface="Arial" charset="0"/>
              </a:rPr>
              <a:t>Time Management is setting goals and organising time to achieve those goals.</a:t>
            </a:r>
          </a:p>
          <a:p>
            <a:r>
              <a:rPr lang="en-GB" sz="1200" kern="1200" dirty="0">
                <a:solidFill>
                  <a:schemeClr val="tx1"/>
                </a:solidFill>
                <a:effectLst/>
                <a:latin typeface="Calibri" pitchFamily="34" charset="0"/>
                <a:ea typeface="+mn-ea"/>
                <a:cs typeface="Arial" charset="0"/>
              </a:rPr>
              <a:t> </a:t>
            </a:r>
          </a:p>
          <a:p>
            <a:r>
              <a:rPr lang="en-GB" sz="1200" kern="1200" dirty="0">
                <a:solidFill>
                  <a:schemeClr val="tx1"/>
                </a:solidFill>
                <a:effectLst/>
                <a:latin typeface="Calibri" pitchFamily="34" charset="0"/>
                <a:ea typeface="+mn-ea"/>
                <a:cs typeface="Arial" charset="0"/>
                <a:sym typeface="Wingdings"/>
              </a:rPr>
              <a:t></a:t>
            </a:r>
            <a:r>
              <a:rPr lang="en-GB" sz="1200" kern="1200" dirty="0">
                <a:solidFill>
                  <a:schemeClr val="tx1"/>
                </a:solidFill>
                <a:effectLst/>
                <a:latin typeface="Calibri" pitchFamily="34" charset="0"/>
                <a:ea typeface="+mn-ea"/>
                <a:cs typeface="Arial" charset="0"/>
              </a:rPr>
              <a:t>  Time management and goal setting as inter-related, without goals to work towards we don’t have to managed our time, and without managing our time we won’t achieve any goals.</a:t>
            </a:r>
          </a:p>
          <a:p>
            <a:r>
              <a:rPr lang="en-GB" sz="1200" kern="1200" dirty="0">
                <a:solidFill>
                  <a:schemeClr val="tx1"/>
                </a:solidFill>
                <a:effectLst/>
                <a:latin typeface="Calibri" pitchFamily="34" charset="0"/>
                <a:ea typeface="+mn-ea"/>
                <a:cs typeface="Arial" charset="0"/>
              </a:rPr>
              <a:t> </a:t>
            </a:r>
          </a:p>
          <a:p>
            <a:r>
              <a:rPr lang="en-GB" sz="1200" kern="1200" dirty="0">
                <a:solidFill>
                  <a:schemeClr val="tx1"/>
                </a:solidFill>
                <a:effectLst/>
                <a:latin typeface="Calibri" pitchFamily="34" charset="0"/>
                <a:ea typeface="+mn-ea"/>
                <a:cs typeface="Arial" charset="0"/>
              </a:rPr>
              <a:t>You have set yourself a goal, to get a degree or HND and the only way you are going to achieve that is to organise your time to complete everything that is asked of you.</a:t>
            </a:r>
          </a:p>
          <a:p>
            <a:endParaRPr lang="en-GB" dirty="0"/>
          </a:p>
          <a:p>
            <a:r>
              <a:rPr lang="en-GB" dirty="0"/>
              <a:t>Just as balance in your life is motivating, understanding your long term goals is very motivating. If you know what it is that you really want to achieve in five years or ten years time or maybe in the course of your life, this will really help you to stick to some of the things that you have set yourself to do, it gives you energy, it motivates you and you can carry them out whilst being satisfied with how you're using your time.</a:t>
            </a:r>
          </a:p>
          <a:p>
            <a:endParaRPr lang="en-GB" dirty="0"/>
          </a:p>
          <a:p>
            <a:r>
              <a:rPr lang="en-GB" dirty="0"/>
              <a:t> Most people don't like thinking about long term goals, so I'm going to get you to do an exercise which is to look at your five year goal perhaps, and ask yourself what is at least one thing I want to have achieved in five years time. So do that now - it doesn't matter if it's not the best thing that you could ever think of, just write something down that you think you would like to achieve within the next five years.</a:t>
            </a:r>
          </a:p>
          <a:p>
            <a:endParaRPr lang="en-GB" dirty="0"/>
          </a:p>
        </p:txBody>
      </p:sp>
      <p:sp>
        <p:nvSpPr>
          <p:cNvPr id="4" name="Slide Number Placeholder 3"/>
          <p:cNvSpPr>
            <a:spLocks noGrp="1"/>
          </p:cNvSpPr>
          <p:nvPr>
            <p:ph type="sldNum" sz="quarter" idx="10"/>
          </p:nvPr>
        </p:nvSpPr>
        <p:spPr/>
        <p:txBody>
          <a:bodyPr/>
          <a:lstStyle/>
          <a:p>
            <a:fld id="{8DCC7210-4E2D-4B98-9D3F-BDC20EC195B5}" type="slidenum">
              <a:rPr lang="en-GB" smtClean="0"/>
              <a:pPr/>
              <a:t>16</a:t>
            </a:fld>
            <a:endParaRPr lang="en-GB"/>
          </a:p>
        </p:txBody>
      </p:sp>
    </p:spTree>
    <p:extLst>
      <p:ext uri="{BB962C8B-B14F-4D97-AF65-F5344CB8AC3E}">
        <p14:creationId xmlns:p14="http://schemas.microsoft.com/office/powerpoint/2010/main" val="14209445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20000"/>
          </a:bodyPr>
          <a:lstStyle/>
          <a:p>
            <a:r>
              <a:rPr lang="en-GB" b="1" dirty="0"/>
              <a:t>SMART objectives</a:t>
            </a:r>
          </a:p>
          <a:p>
            <a:r>
              <a:rPr lang="en-GB" dirty="0"/>
              <a:t>A vague goal might be, 'I'm going to write an essay'. A smart goal would be, 'I'll complete the first section of my essay by this evening'. That's very specific.</a:t>
            </a:r>
          </a:p>
          <a:p>
            <a:r>
              <a:rPr lang="en-GB" dirty="0"/>
              <a:t>It's achievable, you can say to yourself, 'I think I can do this because I've done my research, made notes and produced an outline plan'. So you have checked whether it's achievable.</a:t>
            </a:r>
          </a:p>
          <a:p>
            <a:r>
              <a:rPr lang="en-GB" dirty="0"/>
              <a:t>It's measurable because for instance you can set yourself to produce the first three drafts pages by this evening.</a:t>
            </a:r>
          </a:p>
          <a:p>
            <a:r>
              <a:rPr lang="en-GB" dirty="0"/>
              <a:t>It's realistic because you've probably checked that 3 pages is ok, that's the number of pages I could write in one evening. It's got a timetable that 'I'll finish that by 9 o'clock this evening' so rather than a vague goal of 'I'm going to write my essay this evening' you can turn that into a smart goal.</a:t>
            </a:r>
          </a:p>
          <a:p>
            <a:r>
              <a:rPr lang="en-GB" dirty="0"/>
              <a:t>The interesting thing about the difference between vague goals and smart goals is that vague goals allow you to let yourself down. For example, 'I'm going to be the best read student on my course'. It's a nice idea as it sets your aim high but it's something that you can't measure whether you have achieved or not. 'I'm going to read the ten most important articles about the subject I'm studying by Christmas' is specific, realistic, achievable and measurable within a time limit. That's something you can check whether or not you are achieving that goal, and how you are progressing to it; something that you can alter your view about. In other words, if you've only read two articles by November and you can see that you're not going to read the next eight by December you can therefore reschedule.</a:t>
            </a:r>
          </a:p>
          <a:p>
            <a:r>
              <a:rPr lang="en-GB" dirty="0"/>
              <a:t>So smart goals are </a:t>
            </a:r>
            <a:r>
              <a:rPr lang="en-GB" dirty="0" err="1"/>
              <a:t>reschedulable</a:t>
            </a:r>
            <a:r>
              <a:rPr lang="en-GB" dirty="0"/>
              <a:t> - you can check your progress and therefore they empower you, they make you feel as though you're really working towards something.</a:t>
            </a:r>
          </a:p>
          <a:p>
            <a:r>
              <a:rPr lang="en-GB" dirty="0"/>
              <a:t>When we talked about satisfaction about the use of time, how you set your targets will help you feel satisfied or can lead you to feeling dissatisfied with your use of time. </a:t>
            </a:r>
          </a:p>
          <a:p>
            <a:r>
              <a:rPr lang="en-GB" b="1" dirty="0"/>
              <a:t>Short term goals/tasks</a:t>
            </a:r>
          </a:p>
          <a:p>
            <a:r>
              <a:rPr lang="en-GB" dirty="0"/>
              <a:t>So we've talked about long term goals and how to make goals smarter, inevitably on a day to day basis you have a number of short term tasks that you have to do. Sometimes they are set by other people. It might be that you have to hand your essay in by Friday, or it might be that you have to do a presentation and your group has to meet and discuss it.</a:t>
            </a:r>
          </a:p>
          <a:p>
            <a:r>
              <a:rPr lang="en-GB" dirty="0"/>
              <a:t>You not only have long term goals that you've made into short term tasks by breaking them down, but you add into that mixture all your other short term goals and tasks. It's often useful to pause and think about how those two things balance.</a:t>
            </a:r>
          </a:p>
          <a:p>
            <a:r>
              <a:rPr lang="en-GB" dirty="0"/>
              <a:t>Just stop now and write down a list of all the things you can think of that you need to do over the next two weeks, things that you've got deadlines for.</a:t>
            </a:r>
          </a:p>
          <a:p>
            <a:endParaRPr lang="en-GB" dirty="0"/>
          </a:p>
          <a:p>
            <a:endParaRPr lang="en-GB" dirty="0"/>
          </a:p>
        </p:txBody>
      </p:sp>
      <p:sp>
        <p:nvSpPr>
          <p:cNvPr id="4" name="Slide Number Placeholder 3"/>
          <p:cNvSpPr>
            <a:spLocks noGrp="1"/>
          </p:cNvSpPr>
          <p:nvPr>
            <p:ph type="sldNum" sz="quarter" idx="10"/>
          </p:nvPr>
        </p:nvSpPr>
        <p:spPr/>
        <p:txBody>
          <a:bodyPr/>
          <a:lstStyle/>
          <a:p>
            <a:pPr>
              <a:defRPr/>
            </a:pPr>
            <a:fld id="{88E1C878-F27A-4492-9E93-F241953C5C67}" type="slidenum">
              <a:rPr lang="en-GB" smtClean="0"/>
              <a:pPr>
                <a:defRPr/>
              </a:pPr>
              <a:t>18</a:t>
            </a:fld>
            <a:endParaRPr lang="en-GB" dirty="0"/>
          </a:p>
        </p:txBody>
      </p:sp>
    </p:spTree>
    <p:extLst>
      <p:ext uri="{BB962C8B-B14F-4D97-AF65-F5344CB8AC3E}">
        <p14:creationId xmlns:p14="http://schemas.microsoft.com/office/powerpoint/2010/main" val="7402667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DCC7210-4E2D-4B98-9D3F-BDC20EC195B5}" type="slidenum">
              <a:rPr lang="en-GB" smtClean="0"/>
              <a:pPr/>
              <a:t>19</a:t>
            </a:fld>
            <a:endParaRPr lang="en-GB"/>
          </a:p>
        </p:txBody>
      </p:sp>
    </p:spTree>
    <p:extLst>
      <p:ext uri="{BB962C8B-B14F-4D97-AF65-F5344CB8AC3E}">
        <p14:creationId xmlns:p14="http://schemas.microsoft.com/office/powerpoint/2010/main" val="4187366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DCC7210-4E2D-4B98-9D3F-BDC20EC195B5}" type="slidenum">
              <a:rPr lang="en-GB" smtClean="0"/>
              <a:pPr/>
              <a:t>20</a:t>
            </a:fld>
            <a:endParaRPr lang="en-GB"/>
          </a:p>
        </p:txBody>
      </p:sp>
    </p:spTree>
    <p:extLst>
      <p:ext uri="{BB962C8B-B14F-4D97-AF65-F5344CB8AC3E}">
        <p14:creationId xmlns:p14="http://schemas.microsoft.com/office/powerpoint/2010/main" val="29082315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DCC7210-4E2D-4B98-9D3F-BDC20EC195B5}" type="slidenum">
              <a:rPr lang="en-GB" smtClean="0"/>
              <a:pPr/>
              <a:t>21</a:t>
            </a:fld>
            <a:endParaRPr lang="en-GB"/>
          </a:p>
        </p:txBody>
      </p:sp>
    </p:spTree>
    <p:extLst>
      <p:ext uri="{BB962C8B-B14F-4D97-AF65-F5344CB8AC3E}">
        <p14:creationId xmlns:p14="http://schemas.microsoft.com/office/powerpoint/2010/main" val="17856195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we've talked about long term goals and how to make goals smarter, inevitably on a day to day basis you have a number of short term tasks that you have to do. Sometimes they are set by other people. It might be that you have to hand your essay in by Friday, or it might be that you have to do a presentation and your group has to meet and discuss it.</a:t>
            </a:r>
          </a:p>
          <a:p>
            <a:endParaRPr lang="en-GB" dirty="0"/>
          </a:p>
          <a:p>
            <a:r>
              <a:rPr lang="en-GB" dirty="0"/>
              <a:t> You not only have long term goals that you've made into short term tasks by breaking them down, but you add into that mixture all your other short term goals and tasks. It's often useful to pause and think about how those two things balance.</a:t>
            </a:r>
          </a:p>
          <a:p>
            <a:endParaRPr lang="en-GB" dirty="0"/>
          </a:p>
          <a:p>
            <a:r>
              <a:rPr lang="en-GB" dirty="0"/>
              <a:t> Just stop now and write down a list of all the things you can think of that you need to do over the next two weeks, things that you've got deadlines for.</a:t>
            </a:r>
          </a:p>
          <a:p>
            <a:endParaRPr lang="en-GB" dirty="0"/>
          </a:p>
        </p:txBody>
      </p:sp>
      <p:sp>
        <p:nvSpPr>
          <p:cNvPr id="4" name="Slide Number Placeholder 3"/>
          <p:cNvSpPr>
            <a:spLocks noGrp="1"/>
          </p:cNvSpPr>
          <p:nvPr>
            <p:ph type="sldNum" sz="quarter" idx="10"/>
          </p:nvPr>
        </p:nvSpPr>
        <p:spPr/>
        <p:txBody>
          <a:bodyPr/>
          <a:lstStyle/>
          <a:p>
            <a:fld id="{8DCC7210-4E2D-4B98-9D3F-BDC20EC195B5}" type="slidenum">
              <a:rPr lang="en-GB" smtClean="0"/>
              <a:pPr/>
              <a:t>23</a:t>
            </a:fld>
            <a:endParaRPr lang="en-GB"/>
          </a:p>
        </p:txBody>
      </p:sp>
    </p:spTree>
    <p:extLst>
      <p:ext uri="{BB962C8B-B14F-4D97-AF65-F5344CB8AC3E}">
        <p14:creationId xmlns:p14="http://schemas.microsoft.com/office/powerpoint/2010/main" val="30664732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Term, weekly and daily plans</a:t>
            </a:r>
          </a:p>
          <a:p>
            <a:endParaRPr lang="en-GB" dirty="0"/>
          </a:p>
          <a:p>
            <a:r>
              <a:rPr lang="en-GB" dirty="0"/>
              <a:t>One of the crucial time management skills is to work backwards from deadlines, identify pressure points such as 'it's your friends birthday' or you 'have to go on a trip with the university', you're going to have to 'do all your washing because you've got nothing to wear to the party on Saturday night'. </a:t>
            </a:r>
          </a:p>
          <a:p>
            <a:endParaRPr lang="en-GB" dirty="0"/>
          </a:p>
          <a:p>
            <a:r>
              <a:rPr lang="en-GB" dirty="0"/>
              <a:t>Once you have got your sub-tasks, you can then organise them around the natural rhythm of your life and that's why it helps to break them down into small tasks. You could have say half an hour here and an hour there and you couldn't possibly have sat down to write your whole essay in that short piece of time. By knowing that you've got a small task like planning your essay you can do it in that half and hour and that will get you started. </a:t>
            </a:r>
          </a:p>
          <a:p>
            <a:endParaRPr lang="en-GB" dirty="0"/>
          </a:p>
          <a:p>
            <a:r>
              <a:rPr lang="en-GB" dirty="0"/>
              <a:t>It's important to be able to write down all the things that you are thinking about in terms of your tasks and managing your time, so even before you start thinking of using a diary or a planner having some paper around so that when you're on the bus travelling and thinking of things you must do you can write them down and even plan how you're going to do it and when you have a moment you can look in your diary to find the bits of time that you need for this.</a:t>
            </a:r>
          </a:p>
          <a:p>
            <a:endParaRPr lang="en-GB" dirty="0"/>
          </a:p>
        </p:txBody>
      </p:sp>
      <p:sp>
        <p:nvSpPr>
          <p:cNvPr id="4" name="Slide Number Placeholder 3"/>
          <p:cNvSpPr>
            <a:spLocks noGrp="1"/>
          </p:cNvSpPr>
          <p:nvPr>
            <p:ph type="sldNum" sz="quarter" idx="10"/>
          </p:nvPr>
        </p:nvSpPr>
        <p:spPr/>
        <p:txBody>
          <a:bodyPr/>
          <a:lstStyle/>
          <a:p>
            <a:fld id="{8DCC7210-4E2D-4B98-9D3F-BDC20EC195B5}" type="slidenum">
              <a:rPr lang="en-GB" smtClean="0"/>
              <a:pPr/>
              <a:t>24</a:t>
            </a:fld>
            <a:endParaRPr lang="en-GB"/>
          </a:p>
        </p:txBody>
      </p:sp>
    </p:spTree>
    <p:extLst>
      <p:ext uri="{BB962C8B-B14F-4D97-AF65-F5344CB8AC3E}">
        <p14:creationId xmlns:p14="http://schemas.microsoft.com/office/powerpoint/2010/main" val="16983319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DCC7210-4E2D-4B98-9D3F-BDC20EC195B5}" type="slidenum">
              <a:rPr lang="en-GB" smtClean="0"/>
              <a:pPr/>
              <a:t>25</a:t>
            </a:fld>
            <a:endParaRPr lang="en-GB"/>
          </a:p>
        </p:txBody>
      </p:sp>
    </p:spTree>
    <p:extLst>
      <p:ext uri="{BB962C8B-B14F-4D97-AF65-F5344CB8AC3E}">
        <p14:creationId xmlns:p14="http://schemas.microsoft.com/office/powerpoint/2010/main" val="8251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Take a look now at a computer diary. It's a page of my diary and you'll see in it a variety of features. You'll see that it's marked where my time is committed; when I've got meetings and I can do nothing else other than attend that meeting. You'll see that I've used a different colour scheme to show where I've planned to do certain bits of activity. The usefulness of my computer diary is that I can clearly see how much time I've got and I can estimate how long tasks are going to take, and I try to schedule difficult and longer tasks into my prime time which happens to be in the morning, and I try to schedule things like telephone conversations, meetings and so on into afternoons because they use my non prime time more effectively.</a:t>
            </a:r>
          </a:p>
          <a:p>
            <a:r>
              <a:rPr lang="en-GB" dirty="0"/>
              <a:t>So have a look at that diary page and see some of the features of it.</a:t>
            </a:r>
          </a:p>
          <a:p>
            <a:endParaRPr lang="en-GB" dirty="0"/>
          </a:p>
        </p:txBody>
      </p:sp>
      <p:sp>
        <p:nvSpPr>
          <p:cNvPr id="4" name="Slide Number Placeholder 3"/>
          <p:cNvSpPr>
            <a:spLocks noGrp="1"/>
          </p:cNvSpPr>
          <p:nvPr>
            <p:ph type="sldNum" sz="quarter" idx="10"/>
          </p:nvPr>
        </p:nvSpPr>
        <p:spPr/>
        <p:txBody>
          <a:bodyPr/>
          <a:lstStyle/>
          <a:p>
            <a:fld id="{8DCC7210-4E2D-4B98-9D3F-BDC20EC195B5}" type="slidenum">
              <a:rPr lang="en-GB" smtClean="0"/>
              <a:pPr/>
              <a:t>26</a:t>
            </a:fld>
            <a:endParaRPr lang="en-GB"/>
          </a:p>
        </p:txBody>
      </p:sp>
    </p:spTree>
    <p:extLst>
      <p:ext uri="{BB962C8B-B14F-4D97-AF65-F5344CB8AC3E}">
        <p14:creationId xmlns:p14="http://schemas.microsoft.com/office/powerpoint/2010/main" val="38035750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When you're putting your tasks into your diary an important thing to do is also to prioritise. It's one thing to plan according to your biorhythms and your prime time, but it's also important to check that the plan you've got for the day ensures that you are going to do your top priority tasks by the end of the day. So it's useful to indicate which ones those are. </a:t>
            </a:r>
          </a:p>
          <a:p>
            <a:endParaRPr lang="en-GB" dirty="0"/>
          </a:p>
          <a:p>
            <a:r>
              <a:rPr lang="en-GB" dirty="0"/>
              <a:t>So go back and check against your task. What are the priority tasks for today and mark them A. Those things that would be good if they were done today could be marked as B, and those things that would just wait if necessary because things have taken longer could be marked as C.</a:t>
            </a:r>
          </a:p>
          <a:p>
            <a:endParaRPr lang="en-GB" dirty="0"/>
          </a:p>
          <a:p>
            <a:r>
              <a:rPr lang="en-GB" dirty="0"/>
              <a:t>The important thing then is to review and reschedule all the jobs you haven't done because inevitably that'll happen. We always underestimate the amount of time we need to put in and we don't have enough foresight as to the events that are going to happen during the day that are going to take us away form our plan. The point about planning is not that you have a fixed plan that you stick to, but that you have a flexible plan that you reschedule and are in control of so that you always end up doing the priority things. So remember to be flexible and use a flexible planning system, using a pencil so you can rub it out and put elsewhere is a good idea. I used to use little clear post it notes that I could rip out of my diary and stick into different positions and I find using a computer diary is brilliant because I can just drag and drop tasks into new times. </a:t>
            </a:r>
          </a:p>
          <a:p>
            <a:endParaRPr lang="en-GB" dirty="0"/>
          </a:p>
        </p:txBody>
      </p:sp>
      <p:sp>
        <p:nvSpPr>
          <p:cNvPr id="4" name="Slide Number Placeholder 3"/>
          <p:cNvSpPr>
            <a:spLocks noGrp="1"/>
          </p:cNvSpPr>
          <p:nvPr>
            <p:ph type="sldNum" sz="quarter" idx="10"/>
          </p:nvPr>
        </p:nvSpPr>
        <p:spPr/>
        <p:txBody>
          <a:bodyPr/>
          <a:lstStyle/>
          <a:p>
            <a:fld id="{8DCC7210-4E2D-4B98-9D3F-BDC20EC195B5}" type="slidenum">
              <a:rPr lang="en-GB" smtClean="0"/>
              <a:pPr/>
              <a:t>27</a:t>
            </a:fld>
            <a:endParaRPr lang="en-GB"/>
          </a:p>
        </p:txBody>
      </p:sp>
    </p:spTree>
    <p:extLst>
      <p:ext uri="{BB962C8B-B14F-4D97-AF65-F5344CB8AC3E}">
        <p14:creationId xmlns:p14="http://schemas.microsoft.com/office/powerpoint/2010/main" val="27245516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20000"/>
          </a:bodyPr>
          <a:lstStyle/>
          <a:p>
            <a:r>
              <a:rPr lang="en-GB" dirty="0"/>
              <a:t>Planning and reviewing times</a:t>
            </a:r>
          </a:p>
          <a:p>
            <a:endParaRPr lang="en-GB" dirty="0"/>
          </a:p>
          <a:p>
            <a:r>
              <a:rPr lang="en-GB" dirty="0"/>
              <a:t>Now I come to a really important bit which is that planning and reviewing are almost the most important part of sticking to your plans and no matter what else you get right or wrong if you don't review your plan I can probably guarantee you won't stick to it and it will have been a waste of time to do. </a:t>
            </a:r>
          </a:p>
          <a:p>
            <a:endParaRPr lang="en-GB" dirty="0"/>
          </a:p>
          <a:p>
            <a:r>
              <a:rPr lang="en-GB" dirty="0"/>
              <a:t>So when I've asked students who do this sort of thing they say, 'Well, we plan at the weekend for the next week and then we might review at the end of the week when we've done it', which is fantastic. But the idea is that you can plan each day and often will need to re-plan each day no matter how good your planning is and how long you've been doing it, and then reschedule. Therefore you need to review probably the night before so that you know what you've got to get up for and that might help you to get out of bed. You want to review first thing in the morning what it is that you've got to do and what bits you should get started on. You could review at lunchtime to see how you are sticking to your plan for the day and then here is a really big tip, review at least an hour before the end of your day which in my case of a working day I try to review at about an hour before the time I think I'm going to go home because no matter what I can usually get my top priority thing done in that last hour or make an important phone call and renegotiate the deadline into a live line. </a:t>
            </a:r>
          </a:p>
          <a:p>
            <a:endParaRPr lang="en-GB" dirty="0"/>
          </a:p>
          <a:p>
            <a:r>
              <a:rPr lang="en-GB" dirty="0"/>
              <a:t>If you leave that until you're going home and you suddenly realise you haven't done it then you've probably let somebody else down. So it's really good to review before the end of a day.</a:t>
            </a:r>
          </a:p>
          <a:p>
            <a:endParaRPr lang="en-GB" dirty="0"/>
          </a:p>
          <a:p>
            <a:r>
              <a:rPr lang="en-GB" dirty="0"/>
              <a:t> You can review again in the course of the evening to know what it is that you've got to do the next day and prepare for it making sure you've got what you need for your committed time. Have you got your things to read on the bus? Have you got printed off that draft essay that you are going to talk to your flatmate about so they can give you some hint as to whether you have been reasonably clear in your writing? If you haven't printed it off then you can't talk to them about it, so keeping an eye on what it is that you are going to do at each part of the day and making sure that you are scheduling yourself and getting the resources ready is really helpful.</a:t>
            </a:r>
          </a:p>
          <a:p>
            <a:endParaRPr lang="en-GB" dirty="0"/>
          </a:p>
          <a:p>
            <a:r>
              <a:rPr lang="en-GB" dirty="0"/>
              <a:t> Planning and reviewing are fundamental strategies for time management and making sure that you ask yourself frequently, 'Why am I doing what I am doing right now?, how is this contributing to what I want to achieve?'. That will help you develop your sense of satisfaction with time.</a:t>
            </a:r>
          </a:p>
          <a:p>
            <a:endParaRPr lang="en-GB" dirty="0"/>
          </a:p>
        </p:txBody>
      </p:sp>
      <p:sp>
        <p:nvSpPr>
          <p:cNvPr id="4" name="Slide Number Placeholder 3"/>
          <p:cNvSpPr>
            <a:spLocks noGrp="1"/>
          </p:cNvSpPr>
          <p:nvPr>
            <p:ph type="sldNum" sz="quarter" idx="10"/>
          </p:nvPr>
        </p:nvSpPr>
        <p:spPr/>
        <p:txBody>
          <a:bodyPr/>
          <a:lstStyle/>
          <a:p>
            <a:fld id="{8DCC7210-4E2D-4B98-9D3F-BDC20EC195B5}" type="slidenum">
              <a:rPr lang="en-GB" smtClean="0"/>
              <a:pPr/>
              <a:t>28</a:t>
            </a:fld>
            <a:endParaRPr lang="en-GB"/>
          </a:p>
        </p:txBody>
      </p:sp>
    </p:spTree>
    <p:extLst>
      <p:ext uri="{BB962C8B-B14F-4D97-AF65-F5344CB8AC3E}">
        <p14:creationId xmlns:p14="http://schemas.microsoft.com/office/powerpoint/2010/main" val="266829100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Procrastination</a:t>
            </a:r>
          </a:p>
          <a:p>
            <a:endParaRPr lang="en-GB" dirty="0"/>
          </a:p>
          <a:p>
            <a:r>
              <a:rPr lang="en-GB" dirty="0"/>
              <a:t>No matter how well you develop some of your time management strategies there is always one thing that you will still get caught out by and that is procrastination. We all procrastinate, we all get stuck, sometimes completely and sometimes on just one or two things. Procrastination is just putting things off, you know that you're procrastinating because something that has been on your to do list just keeps turning up on it for a week, two weeks, two months or six months and you still haven't done it. So another time management strategy is learning how to beat procrastination. We usually procrastinate because a task is particularly unpleasant or you think you're not good at it or you don't know how to do it, you think it's too big and there's no clear deadline or the deadline is very far off, that's a killer. Or maybe you're too tired or panicky. </a:t>
            </a:r>
          </a:p>
          <a:p>
            <a:endParaRPr lang="en-GB" dirty="0"/>
          </a:p>
          <a:p>
            <a:r>
              <a:rPr lang="en-GB" dirty="0"/>
              <a:t>So if you know why you're procrastinating, it might be possible for you to think of the right strategy to beat that particular reason for procrastinating.</a:t>
            </a:r>
          </a:p>
          <a:p>
            <a:endParaRPr lang="en-GB" dirty="0"/>
          </a:p>
        </p:txBody>
      </p:sp>
      <p:sp>
        <p:nvSpPr>
          <p:cNvPr id="4" name="Slide Number Placeholder 3"/>
          <p:cNvSpPr>
            <a:spLocks noGrp="1"/>
          </p:cNvSpPr>
          <p:nvPr>
            <p:ph type="sldNum" sz="quarter" idx="10"/>
          </p:nvPr>
        </p:nvSpPr>
        <p:spPr/>
        <p:txBody>
          <a:bodyPr/>
          <a:lstStyle/>
          <a:p>
            <a:fld id="{8DCC7210-4E2D-4B98-9D3F-BDC20EC195B5}" type="slidenum">
              <a:rPr lang="en-GB" smtClean="0"/>
              <a:pPr/>
              <a:t>29</a:t>
            </a:fld>
            <a:endParaRPr lang="en-GB"/>
          </a:p>
        </p:txBody>
      </p:sp>
    </p:spTree>
    <p:extLst>
      <p:ext uri="{BB962C8B-B14F-4D97-AF65-F5344CB8AC3E}">
        <p14:creationId xmlns:p14="http://schemas.microsoft.com/office/powerpoint/2010/main" val="25710128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20000"/>
          </a:bodyPr>
          <a:lstStyle/>
          <a:p>
            <a:r>
              <a:rPr lang="en-GB" dirty="0"/>
              <a:t>There are a few other hints and tips that are worth mentioning on time management. Don't spend time spending time in regret. Things that haven't been done just haven't been done. Look forward and try to motivate yourself for the things that are still possible. </a:t>
            </a:r>
          </a:p>
          <a:p>
            <a:endParaRPr lang="en-GB" dirty="0"/>
          </a:p>
          <a:p>
            <a:r>
              <a:rPr lang="en-GB" dirty="0"/>
              <a:t>If you are overwhelmed and it's to do with your study, it's really important that you speak to your tutor to see what can be rescheduled or what can be managed or what can be got round.</a:t>
            </a:r>
          </a:p>
          <a:p>
            <a:endParaRPr lang="en-GB" dirty="0"/>
          </a:p>
          <a:p>
            <a:r>
              <a:rPr lang="en-GB" dirty="0"/>
              <a:t> Another strategy is to double up on committed time. If you do a lot of travelling it's possible that you'll be able to listen to some Skills Centre pod casts on the way and be able to think about different strategies for writing, reading and brushing up on a whole range of strategies to help you study better. But you can also revise whilst you are on the train, you can re-read a draft or make corrections, a whole range of things that we can now do because of the technology that's available to us in our committed time.</a:t>
            </a:r>
          </a:p>
          <a:p>
            <a:endParaRPr lang="en-GB" dirty="0"/>
          </a:p>
          <a:p>
            <a:r>
              <a:rPr lang="en-GB" dirty="0"/>
              <a:t> Another thing is not to waste time. We can get quite trapped into wasting our time by, for instance, searching for something that's not going to be found. A good strategy is to say to yourself, 'I'm going to give myself 15 minutes to find it, if I can't find that file or that object I'll think of a way of getting round without it or getting another one.' </a:t>
            </a:r>
          </a:p>
          <a:p>
            <a:endParaRPr lang="en-GB" dirty="0"/>
          </a:p>
          <a:p>
            <a:r>
              <a:rPr lang="en-GB" dirty="0"/>
              <a:t>A really important strategy to remember is the question, 'Is the best use of my time right now?'. Ask yourself that frequently, just stop and think and be mindful of how you are using your time. Small adjustments can make a big difference to how the day finishes overall.</a:t>
            </a:r>
          </a:p>
          <a:p>
            <a:endParaRPr lang="en-GB" dirty="0"/>
          </a:p>
          <a:p>
            <a:r>
              <a:rPr lang="en-GB" dirty="0"/>
              <a:t> One area which students often ask me about is, 'how do we cope with interruptions such as my friends going to the pub and I want to go with them?'. And what I tell them is to try and turn your interruptions into rewards wherever you can, I'll be with you in another hour and a half when I've just finished page 3 of the first draft of my essay. That way you get the best of both worlds.</a:t>
            </a:r>
          </a:p>
          <a:p>
            <a:endParaRPr lang="en-GB" dirty="0"/>
          </a:p>
          <a:p>
            <a:r>
              <a:rPr lang="en-GB" dirty="0"/>
              <a:t> One last thought, when you're seriously overwhelmed it's often a good idea to take decisions about things that have been hanging on in your mind. 'I don't know if I'm going to do the project on that issue or whether I should write that essay or that other one that seems to be a bit easier.' What's really important is to just to take the decision and go for it, because that way you can reduce your stress levels, stop your procrastinating and help you to achieve what you want to in the time that you've got available. </a:t>
            </a:r>
          </a:p>
          <a:p>
            <a:endParaRPr lang="en-GB" dirty="0"/>
          </a:p>
        </p:txBody>
      </p:sp>
      <p:sp>
        <p:nvSpPr>
          <p:cNvPr id="4" name="Slide Number Placeholder 3"/>
          <p:cNvSpPr>
            <a:spLocks noGrp="1"/>
          </p:cNvSpPr>
          <p:nvPr>
            <p:ph type="sldNum" sz="quarter" idx="10"/>
          </p:nvPr>
        </p:nvSpPr>
        <p:spPr/>
        <p:txBody>
          <a:bodyPr/>
          <a:lstStyle/>
          <a:p>
            <a:fld id="{8DCC7210-4E2D-4B98-9D3F-BDC20EC195B5}" type="slidenum">
              <a:rPr lang="en-GB" smtClean="0"/>
              <a:pPr/>
              <a:t>30</a:t>
            </a:fld>
            <a:endParaRPr lang="en-GB"/>
          </a:p>
        </p:txBody>
      </p:sp>
    </p:spTree>
    <p:extLst>
      <p:ext uri="{BB962C8B-B14F-4D97-AF65-F5344CB8AC3E}">
        <p14:creationId xmlns:p14="http://schemas.microsoft.com/office/powerpoint/2010/main" val="112756204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dirty="0"/>
          </a:p>
          <a:p>
            <a:endParaRPr lang="en-GB" dirty="0"/>
          </a:p>
          <a:p>
            <a:pPr marL="0" marR="0" indent="0" algn="l" defTabSz="914400" rtl="0" eaLnBrk="0" fontAlgn="base" latinLnBrk="0" hangingPunct="0">
              <a:lnSpc>
                <a:spcPct val="100000"/>
              </a:lnSpc>
              <a:spcBef>
                <a:spcPct val="30000"/>
              </a:spcBef>
              <a:spcAft>
                <a:spcPct val="0"/>
              </a:spcAft>
              <a:buClrTx/>
              <a:buSzTx/>
              <a:buFontTx/>
              <a:buNone/>
              <a:tabLst/>
              <a:defRPr/>
            </a:pPr>
            <a:endParaRPr lang="en-GB" dirty="0"/>
          </a:p>
          <a:p>
            <a:endParaRPr lang="en-GB" dirty="0"/>
          </a:p>
        </p:txBody>
      </p:sp>
      <p:sp>
        <p:nvSpPr>
          <p:cNvPr id="4" name="Slide Number Placeholder 3"/>
          <p:cNvSpPr>
            <a:spLocks noGrp="1"/>
          </p:cNvSpPr>
          <p:nvPr>
            <p:ph type="sldNum" sz="quarter" idx="10"/>
          </p:nvPr>
        </p:nvSpPr>
        <p:spPr/>
        <p:txBody>
          <a:bodyPr/>
          <a:lstStyle/>
          <a:p>
            <a:pPr>
              <a:defRPr/>
            </a:pPr>
            <a:fld id="{88E1C878-F27A-4492-9E93-F241953C5C67}" type="slidenum">
              <a:rPr lang="en-GB" smtClean="0"/>
              <a:pPr>
                <a:defRPr/>
              </a:pPr>
              <a:t>31</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460D6B34-A169-4C14-88DD-8F0439786FE0}" type="datetimeFigureOut">
              <a:rPr lang="en-GB" smtClean="0"/>
              <a:pPr/>
              <a:t>14/03/2024</a:t>
            </a:fld>
            <a:endParaRPr lang="en-GB" dirty="0"/>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dirty="0"/>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EE267287-1E51-425F-941D-3CFF4E22B629}" type="slidenum">
              <a:rPr lang="en-GB" smtClean="0"/>
              <a:pPr/>
              <a:t>‹#›</a:t>
            </a:fld>
            <a:endParaRPr lang="en-GB" dirty="0"/>
          </a:p>
        </p:txBody>
      </p:sp>
      <p:pic>
        <p:nvPicPr>
          <p:cNvPr id="13" name="Picture 2" descr="logoSMU"/>
          <p:cNvPicPr>
            <a:picLocks noChangeAspect="1" noChangeArrowheads="1"/>
          </p:cNvPicPr>
          <p:nvPr userDrawn="1"/>
        </p:nvPicPr>
        <p:blipFill>
          <a:blip r:embed="rId3" cstate="print"/>
          <a:srcRect/>
          <a:stretch>
            <a:fillRect/>
          </a:stretch>
        </p:blipFill>
        <p:spPr bwMode="auto">
          <a:xfrm>
            <a:off x="1487272" y="5329308"/>
            <a:ext cx="6169457" cy="1340052"/>
          </a:xfrm>
          <a:prstGeom prst="rect">
            <a:avLst/>
          </a:prstGeom>
          <a:noFill/>
          <a:ln w="9525">
            <a:noFill/>
            <a:miter lim="800000"/>
            <a:headEnd/>
            <a:tailEnd/>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460D6B34-A169-4C14-88DD-8F0439786FE0}" type="datetimeFigureOut">
              <a:rPr lang="en-GB" smtClean="0"/>
              <a:pPr/>
              <a:t>14/03/2024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E267287-1E51-425F-941D-3CFF4E22B629}" type="slidenum">
              <a:rPr lang="en-GB" smtClean="0"/>
              <a:pPr/>
              <a:t>‹#›</a:t>
            </a:fld>
            <a:endParaRPr lang="en-GB" dirty="0"/>
          </a:p>
        </p:txBody>
      </p:sp>
      <p:sp>
        <p:nvSpPr>
          <p:cNvPr id="7" name="Title 6"/>
          <p:cNvSpPr>
            <a:spLocks noGrp="1"/>
          </p:cNvSpPr>
          <p:nvPr>
            <p:ph type="title"/>
          </p:nvPr>
        </p:nvSpPr>
        <p:spPr/>
        <p:txBody>
          <a:bodyPr rtlCol="0"/>
          <a:lstStyle/>
          <a:p>
            <a:r>
              <a:rPr kumimoji="0"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460D6B34-A169-4C14-88DD-8F0439786FE0}" type="datetimeFigureOut">
              <a:rPr lang="en-GB" smtClean="0"/>
              <a:pPr/>
              <a:t>14/03/2024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E267287-1E51-425F-941D-3CFF4E22B629}" type="slidenum">
              <a:rPr lang="en-GB" smtClean="0"/>
              <a:pPr/>
              <a:t>‹#›</a:t>
            </a:fld>
            <a:endParaRPr lang="en-GB" dirty="0"/>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460D6B34-A169-4C14-88DD-8F0439786FE0}" type="datetimeFigureOut">
              <a:rPr lang="en-GB" smtClean="0"/>
              <a:pPr/>
              <a:t>14/03/2024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E267287-1E51-425F-941D-3CFF4E22B629}" type="slidenum">
              <a:rPr lang="en-GB" smtClean="0"/>
              <a:pPr/>
              <a:t>‹#›</a:t>
            </a:fld>
            <a:endParaRPr lang="en-GB" dirty="0"/>
          </a:p>
        </p:txBody>
      </p:sp>
      <p:sp>
        <p:nvSpPr>
          <p:cNvPr id="8" name="Title 7"/>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460D6B34-A169-4C14-88DD-8F0439786FE0}" type="datetimeFigureOut">
              <a:rPr lang="en-GB" smtClean="0"/>
              <a:pPr/>
              <a:t>14/03/2024</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EE267287-1E51-425F-941D-3CFF4E22B629}" type="slidenum">
              <a:rPr lang="en-GB" smtClean="0"/>
              <a:pPr/>
              <a:t>‹#›</a:t>
            </a:fld>
            <a:endParaRPr lang="en-GB" dirty="0"/>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460D6B34-A169-4C14-88DD-8F0439786FE0}" type="datetimeFigureOut">
              <a:rPr lang="en-GB" smtClean="0"/>
              <a:pPr/>
              <a:t>14/03/2024</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EE267287-1E51-425F-941D-3CFF4E22B629}" type="slidenum">
              <a:rPr lang="en-GB" smtClean="0"/>
              <a:pPr/>
              <a:t>‹#›</a:t>
            </a:fld>
            <a:endParaRPr lang="en-GB" dirty="0"/>
          </a:p>
        </p:txBody>
      </p:sp>
      <p:sp>
        <p:nvSpPr>
          <p:cNvPr id="6" name="Title 5"/>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60D6B34-A169-4C14-88DD-8F0439786FE0}" type="datetimeFigureOut">
              <a:rPr lang="en-GB" smtClean="0"/>
              <a:pPr/>
              <a:t>14/03/2024</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EE267287-1E51-425F-941D-3CFF4E22B629}"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a:t>Click to edit Master title style</a:t>
            </a:r>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460D6B34-A169-4C14-88DD-8F0439786FE0}" type="datetimeFigureOut">
              <a:rPr lang="en-GB" smtClean="0"/>
              <a:pPr/>
              <a:t>14/03/2024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E267287-1E51-425F-941D-3CFF4E22B629}" type="slidenum">
              <a:rPr lang="en-GB" smtClean="0"/>
              <a:pPr/>
              <a:t>‹#›</a:t>
            </a:fld>
            <a:endParaRPr lang="en-GB" dirty="0"/>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460D6B34-A169-4C14-88DD-8F0439786FE0}" type="datetimeFigureOut">
              <a:rPr lang="en-GB" smtClean="0"/>
              <a:pPr/>
              <a:t>14/03/2024</a:t>
            </a:fld>
            <a:endParaRPr lang="en-GB" dirty="0"/>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GB" dirty="0"/>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EE267287-1E51-425F-941D-3CFF4E22B629}" type="slidenum">
              <a:rPr lang="en-GB" smtClean="0"/>
              <a:pPr/>
              <a:t>‹#›</a:t>
            </a:fld>
            <a:endParaRPr lang="en-GB" dirty="0"/>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a:t>Click to edit Master title style</a:t>
            </a:r>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460D6B34-A169-4C14-88DD-8F0439786FE0}" type="datetimeFigureOut">
              <a:rPr lang="en-GB" smtClean="0"/>
              <a:pPr/>
              <a:t>14/03/2024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E267287-1E51-425F-941D-3CFF4E22B629}"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460D6B34-A169-4C14-88DD-8F0439786FE0}" type="datetimeFigureOut">
              <a:rPr lang="en-GB" smtClean="0"/>
              <a:pPr/>
              <a:t>14/03/2024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E267287-1E51-425F-941D-3CFF4E22B629}" type="slidenum">
              <a:rPr lang="en-GB" smtClean="0"/>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a:t>Click to edit Master title style</a:t>
            </a:r>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460D6B34-A169-4C14-88DD-8F0439786FE0}" type="datetimeFigureOut">
              <a:rPr lang="en-GB" smtClean="0"/>
              <a:pPr/>
              <a:t>14/03/2024</a:t>
            </a:fld>
            <a:endParaRPr lang="en-GB" dirty="0"/>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GB" dirty="0"/>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EE267287-1E51-425F-941D-3CFF4E22B629}" type="slidenum">
              <a:rPr lang="en-GB" smtClean="0"/>
              <a:pPr/>
              <a:t>‹#›</a:t>
            </a:fld>
            <a:endParaRPr lang="en-GB" dirty="0"/>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en-US" dirty="0"/>
              <a:t>Time Management</a:t>
            </a:r>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81329"/>
            <a:ext cx="8229600" cy="4107912"/>
          </a:xfrm>
        </p:spPr>
        <p:txBody>
          <a:bodyPr>
            <a:normAutofit/>
          </a:bodyPr>
          <a:lstStyle/>
          <a:p>
            <a:r>
              <a:rPr lang="en-GB" dirty="0"/>
              <a:t>Learning to Manage your time effectively is a key skill.</a:t>
            </a:r>
          </a:p>
          <a:p>
            <a:r>
              <a:rPr lang="en-GB" dirty="0"/>
              <a:t>Effective Time Management is a Key to Success in:</a:t>
            </a:r>
          </a:p>
          <a:p>
            <a:r>
              <a:rPr lang="en-GB" dirty="0"/>
              <a:t>Getting Assignments in on time</a:t>
            </a:r>
          </a:p>
          <a:p>
            <a:r>
              <a:rPr lang="en-GB" dirty="0"/>
              <a:t>Living a Healthy Balanced Life.</a:t>
            </a:r>
          </a:p>
        </p:txBody>
      </p:sp>
      <p:sp>
        <p:nvSpPr>
          <p:cNvPr id="2" name="Title 1"/>
          <p:cNvSpPr>
            <a:spLocks noGrp="1"/>
          </p:cNvSpPr>
          <p:nvPr>
            <p:ph type="title"/>
          </p:nvPr>
        </p:nvSpPr>
        <p:spPr/>
        <p:txBody>
          <a:bodyPr/>
          <a:lstStyle/>
          <a:p>
            <a:r>
              <a:rPr lang="en-GB" dirty="0"/>
              <a:t>Success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1481138"/>
          <a:ext cx="8229600" cy="4525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Title 7"/>
          <p:cNvSpPr>
            <a:spLocks noGrp="1"/>
          </p:cNvSpPr>
          <p:nvPr>
            <p:ph type="title"/>
          </p:nvPr>
        </p:nvSpPr>
        <p:spPr/>
        <p:txBody>
          <a:bodyPr>
            <a:normAutofit fontScale="90000"/>
          </a:bodyPr>
          <a:lstStyle/>
          <a:p>
            <a:r>
              <a:rPr lang="en-GB" dirty="0"/>
              <a:t>Manage your Time to Achieve your Goals: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GB" dirty="0"/>
              <a:t>The only person that can manage your time is YOU.</a:t>
            </a:r>
          </a:p>
          <a:p>
            <a:r>
              <a:rPr lang="en-GB" dirty="0"/>
              <a:t>You are in complete control of what you focus on.</a:t>
            </a:r>
          </a:p>
          <a:p>
            <a:r>
              <a:rPr lang="en-GB" dirty="0"/>
              <a:t>Time is in your hands, it is up to you how you use it.</a:t>
            </a:r>
          </a:p>
          <a:p>
            <a:r>
              <a:rPr lang="en-GB" dirty="0"/>
              <a:t>It is SOOO Easy to get distracted these days and whereas there is nothing at all wrong with this in itself, learning to focus on what really matters most is key to achieving what you really want in life.</a:t>
            </a:r>
          </a:p>
        </p:txBody>
      </p:sp>
      <p:sp>
        <p:nvSpPr>
          <p:cNvPr id="3" name="Title 2"/>
          <p:cNvSpPr>
            <a:spLocks noGrp="1"/>
          </p:cNvSpPr>
          <p:nvPr>
            <p:ph type="title"/>
          </p:nvPr>
        </p:nvSpPr>
        <p:spPr/>
        <p:txBody>
          <a:bodyPr/>
          <a:lstStyle/>
          <a:p>
            <a:r>
              <a:rPr lang="en-GB" dirty="0"/>
              <a:t>Be Positive &amp; Pro-Active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143373634"/>
              </p:ext>
            </p:extLst>
          </p:nvPr>
        </p:nvGraphicFramePr>
        <p:xfrm>
          <a:off x="457200" y="1916832"/>
          <a:ext cx="8219256" cy="3339505"/>
        </p:xfrm>
        <a:graphic>
          <a:graphicData uri="http://schemas.openxmlformats.org/drawingml/2006/table">
            <a:tbl>
              <a:tblPr bandRow="1">
                <a:tableStyleId>{073A0DAA-6AF3-43AB-8588-CEC1D06C72B9}</a:tableStyleId>
              </a:tblPr>
              <a:tblGrid>
                <a:gridCol w="3679414">
                  <a:extLst>
                    <a:ext uri="{9D8B030D-6E8A-4147-A177-3AD203B41FA5}">
                      <a16:colId xmlns:a16="http://schemas.microsoft.com/office/drawing/2014/main" val="20000"/>
                    </a:ext>
                  </a:extLst>
                </a:gridCol>
                <a:gridCol w="4539842">
                  <a:extLst>
                    <a:ext uri="{9D8B030D-6E8A-4147-A177-3AD203B41FA5}">
                      <a16:colId xmlns:a16="http://schemas.microsoft.com/office/drawing/2014/main" val="20001"/>
                    </a:ext>
                  </a:extLst>
                </a:gridCol>
              </a:tblGrid>
              <a:tr h="69093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3000" u="none" dirty="0"/>
                        <a:t>9am to 5pm</a:t>
                      </a:r>
                    </a:p>
                  </a:txBody>
                  <a:tcPr/>
                </a:tc>
                <a:tc>
                  <a:txBody>
                    <a:bodyPr/>
                    <a:lstStyle/>
                    <a:p>
                      <a:r>
                        <a:rPr lang="en-GB" sz="3000" u="none" dirty="0"/>
                        <a:t>8 hours per day</a:t>
                      </a:r>
                    </a:p>
                  </a:txBody>
                  <a:tcPr/>
                </a:tc>
                <a:extLst>
                  <a:ext uri="{0D108BD9-81ED-4DB2-BD59-A6C34878D82A}">
                    <a16:rowId xmlns:a16="http://schemas.microsoft.com/office/drawing/2014/main" val="10000"/>
                  </a:ext>
                </a:extLst>
              </a:tr>
              <a:tr h="690932">
                <a:tc>
                  <a:txBody>
                    <a:bodyPr/>
                    <a:lstStyle/>
                    <a:p>
                      <a:r>
                        <a:rPr lang="en-GB" sz="3000" u="none" dirty="0"/>
                        <a:t>5 Days a Week</a:t>
                      </a:r>
                    </a:p>
                  </a:txBody>
                  <a:tcPr/>
                </a:tc>
                <a:tc>
                  <a:txBody>
                    <a:bodyPr/>
                    <a:lstStyle/>
                    <a:p>
                      <a:r>
                        <a:rPr lang="en-GB" sz="3000" u="none" dirty="0"/>
                        <a:t>40 hours per week</a:t>
                      </a:r>
                    </a:p>
                  </a:txBody>
                  <a:tcPr/>
                </a:tc>
                <a:extLst>
                  <a:ext uri="{0D108BD9-81ED-4DB2-BD59-A6C34878D82A}">
                    <a16:rowId xmlns:a16="http://schemas.microsoft.com/office/drawing/2014/main" val="10001"/>
                  </a:ext>
                </a:extLst>
              </a:tr>
              <a:tr h="690932">
                <a:tc>
                  <a:txBody>
                    <a:bodyPr/>
                    <a:lstStyle/>
                    <a:p>
                      <a:r>
                        <a:rPr lang="en-GB" sz="3000" u="none" dirty="0"/>
                        <a:t>Lunch hour!</a:t>
                      </a:r>
                      <a:r>
                        <a:rPr lang="en-GB" sz="3000" u="none" dirty="0">
                          <a:sym typeface="Wingdings" pitchFamily="2" charset="2"/>
                        </a:rPr>
                        <a:t> -5</a:t>
                      </a:r>
                      <a:endParaRPr lang="en-GB" sz="3000" u="none" dirty="0"/>
                    </a:p>
                  </a:txBody>
                  <a:tcPr/>
                </a:tc>
                <a:tc>
                  <a:txBody>
                    <a:bodyPr/>
                    <a:lstStyle/>
                    <a:p>
                      <a:r>
                        <a:rPr lang="en-GB" sz="3000" u="none" dirty="0"/>
                        <a:t>35 hours</a:t>
                      </a:r>
                      <a:r>
                        <a:rPr lang="en-GB" sz="3000" u="none" baseline="0" dirty="0"/>
                        <a:t> per week</a:t>
                      </a:r>
                      <a:endParaRPr lang="en-GB" sz="3000" u="none" dirty="0"/>
                    </a:p>
                  </a:txBody>
                  <a:tcPr/>
                </a:tc>
                <a:extLst>
                  <a:ext uri="{0D108BD9-81ED-4DB2-BD59-A6C34878D82A}">
                    <a16:rowId xmlns:a16="http://schemas.microsoft.com/office/drawing/2014/main" val="10002"/>
                  </a:ext>
                </a:extLst>
              </a:tr>
              <a:tr h="1266709">
                <a:tc>
                  <a:txBody>
                    <a:bodyPr/>
                    <a:lstStyle/>
                    <a:p>
                      <a:r>
                        <a:rPr lang="en-GB" sz="3000" b="0" u="none"/>
                        <a:t>5/6 </a:t>
                      </a:r>
                      <a:r>
                        <a:rPr lang="en-GB" sz="3000" b="0" u="none" dirty="0"/>
                        <a:t>Modules</a:t>
                      </a:r>
                      <a:r>
                        <a:rPr lang="en-GB" sz="3000" b="0" u="none" baseline="0" dirty="0"/>
                        <a:t> per Course</a:t>
                      </a:r>
                      <a:endParaRPr lang="en-GB" sz="3000" b="0" u="none" dirty="0"/>
                    </a:p>
                  </a:txBody>
                  <a:tcPr/>
                </a:tc>
                <a:tc>
                  <a:txBody>
                    <a:bodyPr/>
                    <a:lstStyle/>
                    <a:p>
                      <a:r>
                        <a:rPr lang="en-GB" sz="3000" b="0" u="none"/>
                        <a:t>7</a:t>
                      </a:r>
                      <a:r>
                        <a:rPr lang="en-GB" sz="3000" b="0" u="none" baseline="0"/>
                        <a:t> or </a:t>
                      </a:r>
                      <a:r>
                        <a:rPr lang="en-GB" sz="3000" b="0" u="none"/>
                        <a:t>6 </a:t>
                      </a:r>
                      <a:r>
                        <a:rPr lang="en-GB" sz="3000" b="0" u="none" dirty="0"/>
                        <a:t>Hours </a:t>
                      </a:r>
                    </a:p>
                    <a:p>
                      <a:r>
                        <a:rPr lang="en-GB" sz="3000" b="0" u="none" dirty="0"/>
                        <a:t>per Module, per Week</a:t>
                      </a:r>
                    </a:p>
                  </a:txBody>
                  <a:tcPr/>
                </a:tc>
                <a:extLst>
                  <a:ext uri="{0D108BD9-81ED-4DB2-BD59-A6C34878D82A}">
                    <a16:rowId xmlns:a16="http://schemas.microsoft.com/office/drawing/2014/main" val="10003"/>
                  </a:ext>
                </a:extLst>
              </a:tr>
            </a:tbl>
          </a:graphicData>
        </a:graphic>
      </p:graphicFrame>
      <p:sp>
        <p:nvSpPr>
          <p:cNvPr id="2" name="Title 1"/>
          <p:cNvSpPr>
            <a:spLocks noGrp="1"/>
          </p:cNvSpPr>
          <p:nvPr>
            <p:ph type="title"/>
          </p:nvPr>
        </p:nvSpPr>
        <p:spPr/>
        <p:txBody>
          <a:bodyPr>
            <a:normAutofit fontScale="90000"/>
          </a:bodyPr>
          <a:lstStyle/>
          <a:p>
            <a:pPr lvl="0"/>
            <a:r>
              <a:rPr lang="en-GB" dirty="0"/>
              <a:t>Full Time Study </a:t>
            </a:r>
            <a:r>
              <a:rPr lang="en-GB" sz="4400" dirty="0">
                <a:solidFill>
                  <a:schemeClr val="accent1">
                    <a:satMod val="150000"/>
                  </a:schemeClr>
                </a:solidFill>
                <a:effectLst/>
              </a:rPr>
              <a:t>= Full Time Job</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a:buNone/>
            </a:pPr>
            <a:r>
              <a:rPr lang="en-GB" b="1" dirty="0"/>
              <a:t>For Example</a:t>
            </a:r>
          </a:p>
          <a:p>
            <a:endParaRPr lang="en-GB" dirty="0"/>
          </a:p>
          <a:p>
            <a:r>
              <a:rPr lang="en-GB" dirty="0"/>
              <a:t>If you have 6 Modules</a:t>
            </a:r>
          </a:p>
          <a:p>
            <a:endParaRPr lang="en-GB" dirty="0"/>
          </a:p>
          <a:p>
            <a:r>
              <a:rPr lang="en-GB" dirty="0"/>
              <a:t>6 hours per Module per week. </a:t>
            </a:r>
            <a:r>
              <a:rPr lang="en-GB" dirty="0" err="1"/>
              <a:t>E.g</a:t>
            </a:r>
            <a:r>
              <a:rPr lang="en-GB" dirty="0"/>
              <a:t>:</a:t>
            </a:r>
          </a:p>
          <a:p>
            <a:endParaRPr lang="en-GB" dirty="0"/>
          </a:p>
          <a:p>
            <a:r>
              <a:rPr lang="en-GB" dirty="0"/>
              <a:t>Web Authoring Lecture/tutorial for 2 hours</a:t>
            </a:r>
          </a:p>
          <a:p>
            <a:endParaRPr lang="en-GB" dirty="0"/>
          </a:p>
          <a:p>
            <a:r>
              <a:rPr lang="en-GB" dirty="0"/>
              <a:t>Personal Study for 4 hours per module per week.</a:t>
            </a:r>
          </a:p>
        </p:txBody>
      </p:sp>
      <p:sp>
        <p:nvSpPr>
          <p:cNvPr id="2" name="Title 1"/>
          <p:cNvSpPr>
            <a:spLocks noGrp="1"/>
          </p:cNvSpPr>
          <p:nvPr>
            <p:ph type="title"/>
          </p:nvPr>
        </p:nvSpPr>
        <p:spPr/>
        <p:txBody>
          <a:bodyPr/>
          <a:lstStyle/>
          <a:p>
            <a:r>
              <a:rPr lang="en-GB"/>
              <a:t>Full Time Study</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GB" dirty="0"/>
              <a:t>In order to balance your University, Working and Social life, it is recommended that students spend a minimum of 2, and typically 4 hours a week on Personal Study </a:t>
            </a:r>
            <a:r>
              <a:rPr lang="en-GB" b="1" dirty="0"/>
              <a:t>for each module per week</a:t>
            </a:r>
            <a:r>
              <a:rPr lang="en-GB" dirty="0"/>
              <a:t>.</a:t>
            </a:r>
          </a:p>
          <a:p>
            <a:endParaRPr lang="en-GB" dirty="0"/>
          </a:p>
          <a:p>
            <a:r>
              <a:rPr lang="en-GB" dirty="0"/>
              <a:t>All University course documents are designed and validated around these typical figures.</a:t>
            </a:r>
          </a:p>
        </p:txBody>
      </p:sp>
      <p:sp>
        <p:nvSpPr>
          <p:cNvPr id="2" name="Title 1"/>
          <p:cNvSpPr>
            <a:spLocks noGrp="1"/>
          </p:cNvSpPr>
          <p:nvPr>
            <p:ph type="title"/>
          </p:nvPr>
        </p:nvSpPr>
        <p:spPr/>
        <p:txBody>
          <a:bodyPr/>
          <a:lstStyle/>
          <a:p>
            <a:r>
              <a:rPr lang="en-GB"/>
              <a:t>Full Time Study</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23528" y="692696"/>
            <a:ext cx="8363272" cy="4810539"/>
          </a:xfrm>
        </p:spPr>
        <p:txBody>
          <a:bodyPr>
            <a:normAutofit fontScale="92500" lnSpcReduction="10000"/>
          </a:bodyPr>
          <a:lstStyle/>
          <a:p>
            <a:r>
              <a:rPr lang="en-GB" b="1" dirty="0"/>
              <a:t>Each week you should make 2-4 hrs available for each Module outside University.</a:t>
            </a:r>
          </a:p>
          <a:p>
            <a:r>
              <a:rPr lang="en-GB" b="1" dirty="0"/>
              <a:t>Use this time to read around what you are studying in the module and/or work on the Assignment.</a:t>
            </a:r>
          </a:p>
          <a:p>
            <a:r>
              <a:rPr lang="en-GB" b="1" dirty="0"/>
              <a:t>Not only will this enhance you knowledge and skills it will allow you to complete your Assignments/Exams with Ease...</a:t>
            </a:r>
          </a:p>
          <a:p>
            <a:r>
              <a:rPr lang="en-GB" b="1" dirty="0"/>
              <a:t>It will greatly reduce stress during submission time and Allow for a Healthy Balanced life with time to work(i.e. Be productive/creative )and also time to Rest and Play. </a:t>
            </a:r>
          </a:p>
          <a:p>
            <a:endParaRPr lang="en-GB" b="1"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Achieving Balance</a:t>
            </a:r>
          </a:p>
        </p:txBody>
      </p:sp>
      <p:sp>
        <p:nvSpPr>
          <p:cNvPr id="5" name="Content Placeholder 4"/>
          <p:cNvSpPr>
            <a:spLocks noGrp="1"/>
          </p:cNvSpPr>
          <p:nvPr>
            <p:ph idx="1"/>
          </p:nvPr>
        </p:nvSpPr>
        <p:spPr>
          <a:xfrm>
            <a:off x="1691679" y="1700808"/>
            <a:ext cx="5976665" cy="3960440"/>
          </a:xfrm>
        </p:spPr>
        <p:txBody>
          <a:bodyPr/>
          <a:lstStyle/>
          <a:p>
            <a:endParaRPr lang="en-GB" dirty="0"/>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46830" y="1412776"/>
            <a:ext cx="7906658" cy="43974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399545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3"/>
          <p:cNvSpPr>
            <a:spLocks noGrp="1" noChangeArrowheads="1"/>
          </p:cNvSpPr>
          <p:nvPr>
            <p:ph idx="1"/>
          </p:nvPr>
        </p:nvSpPr>
        <p:spPr/>
        <p:txBody>
          <a:bodyPr/>
          <a:lstStyle/>
          <a:p>
            <a:r>
              <a:rPr lang="en-GB" dirty="0"/>
              <a:t>Think about the things/habits that lead to you wasting your time?</a:t>
            </a:r>
          </a:p>
          <a:p>
            <a:pPr>
              <a:buNone/>
            </a:pPr>
            <a:endParaRPr lang="en-GB" dirty="0"/>
          </a:p>
          <a:p>
            <a:r>
              <a:rPr lang="en-GB" dirty="0"/>
              <a:t>e.g. perhaps you spend too much time on certain things (watching TV or </a:t>
            </a:r>
            <a:r>
              <a:rPr lang="en-GB" dirty="0" err="1"/>
              <a:t>Youtube</a:t>
            </a:r>
            <a:r>
              <a:rPr lang="en-GB" dirty="0"/>
              <a:t>?), or procrastinating, to not knowing your Goals or having enough Self-Confidence or Personal Will-Power at this time. Each person is different.</a:t>
            </a:r>
          </a:p>
        </p:txBody>
      </p:sp>
      <p:sp>
        <p:nvSpPr>
          <p:cNvPr id="22530" name="Rectangle 2"/>
          <p:cNvSpPr>
            <a:spLocks noGrp="1" noChangeArrowheads="1"/>
          </p:cNvSpPr>
          <p:nvPr>
            <p:ph type="title"/>
          </p:nvPr>
        </p:nvSpPr>
        <p:spPr/>
        <p:txBody>
          <a:bodyPr/>
          <a:lstStyle/>
          <a:p>
            <a:r>
              <a:rPr lang="en-GB"/>
              <a:t>Activity</a:t>
            </a:r>
            <a:endParaRPr lang="en-GB"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253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253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8197" name="Rectangle 5"/>
          <p:cNvSpPr>
            <a:spLocks noGrp="1" noChangeArrowheads="1"/>
          </p:cNvSpPr>
          <p:nvPr>
            <p:ph sz="half" idx="1"/>
          </p:nvPr>
        </p:nvSpPr>
        <p:spPr>
          <a:xfrm>
            <a:off x="395536" y="1063277"/>
            <a:ext cx="4038600" cy="4525963"/>
          </a:xfrm>
        </p:spPr>
        <p:txBody>
          <a:bodyPr>
            <a:noAutofit/>
          </a:bodyPr>
          <a:lstStyle/>
          <a:p>
            <a:r>
              <a:rPr lang="en-GB" sz="2400" dirty="0">
                <a:solidFill>
                  <a:schemeClr val="bg1"/>
                </a:solidFill>
              </a:rPr>
              <a:t>Interruptions - telephone, personal visitors</a:t>
            </a:r>
          </a:p>
          <a:p>
            <a:endParaRPr lang="en-GB" sz="2400" dirty="0">
              <a:solidFill>
                <a:schemeClr val="bg1"/>
              </a:solidFill>
            </a:endParaRPr>
          </a:p>
          <a:p>
            <a:r>
              <a:rPr lang="en-GB" sz="2400" dirty="0">
                <a:solidFill>
                  <a:schemeClr val="bg1"/>
                </a:solidFill>
              </a:rPr>
              <a:t>Procrastination and indecision </a:t>
            </a:r>
          </a:p>
          <a:p>
            <a:endParaRPr lang="en-US" sz="2400" dirty="0">
              <a:solidFill>
                <a:schemeClr val="bg1"/>
              </a:solidFill>
            </a:endParaRPr>
          </a:p>
          <a:p>
            <a:r>
              <a:rPr lang="en-US" sz="2400" dirty="0">
                <a:solidFill>
                  <a:schemeClr val="bg1"/>
                </a:solidFill>
              </a:rPr>
              <a:t>Inability to say "No“</a:t>
            </a:r>
          </a:p>
          <a:p>
            <a:endParaRPr lang="en-US" sz="2400" dirty="0">
              <a:solidFill>
                <a:schemeClr val="bg1"/>
              </a:solidFill>
            </a:endParaRPr>
          </a:p>
          <a:p>
            <a:r>
              <a:rPr lang="en-US" sz="2400" dirty="0">
                <a:solidFill>
                  <a:schemeClr val="bg1"/>
                </a:solidFill>
              </a:rPr>
              <a:t>Inadequate knowledge  </a:t>
            </a:r>
          </a:p>
          <a:p>
            <a:pPr>
              <a:buNone/>
            </a:pPr>
            <a:endParaRPr lang="en-GB" sz="2400" dirty="0">
              <a:solidFill>
                <a:schemeClr val="bg1"/>
              </a:solidFill>
              <a:cs typeface="Arial" charset="0"/>
            </a:endParaRPr>
          </a:p>
          <a:p>
            <a:r>
              <a:rPr lang="en-GB" sz="2400" dirty="0">
                <a:solidFill>
                  <a:schemeClr val="bg1"/>
                </a:solidFill>
                <a:cs typeface="Arial" charset="0"/>
              </a:rPr>
              <a:t>Acting with incomplete information </a:t>
            </a:r>
          </a:p>
          <a:p>
            <a:endParaRPr lang="en-GB" sz="2400" dirty="0">
              <a:solidFill>
                <a:schemeClr val="bg1"/>
              </a:solidFill>
            </a:endParaRPr>
          </a:p>
        </p:txBody>
      </p:sp>
      <p:sp>
        <p:nvSpPr>
          <p:cNvPr id="8198" name="Rectangle 6"/>
          <p:cNvSpPr>
            <a:spLocks noGrp="1" noChangeArrowheads="1"/>
          </p:cNvSpPr>
          <p:nvPr>
            <p:ph sz="half" idx="2"/>
          </p:nvPr>
        </p:nvSpPr>
        <p:spPr>
          <a:xfrm>
            <a:off x="4648200" y="1052736"/>
            <a:ext cx="4038600" cy="4525963"/>
          </a:xfrm>
        </p:spPr>
        <p:txBody>
          <a:bodyPr>
            <a:normAutofit fontScale="92500" lnSpcReduction="10000"/>
          </a:bodyPr>
          <a:lstStyle/>
          <a:p>
            <a:r>
              <a:rPr lang="en-GB" dirty="0">
                <a:solidFill>
                  <a:schemeClr val="bg1"/>
                </a:solidFill>
                <a:cs typeface="Arial" charset="0"/>
              </a:rPr>
              <a:t>Too much information</a:t>
            </a:r>
          </a:p>
          <a:p>
            <a:pPr>
              <a:buNone/>
            </a:pPr>
            <a:endParaRPr lang="en-US" dirty="0">
              <a:solidFill>
                <a:schemeClr val="bg1"/>
              </a:solidFill>
            </a:endParaRPr>
          </a:p>
          <a:p>
            <a:r>
              <a:rPr lang="en-US" dirty="0">
                <a:solidFill>
                  <a:schemeClr val="bg1"/>
                </a:solidFill>
              </a:rPr>
              <a:t>Unclear objectives and priorities </a:t>
            </a:r>
          </a:p>
          <a:p>
            <a:endParaRPr lang="en-US" dirty="0">
              <a:solidFill>
                <a:schemeClr val="bg1"/>
              </a:solidFill>
            </a:endParaRPr>
          </a:p>
          <a:p>
            <a:r>
              <a:rPr lang="en-US" dirty="0">
                <a:solidFill>
                  <a:schemeClr val="bg1"/>
                </a:solidFill>
              </a:rPr>
              <a:t>Stress and fatigue </a:t>
            </a:r>
          </a:p>
          <a:p>
            <a:endParaRPr lang="en-US" dirty="0">
              <a:solidFill>
                <a:schemeClr val="bg1"/>
              </a:solidFill>
            </a:endParaRPr>
          </a:p>
          <a:p>
            <a:r>
              <a:rPr lang="en-US" dirty="0">
                <a:solidFill>
                  <a:schemeClr val="bg1"/>
                </a:solidFill>
              </a:rPr>
              <a:t>Desk management and personal disorganization.</a:t>
            </a:r>
            <a:endParaRPr lang="en-GB" dirty="0">
              <a:solidFill>
                <a:schemeClr val="bg1"/>
              </a:solidFill>
            </a:endParaRPr>
          </a:p>
          <a:p>
            <a:endParaRPr lang="en-GB" dirty="0">
              <a:solidFill>
                <a:schemeClr val="bg1"/>
              </a:solidFill>
            </a:endParaRPr>
          </a:p>
        </p:txBody>
      </p:sp>
      <p:sp>
        <p:nvSpPr>
          <p:cNvPr id="8196" name="Rectangle 4"/>
          <p:cNvSpPr>
            <a:spLocks noGrp="1" noChangeArrowheads="1"/>
          </p:cNvSpPr>
          <p:nvPr>
            <p:ph type="title"/>
          </p:nvPr>
        </p:nvSpPr>
        <p:spPr>
          <a:xfrm>
            <a:off x="457200" y="44624"/>
            <a:ext cx="8229600" cy="1143000"/>
          </a:xfrm>
        </p:spPr>
        <p:txBody>
          <a:bodyPr/>
          <a:lstStyle/>
          <a:p>
            <a:r>
              <a:rPr lang="en-GB" dirty="0">
                <a:solidFill>
                  <a:schemeClr val="bg1"/>
                </a:solidFill>
              </a:rPr>
              <a:t>Other Common Time Wasters</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197">
                                            <p:txEl>
                                              <p:pRg st="0" end="0"/>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1000"/>
                                  </p:stCondLst>
                                  <p:childTnLst>
                                    <p:set>
                                      <p:cBhvr>
                                        <p:cTn id="9" dur="1" fill="hold">
                                          <p:stCondLst>
                                            <p:cond delay="0"/>
                                          </p:stCondLst>
                                        </p:cTn>
                                        <p:tgtEl>
                                          <p:spTgt spid="8197">
                                            <p:txEl>
                                              <p:pRg st="2" end="2"/>
                                            </p:txEl>
                                          </p:spTgt>
                                        </p:tgtEl>
                                        <p:attrNameLst>
                                          <p:attrName>style.visibility</p:attrName>
                                        </p:attrNameLst>
                                      </p:cBhvr>
                                      <p:to>
                                        <p:strVal val="visible"/>
                                      </p:to>
                                    </p:set>
                                  </p:childTnLst>
                                </p:cTn>
                              </p:par>
                            </p:childTnLst>
                          </p:cTn>
                        </p:par>
                        <p:par>
                          <p:cTn id="10" fill="hold">
                            <p:stCondLst>
                              <p:cond delay="1000"/>
                            </p:stCondLst>
                            <p:childTnLst>
                              <p:par>
                                <p:cTn id="11" presetID="1" presetClass="entr" presetSubtype="0" fill="hold" grpId="0" nodeType="afterEffect">
                                  <p:stCondLst>
                                    <p:cond delay="1000"/>
                                  </p:stCondLst>
                                  <p:childTnLst>
                                    <p:set>
                                      <p:cBhvr>
                                        <p:cTn id="12" dur="1" fill="hold">
                                          <p:stCondLst>
                                            <p:cond delay="0"/>
                                          </p:stCondLst>
                                        </p:cTn>
                                        <p:tgtEl>
                                          <p:spTgt spid="8197">
                                            <p:txEl>
                                              <p:pRg st="4" end="4"/>
                                            </p:txEl>
                                          </p:spTgt>
                                        </p:tgtEl>
                                        <p:attrNameLst>
                                          <p:attrName>style.visibility</p:attrName>
                                        </p:attrNameLst>
                                      </p:cBhvr>
                                      <p:to>
                                        <p:strVal val="visible"/>
                                      </p:to>
                                    </p:set>
                                  </p:childTnLst>
                                </p:cTn>
                              </p:par>
                            </p:childTnLst>
                          </p:cTn>
                        </p:par>
                        <p:par>
                          <p:cTn id="13" fill="hold">
                            <p:stCondLst>
                              <p:cond delay="2000"/>
                            </p:stCondLst>
                            <p:childTnLst>
                              <p:par>
                                <p:cTn id="14" presetID="1" presetClass="entr" presetSubtype="0" fill="hold" grpId="0" nodeType="afterEffect">
                                  <p:stCondLst>
                                    <p:cond delay="1000"/>
                                  </p:stCondLst>
                                  <p:childTnLst>
                                    <p:set>
                                      <p:cBhvr>
                                        <p:cTn id="15" dur="1" fill="hold">
                                          <p:stCondLst>
                                            <p:cond delay="0"/>
                                          </p:stCondLst>
                                        </p:cTn>
                                        <p:tgtEl>
                                          <p:spTgt spid="8197">
                                            <p:txEl>
                                              <p:pRg st="6" end="6"/>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8197">
                                            <p:txEl>
                                              <p:pRg st="8" end="8"/>
                                            </p:txEl>
                                          </p:spTgt>
                                        </p:tgtEl>
                                        <p:attrNameLst>
                                          <p:attrName>style.visibility</p:attrName>
                                        </p:attrNameLst>
                                      </p:cBhvr>
                                      <p:to>
                                        <p:strVal val="visible"/>
                                      </p:to>
                                    </p:set>
                                  </p:childTnLst>
                                </p:cTn>
                              </p:par>
                            </p:childTnLst>
                          </p:cTn>
                        </p:par>
                        <p:par>
                          <p:cTn id="20" fill="hold">
                            <p:stCondLst>
                              <p:cond delay="0"/>
                            </p:stCondLst>
                            <p:childTnLst>
                              <p:par>
                                <p:cTn id="21" presetID="1" presetClass="entr" presetSubtype="0" fill="hold" grpId="0" nodeType="afterEffect">
                                  <p:stCondLst>
                                    <p:cond delay="1000"/>
                                  </p:stCondLst>
                                  <p:childTnLst>
                                    <p:set>
                                      <p:cBhvr>
                                        <p:cTn id="22" dur="1" fill="hold">
                                          <p:stCondLst>
                                            <p:cond delay="0"/>
                                          </p:stCondLst>
                                        </p:cTn>
                                        <p:tgtEl>
                                          <p:spTgt spid="8198">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198">
                                            <p:txEl>
                                              <p:pRg st="2" end="2"/>
                                            </p:txEl>
                                          </p:spTgt>
                                        </p:tgtEl>
                                        <p:attrNameLst>
                                          <p:attrName>style.visibility</p:attrName>
                                        </p:attrNameLst>
                                      </p:cBhvr>
                                      <p:to>
                                        <p:strVal val="visible"/>
                                      </p:to>
                                    </p:set>
                                  </p:childTnLst>
                                </p:cTn>
                              </p:par>
                            </p:childTnLst>
                          </p:cTn>
                        </p:par>
                        <p:par>
                          <p:cTn id="27" fill="hold">
                            <p:stCondLst>
                              <p:cond delay="0"/>
                            </p:stCondLst>
                            <p:childTnLst>
                              <p:par>
                                <p:cTn id="28" presetID="1" presetClass="entr" presetSubtype="0" fill="hold" grpId="0" nodeType="afterEffect">
                                  <p:stCondLst>
                                    <p:cond delay="1000"/>
                                  </p:stCondLst>
                                  <p:childTnLst>
                                    <p:set>
                                      <p:cBhvr>
                                        <p:cTn id="29" dur="1" fill="hold">
                                          <p:stCondLst>
                                            <p:cond delay="0"/>
                                          </p:stCondLst>
                                        </p:cTn>
                                        <p:tgtEl>
                                          <p:spTgt spid="8198">
                                            <p:txEl>
                                              <p:pRg st="4" end="4"/>
                                            </p:txEl>
                                          </p:spTgt>
                                        </p:tgtEl>
                                        <p:attrNameLst>
                                          <p:attrName>style.visibility</p:attrName>
                                        </p:attrNameLst>
                                      </p:cBhvr>
                                      <p:to>
                                        <p:strVal val="visible"/>
                                      </p:to>
                                    </p:set>
                                  </p:childTnLst>
                                </p:cTn>
                              </p:par>
                            </p:childTnLst>
                          </p:cTn>
                        </p:par>
                        <p:par>
                          <p:cTn id="30" fill="hold">
                            <p:stCondLst>
                              <p:cond delay="1000"/>
                            </p:stCondLst>
                            <p:childTnLst>
                              <p:par>
                                <p:cTn id="31" presetID="1" presetClass="entr" presetSubtype="0" fill="hold" grpId="0" nodeType="afterEffect">
                                  <p:stCondLst>
                                    <p:cond delay="1000"/>
                                  </p:stCondLst>
                                  <p:childTnLst>
                                    <p:set>
                                      <p:cBhvr>
                                        <p:cTn id="32" dur="1" fill="hold">
                                          <p:stCondLst>
                                            <p:cond delay="0"/>
                                          </p:stCondLst>
                                        </p:cTn>
                                        <p:tgtEl>
                                          <p:spTgt spid="8198">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7" grpId="0" uiExpand="1" build="p"/>
      <p:bldP spid="8198" grpId="0" uiExpand="1"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ext uri="{D42A27DB-BD31-4B8C-83A1-F6EECF244321}">
                <p14:modId xmlns:p14="http://schemas.microsoft.com/office/powerpoint/2010/main" val="657894445"/>
              </p:ext>
            </p:extLst>
          </p:nvPr>
        </p:nvGraphicFramePr>
        <p:xfrm>
          <a:off x="457200" y="1774825"/>
          <a:ext cx="8229600" cy="43904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itle 4"/>
          <p:cNvSpPr>
            <a:spLocks noGrp="1"/>
          </p:cNvSpPr>
          <p:nvPr>
            <p:ph type="title"/>
          </p:nvPr>
        </p:nvSpPr>
        <p:spPr>
          <a:xfrm>
            <a:off x="457200" y="44624"/>
            <a:ext cx="8229600" cy="1143000"/>
          </a:xfrm>
        </p:spPr>
        <p:txBody>
          <a:bodyPr>
            <a:normAutofit/>
          </a:bodyPr>
          <a:lstStyle/>
          <a:p>
            <a:r>
              <a:rPr lang="en-GB" dirty="0"/>
              <a:t>Prioritising activities</a:t>
            </a:r>
          </a:p>
        </p:txBody>
      </p:sp>
      <p:sp>
        <p:nvSpPr>
          <p:cNvPr id="4" name="TextBox 3"/>
          <p:cNvSpPr txBox="1"/>
          <p:nvPr/>
        </p:nvSpPr>
        <p:spPr>
          <a:xfrm>
            <a:off x="179512" y="982469"/>
            <a:ext cx="8964488" cy="646331"/>
          </a:xfrm>
          <a:prstGeom prst="rect">
            <a:avLst/>
          </a:prstGeom>
          <a:noFill/>
        </p:spPr>
        <p:txBody>
          <a:bodyPr wrap="square" rtlCol="0">
            <a:spAutoFit/>
          </a:bodyPr>
          <a:lstStyle/>
          <a:p>
            <a:r>
              <a:rPr lang="en-GB" dirty="0"/>
              <a:t>A widely used technique is to make a list of the things you have/want to do.</a:t>
            </a:r>
          </a:p>
          <a:p>
            <a:r>
              <a:rPr lang="en-GB" dirty="0"/>
              <a:t>Then categorise them: Then do them in the order of most priority.</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0" y="1052736"/>
            <a:ext cx="8640960" cy="5256584"/>
          </a:xfrm>
        </p:spPr>
        <p:txBody>
          <a:bodyPr>
            <a:noAutofit/>
          </a:bodyPr>
          <a:lstStyle/>
          <a:p>
            <a:r>
              <a:rPr lang="en-GB" sz="2000" dirty="0">
                <a:cs typeface="Arial" charset="0"/>
              </a:rPr>
              <a:t>Part of Time Management is setting goals and organising time to achieve those goals.</a:t>
            </a:r>
          </a:p>
          <a:p>
            <a:pPr>
              <a:buNone/>
            </a:pPr>
            <a:endParaRPr lang="en-GB" sz="2000" dirty="0">
              <a:cs typeface="Arial" charset="0"/>
            </a:endParaRPr>
          </a:p>
          <a:p>
            <a:r>
              <a:rPr lang="en-GB" sz="2000" dirty="0">
                <a:cs typeface="Arial" charset="0"/>
              </a:rPr>
              <a:t>You have set yourself a goal, to get a Degree or HND and the only way you are going to achieve that is to organise your time to complete everything that is asked of you.</a:t>
            </a:r>
            <a:endParaRPr lang="en-GB" sz="2000" dirty="0"/>
          </a:p>
          <a:p>
            <a:endParaRPr lang="en-GB" sz="2000" dirty="0"/>
          </a:p>
        </p:txBody>
      </p:sp>
      <p:sp>
        <p:nvSpPr>
          <p:cNvPr id="3" name="Title 2"/>
          <p:cNvSpPr>
            <a:spLocks noGrp="1"/>
          </p:cNvSpPr>
          <p:nvPr>
            <p:ph type="title"/>
          </p:nvPr>
        </p:nvSpPr>
        <p:spPr>
          <a:xfrm>
            <a:off x="457200" y="44624"/>
            <a:ext cx="8229600" cy="1143000"/>
          </a:xfrm>
        </p:spPr>
        <p:txBody>
          <a:bodyPr/>
          <a:lstStyle/>
          <a:p>
            <a:r>
              <a:rPr lang="en-GB" dirty="0"/>
              <a:t>Goals</a:t>
            </a:r>
          </a:p>
        </p:txBody>
      </p:sp>
      <p:pic>
        <p:nvPicPr>
          <p:cNvPr id="2059" name="Picture 11" descr="C:\Users\James Williams\AppData\Local\Microsoft\Windows\Temporary Internet Files\Content.IE5\6BED7QGZ\MP900428020[1].jpg"/>
          <p:cNvPicPr>
            <a:picLocks noChangeAspect="1" noChangeArrowheads="1"/>
          </p:cNvPicPr>
          <p:nvPr/>
        </p:nvPicPr>
        <p:blipFill>
          <a:blip r:embed="rId2" cstate="print"/>
          <a:srcRect/>
          <a:stretch>
            <a:fillRect/>
          </a:stretch>
        </p:blipFill>
        <p:spPr bwMode="auto">
          <a:xfrm>
            <a:off x="2123728" y="3238968"/>
            <a:ext cx="5039544" cy="3358384"/>
          </a:xfrm>
          <a:prstGeom prst="rect">
            <a:avLst/>
          </a:prstGeom>
          <a:noFill/>
        </p:spPr>
      </p:pic>
      <p:pic>
        <p:nvPicPr>
          <p:cNvPr id="2058" name="Picture 10" descr="C:\Users\James Williams\AppData\Local\Microsoft\Windows\Temporary Internet Files\Content.IE5\98HBSANR\MC900367492[1].wmf"/>
          <p:cNvPicPr>
            <a:picLocks noChangeAspect="1" noChangeArrowheads="1"/>
          </p:cNvPicPr>
          <p:nvPr/>
        </p:nvPicPr>
        <p:blipFill>
          <a:blip r:embed="rId3" cstate="print"/>
          <a:srcRect/>
          <a:stretch>
            <a:fillRect/>
          </a:stretch>
        </p:blipFill>
        <p:spPr bwMode="auto">
          <a:xfrm>
            <a:off x="6300192" y="2852936"/>
            <a:ext cx="1816913" cy="1291133"/>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Classifying Goals via Time</a:t>
            </a:r>
          </a:p>
        </p:txBody>
      </p:sp>
      <p:sp>
        <p:nvSpPr>
          <p:cNvPr id="3" name="Content Placeholder 2"/>
          <p:cNvSpPr>
            <a:spLocks noGrp="1"/>
          </p:cNvSpPr>
          <p:nvPr>
            <p:ph idx="1"/>
          </p:nvPr>
        </p:nvSpPr>
        <p:spPr/>
        <p:txBody>
          <a:bodyPr>
            <a:normAutofit fontScale="85000" lnSpcReduction="10000"/>
          </a:bodyPr>
          <a:lstStyle/>
          <a:p>
            <a:r>
              <a:rPr lang="en-GB" dirty="0"/>
              <a:t>Generally broken down into timescales, e.g.:</a:t>
            </a:r>
            <a:br>
              <a:rPr lang="en-GB" dirty="0"/>
            </a:br>
            <a:endParaRPr lang="en-GB" dirty="0"/>
          </a:p>
          <a:p>
            <a:r>
              <a:rPr lang="en-GB" b="1" dirty="0"/>
              <a:t>Short term goals </a:t>
            </a:r>
            <a:r>
              <a:rPr lang="en-GB" dirty="0"/>
              <a:t>(things to do today, this week or maybe this month?)</a:t>
            </a:r>
          </a:p>
          <a:p>
            <a:r>
              <a:rPr lang="en-GB" b="1" dirty="0"/>
              <a:t>Medium term goals </a:t>
            </a:r>
            <a:r>
              <a:rPr lang="en-GB" dirty="0"/>
              <a:t>(thing to achieve over months or maybe a year?)</a:t>
            </a:r>
          </a:p>
          <a:p>
            <a:r>
              <a:rPr lang="en-GB" b="1" dirty="0"/>
              <a:t>Long term goals </a:t>
            </a:r>
            <a:r>
              <a:rPr lang="en-GB" dirty="0"/>
              <a:t>(perhaps 3-10 years?)</a:t>
            </a:r>
            <a:br>
              <a:rPr lang="en-GB" dirty="0"/>
            </a:br>
            <a:endParaRPr lang="en-GB" dirty="0"/>
          </a:p>
          <a:p>
            <a:r>
              <a:rPr lang="en-GB" dirty="0"/>
              <a:t>Lifetime goals – what are your ultimate aims in life?</a:t>
            </a:r>
          </a:p>
          <a:p>
            <a:endParaRPr lang="en-GB" dirty="0"/>
          </a:p>
          <a:p>
            <a:r>
              <a:rPr lang="en-GB" dirty="0"/>
              <a:t>Longer timescale goals are generally achieved through a series of shorter timescale ones, so work backwards!</a:t>
            </a:r>
          </a:p>
        </p:txBody>
      </p:sp>
    </p:spTree>
    <p:extLst>
      <p:ext uri="{BB962C8B-B14F-4D97-AF65-F5344CB8AC3E}">
        <p14:creationId xmlns:p14="http://schemas.microsoft.com/office/powerpoint/2010/main" val="21781285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Student Task</a:t>
            </a:r>
          </a:p>
        </p:txBody>
      </p:sp>
      <p:sp>
        <p:nvSpPr>
          <p:cNvPr id="3" name="Content Placeholder 2"/>
          <p:cNvSpPr>
            <a:spLocks noGrp="1"/>
          </p:cNvSpPr>
          <p:nvPr>
            <p:ph idx="1"/>
          </p:nvPr>
        </p:nvSpPr>
        <p:spPr/>
        <p:txBody>
          <a:bodyPr>
            <a:normAutofit fontScale="92500"/>
          </a:bodyPr>
          <a:lstStyle/>
          <a:p>
            <a:r>
              <a:rPr lang="en-GB" dirty="0"/>
              <a:t>Understand what motivates you - why are you here? What do you ultimately want out of life?</a:t>
            </a:r>
          </a:p>
          <a:p>
            <a:endParaRPr lang="en-GB" dirty="0"/>
          </a:p>
          <a:p>
            <a:r>
              <a:rPr lang="en-GB" dirty="0"/>
              <a:t>Identify 2 or 3 short/medium term goals that you want to implement</a:t>
            </a:r>
          </a:p>
          <a:p>
            <a:endParaRPr lang="en-GB" dirty="0"/>
          </a:p>
          <a:p>
            <a:r>
              <a:rPr lang="en-GB" dirty="0"/>
              <a:t>Break down your goal(s) into small chunks, small stepping stones that will help you plan the steps needed to achieve these goals. Produce an action plan, with enough detail and timescales to let you achieve these goals – remember to use S.M.A.R.T</a:t>
            </a:r>
          </a:p>
          <a:p>
            <a:endParaRPr lang="en-GB" dirty="0"/>
          </a:p>
          <a:p>
            <a:endParaRPr lang="en-GB" dirty="0"/>
          </a:p>
        </p:txBody>
      </p:sp>
    </p:spTree>
    <p:extLst>
      <p:ext uri="{BB962C8B-B14F-4D97-AF65-F5344CB8AC3E}">
        <p14:creationId xmlns:p14="http://schemas.microsoft.com/office/powerpoint/2010/main" val="29369120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Student Task</a:t>
            </a:r>
          </a:p>
        </p:txBody>
      </p:sp>
      <p:sp>
        <p:nvSpPr>
          <p:cNvPr id="3" name="Content Placeholder 2"/>
          <p:cNvSpPr>
            <a:spLocks noGrp="1"/>
          </p:cNvSpPr>
          <p:nvPr>
            <p:ph idx="1"/>
          </p:nvPr>
        </p:nvSpPr>
        <p:spPr/>
        <p:txBody>
          <a:bodyPr>
            <a:normAutofit/>
          </a:bodyPr>
          <a:lstStyle/>
          <a:p>
            <a:r>
              <a:rPr lang="en-GB" dirty="0"/>
              <a:t>Example. You decide that your health and fitness aren’t what they should be, so your goal (or aim) is to ‘Get fit, eat healthily and lose some weight’</a:t>
            </a:r>
          </a:p>
          <a:p>
            <a:endParaRPr lang="en-GB" dirty="0"/>
          </a:p>
          <a:p>
            <a:r>
              <a:rPr lang="en-GB" dirty="0"/>
              <a:t>You now need to break this general aim down into more specific objectives that follow SMART</a:t>
            </a:r>
          </a:p>
          <a:p>
            <a:endParaRPr lang="en-GB" dirty="0"/>
          </a:p>
        </p:txBody>
      </p:sp>
    </p:spTree>
    <p:extLst>
      <p:ext uri="{BB962C8B-B14F-4D97-AF65-F5344CB8AC3E}">
        <p14:creationId xmlns:p14="http://schemas.microsoft.com/office/powerpoint/2010/main" val="31994252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p:txBody>
          <a:bodyPr/>
          <a:lstStyle/>
          <a:p>
            <a:pPr>
              <a:buNone/>
            </a:pPr>
            <a:r>
              <a:rPr lang="en-GB" sz="4400" b="1">
                <a:solidFill>
                  <a:srgbClr val="FF0000"/>
                </a:solidFill>
              </a:rPr>
              <a:t>S</a:t>
            </a:r>
            <a:r>
              <a:rPr lang="en-GB"/>
              <a:t>pecific</a:t>
            </a:r>
          </a:p>
          <a:p>
            <a:pPr>
              <a:buNone/>
            </a:pPr>
            <a:r>
              <a:rPr lang="en-GB" sz="4400" b="1">
                <a:solidFill>
                  <a:srgbClr val="FF0000"/>
                </a:solidFill>
              </a:rPr>
              <a:t>M</a:t>
            </a:r>
            <a:r>
              <a:rPr lang="en-GB"/>
              <a:t>easurable</a:t>
            </a:r>
          </a:p>
          <a:p>
            <a:pPr>
              <a:buNone/>
            </a:pPr>
            <a:r>
              <a:rPr lang="en-GB" sz="4400" b="1">
                <a:solidFill>
                  <a:srgbClr val="FF0000"/>
                </a:solidFill>
              </a:rPr>
              <a:t>A</a:t>
            </a:r>
            <a:r>
              <a:rPr lang="en-GB"/>
              <a:t>ttainable</a:t>
            </a:r>
          </a:p>
          <a:p>
            <a:pPr>
              <a:buNone/>
            </a:pPr>
            <a:r>
              <a:rPr lang="en-GB" sz="4400" b="1">
                <a:solidFill>
                  <a:srgbClr val="FF0000"/>
                </a:solidFill>
              </a:rPr>
              <a:t>R</a:t>
            </a:r>
            <a:r>
              <a:rPr lang="en-GB"/>
              <a:t>ealistic</a:t>
            </a:r>
          </a:p>
          <a:p>
            <a:pPr>
              <a:buNone/>
            </a:pPr>
            <a:r>
              <a:rPr lang="en-GB" sz="4400" b="1">
                <a:solidFill>
                  <a:srgbClr val="FF0000"/>
                </a:solidFill>
              </a:rPr>
              <a:t>T</a:t>
            </a:r>
            <a:r>
              <a:rPr lang="en-GB"/>
              <a:t>ime-Limited</a:t>
            </a:r>
            <a:endParaRPr lang="en-GB" dirty="0"/>
          </a:p>
        </p:txBody>
      </p:sp>
      <p:sp>
        <p:nvSpPr>
          <p:cNvPr id="5" name="Title 4"/>
          <p:cNvSpPr>
            <a:spLocks noGrp="1"/>
          </p:cNvSpPr>
          <p:nvPr>
            <p:ph type="title"/>
          </p:nvPr>
        </p:nvSpPr>
        <p:spPr/>
        <p:txBody>
          <a:bodyPr/>
          <a:lstStyle/>
          <a:p>
            <a:r>
              <a:rPr lang="en-GB"/>
              <a:t>Setting Goals</a:t>
            </a:r>
            <a:endParaRPr lang="en-GB" dirty="0"/>
          </a:p>
        </p:txBody>
      </p:sp>
      <p:pic>
        <p:nvPicPr>
          <p:cNvPr id="3074" name="Picture 2" descr="C:\Users\James Williams\AppData\Local\Microsoft\Windows\Temporary Internet Files\Content.IE5\6BED7QGZ\MP900448426[1].jpg"/>
          <p:cNvPicPr>
            <a:picLocks noChangeAspect="1" noChangeArrowheads="1"/>
          </p:cNvPicPr>
          <p:nvPr/>
        </p:nvPicPr>
        <p:blipFill>
          <a:blip r:embed="rId2" cstate="print"/>
          <a:srcRect/>
          <a:stretch>
            <a:fillRect/>
          </a:stretch>
        </p:blipFill>
        <p:spPr bwMode="auto">
          <a:xfrm>
            <a:off x="4572000" y="0"/>
            <a:ext cx="3390707" cy="68580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iterate type="lt">
                                    <p:tmAbs val="0"/>
                                  </p:iterate>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iterate type="lt">
                                    <p:tmAbs val="0"/>
                                  </p:iterate>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iterate type="lt">
                                    <p:tmAbs val="0"/>
                                  </p:iterate>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iterate type="lt">
                                    <p:tmAbs val="0"/>
                                  </p:iterate>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iterate type="lt">
                                    <p:tmAbs val="0"/>
                                  </p:iterate>
                                  <p:childTnLst>
                                    <p:set>
                                      <p:cBhvr>
                                        <p:cTn id="2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5536" y="548680"/>
            <a:ext cx="8382436" cy="540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120780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Example</a:t>
            </a:r>
          </a:p>
        </p:txBody>
      </p:sp>
      <p:sp>
        <p:nvSpPr>
          <p:cNvPr id="3" name="Content Placeholder 2"/>
          <p:cNvSpPr>
            <a:spLocks noGrp="1"/>
          </p:cNvSpPr>
          <p:nvPr>
            <p:ph idx="1"/>
          </p:nvPr>
        </p:nvSpPr>
        <p:spPr/>
        <p:txBody>
          <a:bodyPr>
            <a:normAutofit/>
          </a:bodyPr>
          <a:lstStyle/>
          <a:p>
            <a:r>
              <a:rPr lang="en-GB" dirty="0"/>
              <a:t>‘Get fit, eat healthily and lose some weight’</a:t>
            </a:r>
          </a:p>
          <a:p>
            <a:endParaRPr lang="en-GB" dirty="0"/>
          </a:p>
          <a:p>
            <a:r>
              <a:rPr lang="en-GB" dirty="0"/>
              <a:t>Specific objectives:</a:t>
            </a:r>
          </a:p>
          <a:p>
            <a:r>
              <a:rPr lang="en-GB" dirty="0"/>
              <a:t>1) Perform research to discover what constitutes an optimal diet. Devise a shopping list, clear out all the old junk in the cupboards so that by December 1</a:t>
            </a:r>
            <a:r>
              <a:rPr lang="en-GB" baseline="30000" dirty="0"/>
              <a:t>st</a:t>
            </a:r>
            <a:r>
              <a:rPr lang="en-GB" dirty="0"/>
              <a:t>, the new diet can start.</a:t>
            </a:r>
          </a:p>
          <a:p>
            <a:pPr marL="109728" indent="0">
              <a:buNone/>
            </a:pPr>
            <a:endParaRPr lang="en-GB" dirty="0"/>
          </a:p>
        </p:txBody>
      </p:sp>
    </p:spTree>
    <p:extLst>
      <p:ext uri="{BB962C8B-B14F-4D97-AF65-F5344CB8AC3E}">
        <p14:creationId xmlns:p14="http://schemas.microsoft.com/office/powerpoint/2010/main" val="15893620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Example</a:t>
            </a:r>
          </a:p>
        </p:txBody>
      </p:sp>
      <p:sp>
        <p:nvSpPr>
          <p:cNvPr id="3" name="Content Placeholder 2"/>
          <p:cNvSpPr>
            <a:spLocks noGrp="1"/>
          </p:cNvSpPr>
          <p:nvPr>
            <p:ph idx="1"/>
          </p:nvPr>
        </p:nvSpPr>
        <p:spPr/>
        <p:txBody>
          <a:bodyPr>
            <a:normAutofit lnSpcReduction="10000"/>
          </a:bodyPr>
          <a:lstStyle/>
          <a:p>
            <a:r>
              <a:rPr lang="en-GB" dirty="0"/>
              <a:t>‘Get fit, eat healthily and lose some weight’</a:t>
            </a:r>
          </a:p>
          <a:p>
            <a:endParaRPr lang="en-GB" dirty="0"/>
          </a:p>
          <a:p>
            <a:r>
              <a:rPr lang="en-GB" dirty="0"/>
              <a:t>Specific objectives:</a:t>
            </a:r>
          </a:p>
          <a:p>
            <a:r>
              <a:rPr lang="en-GB" dirty="0"/>
              <a:t>2) join the ‘park run’ scheme by the end of the week. Read the ‘couch to 5K’ training schemes. Use Google calendar to schedule the training runs so that I will do my first 5K run in the 1</a:t>
            </a:r>
            <a:r>
              <a:rPr lang="en-GB" baseline="30000" dirty="0"/>
              <a:t>st</a:t>
            </a:r>
            <a:r>
              <a:rPr lang="en-GB" dirty="0"/>
              <a:t> week of January.</a:t>
            </a:r>
          </a:p>
          <a:p>
            <a:r>
              <a:rPr lang="en-GB" dirty="0"/>
              <a:t>Keep training to achieve a sub 30 min 5K by April next and sub 20 min within 12 months of starting.</a:t>
            </a:r>
          </a:p>
        </p:txBody>
      </p:sp>
    </p:spTree>
    <p:extLst>
      <p:ext uri="{BB962C8B-B14F-4D97-AF65-F5344CB8AC3E}">
        <p14:creationId xmlns:p14="http://schemas.microsoft.com/office/powerpoint/2010/main" val="6835174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Example</a:t>
            </a:r>
          </a:p>
        </p:txBody>
      </p:sp>
      <p:sp>
        <p:nvSpPr>
          <p:cNvPr id="3" name="Content Placeholder 2"/>
          <p:cNvSpPr>
            <a:spLocks noGrp="1"/>
          </p:cNvSpPr>
          <p:nvPr>
            <p:ph idx="1"/>
          </p:nvPr>
        </p:nvSpPr>
        <p:spPr/>
        <p:txBody>
          <a:bodyPr>
            <a:normAutofit/>
          </a:bodyPr>
          <a:lstStyle/>
          <a:p>
            <a:r>
              <a:rPr lang="en-GB" dirty="0"/>
              <a:t>‘Get fit, eat healthily and lose some weight’</a:t>
            </a:r>
          </a:p>
          <a:p>
            <a:endParaRPr lang="en-GB" dirty="0"/>
          </a:p>
          <a:p>
            <a:r>
              <a:rPr lang="en-GB" dirty="0"/>
              <a:t>Specific objectives:</a:t>
            </a:r>
          </a:p>
          <a:p>
            <a:r>
              <a:rPr lang="en-GB" dirty="0"/>
              <a:t>3) Weight is 100Kg now. Weigh at the end of every week. Keep a record in the form of am excel spreadsheet. Aim to get to 90Kg by June 1</a:t>
            </a:r>
            <a:r>
              <a:rPr lang="en-GB" baseline="30000" dirty="0"/>
              <a:t>st</a:t>
            </a:r>
            <a:r>
              <a:rPr lang="en-GB" dirty="0"/>
              <a:t> next summer.</a:t>
            </a:r>
            <a:br>
              <a:rPr lang="en-GB" dirty="0"/>
            </a:br>
            <a:r>
              <a:rPr lang="en-GB" dirty="0"/>
              <a:t>(perhaps produce a more detailed breakdown of your goals for a weekly/daily food plan to do this?)</a:t>
            </a:r>
          </a:p>
        </p:txBody>
      </p:sp>
    </p:spTree>
    <p:extLst>
      <p:ext uri="{BB962C8B-B14F-4D97-AF65-F5344CB8AC3E}">
        <p14:creationId xmlns:p14="http://schemas.microsoft.com/office/powerpoint/2010/main" val="7709938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70000" lnSpcReduction="20000"/>
          </a:bodyPr>
          <a:lstStyle/>
          <a:p>
            <a:r>
              <a:rPr lang="en-GB" sz="2800" dirty="0"/>
              <a:t>Just as balance in your life is motivating, understanding your long term goals is very motivating. If you know what it is that you really want to achieve in five years or ten years time or maybe in the course of your life, this will really help you to stick to some of the things that you have set yourself to do in the short-term, it gives you energy, it motivates you and you can carry them out whilst being satisfied with how you're using your time.</a:t>
            </a:r>
          </a:p>
          <a:p>
            <a:endParaRPr lang="en-GB" sz="2800" dirty="0"/>
          </a:p>
          <a:p>
            <a:r>
              <a:rPr lang="en-GB" sz="2800" dirty="0"/>
              <a:t>Most people don't like thinking about long term goals, but its good practice to look at your five year goal, and ask yourself what is at least one thing I want to have achieved in five years time.</a:t>
            </a:r>
          </a:p>
          <a:p>
            <a:r>
              <a:rPr lang="en-GB" sz="2800" dirty="0"/>
              <a:t>So do that now - it doesn't matter if it's not the best thing that you could ever think of, just write something down that you think you would like to achieve within the next five years/</a:t>
            </a:r>
            <a:endParaRPr lang="en-GB" dirty="0"/>
          </a:p>
        </p:txBody>
      </p:sp>
      <p:sp>
        <p:nvSpPr>
          <p:cNvPr id="3" name="Title 2"/>
          <p:cNvSpPr>
            <a:spLocks noGrp="1"/>
          </p:cNvSpPr>
          <p:nvPr>
            <p:ph type="title"/>
          </p:nvPr>
        </p:nvSpPr>
        <p:spPr/>
        <p:txBody>
          <a:bodyPr/>
          <a:lstStyle/>
          <a:p>
            <a:r>
              <a:rPr lang="en-GB" dirty="0"/>
              <a:t>What is Your Goal?</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Short term goals/tasks</a:t>
            </a:r>
            <a:br>
              <a:rPr lang="en-GB" dirty="0"/>
            </a:br>
            <a:endParaRPr lang="en-GB" dirty="0"/>
          </a:p>
        </p:txBody>
      </p:sp>
      <p:sp>
        <p:nvSpPr>
          <p:cNvPr id="3" name="Content Placeholder 2"/>
          <p:cNvSpPr>
            <a:spLocks noGrp="1"/>
          </p:cNvSpPr>
          <p:nvPr>
            <p:ph idx="1"/>
          </p:nvPr>
        </p:nvSpPr>
        <p:spPr/>
        <p:txBody>
          <a:bodyPr>
            <a:normAutofit/>
          </a:bodyPr>
          <a:lstStyle/>
          <a:p>
            <a:r>
              <a:rPr lang="en-GB" dirty="0"/>
              <a:t>Think of the things you need and want to do this semester.</a:t>
            </a:r>
          </a:p>
          <a:p>
            <a:r>
              <a:rPr lang="en-GB" dirty="0"/>
              <a:t>What are your deadlines?</a:t>
            </a:r>
          </a:p>
          <a:p>
            <a:r>
              <a:rPr lang="en-GB" dirty="0"/>
              <a:t>Do your short term tasks align with or support your long term goals?</a:t>
            </a:r>
          </a:p>
          <a:p>
            <a:r>
              <a:rPr lang="en-GB" dirty="0"/>
              <a:t>Do you need to prioritise?</a:t>
            </a:r>
          </a:p>
          <a:p>
            <a:endParaRPr lang="en-GB" dirty="0"/>
          </a:p>
        </p:txBody>
      </p:sp>
    </p:spTree>
    <p:extLst>
      <p:ext uri="{BB962C8B-B14F-4D97-AF65-F5344CB8AC3E}">
        <p14:creationId xmlns:p14="http://schemas.microsoft.com/office/powerpoint/2010/main" val="29546421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0"/>
            <a:ext cx="8460432" cy="1125538"/>
          </a:xfrm>
        </p:spPr>
        <p:txBody>
          <a:bodyPr>
            <a:normAutofit fontScale="90000"/>
          </a:bodyPr>
          <a:lstStyle/>
          <a:p>
            <a:r>
              <a:rPr lang="en-GB" dirty="0"/>
              <a:t>Semester, week and daily planning</a:t>
            </a:r>
          </a:p>
        </p:txBody>
      </p:sp>
      <p:sp>
        <p:nvSpPr>
          <p:cNvPr id="3" name="Content Placeholder 2"/>
          <p:cNvSpPr>
            <a:spLocks noGrp="1"/>
          </p:cNvSpPr>
          <p:nvPr>
            <p:ph idx="1"/>
          </p:nvPr>
        </p:nvSpPr>
        <p:spPr/>
        <p:txBody>
          <a:bodyPr>
            <a:normAutofit fontScale="92500" lnSpcReduction="20000"/>
          </a:bodyPr>
          <a:lstStyle/>
          <a:p>
            <a:pPr>
              <a:buNone/>
            </a:pPr>
            <a:r>
              <a:rPr lang="en-GB" b="1" u="sng" dirty="0"/>
              <a:t>Use a Diary, Smartphone or Computer App to</a:t>
            </a:r>
          </a:p>
          <a:p>
            <a:r>
              <a:rPr lang="en-GB" dirty="0"/>
              <a:t>Put your tasks and deadlines into a Calendar/diary or wall chart</a:t>
            </a:r>
          </a:p>
          <a:p>
            <a:r>
              <a:rPr lang="en-GB" dirty="0"/>
              <a:t>Work back from deadlines</a:t>
            </a:r>
          </a:p>
          <a:p>
            <a:r>
              <a:rPr lang="en-GB" dirty="0"/>
              <a:t>Identify Priority/pressure points (e.g. Family/Friends birthdays, Washing/Ironing, Shopping).</a:t>
            </a:r>
          </a:p>
          <a:p>
            <a:r>
              <a:rPr lang="en-GB" dirty="0"/>
              <a:t>Write a list of tasks for each week</a:t>
            </a:r>
          </a:p>
          <a:p>
            <a:r>
              <a:rPr lang="en-GB" dirty="0"/>
              <a:t>Weekly lists will need revisiting each week and prioritising</a:t>
            </a:r>
          </a:p>
          <a:p>
            <a:r>
              <a:rPr lang="en-GB" dirty="0"/>
              <a:t>Keep a notebook/e-notebook to write ideas and plans in</a:t>
            </a:r>
            <a:br>
              <a:rPr lang="en-GB" dirty="0"/>
            </a:br>
            <a:endParaRPr lang="en-GB" dirty="0"/>
          </a:p>
        </p:txBody>
      </p:sp>
    </p:spTree>
    <p:extLst>
      <p:ext uri="{BB962C8B-B14F-4D97-AF65-F5344CB8AC3E}">
        <p14:creationId xmlns:p14="http://schemas.microsoft.com/office/powerpoint/2010/main" val="33246474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0"/>
            <a:ext cx="8460432" cy="1125538"/>
          </a:xfrm>
        </p:spPr>
        <p:txBody>
          <a:bodyPr>
            <a:normAutofit/>
          </a:bodyPr>
          <a:lstStyle/>
          <a:p>
            <a:pPr algn="ctr"/>
            <a:r>
              <a:rPr lang="en-GB" dirty="0"/>
              <a:t>Google Calendar</a:t>
            </a:r>
          </a:p>
        </p:txBody>
      </p:sp>
      <p:sp>
        <p:nvSpPr>
          <p:cNvPr id="3" name="Content Placeholder 2"/>
          <p:cNvSpPr>
            <a:spLocks noGrp="1"/>
          </p:cNvSpPr>
          <p:nvPr>
            <p:ph idx="1"/>
          </p:nvPr>
        </p:nvSpPr>
        <p:spPr/>
        <p:txBody>
          <a:bodyPr>
            <a:normAutofit/>
          </a:bodyPr>
          <a:lstStyle/>
          <a:p>
            <a:pPr algn="just">
              <a:buNone/>
            </a:pPr>
            <a:r>
              <a:rPr lang="en-GB" dirty="0"/>
              <a:t>	An app such as Google Calendar is a powerful and useful tool.</a:t>
            </a:r>
          </a:p>
          <a:p>
            <a:pPr>
              <a:buNone/>
            </a:pPr>
            <a:endParaRPr lang="en-GB" dirty="0"/>
          </a:p>
          <a:p>
            <a:pPr>
              <a:buNone/>
            </a:pPr>
            <a:r>
              <a:rPr lang="en-GB" dirty="0"/>
              <a:t>	See the additional links on the Moodle page for examples on how to use it.</a:t>
            </a:r>
            <a:br>
              <a:rPr lang="en-GB" dirty="0"/>
            </a:br>
            <a:endParaRPr lang="en-GB" dirty="0"/>
          </a:p>
        </p:txBody>
      </p:sp>
    </p:spTree>
    <p:extLst>
      <p:ext uri="{BB962C8B-B14F-4D97-AF65-F5344CB8AC3E}">
        <p14:creationId xmlns:p14="http://schemas.microsoft.com/office/powerpoint/2010/main" val="1112414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Biorhythms</a:t>
            </a:r>
          </a:p>
        </p:txBody>
      </p:sp>
      <p:sp>
        <p:nvSpPr>
          <p:cNvPr id="3" name="Content Placeholder 2"/>
          <p:cNvSpPr>
            <a:spLocks noGrp="1"/>
          </p:cNvSpPr>
          <p:nvPr>
            <p:ph idx="1"/>
          </p:nvPr>
        </p:nvSpPr>
        <p:spPr/>
        <p:txBody>
          <a:bodyPr>
            <a:normAutofit/>
          </a:bodyPr>
          <a:lstStyle/>
          <a:p>
            <a:r>
              <a:rPr lang="en-GB" sz="3600" dirty="0"/>
              <a:t>When do you work best?</a:t>
            </a:r>
          </a:p>
          <a:p>
            <a:r>
              <a:rPr lang="en-GB" sz="3600" dirty="0"/>
              <a:t>Match task to time</a:t>
            </a:r>
          </a:p>
          <a:p>
            <a:pPr lvl="1"/>
            <a:r>
              <a:rPr lang="en-GB" sz="2400" dirty="0"/>
              <a:t> Use prime time for difficult tasks</a:t>
            </a:r>
          </a:p>
          <a:p>
            <a:pPr lvl="1"/>
            <a:r>
              <a:rPr lang="en-GB" sz="2400" dirty="0"/>
              <a:t> Use non-prime time for more routine tasks</a:t>
            </a:r>
          </a:p>
          <a:p>
            <a:r>
              <a:rPr lang="en-GB" sz="3600" dirty="0"/>
              <a:t>Take breaks and refresh yourself</a:t>
            </a:r>
          </a:p>
          <a:p>
            <a:r>
              <a:rPr lang="en-GB" sz="3600" dirty="0"/>
              <a:t>Factor in Exercise</a:t>
            </a:r>
          </a:p>
          <a:p>
            <a:r>
              <a:rPr lang="en-GB" sz="3600" dirty="0"/>
              <a:t>Eat regularly &amp; healthily</a:t>
            </a:r>
          </a:p>
          <a:p>
            <a:r>
              <a:rPr lang="en-GB" sz="3600" dirty="0"/>
              <a:t>Get optimum sleep</a:t>
            </a:r>
          </a:p>
          <a:p>
            <a:endParaRPr lang="en-GB" dirty="0"/>
          </a:p>
        </p:txBody>
      </p:sp>
    </p:spTree>
    <p:extLst>
      <p:ext uri="{BB962C8B-B14F-4D97-AF65-F5344CB8AC3E}">
        <p14:creationId xmlns:p14="http://schemas.microsoft.com/office/powerpoint/2010/main" val="219650342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Prioritising</a:t>
            </a:r>
          </a:p>
        </p:txBody>
      </p:sp>
      <p:sp>
        <p:nvSpPr>
          <p:cNvPr id="3" name="Content Placeholder 2"/>
          <p:cNvSpPr>
            <a:spLocks noGrp="1"/>
          </p:cNvSpPr>
          <p:nvPr>
            <p:ph idx="1"/>
          </p:nvPr>
        </p:nvSpPr>
        <p:spPr/>
        <p:txBody>
          <a:bodyPr>
            <a:normAutofit lnSpcReduction="10000"/>
          </a:bodyPr>
          <a:lstStyle/>
          <a:p>
            <a:r>
              <a:rPr lang="en-GB" dirty="0"/>
              <a:t> Each day look at your plans and prioritise</a:t>
            </a:r>
          </a:p>
          <a:p>
            <a:r>
              <a:rPr lang="en-GB" dirty="0"/>
              <a:t> A - those jobs it is critical to do today</a:t>
            </a:r>
          </a:p>
          <a:p>
            <a:r>
              <a:rPr lang="en-GB" dirty="0"/>
              <a:t> B - those jobs would be good to do today</a:t>
            </a:r>
          </a:p>
          <a:p>
            <a:r>
              <a:rPr lang="en-GB" dirty="0"/>
              <a:t> C - those which will wait</a:t>
            </a:r>
          </a:p>
          <a:p>
            <a:r>
              <a:rPr lang="en-GB" dirty="0"/>
              <a:t> At the end of the day review and reschedule those jobs you have not done</a:t>
            </a:r>
          </a:p>
          <a:p>
            <a:r>
              <a:rPr lang="en-GB" dirty="0"/>
              <a:t> Remember to be flexible</a:t>
            </a:r>
          </a:p>
          <a:p>
            <a:endParaRPr lang="en-GB" dirty="0"/>
          </a:p>
          <a:p>
            <a:r>
              <a:rPr lang="en-GB" dirty="0"/>
              <a:t>Google ‘to do list’ and find a suitable template.</a:t>
            </a:r>
          </a:p>
          <a:p>
            <a:endParaRPr lang="en-GB" dirty="0"/>
          </a:p>
        </p:txBody>
      </p:sp>
    </p:spTree>
    <p:extLst>
      <p:ext uri="{BB962C8B-B14F-4D97-AF65-F5344CB8AC3E}">
        <p14:creationId xmlns:p14="http://schemas.microsoft.com/office/powerpoint/2010/main" val="31027694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584" y="0"/>
            <a:ext cx="8316416" cy="1125538"/>
          </a:xfrm>
        </p:spPr>
        <p:txBody>
          <a:bodyPr>
            <a:normAutofit/>
          </a:bodyPr>
          <a:lstStyle/>
          <a:p>
            <a:r>
              <a:rPr lang="en-GB" dirty="0"/>
              <a:t>Planning and Reviewing Times</a:t>
            </a:r>
          </a:p>
        </p:txBody>
      </p:sp>
      <p:sp>
        <p:nvSpPr>
          <p:cNvPr id="3" name="Content Placeholder 2"/>
          <p:cNvSpPr>
            <a:spLocks noGrp="1"/>
          </p:cNvSpPr>
          <p:nvPr>
            <p:ph idx="1"/>
          </p:nvPr>
        </p:nvSpPr>
        <p:spPr/>
        <p:txBody>
          <a:bodyPr>
            <a:normAutofit/>
          </a:bodyPr>
          <a:lstStyle/>
          <a:p>
            <a:r>
              <a:rPr lang="en-GB" dirty="0"/>
              <a:t>Be flexible: Review and reschedule every few days/day.</a:t>
            </a:r>
          </a:p>
          <a:p>
            <a:r>
              <a:rPr lang="en-GB" dirty="0"/>
              <a:t>Even a spending a few seconds making a to do list every day will help.</a:t>
            </a:r>
          </a:p>
          <a:p>
            <a:r>
              <a:rPr lang="en-GB" dirty="0"/>
              <a:t>Using an electronic ‘to do list’ on your smartphone or computer is often convenient</a:t>
            </a:r>
          </a:p>
        </p:txBody>
      </p:sp>
    </p:spTree>
    <p:extLst>
      <p:ext uri="{BB962C8B-B14F-4D97-AF65-F5344CB8AC3E}">
        <p14:creationId xmlns:p14="http://schemas.microsoft.com/office/powerpoint/2010/main" val="13486251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GB" dirty="0"/>
              <a:t>Procrastination</a:t>
            </a:r>
          </a:p>
        </p:txBody>
      </p:sp>
      <p:sp>
        <p:nvSpPr>
          <p:cNvPr id="5" name="Content Placeholder 4"/>
          <p:cNvSpPr>
            <a:spLocks noGrp="1"/>
          </p:cNvSpPr>
          <p:nvPr>
            <p:ph idx="1"/>
          </p:nvPr>
        </p:nvSpPr>
        <p:spPr/>
        <p:txBody>
          <a:bodyPr>
            <a:normAutofit fontScale="92500" lnSpcReduction="20000"/>
          </a:bodyPr>
          <a:lstStyle/>
          <a:p>
            <a:r>
              <a:rPr lang="en-GB" sz="3200" dirty="0"/>
              <a:t>We all get stuck! Sometimes completely, sometimes just on one or two things</a:t>
            </a:r>
          </a:p>
          <a:p>
            <a:r>
              <a:rPr lang="en-GB" sz="3200" dirty="0"/>
              <a:t>We all put things off (procrastinate)</a:t>
            </a:r>
          </a:p>
          <a:p>
            <a:pPr>
              <a:buNone/>
            </a:pPr>
            <a:r>
              <a:rPr lang="en-GB" sz="3200" b="1" dirty="0"/>
              <a:t>We procrastinate because:</a:t>
            </a:r>
          </a:p>
          <a:p>
            <a:r>
              <a:rPr lang="en-GB" sz="3200" dirty="0"/>
              <a:t>A task is unpleasant</a:t>
            </a:r>
          </a:p>
          <a:p>
            <a:r>
              <a:rPr lang="en-GB" sz="3200" dirty="0"/>
              <a:t>You think you are not good at it</a:t>
            </a:r>
          </a:p>
          <a:p>
            <a:r>
              <a:rPr lang="en-GB" sz="3200" dirty="0"/>
              <a:t>You don't know how to do it</a:t>
            </a:r>
          </a:p>
          <a:p>
            <a:r>
              <a:rPr lang="en-GB" sz="3200" dirty="0"/>
              <a:t>It ‘seems’ too big</a:t>
            </a:r>
          </a:p>
          <a:p>
            <a:r>
              <a:rPr lang="en-GB" sz="3200" dirty="0"/>
              <a:t>It has no clear deadline or the deadline is far off</a:t>
            </a:r>
          </a:p>
          <a:p>
            <a:r>
              <a:rPr lang="en-GB" sz="3200" dirty="0"/>
              <a:t>You are too tired or you are panicking</a:t>
            </a:r>
          </a:p>
          <a:p>
            <a:endParaRPr lang="en-GB" dirty="0"/>
          </a:p>
        </p:txBody>
      </p:sp>
    </p:spTree>
    <p:extLst>
      <p:ext uri="{BB962C8B-B14F-4D97-AF65-F5344CB8AC3E}">
        <p14:creationId xmlns:p14="http://schemas.microsoft.com/office/powerpoint/2010/main" val="350298458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44624"/>
            <a:ext cx="8229600" cy="1143000"/>
          </a:xfrm>
        </p:spPr>
        <p:txBody>
          <a:bodyPr/>
          <a:lstStyle/>
          <a:p>
            <a:r>
              <a:rPr lang="en-GB" dirty="0"/>
              <a:t>Tips</a:t>
            </a:r>
          </a:p>
        </p:txBody>
      </p:sp>
      <p:sp>
        <p:nvSpPr>
          <p:cNvPr id="3" name="Content Placeholder 2"/>
          <p:cNvSpPr>
            <a:spLocks noGrp="1"/>
          </p:cNvSpPr>
          <p:nvPr>
            <p:ph idx="1"/>
          </p:nvPr>
        </p:nvSpPr>
        <p:spPr>
          <a:xfrm>
            <a:off x="1331640" y="404936"/>
            <a:ext cx="7313612" cy="5976392"/>
          </a:xfrm>
        </p:spPr>
        <p:txBody>
          <a:bodyPr>
            <a:noAutofit/>
          </a:bodyPr>
          <a:lstStyle/>
          <a:p>
            <a:r>
              <a:rPr lang="en-GB" sz="2300" dirty="0"/>
              <a:t>Don't spend time in regret - look forward and get motivated</a:t>
            </a:r>
          </a:p>
          <a:p>
            <a:r>
              <a:rPr lang="en-GB" sz="2300" dirty="0"/>
              <a:t>Finish things - get jobs off your lists</a:t>
            </a:r>
          </a:p>
          <a:p>
            <a:r>
              <a:rPr lang="en-GB" sz="2300" dirty="0"/>
              <a:t>When panicking, prioritise and do one job at a time</a:t>
            </a:r>
          </a:p>
          <a:p>
            <a:r>
              <a:rPr lang="en-GB" sz="2300" dirty="0"/>
              <a:t>Ask yourself frequently 'Is this the best use of my time now?’</a:t>
            </a:r>
          </a:p>
          <a:p>
            <a:r>
              <a:rPr lang="en-GB" sz="2300" dirty="0"/>
              <a:t>Make decisions and try to stick to them.</a:t>
            </a:r>
          </a:p>
          <a:p>
            <a:pPr marL="109728" indent="0">
              <a:buNone/>
            </a:pPr>
            <a:endParaRPr lang="en-GB" sz="2300" dirty="0"/>
          </a:p>
          <a:p>
            <a:r>
              <a:rPr lang="en-GB" sz="2300" dirty="0"/>
              <a:t>Apply psychological manipulation on yourself!</a:t>
            </a:r>
          </a:p>
          <a:p>
            <a:r>
              <a:rPr lang="en-GB" sz="2300" dirty="0"/>
              <a:t>Reward yourself for each little achievement.</a:t>
            </a:r>
          </a:p>
          <a:p>
            <a:r>
              <a:rPr lang="en-GB" sz="2300" dirty="0"/>
              <a:t>Treat Yourself for doing Well.</a:t>
            </a:r>
            <a:br>
              <a:rPr lang="en-GB" sz="2300" dirty="0"/>
            </a:br>
            <a:endParaRPr lang="en-GB" sz="2300" dirty="0"/>
          </a:p>
          <a:p>
            <a:r>
              <a:rPr lang="en-GB" sz="2300" dirty="0"/>
              <a:t>If overwhelmed or in need, Ask for help –Student services are there for you</a:t>
            </a:r>
          </a:p>
        </p:txBody>
      </p:sp>
    </p:spTree>
    <p:extLst>
      <p:ext uri="{BB962C8B-B14F-4D97-AF65-F5344CB8AC3E}">
        <p14:creationId xmlns:p14="http://schemas.microsoft.com/office/powerpoint/2010/main" val="98803085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3"/>
          <p:cNvSpPr>
            <a:spLocks noGrp="1" noChangeArrowheads="1"/>
          </p:cNvSpPr>
          <p:nvPr>
            <p:ph idx="1"/>
          </p:nvPr>
        </p:nvSpPr>
        <p:spPr>
          <a:xfrm>
            <a:off x="251520" y="1124745"/>
            <a:ext cx="8640960" cy="4680520"/>
          </a:xfrm>
        </p:spPr>
        <p:txBody>
          <a:bodyPr>
            <a:normAutofit/>
          </a:bodyPr>
          <a:lstStyle/>
          <a:p>
            <a:r>
              <a:rPr lang="en-GB" sz="2000" dirty="0"/>
              <a:t>There are some basic time management principles you can use to assist you:</a:t>
            </a:r>
          </a:p>
          <a:p>
            <a:endParaRPr lang="en-GB" sz="2000" dirty="0"/>
          </a:p>
          <a:p>
            <a:r>
              <a:rPr lang="en-GB" sz="2000" dirty="0"/>
              <a:t>Identify "Best Time" for Studying</a:t>
            </a:r>
          </a:p>
          <a:p>
            <a:r>
              <a:rPr lang="en-GB" sz="2000" dirty="0"/>
              <a:t>Study Difficult Subjects First</a:t>
            </a:r>
          </a:p>
          <a:p>
            <a:r>
              <a:rPr lang="en-US" sz="2000" dirty="0"/>
              <a:t>Make Sure the Surroundings are Conducive to Studying </a:t>
            </a:r>
          </a:p>
          <a:p>
            <a:r>
              <a:rPr lang="en-US" sz="2000" dirty="0"/>
              <a:t>Take breaks for Entertainment and Relaxation </a:t>
            </a:r>
          </a:p>
          <a:p>
            <a:r>
              <a:rPr lang="en-US" sz="2000" dirty="0"/>
              <a:t>Make Sure you make Time to Sleep and Eat Properly</a:t>
            </a:r>
          </a:p>
          <a:p>
            <a:r>
              <a:rPr lang="en-US" sz="2000" dirty="0"/>
              <a:t>Always define your objectives as clearly as possible</a:t>
            </a:r>
          </a:p>
          <a:p>
            <a:r>
              <a:rPr lang="en-US" sz="2000" dirty="0"/>
              <a:t>Reflect and improve your use of time</a:t>
            </a:r>
          </a:p>
          <a:p>
            <a:r>
              <a:rPr lang="en-US" sz="2000" dirty="0"/>
              <a:t>Plan/Manage your time</a:t>
            </a:r>
          </a:p>
          <a:p>
            <a:r>
              <a:rPr lang="en-US" sz="2000" dirty="0"/>
              <a:t>Balance: Be Positive /Pro-Active but also learn to go with the Flow.</a:t>
            </a:r>
            <a:endParaRPr lang="en-GB" sz="2000" dirty="0"/>
          </a:p>
          <a:p>
            <a:endParaRPr lang="en-GB" sz="2000" dirty="0"/>
          </a:p>
        </p:txBody>
      </p:sp>
      <p:sp>
        <p:nvSpPr>
          <p:cNvPr id="10242" name="Rectangle 2"/>
          <p:cNvSpPr>
            <a:spLocks noGrp="1" noChangeArrowheads="1"/>
          </p:cNvSpPr>
          <p:nvPr>
            <p:ph type="title"/>
          </p:nvPr>
        </p:nvSpPr>
        <p:spPr>
          <a:xfrm>
            <a:off x="230832" y="116632"/>
            <a:ext cx="8229600" cy="1143000"/>
          </a:xfrm>
        </p:spPr>
        <p:txBody>
          <a:bodyPr/>
          <a:lstStyle/>
          <a:p>
            <a:r>
              <a:rPr lang="en-GB" dirty="0"/>
              <a:t>Principles</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24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24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24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24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24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0243">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0243">
                                            <p:txEl>
                                              <p:pRg st="8" end="8"/>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0243">
                                            <p:txEl>
                                              <p:pRg st="9" end="9"/>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024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0A08CB929A79E4FBBCF4501CB879322" ma:contentTypeVersion="17" ma:contentTypeDescription="Create a new document." ma:contentTypeScope="" ma:versionID="74a244207fb38b1983b04fe9a35dc8f7">
  <xsd:schema xmlns:xsd="http://www.w3.org/2001/XMLSchema" xmlns:xs="http://www.w3.org/2001/XMLSchema" xmlns:p="http://schemas.microsoft.com/office/2006/metadata/properties" xmlns:ns3="97e90ac9-f7c9-4ef0-b151-0ad37f9b04e3" xmlns:ns4="e89b0d28-101f-4150-bb20-b1c24cca2db8" targetNamespace="http://schemas.microsoft.com/office/2006/metadata/properties" ma:root="true" ma:fieldsID="bbf661b57ef8e45d8e333553f09a469c" ns3:_="" ns4:_="">
    <xsd:import namespace="97e90ac9-f7c9-4ef0-b151-0ad37f9b04e3"/>
    <xsd:import namespace="e89b0d28-101f-4150-bb20-b1c24cca2db8"/>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Tags" minOccurs="0"/>
                <xsd:element ref="ns4:MediaServiceOCR" minOccurs="0"/>
                <xsd:element ref="ns4:MediaServiceGenerationTime" minOccurs="0"/>
                <xsd:element ref="ns4:MediaServiceEventHashCode" minOccurs="0"/>
                <xsd:element ref="ns4:MediaServiceAutoKeyPoints" minOccurs="0"/>
                <xsd:element ref="ns4:MediaServiceKeyPoints" minOccurs="0"/>
                <xsd:element ref="ns4:MediaServiceDateTaken" minOccurs="0"/>
                <xsd:element ref="ns4:MediaLengthInSeconds" minOccurs="0"/>
                <xsd:element ref="ns4:MediaServiceSearchProperties" minOccurs="0"/>
                <xsd:element ref="ns4:_activity" minOccurs="0"/>
                <xsd:element ref="ns4:MediaServiceObjectDetectorVersions" minOccurs="0"/>
                <xsd:element ref="ns4: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7e90ac9-f7c9-4ef0-b151-0ad37f9b04e3"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e89b0d28-101f-4150-bb20-b1c24cca2db8"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DateTaken" ma:index="19" nillable="true" ma:displayName="MediaServiceDateTaken" ma:hidden="true" ma:internalName="MediaServiceDateTake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ystemTags" ma:index="24" nillable="true" ma:displayName="MediaServiceSystemTags" ma:hidden="true" ma:internalName="MediaServiceSystemTag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e89b0d28-101f-4150-bb20-b1c24cca2db8" xsi:nil="true"/>
  </documentManagement>
</p:properties>
</file>

<file path=customXml/itemProps1.xml><?xml version="1.0" encoding="utf-8"?>
<ds:datastoreItem xmlns:ds="http://schemas.openxmlformats.org/officeDocument/2006/customXml" ds:itemID="{4057D50B-0D27-4DC5-9850-72CCC5D124A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7e90ac9-f7c9-4ef0-b151-0ad37f9b04e3"/>
    <ds:schemaRef ds:uri="e89b0d28-101f-4150-bb20-b1c24cca2db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DC370E9-04AA-4375-BAE5-BDE38717D3BF}">
  <ds:schemaRefs>
    <ds:schemaRef ds:uri="http://schemas.microsoft.com/sharepoint/v3/contenttype/forms"/>
  </ds:schemaRefs>
</ds:datastoreItem>
</file>

<file path=customXml/itemProps3.xml><?xml version="1.0" encoding="utf-8"?>
<ds:datastoreItem xmlns:ds="http://schemas.openxmlformats.org/officeDocument/2006/customXml" ds:itemID="{9A0024D1-E8B6-4A5E-9358-168B5BB00F6B}">
  <ds:schemaRefs>
    <ds:schemaRef ds:uri="http://schemas.openxmlformats.org/package/2006/metadata/core-properties"/>
    <ds:schemaRef ds:uri="http://schemas.microsoft.com/office/infopath/2007/PartnerControls"/>
    <ds:schemaRef ds:uri="http://purl.org/dc/dcmitype/"/>
    <ds:schemaRef ds:uri="http://schemas.microsoft.com/office/2006/documentManagement/types"/>
    <ds:schemaRef ds:uri="http://purl.org/dc/elements/1.1/"/>
    <ds:schemaRef ds:uri="http://www.w3.org/XML/1998/namespace"/>
    <ds:schemaRef ds:uri="http://schemas.microsoft.com/office/2006/metadata/properties"/>
    <ds:schemaRef ds:uri="e89b0d28-101f-4150-bb20-b1c24cca2db8"/>
    <ds:schemaRef ds:uri="97e90ac9-f7c9-4ef0-b151-0ad37f9b04e3"/>
    <ds:schemaRef ds:uri="http://purl.org/dc/terms/"/>
  </ds:schemaRefs>
</ds:datastoreItem>
</file>

<file path=docProps/app.xml><?xml version="1.0" encoding="utf-8"?>
<Properties xmlns="http://schemas.openxmlformats.org/officeDocument/2006/extended-properties" xmlns:vt="http://schemas.openxmlformats.org/officeDocument/2006/docPropsVTypes">
  <Template>Concourse</Template>
  <TotalTime>666</TotalTime>
  <Words>5281</Words>
  <Application>Microsoft Office PowerPoint</Application>
  <PresentationFormat>On-screen Show (4:3)</PresentationFormat>
  <Paragraphs>305</Paragraphs>
  <Slides>31</Slides>
  <Notes>18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31</vt:i4>
      </vt:variant>
    </vt:vector>
  </HeadingPairs>
  <TitlesOfParts>
    <vt:vector size="39" baseType="lpstr">
      <vt:lpstr>Arial</vt:lpstr>
      <vt:lpstr>Calibri</vt:lpstr>
      <vt:lpstr>Lucida Sans Unicode</vt:lpstr>
      <vt:lpstr>Verdana</vt:lpstr>
      <vt:lpstr>Wingdings</vt:lpstr>
      <vt:lpstr>Wingdings 2</vt:lpstr>
      <vt:lpstr>Wingdings 3</vt:lpstr>
      <vt:lpstr>Concourse</vt:lpstr>
      <vt:lpstr>Time Management</vt:lpstr>
      <vt:lpstr>Success</vt:lpstr>
      <vt:lpstr>Manage your Time to Achieve your Goals:</vt:lpstr>
      <vt:lpstr>Be Positive &amp; Pro-Active</vt:lpstr>
      <vt:lpstr>Full Time Study = Full Time Job</vt:lpstr>
      <vt:lpstr>Full Time Study</vt:lpstr>
      <vt:lpstr>Full Time Study</vt:lpstr>
      <vt:lpstr>PowerPoint Presentation</vt:lpstr>
      <vt:lpstr>Achieving Balance</vt:lpstr>
      <vt:lpstr>Activity</vt:lpstr>
      <vt:lpstr>Other Common Time Wasters</vt:lpstr>
      <vt:lpstr>Prioritising activities</vt:lpstr>
      <vt:lpstr>Goals</vt:lpstr>
      <vt:lpstr>Classifying Goals via Time</vt:lpstr>
      <vt:lpstr>Student Task</vt:lpstr>
      <vt:lpstr>Student Task</vt:lpstr>
      <vt:lpstr>Setting Goals</vt:lpstr>
      <vt:lpstr>PowerPoint Presentation</vt:lpstr>
      <vt:lpstr>Example</vt:lpstr>
      <vt:lpstr>Example</vt:lpstr>
      <vt:lpstr>Example</vt:lpstr>
      <vt:lpstr>What is Your Goal?</vt:lpstr>
      <vt:lpstr>Short term goals/tasks </vt:lpstr>
      <vt:lpstr>Semester, week and daily planning</vt:lpstr>
      <vt:lpstr>Google Calendar</vt:lpstr>
      <vt:lpstr>Biorhythms</vt:lpstr>
      <vt:lpstr>Prioritising</vt:lpstr>
      <vt:lpstr>Planning and Reviewing Times</vt:lpstr>
      <vt:lpstr>Procrastination</vt:lpstr>
      <vt:lpstr>Tips</vt:lpstr>
      <vt:lpstr>Principles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Time Management</dc:title>
  <dc:creator>Graham Rees-Evans</dc:creator>
  <cp:lastModifiedBy>Nathan Morgan</cp:lastModifiedBy>
  <cp:revision>66</cp:revision>
  <dcterms:created xsi:type="dcterms:W3CDTF">2011-03-10T00:19:39Z</dcterms:created>
  <dcterms:modified xsi:type="dcterms:W3CDTF">2024-03-14T17:43:15Z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0x010100E0A08CB929A79E4FBBCF4501CB879322</vt:lpwstr>
  </property>
</Properties>
</file>