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4"/>
    <p:sldMasterId id="2147483745" r:id="rId5"/>
  </p:sldMasterIdLst>
  <p:notesMasterIdLst>
    <p:notesMasterId r:id="rId28"/>
  </p:notesMasterIdLst>
  <p:sldIdLst>
    <p:sldId id="364" r:id="rId6"/>
    <p:sldId id="372" r:id="rId7"/>
    <p:sldId id="367" r:id="rId8"/>
    <p:sldId id="263" r:id="rId9"/>
    <p:sldId id="322" r:id="rId10"/>
    <p:sldId id="371" r:id="rId11"/>
    <p:sldId id="365" r:id="rId12"/>
    <p:sldId id="285" r:id="rId13"/>
    <p:sldId id="292" r:id="rId14"/>
    <p:sldId id="286" r:id="rId15"/>
    <p:sldId id="293" r:id="rId16"/>
    <p:sldId id="295" r:id="rId17"/>
    <p:sldId id="288" r:id="rId18"/>
    <p:sldId id="289" r:id="rId19"/>
    <p:sldId id="369" r:id="rId20"/>
    <p:sldId id="282" r:id="rId21"/>
    <p:sldId id="298" r:id="rId22"/>
    <p:sldId id="299" r:id="rId23"/>
    <p:sldId id="283" r:id="rId24"/>
    <p:sldId id="300" r:id="rId25"/>
    <p:sldId id="370" r:id="rId26"/>
    <p:sldId id="284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A69884F-CB89-4A32-994D-F6589D26EC95}">
          <p14:sldIdLst>
            <p14:sldId id="364"/>
            <p14:sldId id="372"/>
            <p14:sldId id="367"/>
            <p14:sldId id="263"/>
            <p14:sldId id="322"/>
            <p14:sldId id="371"/>
            <p14:sldId id="365"/>
            <p14:sldId id="285"/>
            <p14:sldId id="292"/>
            <p14:sldId id="286"/>
            <p14:sldId id="293"/>
            <p14:sldId id="295"/>
            <p14:sldId id="288"/>
            <p14:sldId id="289"/>
            <p14:sldId id="369"/>
            <p14:sldId id="282"/>
            <p14:sldId id="298"/>
            <p14:sldId id="299"/>
            <p14:sldId id="283"/>
            <p14:sldId id="300"/>
            <p14:sldId id="370"/>
            <p14:sldId id="28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37" dt="2026-09-02T06:09:25.6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14" autoAdjust="0"/>
    <p:restoredTop sz="94660"/>
  </p:normalViewPr>
  <p:slideViewPr>
    <p:cSldViewPr snapToGrid="0">
      <p:cViewPr varScale="1">
        <p:scale>
          <a:sx n="86" d="100"/>
          <a:sy n="86" d="100"/>
        </p:scale>
        <p:origin x="207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viewProps" Target="viewProps.xml"/><Relationship Id="rId8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4941D-40EE-4ACB-B0DD-9F90DC2B7B3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9247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4941D-40EE-4ACB-B0DD-9F90DC2B7B3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7694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lfan Delwedd Sleid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Dalfan Nodiadau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Dalfan Rhif y Sleid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B67B8F0-FDC3-44CC-90C6-7FBB12CFCFAF}" type="slidenum">
              <a:rPr lang="cy-GB" smtClean="0"/>
              <a:t>4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805292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64941D-40EE-4ACB-B0DD-9F90DC2B7B3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7694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9721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267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354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678273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0824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2315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53812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892863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3810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01/09/2026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46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1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749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mentallyhealthyschools.org.uk/whole-school-approach/" TargetMode="External"/><Relationship Id="rId2" Type="http://schemas.openxmlformats.org/officeDocument/2006/relationships/hyperlink" Target="https://cardiffeducationservices.co.uk/Page/21782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challengingbehaviour.org.uk/information-and-guidance/positive-behaviour-support/" TargetMode="External"/><Relationship Id="rId5" Type="http://schemas.openxmlformats.org/officeDocument/2006/relationships/hyperlink" Target="https://www.pembrokeshire.gov.uk/schools-and-learning" TargetMode="External"/><Relationship Id="rId4" Type="http://schemas.openxmlformats.org/officeDocument/2006/relationships/hyperlink" Target="https://eur01.safelinks.protection.outlook.com/?url=https%3A%2F%2Fcardiffeducationservices.co.uk%2FPages%2FDownload%2F3d205df6-a933-4e99-af7d-a675894736f9%2FPageSectionDocuments&amp;data=05%7C01%7CS.Ainsworth%40uwtsd.ac.uk%7C71ff2904d6e746c0b31d08da842cfd9a%7C4e0f11f9046e45059cb8db2152311e21%7C0%7C0%7C637967626006838224%7CUnknown%7CTWFpbGZsb3d8eyJWIjoiMC4wLjAwMDAiLCJQIjoiV2luMzIiLCJBTiI6Ik1haWwiLCJXVCI6Mn0%3D%7C3000%7C%7C%7C&amp;sdata=%2BTJKBZWStwThXS3aqXJq8zOwpEtjxPaUMiUDqwCybqQ%3D&amp;reserved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F30170-A59E-5394-21DA-74DE71DDB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479675"/>
          </a:xfrm>
        </p:spPr>
        <p:txBody>
          <a:bodyPr/>
          <a:lstStyle/>
          <a:p>
            <a:br>
              <a:rPr lang="en-US" dirty="0"/>
            </a:br>
            <a:r>
              <a:rPr lang="en-GB" sz="2400" i="1" dirty="0">
                <a:solidFill>
                  <a:srgbClr val="00206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ECIE4017C</a:t>
            </a:r>
            <a:endParaRPr lang="en-US" sz="2400" dirty="0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C39FE56-0AFA-A731-C197-4F6491D373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/>
          <a:p>
            <a:r>
              <a:rPr lang="cy-GB" i="1" dirty="0"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Anghenion Ychwanegol mewn Cyd-destun /</a:t>
            </a:r>
            <a:r>
              <a:rPr lang="en-GB" i="1" dirty="0">
                <a:solidFill>
                  <a:srgbClr val="00206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Additional Needs in Context </a:t>
            </a:r>
            <a:r>
              <a:rPr lang="en-GB" i="1" dirty="0" err="1">
                <a:solidFill>
                  <a:srgbClr val="00206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Darlith</a:t>
            </a:r>
            <a:r>
              <a:rPr lang="en-GB" i="1" dirty="0">
                <a:solidFill>
                  <a:srgbClr val="002060"/>
                </a:solidFill>
                <a:effectLst>
                  <a:glow rad="101600">
                    <a:schemeClr val="bg1">
                      <a:alpha val="60000"/>
                    </a:schemeClr>
                  </a:glow>
                </a:effectLst>
              </a:rPr>
              <a:t> 4/ Lecture 4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4468525-F2C9-8FF9-DC41-138BC5757CEC}"/>
              </a:ext>
            </a:extLst>
          </p:cNvPr>
          <p:cNvSpPr txBox="1"/>
          <p:nvPr/>
        </p:nvSpPr>
        <p:spPr>
          <a:xfrm>
            <a:off x="2574624" y="853440"/>
            <a:ext cx="599856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>
                <a:solidFill>
                  <a:schemeClr val="bg1"/>
                </a:solidFill>
              </a:rPr>
              <a:t>Mae Microsoft Translator </a:t>
            </a:r>
            <a:r>
              <a:rPr lang="en-GB" sz="1000" dirty="0" err="1">
                <a:solidFill>
                  <a:schemeClr val="bg1"/>
                </a:solidFill>
              </a:rPr>
              <a:t>wedi</a:t>
            </a:r>
            <a:r>
              <a:rPr lang="en-GB" sz="1000" dirty="0">
                <a:solidFill>
                  <a:schemeClr val="bg1"/>
                </a:solidFill>
              </a:rPr>
              <a:t> </a:t>
            </a:r>
            <a:r>
              <a:rPr lang="en-GB" sz="1000" dirty="0" err="1">
                <a:solidFill>
                  <a:schemeClr val="bg1"/>
                </a:solidFill>
              </a:rPr>
              <a:t>cael</a:t>
            </a:r>
            <a:r>
              <a:rPr lang="en-GB" sz="1000" dirty="0">
                <a:solidFill>
                  <a:schemeClr val="bg1"/>
                </a:solidFill>
              </a:rPr>
              <a:t> </a:t>
            </a:r>
            <a:r>
              <a:rPr lang="en-GB" sz="1000" dirty="0" err="1">
                <a:solidFill>
                  <a:schemeClr val="bg1"/>
                </a:solidFill>
              </a:rPr>
              <a:t>ei</a:t>
            </a:r>
            <a:r>
              <a:rPr lang="en-GB" sz="1000" dirty="0">
                <a:solidFill>
                  <a:schemeClr val="bg1"/>
                </a:solidFill>
              </a:rPr>
              <a:t> </a:t>
            </a:r>
            <a:r>
              <a:rPr lang="en-GB" sz="1000" dirty="0" err="1">
                <a:solidFill>
                  <a:schemeClr val="bg1"/>
                </a:solidFill>
              </a:rPr>
              <a:t>ddefnyddio</a:t>
            </a:r>
            <a:r>
              <a:rPr lang="en-GB" sz="1000" dirty="0">
                <a:solidFill>
                  <a:schemeClr val="bg1"/>
                </a:solidFill>
              </a:rPr>
              <a:t> </a:t>
            </a:r>
            <a:r>
              <a:rPr lang="en-GB" sz="1000" dirty="0" err="1">
                <a:solidFill>
                  <a:schemeClr val="bg1"/>
                </a:solidFill>
              </a:rPr>
              <a:t>ar</a:t>
            </a:r>
            <a:r>
              <a:rPr lang="en-GB" sz="1000" dirty="0">
                <a:solidFill>
                  <a:schemeClr val="bg1"/>
                </a:solidFill>
              </a:rPr>
              <a:t> </a:t>
            </a:r>
            <a:r>
              <a:rPr lang="en-GB" sz="1000" dirty="0" err="1">
                <a:solidFill>
                  <a:schemeClr val="bg1"/>
                </a:solidFill>
              </a:rPr>
              <a:t>gyfer</a:t>
            </a:r>
            <a:r>
              <a:rPr lang="en-GB" sz="1000" dirty="0">
                <a:solidFill>
                  <a:schemeClr val="bg1"/>
                </a:solidFill>
              </a:rPr>
              <a:t> </a:t>
            </a:r>
            <a:r>
              <a:rPr lang="en-GB" sz="1000" dirty="0" err="1">
                <a:solidFill>
                  <a:schemeClr val="bg1"/>
                </a:solidFill>
              </a:rPr>
              <a:t>rhai</a:t>
            </a:r>
            <a:r>
              <a:rPr lang="en-GB" sz="1000" dirty="0">
                <a:solidFill>
                  <a:schemeClr val="bg1"/>
                </a:solidFill>
              </a:rPr>
              <a:t> </a:t>
            </a:r>
            <a:r>
              <a:rPr lang="en-GB" sz="1000" dirty="0" err="1">
                <a:solidFill>
                  <a:schemeClr val="bg1"/>
                </a:solidFill>
              </a:rPr>
              <a:t>sleidiau</a:t>
            </a:r>
            <a:endParaRPr lang="en-GB" sz="1000" dirty="0">
              <a:solidFill>
                <a:schemeClr val="bg1"/>
              </a:solidFill>
            </a:endParaRPr>
          </a:p>
          <a:p>
            <a:pPr algn="ctr"/>
            <a:r>
              <a:rPr lang="en-GB" sz="1000" dirty="0">
                <a:solidFill>
                  <a:schemeClr val="bg1"/>
                </a:solidFill>
              </a:rPr>
              <a:t>Microsoft Translator has been used for some slides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5073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D14F2-EF8A-47A5-90EA-C67929234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cy-GB" sz="4800" b="1" dirty="0"/>
            </a:br>
            <a:r>
              <a:rPr lang="cy-GB" sz="4800" b="1" dirty="0"/>
              <a:t>Deilliannau Dysgu</a:t>
            </a:r>
            <a:br>
              <a:rPr lang="cy-GB" sz="4800" b="1" dirty="0"/>
            </a:br>
            <a:r>
              <a:rPr lang="cy-GB" sz="4800" b="1" i="1" dirty="0" err="1">
                <a:solidFill>
                  <a:schemeClr val="accent1">
                    <a:lumMod val="75000"/>
                  </a:schemeClr>
                </a:solidFill>
              </a:rPr>
              <a:t>Learning</a:t>
            </a:r>
            <a:r>
              <a:rPr lang="cy-GB" sz="4800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y-GB" sz="4800" b="1" i="1" dirty="0" err="1">
                <a:solidFill>
                  <a:schemeClr val="accent1">
                    <a:lumMod val="75000"/>
                  </a:schemeClr>
                </a:solidFill>
              </a:rPr>
              <a:t>Outcomes</a:t>
            </a:r>
            <a:br>
              <a:rPr lang="cy-GB" sz="4800" b="1" u="sng" dirty="0"/>
            </a:br>
            <a:endParaRPr lang="en-GB" sz="4800" b="1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3CFAD-BC7B-45CC-A58E-3FFAF8938B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 </a:t>
            </a:r>
            <a:r>
              <a:rPr lang="en-GB" dirty="0" err="1"/>
              <a:t>trafod</a:t>
            </a:r>
            <a:r>
              <a:rPr lang="en-GB" dirty="0"/>
              <a:t> yr </a:t>
            </a:r>
            <a:r>
              <a:rPr lang="en-GB" dirty="0" err="1"/>
              <a:t>ystod</a:t>
            </a:r>
            <a:r>
              <a:rPr lang="en-GB" dirty="0"/>
              <a:t> o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ychwanegol</a:t>
            </a:r>
            <a:endParaRPr lang="en-GB" dirty="0"/>
          </a:p>
          <a:p>
            <a:pPr lvl="0"/>
            <a:r>
              <a:rPr lang="en-GB" dirty="0"/>
              <a:t>nodi </a:t>
            </a:r>
            <a:r>
              <a:rPr lang="en-GB" dirty="0" err="1"/>
              <a:t>rôl</a:t>
            </a:r>
            <a:r>
              <a:rPr lang="en-GB" dirty="0"/>
              <a:t> yr </a:t>
            </a:r>
            <a:r>
              <a:rPr lang="en-GB" dirty="0" err="1"/>
              <a:t>ymarferydd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ddiwallu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dysgwr</a:t>
            </a:r>
            <a:endParaRPr lang="en-GB" dirty="0"/>
          </a:p>
          <a:p>
            <a:pPr lvl="0"/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cysylltiadau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theori</a:t>
            </a:r>
            <a:r>
              <a:rPr lang="en-GB" dirty="0"/>
              <a:t> ac </a:t>
            </a:r>
            <a:r>
              <a:rPr lang="en-GB" dirty="0" err="1"/>
              <a:t>ymarfer</a:t>
            </a:r>
            <a:r>
              <a:rPr lang="en-GB" i="1" dirty="0"/>
              <a:t>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F05590-5DCE-4214-9B66-9B78A81BB5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discuss the range of additional needs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identify the role of the practitioner in meeting the needs of each learner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demonstrate links between theory and practice.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49404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9DAF2-257A-A753-D8CC-45F39C8349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Aseiniad</a:t>
            </a:r>
            <a:br>
              <a:rPr lang="en-GB" dirty="0"/>
            </a:b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Assignment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77401-115F-EB1C-9A3E-2BB65EF909C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342900" indent="-342900"/>
            <a:r>
              <a:rPr lang="cy-GB" dirty="0"/>
              <a:t>Portffolio</a:t>
            </a:r>
          </a:p>
          <a:p>
            <a:pPr marL="342900" indent="-342900"/>
            <a:r>
              <a:rPr lang="cy-GB" dirty="0"/>
              <a:t>3 Elfen</a:t>
            </a:r>
          </a:p>
          <a:p>
            <a:pPr marL="342900" indent="-342900"/>
            <a:r>
              <a:rPr lang="cy-GB" dirty="0"/>
              <a:t>3000 o eiriau (-/+10%)</a:t>
            </a:r>
          </a:p>
          <a:p>
            <a:pPr marL="342900" indent="-342900"/>
            <a:r>
              <a:rPr lang="cy-GB" dirty="0"/>
              <a:t>Dyddiad cyflwyno 01/11/2026, 23.59 drwy </a:t>
            </a:r>
            <a:r>
              <a:rPr lang="cy-GB" dirty="0" err="1"/>
              <a:t>Turnitin</a:t>
            </a:r>
            <a:r>
              <a:rPr lang="cy-GB" dirty="0"/>
              <a:t>.</a:t>
            </a:r>
          </a:p>
          <a:p>
            <a:endParaRPr lang="cy-GB" dirty="0"/>
          </a:p>
          <a:p>
            <a:pPr marL="342900" indent="-342900"/>
            <a:r>
              <a:rPr lang="cy-GB" dirty="0"/>
              <a:t>Rhoddir Arweiniad ar Aseiniadau bob wythnos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F48B29-9046-2278-FE9D-F5D99FE8CA8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Portfolio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3 Elements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3000 words (-/+ 10%)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Hand in date  01/11/2026, 23.59 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</a:rPr>
              <a:t>via Turnitin.</a:t>
            </a:r>
          </a:p>
          <a:p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Assignment Guidance will be given each week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31565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/>
          <p:cNvSpPr txBox="1">
            <a:spLocks/>
          </p:cNvSpPr>
          <p:nvPr/>
        </p:nvSpPr>
        <p:spPr>
          <a:xfrm>
            <a:off x="0" y="767123"/>
            <a:ext cx="12192000" cy="551724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u="sng" dirty="0"/>
              <a:t>Elfen 1</a:t>
            </a:r>
            <a:r>
              <a:rPr lang="en-GB" b="1" dirty="0"/>
              <a:t>: </a:t>
            </a:r>
            <a:r>
              <a:rPr lang="en-GB" b="1" dirty="0" err="1"/>
              <a:t>Cynllun</a:t>
            </a:r>
            <a:r>
              <a:rPr lang="en-GB" b="1" dirty="0"/>
              <a:t> </a:t>
            </a:r>
            <a:r>
              <a:rPr lang="en-GB" b="1" dirty="0" err="1"/>
              <a:t>Datblygu</a:t>
            </a:r>
            <a:r>
              <a:rPr lang="en-GB" b="1" dirty="0"/>
              <a:t> </a:t>
            </a:r>
            <a:r>
              <a:rPr lang="en-GB" b="1" dirty="0" err="1"/>
              <a:t>Unigol</a:t>
            </a:r>
            <a:r>
              <a:rPr lang="en-GB" b="1" dirty="0"/>
              <a:t>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25% (</a:t>
            </a:r>
            <a:r>
              <a:rPr lang="en-GB" dirty="0" err="1"/>
              <a:t>Cyfwerth</a:t>
            </a:r>
            <a:r>
              <a:rPr lang="en-GB" dirty="0"/>
              <a:t> â 1000 o </a:t>
            </a:r>
            <a:r>
              <a:rPr lang="en-GB" dirty="0" err="1"/>
              <a:t>eiriau</a:t>
            </a:r>
            <a:r>
              <a:rPr lang="en-GB" dirty="0"/>
              <a:t>)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u="sng" dirty="0"/>
              <a:t>Elfen </a:t>
            </a:r>
            <a:r>
              <a:rPr lang="en-GB" b="1" dirty="0"/>
              <a:t>2: Poster – </a:t>
            </a:r>
            <a:r>
              <a:rPr lang="en-GB" b="1" dirty="0" err="1"/>
              <a:t>Amlinellu</a:t>
            </a:r>
            <a:r>
              <a:rPr lang="en-GB" b="1" dirty="0"/>
              <a:t> </a:t>
            </a:r>
            <a:r>
              <a:rPr lang="en-GB" b="1" dirty="0" err="1"/>
              <a:t>arfer</a:t>
            </a:r>
            <a:r>
              <a:rPr lang="en-GB" b="1" dirty="0"/>
              <a:t> da o ran </a:t>
            </a:r>
            <a:r>
              <a:rPr lang="en-GB" b="1" dirty="0" err="1"/>
              <a:t>cefnogi</a:t>
            </a:r>
            <a:r>
              <a:rPr lang="en-GB" b="1" dirty="0"/>
              <a:t> </a:t>
            </a:r>
            <a:r>
              <a:rPr lang="en-GB" b="1" dirty="0" err="1"/>
              <a:t>dysgwyr</a:t>
            </a:r>
            <a:r>
              <a:rPr lang="en-GB" b="1" dirty="0"/>
              <a:t> ag </a:t>
            </a:r>
            <a:r>
              <a:rPr lang="en-GB" b="1" dirty="0" err="1"/>
              <a:t>angen</a:t>
            </a:r>
            <a:r>
              <a:rPr lang="en-GB" b="1" dirty="0"/>
              <a:t> </a:t>
            </a:r>
            <a:r>
              <a:rPr lang="en-GB" b="1" dirty="0" err="1"/>
              <a:t>dysgu</a:t>
            </a:r>
            <a:r>
              <a:rPr lang="en-GB" b="1" dirty="0"/>
              <a:t> </a:t>
            </a:r>
            <a:r>
              <a:rPr lang="en-GB" b="1" dirty="0" err="1"/>
              <a:t>penodol</a:t>
            </a:r>
            <a:r>
              <a:rPr lang="en-GB" b="1" dirty="0"/>
              <a:t>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25% (</a:t>
            </a:r>
            <a:r>
              <a:rPr lang="en-GB" dirty="0" err="1"/>
              <a:t>Cyfateb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500 gair)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u="sng" dirty="0"/>
              <a:t>Elfen 3</a:t>
            </a:r>
            <a:r>
              <a:rPr lang="en-GB" b="1" dirty="0"/>
              <a:t>: </a:t>
            </a:r>
            <a:r>
              <a:rPr lang="en-GB" b="1" dirty="0" err="1"/>
              <a:t>Cyflwyniad</a:t>
            </a:r>
            <a:r>
              <a:rPr lang="en-GB" b="1" dirty="0"/>
              <a:t> </a:t>
            </a:r>
            <a:r>
              <a:rPr lang="en-GB" b="1" dirty="0" err="1"/>
              <a:t>fideo</a:t>
            </a:r>
            <a:r>
              <a:rPr lang="en-GB" b="1" dirty="0"/>
              <a:t> </a:t>
            </a:r>
            <a:r>
              <a:rPr lang="en-GB" b="1" dirty="0" err="1"/>
              <a:t>lle</a:t>
            </a:r>
            <a:r>
              <a:rPr lang="en-GB" b="1" dirty="0"/>
              <a:t> </a:t>
            </a:r>
            <a:r>
              <a:rPr lang="en-GB" b="1" dirty="0" err="1"/>
              <a:t>rydych</a:t>
            </a:r>
            <a:r>
              <a:rPr lang="en-GB" b="1" dirty="0"/>
              <a:t> </a:t>
            </a:r>
            <a:r>
              <a:rPr lang="en-GB" b="1" dirty="0" err="1"/>
              <a:t>chi'n</a:t>
            </a:r>
            <a:r>
              <a:rPr lang="en-GB" b="1" dirty="0"/>
              <a:t> </a:t>
            </a:r>
            <a:r>
              <a:rPr lang="en-GB" b="1" dirty="0" err="1"/>
              <a:t>dangos</a:t>
            </a:r>
            <a:r>
              <a:rPr lang="en-GB" b="1" dirty="0"/>
              <a:t> </a:t>
            </a:r>
            <a:r>
              <a:rPr lang="en-GB" b="1" dirty="0" err="1"/>
              <a:t>eich</a:t>
            </a:r>
            <a:r>
              <a:rPr lang="en-GB" b="1" dirty="0"/>
              <a:t> </a:t>
            </a:r>
            <a:r>
              <a:rPr lang="en-GB" b="1" dirty="0" err="1"/>
              <a:t>dealltwriaeth</a:t>
            </a:r>
            <a:r>
              <a:rPr lang="en-GB" b="1" dirty="0"/>
              <a:t> o </a:t>
            </a:r>
            <a:r>
              <a:rPr lang="en-GB" b="1" dirty="0" err="1"/>
              <a:t>arfer</a:t>
            </a:r>
            <a:r>
              <a:rPr lang="en-GB" b="1" dirty="0"/>
              <a:t> </a:t>
            </a:r>
            <a:r>
              <a:rPr lang="en-GB" b="1" dirty="0" err="1"/>
              <a:t>cynhwysol</a:t>
            </a:r>
            <a:r>
              <a:rPr lang="en-GB" b="1" dirty="0"/>
              <a:t> </a:t>
            </a:r>
            <a:r>
              <a:rPr lang="en-GB" b="1" dirty="0" err="1"/>
              <a:t>wrth</a:t>
            </a:r>
            <a:r>
              <a:rPr lang="en-GB" b="1" dirty="0"/>
              <a:t> </a:t>
            </a:r>
            <a:r>
              <a:rPr lang="en-GB" b="1" dirty="0" err="1"/>
              <a:t>ddiwallu'r</a:t>
            </a:r>
            <a:r>
              <a:rPr lang="en-GB" b="1" dirty="0"/>
              <a:t> Angen </a:t>
            </a:r>
            <a:r>
              <a:rPr lang="en-GB" b="1" dirty="0" err="1"/>
              <a:t>Dysgu</a:t>
            </a:r>
            <a:r>
              <a:rPr lang="en-GB" b="1" dirty="0"/>
              <a:t> </a:t>
            </a:r>
            <a:r>
              <a:rPr lang="en-GB" b="1" dirty="0" err="1"/>
              <a:t>Ychwanegol</a:t>
            </a:r>
            <a:r>
              <a:rPr lang="en-GB" b="1" dirty="0"/>
              <a:t> (ADY) </a:t>
            </a:r>
            <a:r>
              <a:rPr lang="en-GB" b="1" dirty="0" err="1"/>
              <a:t>penodol</a:t>
            </a:r>
            <a:r>
              <a:rPr lang="en-GB" b="1" dirty="0"/>
              <a:t> a </a:t>
            </a:r>
            <a:r>
              <a:rPr lang="en-GB" b="1" dirty="0" err="1"/>
              <a:t>nodir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eich</a:t>
            </a:r>
            <a:r>
              <a:rPr lang="en-GB" b="1" dirty="0"/>
              <a:t> poster 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50% (3 </a:t>
            </a:r>
            <a:r>
              <a:rPr lang="en-GB" dirty="0" err="1"/>
              <a:t>munud</a:t>
            </a:r>
            <a:r>
              <a:rPr lang="en-GB" dirty="0"/>
              <a:t>) </a:t>
            </a:r>
          </a:p>
          <a:p>
            <a:pPr marL="457200" algn="just"/>
            <a:endParaRPr lang="cy-GB" sz="3200" b="1" dirty="0">
              <a:ea typeface="Times New Roman" panose="02020603050405020304" pitchFamily="18" charset="0"/>
            </a:endParaRPr>
          </a:p>
          <a:p>
            <a:pPr marL="457200" algn="just"/>
            <a:endParaRPr lang="cy-GB" sz="3200" b="1" dirty="0">
              <a:ea typeface="Times New Roman" panose="02020603050405020304" pitchFamily="18" charset="0"/>
            </a:endParaRPr>
          </a:p>
          <a:p>
            <a:pPr marL="457200" algn="just"/>
            <a:endParaRPr lang="cy-GB" sz="3200" b="1" dirty="0">
              <a:ea typeface="Times New Roman" panose="02020603050405020304" pitchFamily="18" charset="0"/>
            </a:endParaRPr>
          </a:p>
          <a:p>
            <a:pPr marL="457200" algn="just"/>
            <a:endParaRPr lang="cy-GB" sz="3200" b="1" dirty="0">
              <a:ea typeface="Times New Roman" panose="02020603050405020304" pitchFamily="18" charset="0"/>
            </a:endParaRPr>
          </a:p>
          <a:p>
            <a:pPr marL="457200" algn="just"/>
            <a:endParaRPr lang="cy-GB" sz="3200" b="1" dirty="0">
              <a:ea typeface="Times New Roman" panose="02020603050405020304" pitchFamily="18" charset="0"/>
            </a:endParaRPr>
          </a:p>
          <a:p>
            <a:pPr indent="0" algn="just">
              <a:buNone/>
            </a:pPr>
            <a:endParaRPr lang="cy-GB" sz="3200" dirty="0">
              <a:ea typeface="Times New Roman" panose="02020603050405020304" pitchFamily="18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838200" y="37465"/>
            <a:ext cx="10515600" cy="58664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3200" b="1" dirty="0"/>
              <a:t>Portffolio</a:t>
            </a:r>
          </a:p>
        </p:txBody>
      </p:sp>
    </p:spTree>
    <p:extLst>
      <p:ext uri="{BB962C8B-B14F-4D97-AF65-F5344CB8AC3E}">
        <p14:creationId xmlns:p14="http://schemas.microsoft.com/office/powerpoint/2010/main" val="21938791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DFD319-353D-C09B-E438-0DC5BE44898A}"/>
              </a:ext>
            </a:extLst>
          </p:cNvPr>
          <p:cNvSpPr txBox="1">
            <a:spLocks/>
          </p:cNvSpPr>
          <p:nvPr/>
        </p:nvSpPr>
        <p:spPr>
          <a:xfrm>
            <a:off x="0" y="767123"/>
            <a:ext cx="12192000" cy="5517243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algn="just"/>
            <a:r>
              <a:rPr lang="en-GB" sz="3200" b="1" i="1" u="sng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Element 1</a:t>
            </a: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: </a:t>
            </a: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Individual Development Plan </a:t>
            </a:r>
          </a:p>
          <a:p>
            <a:pPr indent="0" algn="just">
              <a:buNone/>
            </a:pPr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  25% (Equivalent to 1000 words) </a:t>
            </a:r>
          </a:p>
          <a:p>
            <a:pPr marL="457200" algn="just"/>
            <a:r>
              <a:rPr lang="en-GB" sz="3200" b="1" i="1" u="sng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Element </a:t>
            </a: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2: </a:t>
            </a: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Poster – Outlining good practice in terms of supporting learners with a specific learning need </a:t>
            </a:r>
          </a:p>
          <a:p>
            <a:pPr indent="0" algn="just">
              <a:buNone/>
            </a:pPr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  25% (Equivalent to 500 words)</a:t>
            </a:r>
            <a:endParaRPr lang="en-GB" sz="3200" i="1" dirty="0">
              <a:solidFill>
                <a:schemeClr val="accent1">
                  <a:lumMod val="75000"/>
                </a:schemeClr>
              </a:solidFill>
              <a:ea typeface="Times New Roman" panose="02020603050405020304" pitchFamily="18" charset="0"/>
            </a:endParaRPr>
          </a:p>
          <a:p>
            <a:pPr marL="457200" algn="just"/>
            <a:r>
              <a:rPr lang="en-GB" sz="3200" b="1" i="1" u="sng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Element 3</a:t>
            </a: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: Video Presentation </a:t>
            </a: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</a:rPr>
              <a:t>in which you demonstrate your understanding of inclusive practice in meeting the specific Additional Learning Need (ALN) identified on your poster </a:t>
            </a:r>
          </a:p>
          <a:p>
            <a:pPr indent="0" algn="just">
              <a:buNone/>
            </a:pPr>
            <a:r>
              <a:rPr lang="en-GB" sz="3200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  50% (3 minutes) </a:t>
            </a:r>
            <a:endParaRPr lang="en-GB" sz="32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6C71D69-AFDC-0D56-8A5A-36ECC7B2E02A}"/>
              </a:ext>
            </a:extLst>
          </p:cNvPr>
          <p:cNvSpPr txBox="1">
            <a:spLocks/>
          </p:cNvSpPr>
          <p:nvPr/>
        </p:nvSpPr>
        <p:spPr>
          <a:xfrm>
            <a:off x="838200" y="37465"/>
            <a:ext cx="10515600" cy="58664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Portfolio</a:t>
            </a:r>
          </a:p>
        </p:txBody>
      </p:sp>
    </p:spTree>
    <p:extLst>
      <p:ext uri="{BB962C8B-B14F-4D97-AF65-F5344CB8AC3E}">
        <p14:creationId xmlns:p14="http://schemas.microsoft.com/office/powerpoint/2010/main" val="18711175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5D30D-EE3A-1F85-F271-3E73234121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err="1">
                <a:latin typeface="+mn-lt"/>
              </a:rPr>
              <a:t>Wythnos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ddiwethaf</a:t>
            </a:r>
            <a:r>
              <a:rPr lang="en-GB" b="1" dirty="0">
                <a:latin typeface="+mn-lt"/>
              </a:rPr>
              <a:t>: Adran 2A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Last week: Section 2A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F965B-F893-57D4-94A1-D6302B7E5BB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indent="0" algn="ctr">
              <a:buNone/>
            </a:pPr>
            <a:r>
              <a:rPr lang="cy-GB" sz="2100" dirty="0">
                <a:ea typeface="Times New Roman" panose="02020603050405020304" pitchFamily="18" charset="0"/>
              </a:rPr>
              <a:t>Yn seiliedig ar Adran 2A CDU : Disgrifiad o anghenion dysgu ychwanegol (ADY) y plentyn neu’r person ifanc </a:t>
            </a:r>
          </a:p>
          <a:p>
            <a:pPr indent="0" algn="just">
              <a:buNone/>
            </a:pPr>
            <a:endParaRPr lang="cy-GB" sz="2100" dirty="0">
              <a:ea typeface="Times New Roman" panose="02020603050405020304" pitchFamily="18" charset="0"/>
            </a:endParaRPr>
          </a:p>
          <a:p>
            <a:pPr marL="571500" indent="-342900" algn="just"/>
            <a:r>
              <a:rPr lang="cy-GB" sz="2100" dirty="0">
                <a:ea typeface="Times New Roman" panose="02020603050405020304" pitchFamily="18" charset="0"/>
              </a:rPr>
              <a:t>Dyma lle y disgrifir ADY y plentyn neu’r person ifanc mewn ffordd </a:t>
            </a:r>
            <a:r>
              <a:rPr lang="cy-GB" sz="2100" b="1" dirty="0">
                <a:ea typeface="Times New Roman" panose="02020603050405020304" pitchFamily="18" charset="0"/>
              </a:rPr>
              <a:t>glir</a:t>
            </a:r>
            <a:r>
              <a:rPr lang="cy-GB" sz="2100" dirty="0">
                <a:ea typeface="Times New Roman" panose="02020603050405020304" pitchFamily="18" charset="0"/>
              </a:rPr>
              <a:t> a </a:t>
            </a:r>
            <a:r>
              <a:rPr lang="cy-GB" sz="2100" b="1" dirty="0">
                <a:ea typeface="Times New Roman" panose="02020603050405020304" pitchFamily="18" charset="0"/>
              </a:rPr>
              <a:t>chynhwysfawr</a:t>
            </a:r>
            <a:r>
              <a:rPr lang="cy-GB" sz="2100" dirty="0">
                <a:ea typeface="Times New Roman" panose="02020603050405020304" pitchFamily="18" charset="0"/>
              </a:rPr>
              <a:t>. </a:t>
            </a:r>
          </a:p>
          <a:p>
            <a:pPr marL="571500" indent="-342900" algn="just"/>
            <a:r>
              <a:rPr lang="cy-GB" sz="2100" dirty="0">
                <a:ea typeface="Times New Roman" panose="02020603050405020304" pitchFamily="18" charset="0"/>
              </a:rPr>
              <a:t>Dylai’r adran hon gynnwys:   </a:t>
            </a:r>
          </a:p>
          <a:p>
            <a:pPr marL="0" indent="0">
              <a:buNone/>
            </a:pPr>
            <a:r>
              <a:rPr lang="en-GB" sz="2100" dirty="0"/>
              <a:t>Diagnosis </a:t>
            </a:r>
            <a:r>
              <a:rPr lang="en-GB" sz="2100" dirty="0" err="1"/>
              <a:t>perthnasol</a:t>
            </a:r>
            <a:endParaRPr lang="en-GB" sz="2100" dirty="0"/>
          </a:p>
          <a:p>
            <a:pPr marL="0" indent="0">
              <a:buNone/>
            </a:pPr>
            <a:r>
              <a:rPr lang="en-GB" sz="2100" dirty="0"/>
              <a:t>Ei </a:t>
            </a:r>
            <a:r>
              <a:rPr lang="en-GB" sz="2100" dirty="0" err="1"/>
              <a:t>effaith</a:t>
            </a:r>
            <a:r>
              <a:rPr lang="en-GB" sz="2100" dirty="0"/>
              <a:t> </a:t>
            </a:r>
            <a:r>
              <a:rPr lang="en-GB" sz="2100" dirty="0" err="1"/>
              <a:t>ar</a:t>
            </a:r>
            <a:r>
              <a:rPr lang="en-GB" sz="2100" dirty="0"/>
              <a:t> </a:t>
            </a:r>
            <a:r>
              <a:rPr lang="en-GB" sz="2100" dirty="0" err="1"/>
              <a:t>ddysgu</a:t>
            </a:r>
            <a:r>
              <a:rPr lang="en-GB" sz="2100" dirty="0"/>
              <a:t> y </a:t>
            </a:r>
            <a:r>
              <a:rPr lang="en-GB" sz="2100" dirty="0" err="1"/>
              <a:t>plentyn</a:t>
            </a:r>
            <a:r>
              <a:rPr lang="en-GB" sz="2100" dirty="0"/>
              <a:t>                                          </a:t>
            </a:r>
          </a:p>
          <a:p>
            <a:pPr marL="0" indent="0">
              <a:buNone/>
            </a:pPr>
            <a:r>
              <a:rPr lang="en-GB" sz="2100" dirty="0"/>
              <a:t>Nodi </a:t>
            </a:r>
            <a:r>
              <a:rPr lang="en-GB" sz="2100" dirty="0" err="1"/>
              <a:t>unrhyw</a:t>
            </a:r>
            <a:r>
              <a:rPr lang="en-GB" sz="2100" dirty="0"/>
              <a:t> </a:t>
            </a:r>
            <a:r>
              <a:rPr lang="en-GB" sz="2100" dirty="0" err="1"/>
              <a:t>fylchau</a:t>
            </a:r>
            <a:r>
              <a:rPr lang="en-GB" sz="2100" dirty="0"/>
              <a:t> </a:t>
            </a:r>
            <a:r>
              <a:rPr lang="en-GB" sz="2100" dirty="0" err="1"/>
              <a:t>mewn</a:t>
            </a:r>
            <a:r>
              <a:rPr lang="en-GB" sz="2100" dirty="0"/>
              <a:t> </a:t>
            </a:r>
            <a:r>
              <a:rPr lang="en-GB" sz="2100" dirty="0" err="1"/>
              <a:t>gwybodaeth</a:t>
            </a:r>
            <a:endParaRPr lang="en-GB" sz="2100" dirty="0"/>
          </a:p>
          <a:p>
            <a:pPr marL="0" indent="0">
              <a:buNone/>
            </a:pPr>
            <a:r>
              <a:rPr lang="en-GB" sz="2100" dirty="0" err="1"/>
              <a:t>Unrhyw</a:t>
            </a:r>
            <a:r>
              <a:rPr lang="en-GB" sz="2100" dirty="0"/>
              <a:t> </a:t>
            </a:r>
            <a:r>
              <a:rPr lang="en-GB" sz="2100" dirty="0" err="1"/>
              <a:t>newidiadau</a:t>
            </a:r>
            <a:r>
              <a:rPr lang="en-GB" sz="2100" dirty="0"/>
              <a:t> </a:t>
            </a:r>
            <a:r>
              <a:rPr lang="en-GB" sz="2100" dirty="0" err="1"/>
              <a:t>i</a:t>
            </a:r>
            <a:r>
              <a:rPr lang="en-GB" sz="2100" dirty="0"/>
              <a:t> ADY </a:t>
            </a:r>
            <a:r>
              <a:rPr lang="en-GB" sz="2100" dirty="0" err="1"/>
              <a:t>dros</a:t>
            </a:r>
            <a:r>
              <a:rPr lang="en-GB" sz="2100" dirty="0"/>
              <a:t> </a:t>
            </a:r>
            <a:r>
              <a:rPr lang="en-GB" sz="2100" dirty="0" err="1"/>
              <a:t>amser</a:t>
            </a:r>
            <a:endParaRPr lang="cy-GB" sz="2100" dirty="0"/>
          </a:p>
          <a:p>
            <a:pPr marL="3200400" lvl="7" indent="0" algn="just">
              <a:buNone/>
            </a:pPr>
            <a:endParaRPr lang="cy-GB" sz="21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2283D0-86B1-0AFA-FBEF-CA2FBEF4491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Based upon Section 2A IDP : Description of the child or young person’s additional learning needs (ALN) </a:t>
            </a:r>
          </a:p>
          <a:p>
            <a:pPr marL="0" indent="0" algn="ctr">
              <a:buNone/>
            </a:pPr>
            <a:endParaRPr lang="en-GB" sz="2400" i="1" dirty="0">
              <a:solidFill>
                <a:schemeClr val="accent1">
                  <a:lumMod val="75000"/>
                </a:schemeClr>
              </a:solidFill>
              <a:ea typeface="Times New Roman" panose="02020603050405020304" pitchFamily="18" charset="0"/>
            </a:endParaRPr>
          </a:p>
          <a:p>
            <a:pPr algn="just"/>
            <a:r>
              <a:rPr lang="en-GB" sz="2000" i="1" dirty="0">
                <a:solidFill>
                  <a:schemeClr val="accent1">
                    <a:lumMod val="75000"/>
                  </a:schemeClr>
                </a:solidFill>
              </a:rPr>
              <a:t>This is where the child or young person's ALN is described in a </a:t>
            </a:r>
            <a:r>
              <a:rPr lang="en-GB" sz="2000" b="1" i="1" dirty="0">
                <a:solidFill>
                  <a:schemeClr val="accent1">
                    <a:lumMod val="75000"/>
                  </a:schemeClr>
                </a:solidFill>
              </a:rPr>
              <a:t>clear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</a:rPr>
              <a:t> and </a:t>
            </a:r>
            <a:r>
              <a:rPr lang="en-GB" sz="2000" b="1" i="1" dirty="0">
                <a:solidFill>
                  <a:schemeClr val="accent1">
                    <a:lumMod val="75000"/>
                  </a:schemeClr>
                </a:solidFill>
              </a:rPr>
              <a:t>comprehensive</a:t>
            </a: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</a:rPr>
              <a:t> way. </a:t>
            </a:r>
          </a:p>
          <a:p>
            <a:pPr algn="just"/>
            <a:r>
              <a:rPr lang="en-GB" sz="2000" i="1" dirty="0">
                <a:solidFill>
                  <a:schemeClr val="accent1">
                    <a:lumMod val="75000"/>
                  </a:schemeClr>
                </a:solidFill>
              </a:rPr>
              <a:t>This section should include:  </a:t>
            </a:r>
          </a:p>
          <a:p>
            <a:pPr marL="0" indent="0" algn="just">
              <a:buNone/>
            </a:pP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</a:rPr>
              <a:t>A relevant diagnosis</a:t>
            </a:r>
          </a:p>
          <a:p>
            <a:pPr marL="0" indent="0" algn="just">
              <a:buNone/>
            </a:pP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</a:rPr>
              <a:t>Its impact on the child’s learning                                          </a:t>
            </a:r>
          </a:p>
          <a:p>
            <a:pPr marL="0" indent="0" algn="just">
              <a:buNone/>
            </a:pP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</a:rPr>
              <a:t>Identification of any gaps in information</a:t>
            </a:r>
          </a:p>
          <a:p>
            <a:pPr marL="0" indent="0" algn="just">
              <a:buNone/>
            </a:pP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</a:rPr>
              <a:t>Any changes to ALN over time</a:t>
            </a:r>
          </a:p>
          <a:p>
            <a:pPr marL="0" indent="0" algn="just">
              <a:buNone/>
            </a:pPr>
            <a:endParaRPr lang="en-GB" sz="2000" i="1" dirty="0">
              <a:solidFill>
                <a:schemeClr val="accent1">
                  <a:lumMod val="75000"/>
                </a:schemeClr>
              </a:solidFill>
              <a:latin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52581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D14F2-EF8A-47A5-90EA-C67929234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br>
              <a:rPr lang="en-GB" sz="4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b="1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3CFAD-BC7B-45CC-A58E-3FFAF8938B9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en-GB" dirty="0" err="1"/>
              <a:t>Trafodwch</a:t>
            </a:r>
            <a:r>
              <a:rPr lang="en-GB" dirty="0"/>
              <a:t> y </a:t>
            </a:r>
            <a:r>
              <a:rPr lang="en-GB" dirty="0" err="1"/>
              <a:t>cymorth</a:t>
            </a:r>
            <a:r>
              <a:rPr lang="en-GB" dirty="0"/>
              <a:t> </a:t>
            </a:r>
            <a:r>
              <a:rPr lang="en-GB" dirty="0" err="1"/>
              <a:t>posibl</a:t>
            </a:r>
            <a:r>
              <a:rPr lang="en-GB" dirty="0"/>
              <a:t> a </a:t>
            </a:r>
            <a:r>
              <a:rPr lang="en-GB" dirty="0" err="1"/>
              <a:t>ddarperir</a:t>
            </a:r>
            <a:r>
              <a:rPr lang="en-GB" dirty="0"/>
              <a:t> </a:t>
            </a:r>
            <a:r>
              <a:rPr lang="en-GB" dirty="0" err="1"/>
              <a:t>i'ch</a:t>
            </a:r>
            <a:r>
              <a:rPr lang="en-GB" dirty="0"/>
              <a:t> </a:t>
            </a:r>
            <a:r>
              <a:rPr lang="en-GB" dirty="0" err="1"/>
              <a:t>disgybl</a:t>
            </a:r>
            <a:r>
              <a:rPr lang="en-GB" dirty="0"/>
              <a:t> </a:t>
            </a:r>
            <a:r>
              <a:rPr lang="en-GB" dirty="0" err="1"/>
              <a:t>dewisol</a:t>
            </a:r>
            <a:r>
              <a:rPr lang="en-GB" dirty="0"/>
              <a:t> (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ddefnyddio'r</a:t>
            </a:r>
            <a:r>
              <a:rPr lang="en-GB" dirty="0"/>
              <a:t> </a:t>
            </a:r>
            <a:r>
              <a:rPr lang="en-GB" dirty="0" err="1"/>
              <a:t>egwyddorion</a:t>
            </a:r>
            <a:r>
              <a:rPr lang="en-GB" dirty="0"/>
              <a:t>, </a:t>
            </a:r>
            <a:r>
              <a:rPr lang="en-GB" dirty="0" err="1"/>
              <a:t>dulliau</a:t>
            </a:r>
            <a:r>
              <a:rPr lang="en-GB" dirty="0"/>
              <a:t> a </a:t>
            </a:r>
            <a:r>
              <a:rPr lang="en-GB" dirty="0" err="1"/>
              <a:t>pholisïau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llywio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cynhwysol</a:t>
            </a:r>
            <a:r>
              <a:rPr lang="en-GB" dirty="0"/>
              <a:t>).</a:t>
            </a:r>
          </a:p>
          <a:p>
            <a:pPr lvl="0"/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gwblhau</a:t>
            </a:r>
            <a:r>
              <a:rPr lang="en-GB" dirty="0"/>
              <a:t> Adran 2B (CDU): </a:t>
            </a:r>
            <a:r>
              <a:rPr lang="en-GB" dirty="0" err="1"/>
              <a:t>Disgrifio</a:t>
            </a:r>
            <a:r>
              <a:rPr lang="en-GB" dirty="0"/>
              <a:t> a </a:t>
            </a:r>
            <a:r>
              <a:rPr lang="en-GB" dirty="0" err="1"/>
              <a:t>chyflwyno</a:t>
            </a:r>
            <a:r>
              <a:rPr lang="en-GB" dirty="0"/>
              <a:t> </a:t>
            </a:r>
            <a:r>
              <a:rPr lang="en-GB" dirty="0" err="1"/>
              <a:t>darpariaeth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ychwanegol</a:t>
            </a:r>
            <a:r>
              <a:rPr lang="en-GB" dirty="0"/>
              <a:t> y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neu'r</a:t>
            </a:r>
            <a:r>
              <a:rPr lang="en-GB" dirty="0"/>
              <a:t> person </a:t>
            </a:r>
            <a:r>
              <a:rPr lang="en-GB" dirty="0" err="1"/>
              <a:t>ifanc</a:t>
            </a:r>
            <a:r>
              <a:rPr lang="en-GB" dirty="0"/>
              <a:t>  (Elfen 1)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F05590-5DCE-4214-9B66-9B78A81BB5C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Discuss the potential support provided to your chosen pupil (utilising the key principles, approaches and policies that guide inclusive practice).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This will support your completion of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Section 2B (IDP) : Description and delivery of the child or young person’s additional learning provision  (Element 1)</a:t>
            </a:r>
          </a:p>
        </p:txBody>
      </p:sp>
    </p:spTree>
    <p:extLst>
      <p:ext uri="{BB962C8B-B14F-4D97-AF65-F5344CB8AC3E}">
        <p14:creationId xmlns:p14="http://schemas.microsoft.com/office/powerpoint/2010/main" val="15331491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54B79-D7D9-8F31-4060-08EC7FE2D6A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y-GB"/>
              <a:t>Cefnogi dysgwr ag ADY-</a:t>
            </a:r>
            <a:br>
              <a:rPr lang="cy-GB"/>
            </a:br>
            <a:r>
              <a:rPr lang="cy-GB"/>
              <a:t>Rhai egwyddorion allweddol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6FB8FE-8EA5-853C-25B0-0623BBC756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>
                <a:latin typeface="Calibri Light" panose="020F0302020204030204" pitchFamily="34" charset="0"/>
                <a:cs typeface="Calibri Light" panose="020F0302020204030204" pitchFamily="34" charset="0"/>
              </a:rPr>
              <a:t>Nid yw</a:t>
            </a:r>
            <a:r>
              <a:rPr lang="cy-GB" b="0" i="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un ateb yn addas i bawb er mwyn cefnogi disgyblion ag ADY</a:t>
            </a:r>
            <a:endParaRPr lang="cy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cy-GB" b="0" i="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Crëwch amgylchedd </a:t>
            </a:r>
            <a:r>
              <a:rPr lang="cy-GB" b="1" i="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dysgu</a:t>
            </a:r>
            <a:r>
              <a:rPr lang="cy-GB" b="0" i="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positif a </a:t>
            </a:r>
            <a:r>
              <a:rPr lang="cy-GB" b="1" i="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chynhwysol</a:t>
            </a:r>
            <a:r>
              <a:rPr lang="cy-GB" b="0" i="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(darpariaeth </a:t>
            </a:r>
            <a:r>
              <a:rPr lang="cy-GB" dirty="0">
                <a:latin typeface="Calibri Light" panose="020F0302020204030204" pitchFamily="34" charset="0"/>
                <a:cs typeface="Calibri Light" panose="020F0302020204030204" pitchFamily="34" charset="0"/>
              </a:rPr>
              <a:t>D</a:t>
            </a:r>
            <a:r>
              <a:rPr lang="cy-GB" b="0" i="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dysgu Gyffredinol) s</a:t>
            </a:r>
            <a:r>
              <a:rPr lang="cy-GB" dirty="0">
                <a:latin typeface="Calibri Light" panose="020F0302020204030204" pitchFamily="34" charset="0"/>
                <a:cs typeface="Calibri Light" panose="020F0302020204030204" pitchFamily="34" charset="0"/>
              </a:rPr>
              <a:t>y’n golygu</a:t>
            </a:r>
            <a:r>
              <a:rPr lang="cy-GB" b="0" i="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….</a:t>
            </a:r>
          </a:p>
          <a:p>
            <a:pPr>
              <a:buFontTx/>
              <a:buChar char="-"/>
            </a:pPr>
            <a:r>
              <a:rPr lang="cy-GB" dirty="0">
                <a:latin typeface="Calibri Light" panose="020F0302020204030204" pitchFamily="34" charset="0"/>
                <a:cs typeface="Calibri Light" panose="020F0302020204030204" pitchFamily="34" charset="0"/>
              </a:rPr>
              <a:t>Gweithredu arfer cyffredinol da yn gyson a darparu addysgu o      ansawdd uchel i bawb</a:t>
            </a:r>
            <a:endParaRPr lang="cy-GB" b="0" i="0" dirty="0"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buFontTx/>
              <a:buChar char="-"/>
            </a:pPr>
            <a:r>
              <a:rPr lang="cy-GB" dirty="0">
                <a:latin typeface="Calibri Light" panose="020F0302020204030204" pitchFamily="34" charset="0"/>
                <a:cs typeface="Calibri Light" panose="020F0302020204030204" pitchFamily="34" charset="0"/>
              </a:rPr>
              <a:t>Dod i adnabod anghenion personol y dysgwr unigol</a:t>
            </a:r>
            <a:endParaRPr lang="cy-GB" b="0" i="0" dirty="0"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buFontTx/>
              <a:buChar char="-"/>
            </a:pPr>
            <a:r>
              <a:rPr lang="en-GB" dirty="0" err="1">
                <a:latin typeface="+mj-lt"/>
              </a:rPr>
              <a:t>Cyfathrebu</a:t>
            </a:r>
            <a:r>
              <a:rPr lang="en-GB" dirty="0">
                <a:latin typeface="+mj-lt"/>
              </a:rPr>
              <a:t> </a:t>
            </a:r>
            <a:r>
              <a:rPr lang="en-GB" dirty="0" err="1">
                <a:latin typeface="+mj-lt"/>
              </a:rPr>
              <a:t>gonest</a:t>
            </a:r>
            <a:r>
              <a:rPr lang="en-GB" dirty="0">
                <a:latin typeface="+mj-lt"/>
              </a:rPr>
              <a:t>, </a:t>
            </a:r>
            <a:r>
              <a:rPr lang="en-GB" dirty="0" err="1">
                <a:latin typeface="+mj-lt"/>
              </a:rPr>
              <a:t>agored</a:t>
            </a:r>
            <a:r>
              <a:rPr lang="en-GB" dirty="0">
                <a:latin typeface="+mj-lt"/>
              </a:rPr>
              <a:t> a </a:t>
            </a:r>
            <a:r>
              <a:rPr lang="en-GB" dirty="0" err="1">
                <a:latin typeface="+mj-lt"/>
              </a:rPr>
              <a:t>rheolaidd</a:t>
            </a:r>
            <a:r>
              <a:rPr lang="en-GB" dirty="0">
                <a:latin typeface="+mj-lt"/>
              </a:rPr>
              <a:t> </a:t>
            </a:r>
            <a:r>
              <a:rPr lang="en-GB" dirty="0" err="1">
                <a:latin typeface="+mj-lt"/>
              </a:rPr>
              <a:t>gyda'r</a:t>
            </a:r>
            <a:r>
              <a:rPr lang="en-GB" dirty="0">
                <a:latin typeface="+mj-lt"/>
              </a:rPr>
              <a:t> </a:t>
            </a:r>
            <a:r>
              <a:rPr lang="en-GB" dirty="0" err="1">
                <a:latin typeface="+mj-lt"/>
              </a:rPr>
              <a:t>dysgwr</a:t>
            </a:r>
            <a:r>
              <a:rPr lang="en-GB" dirty="0">
                <a:latin typeface="+mj-lt"/>
              </a:rPr>
              <a:t> </a:t>
            </a:r>
            <a:r>
              <a:rPr lang="en-GB" dirty="0" err="1">
                <a:latin typeface="+mj-lt"/>
              </a:rPr>
              <a:t>a'i</a:t>
            </a:r>
            <a:r>
              <a:rPr lang="en-GB" dirty="0">
                <a:latin typeface="+mj-lt"/>
              </a:rPr>
              <a:t> </a:t>
            </a:r>
            <a:r>
              <a:rPr lang="en-GB" dirty="0" err="1">
                <a:latin typeface="+mj-lt"/>
              </a:rPr>
              <a:t>deulu</a:t>
            </a:r>
            <a:endParaRPr lang="cy-GB" b="0" i="0" dirty="0"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buFontTx/>
              <a:buChar char="-"/>
            </a:pPr>
            <a:r>
              <a:rPr lang="cy-GB" b="0" i="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Egwyddorion eraill?</a:t>
            </a:r>
          </a:p>
          <a:p>
            <a:pPr marL="0" indent="0" algn="r">
              <a:buNone/>
            </a:pPr>
            <a:r>
              <a:rPr lang="cy-GB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(Canolfan Genedlaethol Anna </a:t>
            </a:r>
            <a:r>
              <a:rPr lang="cy-GB" sz="18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Freud</a:t>
            </a:r>
            <a:r>
              <a:rPr lang="cy-GB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 ar gyfer Plant a Theuluoedd, 2022)</a:t>
            </a:r>
            <a:endParaRPr lang="cy-GB" sz="1800" b="0" i="0" dirty="0"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1110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54B79-D7D9-8F31-4060-08EC7FE2D6A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pPr algn="ctr"/>
            <a:r>
              <a:rPr lang="en-GB" b="1" i="1" dirty="0">
                <a:solidFill>
                  <a:srgbClr val="002060"/>
                </a:solidFill>
              </a:rPr>
              <a:t>Supporting a learner with ALN-</a:t>
            </a:r>
            <a:br>
              <a:rPr lang="en-GB" b="1" i="1" dirty="0">
                <a:solidFill>
                  <a:srgbClr val="002060"/>
                </a:solidFill>
              </a:rPr>
            </a:br>
            <a:r>
              <a:rPr lang="en-GB" b="1" i="1" dirty="0">
                <a:solidFill>
                  <a:srgbClr val="002060"/>
                </a:solidFill>
              </a:rPr>
              <a:t>Some key principles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6FB8FE-8EA5-853C-25B0-0623BBC756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i="1" dirty="0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N</a:t>
            </a:r>
            <a:r>
              <a:rPr lang="en-GB" b="0" i="1" dirty="0">
                <a:solidFill>
                  <a:srgbClr val="00206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o ‘one size fits all’ to</a:t>
            </a:r>
            <a:r>
              <a:rPr lang="en-GB" b="1" i="1" dirty="0">
                <a:solidFill>
                  <a:srgbClr val="00206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 </a:t>
            </a:r>
            <a:r>
              <a:rPr lang="en-GB" i="1" dirty="0">
                <a:solidFill>
                  <a:srgbClr val="00206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support pupils </a:t>
            </a:r>
            <a:r>
              <a:rPr lang="en-GB" b="0" i="1" dirty="0">
                <a:solidFill>
                  <a:srgbClr val="00206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with </a:t>
            </a:r>
            <a:r>
              <a:rPr lang="en-GB" i="1" dirty="0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AL</a:t>
            </a:r>
            <a:r>
              <a:rPr lang="en-GB" b="0" i="1" dirty="0">
                <a:solidFill>
                  <a:srgbClr val="00206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N</a:t>
            </a:r>
            <a:endParaRPr lang="en-GB" i="1" dirty="0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b="0" i="1" dirty="0">
                <a:solidFill>
                  <a:srgbClr val="00206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Create a positive and</a:t>
            </a:r>
            <a:r>
              <a:rPr lang="en-GB" b="1" i="1" dirty="0">
                <a:solidFill>
                  <a:srgbClr val="00206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 inclusive learning</a:t>
            </a:r>
            <a:r>
              <a:rPr lang="en-GB" b="0" i="1" dirty="0">
                <a:solidFill>
                  <a:srgbClr val="00206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 environment (Universal Learning provision) involving….</a:t>
            </a:r>
          </a:p>
          <a:p>
            <a:pPr marL="0" indent="0">
              <a:buNone/>
            </a:pPr>
            <a:r>
              <a:rPr lang="en-GB" i="1" dirty="0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- Co</a:t>
            </a:r>
            <a:r>
              <a:rPr lang="en-GB" b="0" i="1" dirty="0">
                <a:solidFill>
                  <a:srgbClr val="00206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nsistent application of good general practice and providing high   </a:t>
            </a:r>
          </a:p>
          <a:p>
            <a:pPr marL="0" indent="0">
              <a:buNone/>
            </a:pPr>
            <a:r>
              <a:rPr lang="en-GB" i="1" dirty="0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</a:t>
            </a:r>
            <a:r>
              <a:rPr lang="en-GB" b="0" i="1" dirty="0">
                <a:solidFill>
                  <a:srgbClr val="00206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quality teaching for all</a:t>
            </a:r>
          </a:p>
          <a:p>
            <a:pPr>
              <a:buFontTx/>
              <a:buChar char="-"/>
            </a:pPr>
            <a:r>
              <a:rPr lang="en-GB" i="1" dirty="0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</a:t>
            </a:r>
            <a:r>
              <a:rPr lang="en-GB" b="0" i="1" dirty="0">
                <a:solidFill>
                  <a:srgbClr val="00206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et to know the personal needs of the individual learner</a:t>
            </a:r>
          </a:p>
          <a:p>
            <a:pPr>
              <a:buFontTx/>
              <a:buChar char="-"/>
            </a:pPr>
            <a:r>
              <a:rPr lang="en-GB" i="1" dirty="0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Honest, open and regular</a:t>
            </a:r>
            <a:r>
              <a:rPr lang="en-GB" b="0" i="1" dirty="0">
                <a:solidFill>
                  <a:srgbClr val="00206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communication with learner and their family</a:t>
            </a:r>
          </a:p>
          <a:p>
            <a:pPr>
              <a:buFontTx/>
              <a:buChar char="-"/>
            </a:pPr>
            <a:r>
              <a:rPr lang="en-GB" b="0" i="1" dirty="0">
                <a:solidFill>
                  <a:srgbClr val="00206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Others?</a:t>
            </a:r>
          </a:p>
          <a:p>
            <a:pPr marL="0" indent="0" algn="r">
              <a:buNone/>
            </a:pPr>
            <a:r>
              <a:rPr lang="en-GB" sz="1800" i="1" dirty="0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(Anna Freud National Centre for Children &amp; Families, 2022)</a:t>
            </a:r>
            <a:endParaRPr lang="en-GB" sz="1800" b="0" i="1" dirty="0">
              <a:solidFill>
                <a:srgbClr val="002060"/>
              </a:solidFill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81314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CB77F-2D1B-172E-E7CC-AE3999546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/>
              <a:t>Cefnogi dysgwr ag ADY-</a:t>
            </a:r>
            <a:br>
              <a:rPr lang="cy-GB"/>
            </a:br>
            <a:r>
              <a:rPr lang="cy-GB"/>
              <a:t>Rhai dulliau allweddol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0D57C-E305-53D7-31B1-0595E202D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14050"/>
            <a:ext cx="10515600" cy="4351338"/>
          </a:xfrm>
        </p:spPr>
        <p:txBody>
          <a:bodyPr>
            <a:normAutofit fontScale="85000" lnSpcReduction="20000"/>
          </a:bodyPr>
          <a:lstStyle/>
          <a:p>
            <a:r>
              <a:rPr lang="cy-GB" dirty="0">
                <a:latin typeface="Calibri Light" panose="020F0302020204030204" pitchFamily="34" charset="0"/>
                <a:cs typeface="Calibri Light" panose="020F0302020204030204" pitchFamily="34" charset="0"/>
              </a:rPr>
              <a:t>Cynllunio gofalus o ymyriadau ADY, sgaffaldau a chyn-ddysgu effeithiol, wedi’u personoli </a:t>
            </a:r>
            <a:r>
              <a:rPr lang="cy-GB" b="0" i="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(fel y bo’n briodol)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cy-GB" dirty="0">
                <a:latin typeface="Calibri Light" panose="020F0302020204030204" pitchFamily="34" charset="0"/>
                <a:cs typeface="Calibri Light" panose="020F0302020204030204" pitchFamily="34" charset="0"/>
              </a:rPr>
              <a:t>Gwnewch drefniadau ar gyfer rhoi gwybod i’r holl staff sy’n ymwneud â’r dysgwr am yr anghenion hynny</a:t>
            </a:r>
            <a:endParaRPr lang="cy-GB" b="0" i="0" dirty="0"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cy-GB" b="0" i="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Mae’r cydlynydd ADY yn gyfrifol am gynghori staff ar ddulliau addysgu priodol i’w defnyddio mewn perthynas â’r disgybl gyda golwg ar ddiwallu ei anghenion ymddangosiadol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cy-GB" dirty="0">
                <a:latin typeface="Calibri Light" panose="020F0302020204030204" pitchFamily="34" charset="0"/>
                <a:cs typeface="Calibri Light" panose="020F0302020204030204" pitchFamily="34" charset="0"/>
              </a:rPr>
              <a:t>Gwnewch addasiadau priodol i amgylchedd yr ysgol i wella mynediad y dysgwr i addysg</a:t>
            </a:r>
            <a:endParaRPr lang="cy-GB" b="0" i="0" dirty="0"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cy-GB" b="0" i="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Dulliau eraill?</a:t>
            </a:r>
          </a:p>
          <a:p>
            <a:pPr marL="0" indent="0" algn="r">
              <a:buNone/>
            </a:pPr>
            <a:r>
              <a:rPr lang="cy-GB" sz="1100" dirty="0">
                <a:latin typeface="Roboto" panose="02000000000000000000" pitchFamily="2" charset="0"/>
              </a:rPr>
              <a:t>(Sir Benfro, 2022) </a:t>
            </a:r>
            <a:endParaRPr lang="cy-GB" sz="1100" dirty="0"/>
          </a:p>
          <a:p>
            <a:pPr marL="0" indent="0" algn="l">
              <a:buNone/>
            </a:pPr>
            <a:endParaRPr lang="cy-GB" b="0" i="0" dirty="0"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 algn="r">
              <a:buNone/>
            </a:pPr>
            <a:r>
              <a:rPr lang="cy-GB" dirty="0"/>
              <a:t>                                                                                      </a:t>
            </a:r>
            <a:endParaRPr lang="cy-GB" sz="1000" dirty="0"/>
          </a:p>
        </p:txBody>
      </p:sp>
    </p:spTree>
    <p:extLst>
      <p:ext uri="{BB962C8B-B14F-4D97-AF65-F5344CB8AC3E}">
        <p14:creationId xmlns:p14="http://schemas.microsoft.com/office/powerpoint/2010/main" val="3216854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CB77F-2D1B-172E-E7CC-AE3999546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solidFill>
                  <a:srgbClr val="002060"/>
                </a:solidFill>
              </a:rPr>
              <a:t>Supporting a learner with ALN-</a:t>
            </a:r>
            <a:br>
              <a:rPr lang="en-GB">
                <a:solidFill>
                  <a:srgbClr val="002060"/>
                </a:solidFill>
              </a:rPr>
            </a:br>
            <a:r>
              <a:rPr lang="en-GB">
                <a:solidFill>
                  <a:srgbClr val="002060"/>
                </a:solidFill>
              </a:rPr>
              <a:t>Some key 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0D57C-E305-53D7-31B1-0595E202D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14050"/>
            <a:ext cx="10515600" cy="4351338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</a:t>
            </a:r>
            <a:r>
              <a:rPr lang="en-GB" b="0" i="0" dirty="0">
                <a:solidFill>
                  <a:srgbClr val="00206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areful planning of effective, personalised ALN interventions, scaffolds and pre-teaching (as appropriate)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M</a:t>
            </a:r>
            <a:r>
              <a:rPr lang="en-GB" b="0" i="0" dirty="0">
                <a:solidFill>
                  <a:srgbClr val="00206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ake arrangements for letting all staff who are involved with the learner know about those needs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206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The ALNCo is responsible for advising staff on appropriate teaching approaches to use in relation to the pupil with a view to meeting their apparent needs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M</a:t>
            </a:r>
            <a:r>
              <a:rPr lang="en-GB" b="0" i="0" dirty="0">
                <a:solidFill>
                  <a:srgbClr val="00206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ake appropriate adjustments to the school environment to improve the learner’s access to education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206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Other approaches?</a:t>
            </a:r>
          </a:p>
          <a:p>
            <a:pPr marL="0" indent="0" algn="r">
              <a:buNone/>
            </a:pPr>
            <a:r>
              <a:rPr lang="en-GB" sz="1100" dirty="0">
                <a:solidFill>
                  <a:srgbClr val="002060"/>
                </a:solidFill>
                <a:latin typeface="Roboto" panose="02000000000000000000" pitchFamily="2" charset="0"/>
              </a:rPr>
              <a:t>(Pembrokeshire County Council , 2022) </a:t>
            </a:r>
            <a:endParaRPr lang="en-GB" sz="1100" dirty="0">
              <a:solidFill>
                <a:srgbClr val="002060"/>
              </a:solidFill>
            </a:endParaRPr>
          </a:p>
          <a:p>
            <a:pPr marL="0" indent="0" algn="l">
              <a:buNone/>
            </a:pPr>
            <a:endParaRPr lang="en-GB" b="0" i="0" dirty="0">
              <a:solidFill>
                <a:srgbClr val="111111"/>
              </a:solidFill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 algn="r">
              <a:buNone/>
            </a:pPr>
            <a:r>
              <a:rPr lang="en-GB" dirty="0"/>
              <a:t>                                                                                      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3396307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0AFD5-0AD7-A523-BC49-8A8EB1F75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cy-GB" sz="3200" dirty="0"/>
              <a:t>Cefnogi dysgwr ag ADY-</a:t>
            </a:r>
            <a:br>
              <a:rPr lang="cy-GB" sz="3200" dirty="0"/>
            </a:br>
            <a:r>
              <a:rPr lang="cy-GB" sz="3200" dirty="0"/>
              <a:t>Enghreifftiau o gymorth pwrpasol penodol</a:t>
            </a:r>
            <a:br>
              <a:rPr lang="cy-GB" sz="3200" dirty="0"/>
            </a:br>
            <a:r>
              <a:rPr lang="cy-GB" sz="3200" b="1" dirty="0">
                <a:ea typeface="Calibri Light"/>
                <a:cs typeface="Calibri Light"/>
              </a:rPr>
              <a:t>Tasg – </a:t>
            </a:r>
            <a:r>
              <a:rPr lang="cy-GB" sz="3200" b="1" dirty="0" err="1">
                <a:ea typeface="Calibri Light"/>
                <a:cs typeface="Calibri Light"/>
              </a:rPr>
              <a:t>Engreifftiau</a:t>
            </a:r>
            <a:r>
              <a:rPr lang="cy-GB" sz="3200" b="1" dirty="0">
                <a:ea typeface="Calibri Light"/>
                <a:cs typeface="Calibri Light"/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26842-9828-1C4A-0131-71178A1051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3200"/>
              <a:t>Rhaglenni Ymyrryd/ Dal i fyny</a:t>
            </a:r>
          </a:p>
          <a:p>
            <a:r>
              <a:rPr lang="cy-GB" sz="3200"/>
              <a:t>Rhaglenni iaith a lleferydd</a:t>
            </a:r>
          </a:p>
          <a:p>
            <a:r>
              <a:rPr lang="cy-GB" sz="3200"/>
              <a:t>Cymorth ag ymddygiad cadarnhaol </a:t>
            </a:r>
          </a:p>
          <a:p>
            <a:r>
              <a:rPr lang="cy-GB" sz="3200"/>
              <a:t>Cymorth meddygol</a:t>
            </a:r>
          </a:p>
          <a:p>
            <a:r>
              <a:rPr lang="cy-GB" sz="3200"/>
              <a:t>Cymorth corfforol</a:t>
            </a:r>
          </a:p>
          <a:p>
            <a:r>
              <a:rPr lang="cy-GB" sz="3200"/>
              <a:t>Eraill?</a:t>
            </a:r>
          </a:p>
        </p:txBody>
      </p:sp>
    </p:spTree>
    <p:extLst>
      <p:ext uri="{BB962C8B-B14F-4D97-AF65-F5344CB8AC3E}">
        <p14:creationId xmlns:p14="http://schemas.microsoft.com/office/powerpoint/2010/main" val="25263348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0AFD5-0AD7-A523-BC49-8A8EB1F75A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GB" sz="3200" dirty="0">
                <a:solidFill>
                  <a:srgbClr val="002060"/>
                </a:solidFill>
              </a:rPr>
              <a:t>Supporting a learner with ALN-</a:t>
            </a:r>
            <a:br>
              <a:rPr lang="en-GB" sz="3200" dirty="0"/>
            </a:br>
            <a:r>
              <a:rPr lang="en-GB" sz="3200" dirty="0">
                <a:solidFill>
                  <a:srgbClr val="002060"/>
                </a:solidFill>
              </a:rPr>
              <a:t>Examples of some specific bespoke support </a:t>
            </a:r>
            <a:br>
              <a:rPr lang="en-GB" sz="3200" dirty="0"/>
            </a:br>
            <a:r>
              <a:rPr lang="en-GB" sz="3200" b="1" dirty="0">
                <a:solidFill>
                  <a:srgbClr val="002060"/>
                </a:solidFill>
              </a:rPr>
              <a:t>Task – Give examples of each</a:t>
            </a:r>
            <a:endParaRPr lang="en-GB" sz="3200" b="1" dirty="0">
              <a:solidFill>
                <a:srgbClr val="002060"/>
              </a:solidFill>
              <a:ea typeface="Calibri Light"/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26842-9828-1C4A-0131-71178A1051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>
                <a:solidFill>
                  <a:srgbClr val="002060"/>
                </a:solidFill>
              </a:rPr>
              <a:t>Intervention/ Catch-up programmes</a:t>
            </a:r>
          </a:p>
          <a:p>
            <a:r>
              <a:rPr lang="en-GB" sz="3200">
                <a:solidFill>
                  <a:srgbClr val="002060"/>
                </a:solidFill>
              </a:rPr>
              <a:t>Speech and language programmes</a:t>
            </a:r>
          </a:p>
          <a:p>
            <a:r>
              <a:rPr lang="en-GB" sz="3200">
                <a:solidFill>
                  <a:srgbClr val="002060"/>
                </a:solidFill>
              </a:rPr>
              <a:t>Positive behaviour support </a:t>
            </a:r>
          </a:p>
          <a:p>
            <a:r>
              <a:rPr lang="en-GB" sz="3200">
                <a:solidFill>
                  <a:srgbClr val="002060"/>
                </a:solidFill>
              </a:rPr>
              <a:t>Medical support</a:t>
            </a:r>
          </a:p>
          <a:p>
            <a:r>
              <a:rPr lang="en-GB" sz="3200">
                <a:solidFill>
                  <a:srgbClr val="002060"/>
                </a:solidFill>
              </a:rPr>
              <a:t>Physical support</a:t>
            </a:r>
          </a:p>
          <a:p>
            <a:r>
              <a:rPr lang="en-GB" sz="3200">
                <a:solidFill>
                  <a:srgbClr val="002060"/>
                </a:solidFill>
              </a:rPr>
              <a:t>Others?</a:t>
            </a:r>
          </a:p>
        </p:txBody>
      </p:sp>
    </p:spTree>
    <p:extLst>
      <p:ext uri="{BB962C8B-B14F-4D97-AF65-F5344CB8AC3E}">
        <p14:creationId xmlns:p14="http://schemas.microsoft.com/office/powerpoint/2010/main" val="15670656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A84EC-8395-9799-698D-8CD036413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4612" y="365125"/>
            <a:ext cx="5159187" cy="1325563"/>
          </a:xfrm>
        </p:spPr>
        <p:txBody>
          <a:bodyPr/>
          <a:lstStyle/>
          <a:p>
            <a:r>
              <a:rPr lang="en-GB">
                <a:solidFill>
                  <a:srgbClr val="002060"/>
                </a:solidFill>
              </a:rPr>
              <a:t>SMART targets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E0A0-79E4-EE90-F25F-3403CB7A70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3718" y="1942166"/>
            <a:ext cx="4549588" cy="4351338"/>
          </a:xfrm>
        </p:spPr>
        <p:txBody>
          <a:bodyPr>
            <a:noAutofit/>
          </a:bodyPr>
          <a:lstStyle/>
          <a:p>
            <a:r>
              <a:rPr lang="cy-GB" dirty="0"/>
              <a:t>Cytuno</a:t>
            </a:r>
          </a:p>
          <a:p>
            <a:r>
              <a:rPr lang="cy-GB" dirty="0"/>
              <a:t>Amserol</a:t>
            </a:r>
          </a:p>
          <a:p>
            <a:r>
              <a:rPr lang="cy-GB" dirty="0"/>
              <a:t>Mesuradwy</a:t>
            </a:r>
          </a:p>
          <a:p>
            <a:r>
              <a:rPr lang="cy-GB" dirty="0"/>
              <a:t>Penodol</a:t>
            </a:r>
          </a:p>
          <a:p>
            <a:r>
              <a:rPr lang="cy-GB" dirty="0"/>
              <a:t>Uchelgeisiol</a:t>
            </a:r>
          </a:p>
          <a:p>
            <a:r>
              <a:rPr lang="cy-GB" dirty="0"/>
              <a:t>Synhwyrol</a:t>
            </a:r>
          </a:p>
          <a:p>
            <a:pPr marL="0" indent="0">
              <a:buNone/>
            </a:pPr>
            <a:endParaRPr lang="cy-GB" dirty="0"/>
          </a:p>
          <a:p>
            <a:r>
              <a:rPr lang="cy-GB" dirty="0"/>
              <a:t>Wedi’u hadolygu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99A1B6E-3B7B-4017-5EE9-10871732FAA5}"/>
              </a:ext>
            </a:extLst>
          </p:cNvPr>
          <p:cNvSpPr txBox="1">
            <a:spLocks/>
          </p:cNvSpPr>
          <p:nvPr/>
        </p:nvSpPr>
        <p:spPr>
          <a:xfrm>
            <a:off x="681318" y="365124"/>
            <a:ext cx="515918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/>
              <a:t>Targedau CAMPUS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EED0AF9-D676-AE6C-9FB0-66E7D571B6C0}"/>
              </a:ext>
            </a:extLst>
          </p:cNvPr>
          <p:cNvSpPr txBox="1">
            <a:spLocks/>
          </p:cNvSpPr>
          <p:nvPr/>
        </p:nvSpPr>
        <p:spPr>
          <a:xfrm>
            <a:off x="6400800" y="1942166"/>
            <a:ext cx="454958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>
                <a:solidFill>
                  <a:srgbClr val="002060"/>
                </a:solidFill>
              </a:rPr>
              <a:t>Specific</a:t>
            </a:r>
          </a:p>
          <a:p>
            <a:r>
              <a:rPr lang="en-GB" sz="3200" dirty="0">
                <a:solidFill>
                  <a:srgbClr val="002060"/>
                </a:solidFill>
              </a:rPr>
              <a:t>Measurable</a:t>
            </a:r>
          </a:p>
          <a:p>
            <a:r>
              <a:rPr lang="en-GB" sz="3200" dirty="0">
                <a:solidFill>
                  <a:srgbClr val="002060"/>
                </a:solidFill>
              </a:rPr>
              <a:t>Achievable</a:t>
            </a:r>
          </a:p>
          <a:p>
            <a:r>
              <a:rPr lang="en-GB" sz="3200" dirty="0">
                <a:solidFill>
                  <a:srgbClr val="002060"/>
                </a:solidFill>
              </a:rPr>
              <a:t>Realistic or Recorded </a:t>
            </a:r>
          </a:p>
          <a:p>
            <a:r>
              <a:rPr lang="en-GB" sz="3200" dirty="0">
                <a:solidFill>
                  <a:srgbClr val="002060"/>
                </a:solidFill>
              </a:rPr>
              <a:t>Time-bound</a:t>
            </a:r>
          </a:p>
          <a:p>
            <a:endParaRPr lang="en-GB" sz="3200" dirty="0">
              <a:solidFill>
                <a:srgbClr val="002060"/>
              </a:solidFill>
            </a:endParaRPr>
          </a:p>
          <a:p>
            <a:r>
              <a:rPr lang="en-GB" sz="3200" dirty="0">
                <a:solidFill>
                  <a:srgbClr val="002060"/>
                </a:solidFill>
              </a:rPr>
              <a:t>Reviewed</a:t>
            </a:r>
          </a:p>
        </p:txBody>
      </p:sp>
    </p:spTree>
    <p:extLst>
      <p:ext uri="{BB962C8B-B14F-4D97-AF65-F5344CB8AC3E}">
        <p14:creationId xmlns:p14="http://schemas.microsoft.com/office/powerpoint/2010/main" val="8160944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F688F-69D7-E79B-C974-74ACD1038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Elfen 1 (1C, 2A &amp; 2B CDU)</a:t>
            </a:r>
            <a:br>
              <a:rPr lang="en-GB" b="1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Element 1 (1C, 2A &amp; 2B IDP)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3AEC5-370B-5257-F083-0E21CEB00D5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indent="0" algn="just">
              <a:buNone/>
            </a:pPr>
            <a:r>
              <a:rPr lang="cy-GB" b="1" dirty="0">
                <a:ea typeface="Times New Roman" panose="02020603050405020304" pitchFamily="18" charset="0"/>
              </a:rPr>
              <a:t>Elfen 1:</a:t>
            </a:r>
            <a:r>
              <a:rPr lang="cy-GB" dirty="0">
                <a:ea typeface="Times New Roman" panose="02020603050405020304" pitchFamily="18" charset="0"/>
              </a:rPr>
              <a:t> Yn seiliedig ar Adran 2B CDU : Disgrifiad o ddarpariaeth ddysgu ychwanegol (</a:t>
            </a:r>
            <a:r>
              <a:rPr lang="cy-GB" dirty="0" err="1">
                <a:ea typeface="Times New Roman" panose="02020603050405020304" pitchFamily="18" charset="0"/>
              </a:rPr>
              <a:t>DDdY</a:t>
            </a:r>
            <a:r>
              <a:rPr lang="cy-GB" dirty="0">
                <a:ea typeface="Times New Roman" panose="02020603050405020304" pitchFamily="18" charset="0"/>
              </a:rPr>
              <a:t>) y plentyn neu’r person ifanc a sut y caiff ei darparu</a:t>
            </a:r>
          </a:p>
          <a:p>
            <a:pPr indent="0" algn="just">
              <a:buNone/>
            </a:pPr>
            <a:r>
              <a:rPr lang="cy-GB" dirty="0">
                <a:ea typeface="Times New Roman" panose="02020603050405020304" pitchFamily="18" charset="0"/>
              </a:rPr>
              <a:t>Trafodwch y cymorth posibl a ddarperir i’r disgybl a ddewiswyd gennych (gan ddefnyddio’r egwyddorion, dulliau a pholisïau allweddol sy’n arwain arfer cynhwysol).</a:t>
            </a:r>
          </a:p>
          <a:p>
            <a:pPr indent="0" algn="ctr">
              <a:buNone/>
            </a:pPr>
            <a:endParaRPr lang="cy-GB" dirty="0"/>
          </a:p>
          <a:p>
            <a:pPr marL="571500" indent="-342900" algn="just"/>
            <a:r>
              <a:rPr lang="cy-GB" dirty="0"/>
              <a:t>Amlinellwch y cymorth posibl a gynigir i ddysgwr gan amrywiaeth o asiantaethau</a:t>
            </a:r>
          </a:p>
          <a:p>
            <a:pPr marL="571500" indent="-342900" algn="just"/>
            <a:r>
              <a:rPr lang="cy-GB" dirty="0"/>
              <a:t>Ystyriwch bwyntiau trosglwyddo allweddol (os yn berthnasol).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FE6901-AFDC-2976-1AE2-DD0AADE1F2D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indent="0" algn="just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Based upon Section 2B IDP : Description and delivery of the child or young person’s additional learning provision (ALP)</a:t>
            </a:r>
          </a:p>
          <a:p>
            <a:pPr indent="0" algn="just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  <a:ea typeface="Times New Roman" panose="02020603050405020304" pitchFamily="18" charset="0"/>
              </a:rPr>
              <a:t>Discuss the potential support provided to your chosen pupil (utilising the key principles, approaches and policies that guide inclusive practice). </a:t>
            </a:r>
          </a:p>
          <a:p>
            <a:pPr indent="0" algn="just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571500" indent="-342900" algn="just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Outline the potential support offered to a learner by a range of agencies</a:t>
            </a:r>
          </a:p>
          <a:p>
            <a:pPr marL="571500" indent="-342900" algn="just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Consider key transition points (if applicable).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9786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/>
          <p:cNvSpPr txBox="1">
            <a:spLocks/>
          </p:cNvSpPr>
          <p:nvPr/>
        </p:nvSpPr>
        <p:spPr>
          <a:xfrm>
            <a:off x="217715" y="1056770"/>
            <a:ext cx="12362778" cy="5517243"/>
          </a:xfrm>
          <a:prstGeom prst="rect">
            <a:avLst/>
          </a:prstGeom>
        </p:spPr>
        <p:txBody>
          <a:bodyPr vert="vert27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buNone/>
            </a:pPr>
            <a:r>
              <a:rPr lang="cy-GB" sz="2400" dirty="0">
                <a:ea typeface="Times New Roman" panose="02020603050405020304" pitchFamily="18" charset="0"/>
              </a:rPr>
              <a:t>Enghraifft:</a:t>
            </a:r>
          </a:p>
          <a:p>
            <a:pPr indent="0" algn="ctr">
              <a:buNone/>
            </a:pPr>
            <a:endParaRPr lang="cy-GB" sz="2400" dirty="0"/>
          </a:p>
          <a:p>
            <a:pPr indent="0" algn="ctr">
              <a:buNone/>
            </a:pPr>
            <a:r>
              <a:rPr lang="cy-GB" sz="2400" dirty="0"/>
              <a:t>Cymerwyd o </a:t>
            </a:r>
            <a:r>
              <a:rPr lang="en-GB" sz="2400" dirty="0"/>
              <a:t>Cod </a:t>
            </a:r>
            <a:r>
              <a:rPr lang="en-GB" sz="2400" dirty="0" err="1"/>
              <a:t>Anghenion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Ychwanegol</a:t>
            </a:r>
            <a:r>
              <a:rPr lang="en-GB" sz="2400" dirty="0"/>
              <a:t> (Cymru) 2021</a:t>
            </a:r>
            <a:endParaRPr lang="cy-GB" sz="2400" dirty="0"/>
          </a:p>
          <a:p>
            <a:pPr indent="0" algn="ctr">
              <a:buNone/>
            </a:pPr>
            <a:r>
              <a:rPr lang="cy-GB" sz="2400" dirty="0"/>
              <a:t>Wedi’i gadw ar </a:t>
            </a:r>
            <a:r>
              <a:rPr lang="cy-GB" sz="2400" dirty="0" err="1"/>
              <a:t>Moodle</a:t>
            </a:r>
            <a:r>
              <a:rPr lang="cy-GB" sz="2400" dirty="0"/>
              <a:t> </a:t>
            </a:r>
            <a:endParaRPr lang="cy-GB" sz="2200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838200" y="37465"/>
            <a:ext cx="10515600" cy="49956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3200" b="1"/>
              <a:t>Portffolio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3213" t="21150" r="30238" b="12574"/>
          <a:stretch/>
        </p:blipFill>
        <p:spPr>
          <a:xfrm>
            <a:off x="2493064" y="537029"/>
            <a:ext cx="9579429" cy="6312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8836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/>
          <p:cNvSpPr txBox="1">
            <a:spLocks/>
          </p:cNvSpPr>
          <p:nvPr/>
        </p:nvSpPr>
        <p:spPr>
          <a:xfrm>
            <a:off x="217715" y="1056770"/>
            <a:ext cx="12362778" cy="5517243"/>
          </a:xfrm>
          <a:prstGeom prst="rect">
            <a:avLst/>
          </a:prstGeom>
        </p:spPr>
        <p:txBody>
          <a:bodyPr vert="vert27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buNone/>
            </a:pP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</a:rPr>
              <a:t>Example:</a:t>
            </a:r>
          </a:p>
          <a:p>
            <a:pPr indent="0" algn="ctr">
              <a:buNone/>
            </a:pPr>
            <a:endParaRPr lang="en-GB" sz="2400" dirty="0">
              <a:solidFill>
                <a:srgbClr val="7030A0"/>
              </a:solidFill>
            </a:endParaRPr>
          </a:p>
          <a:p>
            <a:pPr indent="0" algn="ctr">
              <a:buNone/>
            </a:pPr>
            <a:r>
              <a:rPr lang="en-GB" sz="2400" dirty="0">
                <a:solidFill>
                  <a:srgbClr val="002060"/>
                </a:solidFill>
              </a:rPr>
              <a:t>Taken from ALN Code of Practice (Wales) 2021</a:t>
            </a:r>
          </a:p>
          <a:p>
            <a:pPr indent="0" algn="ctr">
              <a:buNone/>
            </a:pPr>
            <a:r>
              <a:rPr lang="en-GB" sz="2400" dirty="0">
                <a:solidFill>
                  <a:srgbClr val="002060"/>
                </a:solidFill>
              </a:rPr>
              <a:t>Saved on Moodle </a:t>
            </a:r>
            <a:endParaRPr lang="en-GB" sz="2200" dirty="0">
              <a:solidFill>
                <a:srgbClr val="002060"/>
              </a:solidFill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838200" y="37465"/>
            <a:ext cx="10515600" cy="49956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>
                <a:solidFill>
                  <a:schemeClr val="accent1">
                    <a:lumMod val="75000"/>
                  </a:schemeClr>
                </a:solidFill>
              </a:rPr>
              <a:t>Portfolio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3213" t="21150" r="30238" b="12574"/>
          <a:stretch/>
        </p:blipFill>
        <p:spPr>
          <a:xfrm>
            <a:off x="2493064" y="537029"/>
            <a:ext cx="9579429" cy="6312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14429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/>
          <p:cNvSpPr txBox="1">
            <a:spLocks/>
          </p:cNvSpPr>
          <p:nvPr/>
        </p:nvSpPr>
        <p:spPr>
          <a:xfrm>
            <a:off x="118058" y="717096"/>
            <a:ext cx="11954435" cy="5517243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buNone/>
            </a:pPr>
            <a:r>
              <a:rPr lang="en-GB" sz="2400" dirty="0">
                <a:solidFill>
                  <a:srgbClr val="002060"/>
                </a:solidFill>
                <a:ea typeface="Times New Roman" panose="02020603050405020304" pitchFamily="18" charset="0"/>
              </a:rPr>
              <a:t>Based upon Section 2B IDP : Description and delivery of the child or young person’s additional learning provision (ALP)</a:t>
            </a:r>
            <a:endParaRPr lang="en-GB" sz="2400" dirty="0">
              <a:solidFill>
                <a:srgbClr val="002060"/>
              </a:solidFill>
              <a:cs typeface="Calibri"/>
            </a:endParaRPr>
          </a:p>
          <a:p>
            <a:pPr indent="0" algn="ctr">
              <a:buNone/>
            </a:pPr>
            <a:r>
              <a:rPr lang="en-GB" sz="2400" dirty="0">
                <a:solidFill>
                  <a:srgbClr val="002060"/>
                </a:solidFill>
                <a:cs typeface="Calibri"/>
              </a:rPr>
              <a:t>c</a:t>
            </a:r>
          </a:p>
          <a:p>
            <a:pPr indent="0" algn="ctr">
              <a:buNone/>
            </a:pPr>
            <a:endParaRPr lang="en-GB" sz="2400" dirty="0">
              <a:solidFill>
                <a:srgbClr val="002060"/>
              </a:solidFill>
              <a:cs typeface="Calibri"/>
            </a:endParaRPr>
          </a:p>
          <a:p>
            <a:pPr indent="0" algn="just">
              <a:buNone/>
            </a:pPr>
            <a:endParaRPr lang="en-GB" sz="2200" dirty="0">
              <a:cs typeface="Calibri" panose="020F0502020204030204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838200" y="37465"/>
            <a:ext cx="10515600" cy="49956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>
                <a:solidFill>
                  <a:schemeClr val="accent1">
                    <a:lumMod val="75000"/>
                  </a:schemeClr>
                </a:solidFill>
              </a:rPr>
              <a:t>Portfolio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5357" t="24961" r="14524" b="11939"/>
          <a:stretch/>
        </p:blipFill>
        <p:spPr>
          <a:xfrm>
            <a:off x="1074939" y="1582058"/>
            <a:ext cx="10040671" cy="508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2851186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/>
          <p:cNvSpPr txBox="1">
            <a:spLocks/>
          </p:cNvSpPr>
          <p:nvPr/>
        </p:nvSpPr>
        <p:spPr>
          <a:xfrm>
            <a:off x="118058" y="717096"/>
            <a:ext cx="11954435" cy="551724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>
              <a:buNone/>
            </a:pPr>
            <a:r>
              <a:rPr lang="cy-GB" sz="2400">
                <a:ea typeface="Times New Roman" panose="02020603050405020304" pitchFamily="18" charset="0"/>
              </a:rPr>
              <a:t>Yn seiliedig ar Adran 2B CDU : Disgrifiad o ddarpariaeth ddysgu ychwanegol (</a:t>
            </a:r>
            <a:r>
              <a:rPr lang="cy-GB" sz="2400" err="1">
                <a:ea typeface="Times New Roman" panose="02020603050405020304" pitchFamily="18" charset="0"/>
              </a:rPr>
              <a:t>DDdY</a:t>
            </a:r>
            <a:r>
              <a:rPr lang="cy-GB" sz="2400">
                <a:ea typeface="Times New Roman" panose="02020603050405020304" pitchFamily="18" charset="0"/>
              </a:rPr>
              <a:t>) y plentyn neu’r person ifanc a sut y caiff ei darparu</a:t>
            </a: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838200" y="37465"/>
            <a:ext cx="10515600" cy="49956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y-GB" sz="3200" b="1" dirty="0"/>
          </a:p>
        </p:txBody>
      </p:sp>
      <p:sp>
        <p:nvSpPr>
          <p:cNvPr id="5" name="Rectangle 4"/>
          <p:cNvSpPr/>
          <p:nvPr/>
        </p:nvSpPr>
        <p:spPr>
          <a:xfrm>
            <a:off x="118057" y="1595695"/>
            <a:ext cx="11954435" cy="5016758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cy-GB" dirty="0"/>
              <a:t>Cwblhau’r adran Canlyniad </a:t>
            </a:r>
            <a:r>
              <a:rPr lang="cy-GB" dirty="0" err="1"/>
              <a:t>Bwriedig</a:t>
            </a:r>
            <a:r>
              <a:rPr lang="cy-GB" dirty="0"/>
              <a:t>: </a:t>
            </a:r>
          </a:p>
          <a:p>
            <a:endParaRPr lang="cy-GB" dirty="0"/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y-GB" dirty="0"/>
              <a:t>Ystyriwch beth sy’n bwysig i’r plentyn a’r hyn y mae am ei gyflawni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y-GB" dirty="0"/>
              <a:t>Mesuradwy (Cofiwch y Targedau CAMPUS)</a:t>
            </a:r>
            <a:endParaRPr lang="cy-GB" dirty="0">
              <a:cs typeface="Calibri"/>
            </a:endParaRP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y-GB" dirty="0"/>
              <a:t>A fyddai targedau interim neu gerrig milltir yn helpu â’r monitro?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y-GB" dirty="0"/>
              <a:t>Synhwyrol ac uchelgeisiol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cy-GB" dirty="0"/>
              <a:t>Rhaid iddo ganolbwyntio ar yr unigolyn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dirty="0"/>
              <a:t>BYDDWCH PENODOL</a:t>
            </a:r>
            <a:endParaRPr lang="cy-GB" dirty="0"/>
          </a:p>
          <a:p>
            <a:endParaRPr lang="cy-GB" dirty="0"/>
          </a:p>
          <a:p>
            <a:endParaRPr lang="cy-GB" dirty="0"/>
          </a:p>
          <a:p>
            <a:pPr algn="ctr"/>
            <a:r>
              <a:rPr lang="cy-GB" sz="2000" dirty="0"/>
              <a:t>NID YW’R RHAIN YN DARGEDAU SY’N CANOLBWYNTIO AR YR UNIGOLYN </a:t>
            </a:r>
            <a:r>
              <a:rPr lang="en-GB" sz="2000" dirty="0"/>
              <a:t>(</a:t>
            </a:r>
            <a:r>
              <a:rPr lang="en-GB" sz="2000" dirty="0" err="1"/>
              <a:t>oherwydd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bod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rhy</a:t>
            </a:r>
            <a:r>
              <a:rPr lang="en-GB" sz="2000" dirty="0"/>
              <a:t> </a:t>
            </a:r>
            <a:r>
              <a:rPr lang="en-GB" sz="2000" dirty="0" err="1"/>
              <a:t>gyffredinol</a:t>
            </a:r>
            <a:r>
              <a:rPr lang="en-GB" sz="2000" dirty="0"/>
              <a:t>)</a:t>
            </a:r>
            <a:r>
              <a:rPr lang="cy-GB" sz="2000" dirty="0"/>
              <a:t>: </a:t>
            </a:r>
          </a:p>
          <a:p>
            <a:pPr algn="ctr"/>
            <a:r>
              <a:rPr lang="cy-GB" sz="2000" dirty="0"/>
              <a:t>X datblygu iaith a lleferydd </a:t>
            </a:r>
          </a:p>
          <a:p>
            <a:pPr algn="ctr"/>
            <a:r>
              <a:rPr lang="cy-GB" sz="2000" dirty="0"/>
              <a:t>X cynyddu fy sgorau llythrennedd </a:t>
            </a:r>
          </a:p>
          <a:p>
            <a:pPr algn="ctr"/>
            <a:r>
              <a:rPr lang="cy-GB" sz="2000" dirty="0"/>
              <a:t>X gwneud cynnydd i’r band llyfrau nesaf </a:t>
            </a:r>
          </a:p>
          <a:p>
            <a:pPr algn="ctr"/>
            <a:r>
              <a:rPr lang="cy-GB" sz="2000" dirty="0"/>
              <a:t>X cael mynediad i’r amgylchedd </a:t>
            </a:r>
          </a:p>
          <a:p>
            <a:pPr algn="ctr"/>
            <a:r>
              <a:rPr lang="cy-GB" sz="2000" dirty="0">
                <a:solidFill>
                  <a:schemeClr val="bg1"/>
                </a:solidFill>
              </a:rPr>
              <a:t>X addysgu gwahaniaethol  </a:t>
            </a:r>
          </a:p>
          <a:p>
            <a:pPr algn="ctr"/>
            <a:r>
              <a:rPr lang="cy-GB" sz="2000" dirty="0">
                <a:solidFill>
                  <a:schemeClr val="bg1"/>
                </a:solidFill>
              </a:rPr>
              <a:t>X cymryd rhan mewn sesiynau therapi iaith a lleferydd, therapi galwedigaethol </a:t>
            </a:r>
            <a:r>
              <a:rPr lang="cy-GB" sz="16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96476619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/>
          <p:cNvSpPr txBox="1">
            <a:spLocks/>
          </p:cNvSpPr>
          <p:nvPr/>
        </p:nvSpPr>
        <p:spPr>
          <a:xfrm>
            <a:off x="118058" y="717096"/>
            <a:ext cx="11954435" cy="551724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>
              <a:buNone/>
            </a:pPr>
            <a:endParaRPr lang="en-GB" sz="2200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838200" y="37464"/>
            <a:ext cx="10515600" cy="105427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 i="1" dirty="0">
                <a:solidFill>
                  <a:srgbClr val="002060"/>
                </a:solidFill>
                <a:ea typeface="Times New Roman" panose="02020603050405020304" pitchFamily="18" charset="0"/>
              </a:rPr>
              <a:t>Based upon Section 2B IDP : Description and delivery of the child or young person’s additional learning provision (ALP)</a:t>
            </a:r>
          </a:p>
        </p:txBody>
      </p:sp>
      <p:sp>
        <p:nvSpPr>
          <p:cNvPr id="5" name="Rectangle 4"/>
          <p:cNvSpPr/>
          <p:nvPr/>
        </p:nvSpPr>
        <p:spPr>
          <a:xfrm>
            <a:off x="118057" y="1595695"/>
            <a:ext cx="11954435" cy="5078313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en-GB" i="1" dirty="0">
                <a:solidFill>
                  <a:srgbClr val="002060"/>
                </a:solidFill>
              </a:rPr>
              <a:t>Completing the Intended Outcome section: </a:t>
            </a:r>
          </a:p>
          <a:p>
            <a:endParaRPr lang="en-GB" i="1" dirty="0">
              <a:solidFill>
                <a:srgbClr val="002060"/>
              </a:solidFill>
            </a:endParaRP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i="1" dirty="0">
                <a:solidFill>
                  <a:srgbClr val="002060"/>
                </a:solidFill>
              </a:rPr>
              <a:t>Consider what is important to the child and what they want to achieve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i="1" dirty="0">
                <a:solidFill>
                  <a:srgbClr val="002060"/>
                </a:solidFill>
              </a:rPr>
              <a:t>Measurable (Think SMART Targets)</a:t>
            </a:r>
            <a:endParaRPr lang="en-GB" i="1" dirty="0">
              <a:solidFill>
                <a:srgbClr val="002060"/>
              </a:solidFill>
              <a:cs typeface="Calibri"/>
            </a:endParaRP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i="1" dirty="0">
                <a:solidFill>
                  <a:srgbClr val="002060"/>
                </a:solidFill>
              </a:rPr>
              <a:t>Would interim targets or milestones support the monitoring?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i="1" dirty="0">
                <a:solidFill>
                  <a:srgbClr val="002060"/>
                </a:solidFill>
              </a:rPr>
              <a:t>Realistic and challenging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i="1" dirty="0">
                <a:solidFill>
                  <a:srgbClr val="002060"/>
                </a:solidFill>
              </a:rPr>
              <a:t>Must be person centred 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i="1" dirty="0">
                <a:solidFill>
                  <a:srgbClr val="002060"/>
                </a:solidFill>
              </a:rPr>
              <a:t>BE SPECIFIC</a:t>
            </a:r>
          </a:p>
          <a:p>
            <a:endParaRPr lang="en-GB" i="1" dirty="0">
              <a:solidFill>
                <a:srgbClr val="002060"/>
              </a:solidFill>
            </a:endParaRPr>
          </a:p>
          <a:p>
            <a:endParaRPr lang="en-GB" i="1" dirty="0">
              <a:solidFill>
                <a:srgbClr val="002060"/>
              </a:solidFill>
            </a:endParaRPr>
          </a:p>
          <a:p>
            <a:pPr algn="ctr"/>
            <a:r>
              <a:rPr lang="en-GB" i="1" dirty="0">
                <a:solidFill>
                  <a:srgbClr val="002060"/>
                </a:solidFill>
              </a:rPr>
              <a:t>THESE ARE NOT PERSON-CENTRED TARGETS (because they are too general):</a:t>
            </a:r>
          </a:p>
          <a:p>
            <a:pPr algn="ctr"/>
            <a:r>
              <a:rPr lang="en-GB" i="1" dirty="0">
                <a:solidFill>
                  <a:srgbClr val="002060"/>
                </a:solidFill>
              </a:rPr>
              <a:t> </a:t>
            </a:r>
          </a:p>
          <a:p>
            <a:pPr algn="ctr"/>
            <a:r>
              <a:rPr lang="en-GB" i="1" dirty="0">
                <a:solidFill>
                  <a:srgbClr val="002060"/>
                </a:solidFill>
              </a:rPr>
              <a:t>X to develop speech and language </a:t>
            </a:r>
          </a:p>
          <a:p>
            <a:pPr algn="ctr"/>
            <a:r>
              <a:rPr lang="en-GB" i="1" dirty="0">
                <a:solidFill>
                  <a:srgbClr val="002060"/>
                </a:solidFill>
              </a:rPr>
              <a:t>X to increase my literacy scores </a:t>
            </a:r>
          </a:p>
          <a:p>
            <a:pPr algn="ctr"/>
            <a:r>
              <a:rPr lang="en-GB" i="1" dirty="0">
                <a:solidFill>
                  <a:srgbClr val="002060"/>
                </a:solidFill>
              </a:rPr>
              <a:t>X to progress to the next book band </a:t>
            </a:r>
          </a:p>
          <a:p>
            <a:pPr algn="ctr"/>
            <a:r>
              <a:rPr lang="en-GB" i="1" dirty="0">
                <a:solidFill>
                  <a:srgbClr val="002060"/>
                </a:solidFill>
              </a:rPr>
              <a:t>X to access the environment </a:t>
            </a:r>
          </a:p>
          <a:p>
            <a:pPr algn="ctr"/>
            <a:r>
              <a:rPr lang="en-GB" i="1" dirty="0">
                <a:solidFill>
                  <a:schemeClr val="bg1"/>
                </a:solidFill>
              </a:rPr>
              <a:t>X differentiated teaching </a:t>
            </a:r>
          </a:p>
          <a:p>
            <a:pPr algn="ctr"/>
            <a:r>
              <a:rPr lang="en-GB" i="1" dirty="0">
                <a:solidFill>
                  <a:schemeClr val="bg1"/>
                </a:solidFill>
              </a:rPr>
              <a:t>X take part in SALT, OT sessions </a:t>
            </a:r>
            <a:r>
              <a:rPr lang="en-GB" sz="16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534579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AF509E-B857-87E8-8838-42B0E6FCB4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FCD69-2203-C074-29B1-FC6E042383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Aseiniad</a:t>
            </a:r>
            <a:br>
              <a:rPr lang="en-GB" dirty="0"/>
            </a:b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Assignment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E9E35-2B32-E26E-2835-BD66D6E5D3F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342900" indent="-342900"/>
            <a:r>
              <a:rPr lang="cy-GB" dirty="0"/>
              <a:t>Portffolio</a:t>
            </a:r>
          </a:p>
          <a:p>
            <a:pPr marL="342900" indent="-342900"/>
            <a:r>
              <a:rPr lang="cy-GB" dirty="0"/>
              <a:t>3 Elfen</a:t>
            </a:r>
          </a:p>
          <a:p>
            <a:pPr marL="342900" indent="-342900"/>
            <a:r>
              <a:rPr lang="cy-GB" dirty="0"/>
              <a:t>3000 o eiriau (-/+10%)</a:t>
            </a:r>
          </a:p>
          <a:p>
            <a:pPr marL="342900" indent="-342900"/>
            <a:r>
              <a:rPr lang="cy-GB" dirty="0"/>
              <a:t>Dyddiad cyflwyno 01/11/2026, 23.59 drwy </a:t>
            </a:r>
            <a:r>
              <a:rPr lang="cy-GB" dirty="0" err="1"/>
              <a:t>Turnitin</a:t>
            </a:r>
            <a:endParaRPr lang="cy-GB" dirty="0"/>
          </a:p>
          <a:p>
            <a:pPr marL="342900" indent="-342900"/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gwestiynau</a:t>
            </a:r>
            <a:r>
              <a:rPr lang="en-GB" dirty="0"/>
              <a:t>?</a:t>
            </a:r>
          </a:p>
          <a:p>
            <a:pPr marL="342900" indent="-342900"/>
            <a:r>
              <a:rPr lang="en-GB" dirty="0"/>
              <a:t>Diolch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fawr</a:t>
            </a:r>
            <a:r>
              <a:rPr lang="en-GB"/>
              <a:t>!</a:t>
            </a:r>
            <a:endParaRPr lang="en-GB" dirty="0"/>
          </a:p>
          <a:p>
            <a:pPr marL="0" indent="0">
              <a:buNone/>
            </a:pPr>
            <a:endParaRPr lang="cy-GB" dirty="0"/>
          </a:p>
          <a:p>
            <a:endParaRPr lang="cy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293970-9718-9A3A-C698-8650343C64C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Portfolio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3 Elements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3000 words (-/+ 10%)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Hand in date  01/11/2026, 23.59 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</a:rPr>
              <a:t>via Turnitin.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Any questions?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Thank you!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35567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88F37-4605-3B5F-9DFA-AC135A7F1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Rhestr cyfeiriadau</a:t>
            </a:r>
            <a:br>
              <a:rPr lang="en-GB" dirty="0">
                <a:solidFill>
                  <a:srgbClr val="002060"/>
                </a:solidFill>
              </a:rPr>
            </a:br>
            <a:r>
              <a:rPr lang="en-GB" dirty="0">
                <a:solidFill>
                  <a:srgbClr val="002060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15120-B9D6-D6BA-CA6E-C3229C1052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79975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endParaRPr lang="en-GB" sz="1800" dirty="0">
              <a:solidFill>
                <a:srgbClr val="000000"/>
              </a:solidFill>
              <a:latin typeface="Arial" panose="020B0604020202020204" pitchFamily="34" charset="0"/>
              <a:hlinkClick r:id="rId2"/>
            </a:endParaRPr>
          </a:p>
          <a:p>
            <a:pPr fontAlgn="base"/>
            <a:r>
              <a:rPr lang="cy-GB" sz="14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Canolfan Genedlaethol Anna </a:t>
            </a:r>
            <a:r>
              <a:rPr lang="cy-GB" sz="1400" b="0" i="0" dirty="0" err="1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Freud</a:t>
            </a:r>
            <a:r>
              <a:rPr lang="cy-GB" sz="14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 ar gyfer Plant a Theuluoedd / </a:t>
            </a:r>
            <a:r>
              <a:rPr lang="en-GB" sz="14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Anna Freud National Centre for Children &amp; Families </a:t>
            </a:r>
            <a:r>
              <a:rPr lang="en-GB" sz="1400" b="0" i="1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Mentally Healthy Schools. </a:t>
            </a:r>
            <a:r>
              <a:rPr lang="cy-GB" sz="1400" b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Ar gael yn / </a:t>
            </a:r>
            <a:r>
              <a:rPr lang="en-GB" sz="1400" b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Available at </a:t>
            </a:r>
            <a:r>
              <a:rPr lang="en-GB" sz="1400" b="0" dirty="0">
                <a:solidFill>
                  <a:srgbClr val="002060"/>
                </a:solidFill>
                <a:effectLst/>
                <a:latin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https://mentallyhealthyschools.org.uk/whole-school-approach/</a:t>
            </a:r>
            <a:r>
              <a:rPr lang="en-GB" sz="1400" b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 (</a:t>
            </a:r>
            <a:r>
              <a:rPr lang="cy-GB" sz="1400" b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Cyrc</a:t>
            </a:r>
            <a:r>
              <a:rPr lang="cy-GB" sz="1400" dirty="0">
                <a:solidFill>
                  <a:srgbClr val="002060"/>
                </a:solidFill>
                <a:latin typeface="Arial" panose="020B0604020202020204" pitchFamily="34" charset="0"/>
              </a:rPr>
              <a:t>hwyd / </a:t>
            </a:r>
            <a:r>
              <a:rPr lang="en-GB" sz="1400" b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Accessed </a:t>
            </a:r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</a:rPr>
              <a:t>02.07.2026</a:t>
            </a:r>
            <a:r>
              <a:rPr lang="en-GB" sz="1400" b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)</a:t>
            </a:r>
          </a:p>
          <a:p>
            <a:r>
              <a:rPr lang="cy-GB" sz="14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Cyngor Caerdydd: Gwasanaethau Addysg Caerdydd / </a:t>
            </a:r>
            <a:r>
              <a:rPr lang="en-GB" sz="14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Cardiff Council: Cardiff Education Services (2022) IDP - How to complete each section update. </a:t>
            </a:r>
            <a:r>
              <a:rPr lang="cy-GB" sz="1400" dirty="0">
                <a:solidFill>
                  <a:srgbClr val="002060"/>
                </a:solidFill>
                <a:latin typeface="Arial" panose="020B0604020202020204" pitchFamily="34" charset="0"/>
              </a:rPr>
              <a:t>Ar gael yn / </a:t>
            </a:r>
            <a:r>
              <a:rPr lang="en-GB" sz="14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Available at: </a:t>
            </a:r>
            <a:r>
              <a:rPr lang="en-GB" sz="14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https://cardiffeducationservices.co.uk/Pages/Download/3d205df6-a933-4e99-af7d-a675894736f9/PageSectionDocuments</a:t>
            </a:r>
            <a:r>
              <a:rPr lang="en-GB" sz="14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(</a:t>
            </a:r>
            <a:r>
              <a:rPr lang="cy-GB" sz="14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Cyrchwyd / </a:t>
            </a:r>
            <a:r>
              <a:rPr lang="en-GB" sz="14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Accessed: </a:t>
            </a:r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</a:rPr>
              <a:t>02.07.2026</a:t>
            </a:r>
            <a:r>
              <a:rPr lang="en-GB" sz="14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).</a:t>
            </a:r>
          </a:p>
          <a:p>
            <a:r>
              <a:rPr lang="en-GB" sz="14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Pembrokeshire</a:t>
            </a:r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</a:rPr>
              <a:t> County Council</a:t>
            </a:r>
            <a:r>
              <a:rPr lang="en-GB" sz="14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 (2022) </a:t>
            </a:r>
            <a:r>
              <a:rPr lang="en-GB" sz="1400" b="0" i="1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Schools and Learning. </a:t>
            </a:r>
            <a:r>
              <a:rPr lang="cy-GB" sz="1400" dirty="0">
                <a:solidFill>
                  <a:srgbClr val="002060"/>
                </a:solidFill>
                <a:latin typeface="Arial" panose="020B0604020202020204" pitchFamily="34" charset="0"/>
              </a:rPr>
              <a:t>Ar gael yn / </a:t>
            </a:r>
            <a:r>
              <a:rPr lang="en-GB" sz="1400" b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Available at </a:t>
            </a:r>
            <a:r>
              <a:rPr lang="en-GB" sz="1400" b="0" dirty="0">
                <a:solidFill>
                  <a:srgbClr val="002060"/>
                </a:solidFill>
                <a:effectLst/>
                <a:latin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https://www.pembrokeshire.gov.uk/schools-and-learning</a:t>
            </a:r>
            <a:r>
              <a:rPr lang="en-GB" sz="1400" b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 (</a:t>
            </a:r>
            <a:r>
              <a:rPr lang="cy-GB" sz="14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Cyrchwyd / </a:t>
            </a:r>
            <a:r>
              <a:rPr lang="en-GB" sz="1400" b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Accessed </a:t>
            </a:r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</a:rPr>
              <a:t>02.07.2026</a:t>
            </a:r>
            <a:r>
              <a:rPr lang="en-GB" sz="1400" b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)</a:t>
            </a:r>
            <a:endParaRPr lang="en-GB" sz="1400" b="0" i="0" dirty="0">
              <a:solidFill>
                <a:srgbClr val="002060"/>
              </a:solidFill>
              <a:effectLst/>
              <a:latin typeface="Arial" panose="020B0604020202020204" pitchFamily="34" charset="0"/>
            </a:endParaRPr>
          </a:p>
          <a:p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</a:rPr>
              <a:t>The Challenging Behaviour Foundation (2022) </a:t>
            </a:r>
            <a:r>
              <a:rPr lang="cy-GB" sz="1400" dirty="0">
                <a:solidFill>
                  <a:srgbClr val="002060"/>
                </a:solidFill>
                <a:latin typeface="Arial" panose="020B0604020202020204" pitchFamily="34" charset="0"/>
              </a:rPr>
              <a:t>Ar gael yn / </a:t>
            </a:r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</a:rPr>
              <a:t>Available at </a:t>
            </a:r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https://www.challengingbehaviour.org.uk/information-and-guidance/positive-behaviour-support/</a:t>
            </a:r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</a:rPr>
              <a:t> (</a:t>
            </a:r>
            <a:r>
              <a:rPr lang="cy-GB" sz="1400" b="0" i="0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Cyrchwyd / </a:t>
            </a:r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</a:rPr>
              <a:t>Accessed 02.07.2026)</a:t>
            </a:r>
            <a:br>
              <a:rPr lang="en-GB" sz="2400" b="0" i="0" dirty="0">
                <a:solidFill>
                  <a:srgbClr val="002060"/>
                </a:solidFill>
                <a:effectLst/>
                <a:latin typeface="Calibri" panose="020F0502020204030204" pitchFamily="34" charset="0"/>
              </a:rPr>
            </a:br>
            <a:endParaRPr lang="en-GB" sz="2400" b="0" i="0" dirty="0">
              <a:solidFill>
                <a:srgbClr val="00206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497364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34F86080E59E4F992BA9D875605945" ma:contentTypeVersion="3" ma:contentTypeDescription="Create a new document." ma:contentTypeScope="" ma:versionID="758bb80dea653e1f5e458a8932a8b711">
  <xsd:schema xmlns:xsd="http://www.w3.org/2001/XMLSchema" xmlns:xs="http://www.w3.org/2001/XMLSchema" xmlns:p="http://schemas.microsoft.com/office/2006/metadata/properties" xmlns:ns2="c63c5692-fb52-46da-8fce-3f65bd85cb19" targetNamespace="http://schemas.microsoft.com/office/2006/metadata/properties" ma:root="true" ma:fieldsID="af45da6d43155f8d624b3f1bd9bdec0f" ns2:_="">
    <xsd:import namespace="c63c5692-fb52-46da-8fce-3f65bd85cb1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3c5692-fb52-46da-8fce-3f65bd85cb1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8C0E73C-6BA2-468F-AE05-AA382A44BE98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8E34E89F-5EAC-4F81-BD03-551FDE337CF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719547F-4145-4AC0-87B5-F35E819DA2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63c5692-fb52-46da-8fce-3f65bd85cb1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1651</Words>
  <Application>Microsoft Office PowerPoint</Application>
  <PresentationFormat>Widescreen</PresentationFormat>
  <Paragraphs>218</Paragraphs>
  <Slides>22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24" baseType="lpstr">
      <vt:lpstr>UWTSD Holding Page</vt:lpstr>
      <vt:lpstr>Accessible 2</vt:lpstr>
      <vt:lpstr> ECIE4017C</vt:lpstr>
      <vt:lpstr> Deilliannau Dysgu Learning Outcomes </vt:lpstr>
      <vt:lpstr>Aseiniad Assignment</vt:lpstr>
      <vt:lpstr>PowerPoint Presentation</vt:lpstr>
      <vt:lpstr>PowerPoint Presentation</vt:lpstr>
      <vt:lpstr>Wythnos ddiwethaf: Adran 2A Last week: Section 2A</vt:lpstr>
      <vt:lpstr>Heddiw Today</vt:lpstr>
      <vt:lpstr>Cefnogi dysgwr ag ADY- Rhai egwyddorion allweddol</vt:lpstr>
      <vt:lpstr>Supporting a learner with ALN- Some key principles</vt:lpstr>
      <vt:lpstr>Cefnogi dysgwr ag ADY- Rhai dulliau allweddol</vt:lpstr>
      <vt:lpstr>Supporting a learner with ALN- Some key approaches</vt:lpstr>
      <vt:lpstr>Cefnogi dysgwr ag ADY- Enghreifftiau o gymorth pwrpasol penodol Tasg – Engreifftiau?</vt:lpstr>
      <vt:lpstr>Supporting a learner with ALN- Examples of some specific bespoke support  Task – Give examples of each</vt:lpstr>
      <vt:lpstr>SMART targets</vt:lpstr>
      <vt:lpstr>Elfen 1 (1C, 2A &amp; 2B CDU) Element 1 (1C, 2A &amp; 2B IDP)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Aseiniad Assignment</vt:lpstr>
      <vt:lpstr>Rhestr cyfeiriadau 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Sue Ainsworth</cp:lastModifiedBy>
  <cp:revision>23</cp:revision>
  <dcterms:created xsi:type="dcterms:W3CDTF">2022-06-22T10:03:12Z</dcterms:created>
  <dcterms:modified xsi:type="dcterms:W3CDTF">2026-09-02T06:09:27Z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0x010100AC34F86080E59E4F992BA9D875605945</vt:lpwstr>
  </property>
</Properties>
</file>