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3" r:id="rId7"/>
    <p:sldId id="261"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heme" Target="theme/theme1.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viewProps" Target="viewProps.xml" /><Relationship Id="rId5" Type="http://schemas.openxmlformats.org/officeDocument/2006/relationships/slide" Target="slides/slide4.xml" /><Relationship Id="rId10"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5/9/2019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5/9/2019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5/9/2019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5/9/2019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5/9/2019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5/9/2019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5/9/2019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5/9/2019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5/9/2019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5BADE-07EE-0043-97F8-0D7AFAEE0D9B}"/>
              </a:ext>
            </a:extLst>
          </p:cNvPr>
          <p:cNvSpPr>
            <a:spLocks noGrp="1"/>
          </p:cNvSpPr>
          <p:nvPr>
            <p:ph type="ctrTitle"/>
          </p:nvPr>
        </p:nvSpPr>
        <p:spPr/>
        <p:txBody>
          <a:bodyPr/>
          <a:lstStyle/>
          <a:p>
            <a:r>
              <a:rPr lang="en-GB"/>
              <a:t>Effective teamwork &amp; communication</a:t>
            </a:r>
            <a:endParaRPr lang="en-US"/>
          </a:p>
        </p:txBody>
      </p:sp>
      <p:sp>
        <p:nvSpPr>
          <p:cNvPr id="3" name="Subtitle 2">
            <a:extLst>
              <a:ext uri="{FF2B5EF4-FFF2-40B4-BE49-F238E27FC236}">
                <a16:creationId xmlns:a16="http://schemas.microsoft.com/office/drawing/2014/main" id="{5DA67C72-9360-FC41-98EE-264B1BE70D9F}"/>
              </a:ext>
            </a:extLst>
          </p:cNvPr>
          <p:cNvSpPr>
            <a:spLocks noGrp="1"/>
          </p:cNvSpPr>
          <p:nvPr>
            <p:ph type="subTitle" idx="1"/>
          </p:nvPr>
        </p:nvSpPr>
        <p:spPr/>
        <p:txBody>
          <a:bodyPr/>
          <a:lstStyle/>
          <a:p>
            <a:r>
              <a:rPr lang="en-GB"/>
              <a:t>Elisha Ross 1808862, Mohammad Ali Hassan 1808236, Syeda Hashmi 1809061, Shakita Williams 1715920</a:t>
            </a:r>
            <a:endParaRPr lang="en-US"/>
          </a:p>
        </p:txBody>
      </p:sp>
    </p:spTree>
    <p:extLst>
      <p:ext uri="{BB962C8B-B14F-4D97-AF65-F5344CB8AC3E}">
        <p14:creationId xmlns:p14="http://schemas.microsoft.com/office/powerpoint/2010/main" val="4130561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AFEF2-FDA4-CF44-8556-ACAE2D3685FC}"/>
              </a:ext>
            </a:extLst>
          </p:cNvPr>
          <p:cNvSpPr>
            <a:spLocks noGrp="1"/>
          </p:cNvSpPr>
          <p:nvPr>
            <p:ph type="title"/>
          </p:nvPr>
        </p:nvSpPr>
        <p:spPr>
          <a:xfrm>
            <a:off x="685800" y="292951"/>
            <a:ext cx="4024745" cy="1686269"/>
          </a:xfrm>
        </p:spPr>
        <p:txBody>
          <a:bodyPr/>
          <a:lstStyle/>
          <a:p>
            <a:r>
              <a:rPr lang="en-GB"/>
              <a:t>Introduction</a:t>
            </a:r>
            <a:endParaRPr lang="en-US"/>
          </a:p>
        </p:txBody>
      </p:sp>
      <p:sp>
        <p:nvSpPr>
          <p:cNvPr id="3" name="Content Placeholder 2">
            <a:extLst>
              <a:ext uri="{FF2B5EF4-FFF2-40B4-BE49-F238E27FC236}">
                <a16:creationId xmlns:a16="http://schemas.microsoft.com/office/drawing/2014/main" id="{4521CEB5-0F8F-554F-A79E-B4A67C771165}"/>
              </a:ext>
            </a:extLst>
          </p:cNvPr>
          <p:cNvSpPr>
            <a:spLocks noGrp="1"/>
          </p:cNvSpPr>
          <p:nvPr>
            <p:ph idx="1"/>
          </p:nvPr>
        </p:nvSpPr>
        <p:spPr/>
        <p:txBody>
          <a:bodyPr/>
          <a:lstStyle/>
          <a:p>
            <a:pPr marL="0" indent="0">
              <a:buNone/>
            </a:pPr>
            <a:r>
              <a:rPr lang="en-GB"/>
              <a:t>We are Right Way and our company offers consultation services to GP surgeries wishing to incorporate team working into their workplace. We are here today to take you through the stages of effective teamwork and explain to you how your organisation can benefit through putting this in to practice.</a:t>
            </a:r>
            <a:endParaRPr lang="en-US"/>
          </a:p>
        </p:txBody>
      </p:sp>
    </p:spTree>
    <p:extLst>
      <p:ext uri="{BB962C8B-B14F-4D97-AF65-F5344CB8AC3E}">
        <p14:creationId xmlns:p14="http://schemas.microsoft.com/office/powerpoint/2010/main" val="1641479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85367-9248-284A-BC1A-3059CEDBC751}"/>
              </a:ext>
            </a:extLst>
          </p:cNvPr>
          <p:cNvSpPr>
            <a:spLocks noGrp="1"/>
          </p:cNvSpPr>
          <p:nvPr>
            <p:ph type="title"/>
          </p:nvPr>
        </p:nvSpPr>
        <p:spPr>
          <a:xfrm>
            <a:off x="685800" y="516969"/>
            <a:ext cx="7164284" cy="2117867"/>
          </a:xfrm>
        </p:spPr>
        <p:txBody>
          <a:bodyPr/>
          <a:lstStyle/>
          <a:p>
            <a:r>
              <a:rPr lang="en-GB"/>
              <a:t>Benefits of team working</a:t>
            </a:r>
            <a:endParaRPr lang="en-US"/>
          </a:p>
        </p:txBody>
      </p:sp>
      <p:sp>
        <p:nvSpPr>
          <p:cNvPr id="3" name="Content Placeholder 2">
            <a:extLst>
              <a:ext uri="{FF2B5EF4-FFF2-40B4-BE49-F238E27FC236}">
                <a16:creationId xmlns:a16="http://schemas.microsoft.com/office/drawing/2014/main" id="{AB551C21-5697-2043-BAA4-7ABA3FEE846B}"/>
              </a:ext>
            </a:extLst>
          </p:cNvPr>
          <p:cNvSpPr>
            <a:spLocks noGrp="1"/>
          </p:cNvSpPr>
          <p:nvPr>
            <p:ph idx="1"/>
          </p:nvPr>
        </p:nvSpPr>
        <p:spPr/>
        <p:txBody>
          <a:bodyPr/>
          <a:lstStyle/>
          <a:p>
            <a:pPr marL="0" indent="0">
              <a:buNone/>
            </a:pPr>
            <a:r>
              <a:rPr lang="en-GB"/>
              <a:t>Below are the key benefits of team working:</a:t>
            </a:r>
          </a:p>
          <a:p>
            <a:r>
              <a:rPr lang="en-GB"/>
              <a:t>Boosts productivity </a:t>
            </a:r>
          </a:p>
          <a:p>
            <a:r>
              <a:rPr lang="en-GB"/>
              <a:t>Creates better network support</a:t>
            </a:r>
          </a:p>
          <a:p>
            <a:r>
              <a:rPr lang="en-GB"/>
              <a:t>Inspires innovation</a:t>
            </a:r>
          </a:p>
          <a:p>
            <a:r>
              <a:rPr lang="en-GB"/>
              <a:t>Improves morale</a:t>
            </a:r>
          </a:p>
          <a:p>
            <a:r>
              <a:rPr lang="en-GB"/>
              <a:t>Helps to establish strong relationships</a:t>
            </a:r>
            <a:endParaRPr lang="en-US"/>
          </a:p>
        </p:txBody>
      </p:sp>
      <p:pic>
        <p:nvPicPr>
          <p:cNvPr id="4" name="Picture 4">
            <a:extLst>
              <a:ext uri="{FF2B5EF4-FFF2-40B4-BE49-F238E27FC236}">
                <a16:creationId xmlns:a16="http://schemas.microsoft.com/office/drawing/2014/main" id="{71D3837E-338E-D447-8E1B-AE85507C463A}"/>
              </a:ext>
            </a:extLst>
          </p:cNvPr>
          <p:cNvPicPr>
            <a:picLocks noChangeAspect="1"/>
          </p:cNvPicPr>
          <p:nvPr/>
        </p:nvPicPr>
        <p:blipFill>
          <a:blip r:embed="rId2"/>
          <a:stretch>
            <a:fillRect/>
          </a:stretch>
        </p:blipFill>
        <p:spPr>
          <a:xfrm>
            <a:off x="6284026" y="2913510"/>
            <a:ext cx="4572000" cy="3305175"/>
          </a:xfrm>
          <a:prstGeom prst="rect">
            <a:avLst/>
          </a:prstGeom>
        </p:spPr>
      </p:pic>
    </p:spTree>
    <p:extLst>
      <p:ext uri="{BB962C8B-B14F-4D97-AF65-F5344CB8AC3E}">
        <p14:creationId xmlns:p14="http://schemas.microsoft.com/office/powerpoint/2010/main" val="2408650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89032-C8D9-3049-9856-A4496589155B}"/>
              </a:ext>
            </a:extLst>
          </p:cNvPr>
          <p:cNvSpPr>
            <a:spLocks noGrp="1"/>
          </p:cNvSpPr>
          <p:nvPr>
            <p:ph type="title"/>
          </p:nvPr>
        </p:nvSpPr>
        <p:spPr>
          <a:xfrm>
            <a:off x="685800" y="32258"/>
            <a:ext cx="8376557" cy="2162302"/>
          </a:xfrm>
        </p:spPr>
        <p:txBody>
          <a:bodyPr/>
          <a:lstStyle/>
          <a:p>
            <a:r>
              <a:rPr lang="en-GB"/>
              <a:t>Stages of team development </a:t>
            </a:r>
            <a:endParaRPr lang="en-US"/>
          </a:p>
        </p:txBody>
      </p:sp>
      <p:sp>
        <p:nvSpPr>
          <p:cNvPr id="3" name="Content Placeholder 2">
            <a:extLst>
              <a:ext uri="{FF2B5EF4-FFF2-40B4-BE49-F238E27FC236}">
                <a16:creationId xmlns:a16="http://schemas.microsoft.com/office/drawing/2014/main" id="{F3E30A8B-E527-B14E-8023-546BC6531534}"/>
              </a:ext>
            </a:extLst>
          </p:cNvPr>
          <p:cNvSpPr>
            <a:spLocks noGrp="1"/>
          </p:cNvSpPr>
          <p:nvPr>
            <p:ph idx="1"/>
          </p:nvPr>
        </p:nvSpPr>
        <p:spPr/>
        <p:txBody>
          <a:bodyPr>
            <a:normAutofit/>
          </a:bodyPr>
          <a:lstStyle/>
          <a:p>
            <a:pPr marL="0" indent="0">
              <a:buNone/>
            </a:pPr>
            <a:r>
              <a:rPr lang="en-GB"/>
              <a:t>In 1965 Tuckman identified a 5 stage process which describes the formation of groups. These 5 stages are:</a:t>
            </a:r>
          </a:p>
          <a:p>
            <a:r>
              <a:rPr lang="en-GB"/>
              <a:t>Forming</a:t>
            </a:r>
          </a:p>
          <a:p>
            <a:r>
              <a:rPr lang="en-GB"/>
              <a:t>Storming</a:t>
            </a:r>
          </a:p>
          <a:p>
            <a:r>
              <a:rPr lang="en-GB"/>
              <a:t>Norming </a:t>
            </a:r>
          </a:p>
          <a:p>
            <a:r>
              <a:rPr lang="en-GB"/>
              <a:t>Performing</a:t>
            </a:r>
          </a:p>
          <a:p>
            <a:r>
              <a:rPr lang="en-GB"/>
              <a:t>Adjourning</a:t>
            </a:r>
          </a:p>
          <a:p>
            <a:pPr marL="0" indent="0">
              <a:buNone/>
            </a:pPr>
            <a:endParaRPr lang="en-GB"/>
          </a:p>
          <a:p>
            <a:pPr marL="0" indent="0">
              <a:buNone/>
            </a:pPr>
            <a:r>
              <a:rPr lang="en-US"/>
              <a:t>Tuckman, B. W., &amp; Jensen, M. A. C. (1977). Stages of small-group development revisited. Group &amp; Organization Studies, 2(4), 419-427.</a:t>
            </a:r>
          </a:p>
        </p:txBody>
      </p:sp>
      <p:pic>
        <p:nvPicPr>
          <p:cNvPr id="4" name="Picture 4">
            <a:extLst>
              <a:ext uri="{FF2B5EF4-FFF2-40B4-BE49-F238E27FC236}">
                <a16:creationId xmlns:a16="http://schemas.microsoft.com/office/drawing/2014/main" id="{823C6688-2C5F-174C-9D8F-5D28669EA801}"/>
              </a:ext>
            </a:extLst>
          </p:cNvPr>
          <p:cNvPicPr>
            <a:picLocks noChangeAspect="1"/>
          </p:cNvPicPr>
          <p:nvPr/>
        </p:nvPicPr>
        <p:blipFill>
          <a:blip r:embed="rId2"/>
          <a:stretch>
            <a:fillRect/>
          </a:stretch>
        </p:blipFill>
        <p:spPr>
          <a:xfrm>
            <a:off x="5354635" y="2758598"/>
            <a:ext cx="4264378" cy="2053382"/>
          </a:xfrm>
          <a:prstGeom prst="rect">
            <a:avLst/>
          </a:prstGeom>
        </p:spPr>
      </p:pic>
    </p:spTree>
    <p:extLst>
      <p:ext uri="{BB962C8B-B14F-4D97-AF65-F5344CB8AC3E}">
        <p14:creationId xmlns:p14="http://schemas.microsoft.com/office/powerpoint/2010/main" val="2711974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8E2FD-7770-A54D-B12A-3541D2338151}"/>
              </a:ext>
            </a:extLst>
          </p:cNvPr>
          <p:cNvSpPr>
            <a:spLocks noGrp="1"/>
          </p:cNvSpPr>
          <p:nvPr>
            <p:ph type="title"/>
          </p:nvPr>
        </p:nvSpPr>
        <p:spPr>
          <a:xfrm>
            <a:off x="685800" y="294308"/>
            <a:ext cx="5927271" cy="1994166"/>
          </a:xfrm>
        </p:spPr>
        <p:txBody>
          <a:bodyPr/>
          <a:lstStyle/>
          <a:p>
            <a:r>
              <a:rPr lang="en-GB"/>
              <a:t>Managing conflict</a:t>
            </a:r>
            <a:endParaRPr lang="en-US"/>
          </a:p>
        </p:txBody>
      </p:sp>
      <p:sp>
        <p:nvSpPr>
          <p:cNvPr id="3" name="Content Placeholder 2">
            <a:extLst>
              <a:ext uri="{FF2B5EF4-FFF2-40B4-BE49-F238E27FC236}">
                <a16:creationId xmlns:a16="http://schemas.microsoft.com/office/drawing/2014/main" id="{85C452AE-D4B5-D943-A403-87181C7A9ED4}"/>
              </a:ext>
            </a:extLst>
          </p:cNvPr>
          <p:cNvSpPr>
            <a:spLocks noGrp="1"/>
          </p:cNvSpPr>
          <p:nvPr>
            <p:ph idx="1"/>
          </p:nvPr>
        </p:nvSpPr>
        <p:spPr/>
        <p:txBody>
          <a:bodyPr>
            <a:normAutofit fontScale="92500" lnSpcReduction="20000"/>
          </a:bodyPr>
          <a:lstStyle/>
          <a:p>
            <a:pPr marL="0" indent="0">
              <a:buNone/>
            </a:pPr>
            <a:r>
              <a:rPr lang="en-GB"/>
              <a:t>All workplace’s will encounter conflict at some point but here are our 10 steps to best managing conflict:</a:t>
            </a:r>
          </a:p>
          <a:p>
            <a:r>
              <a:rPr lang="en-GB"/>
              <a:t>Be aware that conflict occurs</a:t>
            </a:r>
          </a:p>
          <a:p>
            <a:r>
              <a:rPr lang="en-GB"/>
              <a:t>Set the ground rules</a:t>
            </a:r>
          </a:p>
          <a:p>
            <a:r>
              <a:rPr lang="en-GB"/>
              <a:t>Learn about destructive conflicts</a:t>
            </a:r>
          </a:p>
          <a:p>
            <a:r>
              <a:rPr lang="en-GB"/>
              <a:t>Stop conflict when it happens </a:t>
            </a:r>
          </a:p>
          <a:p>
            <a:r>
              <a:rPr lang="en-GB"/>
              <a:t>Get the whole story</a:t>
            </a:r>
          </a:p>
          <a:p>
            <a:r>
              <a:rPr lang="en-GB"/>
              <a:t>Meet for resolutions </a:t>
            </a:r>
          </a:p>
          <a:p>
            <a:r>
              <a:rPr lang="en-GB"/>
              <a:t>Discuss both sides of a perspective</a:t>
            </a:r>
          </a:p>
          <a:p>
            <a:r>
              <a:rPr lang="en-GB"/>
              <a:t>Make compromise</a:t>
            </a:r>
          </a:p>
          <a:p>
            <a:r>
              <a:rPr lang="en-GB"/>
              <a:t>Avoid falling into groupthink</a:t>
            </a:r>
          </a:p>
          <a:p>
            <a:r>
              <a:rPr lang="en-GB"/>
              <a:t>Don’t try to change a team member</a:t>
            </a:r>
            <a:endParaRPr lang="en-US"/>
          </a:p>
        </p:txBody>
      </p:sp>
      <p:pic>
        <p:nvPicPr>
          <p:cNvPr id="4" name="Picture 4">
            <a:extLst>
              <a:ext uri="{FF2B5EF4-FFF2-40B4-BE49-F238E27FC236}">
                <a16:creationId xmlns:a16="http://schemas.microsoft.com/office/drawing/2014/main" id="{CA01FC95-8C8C-1248-951F-0DB6D2FC11ED}"/>
              </a:ext>
            </a:extLst>
          </p:cNvPr>
          <p:cNvPicPr>
            <a:picLocks noChangeAspect="1"/>
          </p:cNvPicPr>
          <p:nvPr/>
        </p:nvPicPr>
        <p:blipFill>
          <a:blip r:embed="rId2"/>
          <a:stretch>
            <a:fillRect/>
          </a:stretch>
        </p:blipFill>
        <p:spPr>
          <a:xfrm>
            <a:off x="5803734" y="2797295"/>
            <a:ext cx="5927271" cy="3212613"/>
          </a:xfrm>
          <a:prstGeom prst="rect">
            <a:avLst/>
          </a:prstGeom>
        </p:spPr>
      </p:pic>
    </p:spTree>
    <p:extLst>
      <p:ext uri="{BB962C8B-B14F-4D97-AF65-F5344CB8AC3E}">
        <p14:creationId xmlns:p14="http://schemas.microsoft.com/office/powerpoint/2010/main" val="1175312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0B633-6D96-C847-A40D-3FF0A0508719}"/>
              </a:ext>
            </a:extLst>
          </p:cNvPr>
          <p:cNvSpPr>
            <a:spLocks noGrp="1"/>
          </p:cNvSpPr>
          <p:nvPr>
            <p:ph type="title"/>
          </p:nvPr>
        </p:nvSpPr>
        <p:spPr>
          <a:xfrm>
            <a:off x="797132" y="0"/>
            <a:ext cx="3255323" cy="3231179"/>
          </a:xfrm>
        </p:spPr>
        <p:txBody>
          <a:bodyPr/>
          <a:lstStyle/>
          <a:p>
            <a:r>
              <a:rPr lang="en-GB"/>
              <a:t>Team roles</a:t>
            </a:r>
            <a:endParaRPr lang="en-US"/>
          </a:p>
        </p:txBody>
      </p:sp>
      <p:sp>
        <p:nvSpPr>
          <p:cNvPr id="3" name="Content Placeholder 2">
            <a:extLst>
              <a:ext uri="{FF2B5EF4-FFF2-40B4-BE49-F238E27FC236}">
                <a16:creationId xmlns:a16="http://schemas.microsoft.com/office/drawing/2014/main" id="{F35DB590-82D9-B842-9799-89251BAEEEB7}"/>
              </a:ext>
            </a:extLst>
          </p:cNvPr>
          <p:cNvSpPr>
            <a:spLocks noGrp="1"/>
          </p:cNvSpPr>
          <p:nvPr>
            <p:ph idx="1"/>
          </p:nvPr>
        </p:nvSpPr>
        <p:spPr>
          <a:xfrm>
            <a:off x="908463" y="2033598"/>
            <a:ext cx="10820400" cy="4601740"/>
          </a:xfrm>
        </p:spPr>
        <p:txBody>
          <a:bodyPr>
            <a:normAutofit/>
          </a:bodyPr>
          <a:lstStyle/>
          <a:p>
            <a:pPr marL="0" indent="0">
              <a:buNone/>
            </a:pPr>
            <a:r>
              <a:rPr lang="en-GB" sz="2000"/>
              <a:t>Team roles is all about having a team of individuals with different roles. Every team needs a team leader who provides guidance, instruction, direction and leadership to a group of individuals. Then there are the other team players, each team member takes part to equally support the group, each team member has their individual responsibilities. The benefits of team roles are:</a:t>
            </a:r>
          </a:p>
          <a:p>
            <a:r>
              <a:rPr lang="en-GB" sz="2000"/>
              <a:t>Each individual will discover their strengths</a:t>
            </a:r>
          </a:p>
          <a:p>
            <a:r>
              <a:rPr lang="en-GB" sz="2000"/>
              <a:t>Less stress than working on your own</a:t>
            </a:r>
          </a:p>
          <a:p>
            <a:r>
              <a:rPr lang="en-GB" sz="2000"/>
              <a:t>Helps to improve communication skills</a:t>
            </a:r>
          </a:p>
          <a:p>
            <a:r>
              <a:rPr lang="en-GB" sz="2000"/>
              <a:t>Greater sense of achievement </a:t>
            </a:r>
          </a:p>
          <a:p>
            <a:r>
              <a:rPr lang="en-GB" sz="2000"/>
              <a:t>The support is given</a:t>
            </a:r>
          </a:p>
          <a:p>
            <a:r>
              <a:rPr lang="en-GB" sz="2000"/>
              <a:t>It is vital to success</a:t>
            </a:r>
          </a:p>
          <a:p>
            <a:pPr marL="0" indent="0">
              <a:buNone/>
            </a:pPr>
            <a:r>
              <a:rPr lang="en-GB" sz="2000"/>
              <a:t>Belbin, R. M. (2012). Team roles at work. Routledge</a:t>
            </a:r>
          </a:p>
          <a:p>
            <a:pPr marL="0" indent="0">
              <a:buNone/>
            </a:pPr>
            <a:endParaRPr lang="en-GB" sz="2000"/>
          </a:p>
          <a:p>
            <a:endParaRPr lang="en-US" sz="2000"/>
          </a:p>
        </p:txBody>
      </p:sp>
      <p:pic>
        <p:nvPicPr>
          <p:cNvPr id="4" name="Picture 4">
            <a:extLst>
              <a:ext uri="{FF2B5EF4-FFF2-40B4-BE49-F238E27FC236}">
                <a16:creationId xmlns:a16="http://schemas.microsoft.com/office/drawing/2014/main" id="{5B8141D5-4F60-2643-9984-9A099639EC1A}"/>
              </a:ext>
            </a:extLst>
          </p:cNvPr>
          <p:cNvPicPr>
            <a:picLocks noChangeAspect="1"/>
          </p:cNvPicPr>
          <p:nvPr/>
        </p:nvPicPr>
        <p:blipFill>
          <a:blip r:embed="rId2"/>
          <a:stretch>
            <a:fillRect/>
          </a:stretch>
        </p:blipFill>
        <p:spPr>
          <a:xfrm>
            <a:off x="7822181" y="3587197"/>
            <a:ext cx="2075902" cy="2148558"/>
          </a:xfrm>
          <a:prstGeom prst="rect">
            <a:avLst/>
          </a:prstGeom>
        </p:spPr>
      </p:pic>
    </p:spTree>
    <p:extLst>
      <p:ext uri="{BB962C8B-B14F-4D97-AF65-F5344CB8AC3E}">
        <p14:creationId xmlns:p14="http://schemas.microsoft.com/office/powerpoint/2010/main" val="2066660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2F8E0-6106-9B4E-B689-A581177279D0}"/>
              </a:ext>
            </a:extLst>
          </p:cNvPr>
          <p:cNvSpPr>
            <a:spLocks noGrp="1"/>
          </p:cNvSpPr>
          <p:nvPr>
            <p:ph type="title"/>
          </p:nvPr>
        </p:nvSpPr>
        <p:spPr>
          <a:xfrm>
            <a:off x="685800" y="479859"/>
            <a:ext cx="3849090" cy="2476601"/>
          </a:xfrm>
        </p:spPr>
        <p:txBody>
          <a:bodyPr/>
          <a:lstStyle/>
          <a:p>
            <a:r>
              <a:rPr lang="en-GB"/>
              <a:t>Conclusion</a:t>
            </a:r>
            <a:endParaRPr lang="en-US"/>
          </a:p>
        </p:txBody>
      </p:sp>
      <p:sp>
        <p:nvSpPr>
          <p:cNvPr id="3" name="Content Placeholder 2">
            <a:extLst>
              <a:ext uri="{FF2B5EF4-FFF2-40B4-BE49-F238E27FC236}">
                <a16:creationId xmlns:a16="http://schemas.microsoft.com/office/drawing/2014/main" id="{CC904E07-D15A-4D45-B55C-36520F6A2ED7}"/>
              </a:ext>
            </a:extLst>
          </p:cNvPr>
          <p:cNvSpPr>
            <a:spLocks noGrp="1"/>
          </p:cNvSpPr>
          <p:nvPr>
            <p:ph idx="1"/>
          </p:nvPr>
        </p:nvSpPr>
        <p:spPr/>
        <p:txBody>
          <a:bodyPr/>
          <a:lstStyle/>
          <a:p>
            <a:pPr marL="0" indent="0">
              <a:buNone/>
            </a:pPr>
            <a:r>
              <a:rPr lang="en-GB"/>
              <a:t>To conclude we would say that effective teamwork plays a major part in all workforces and incorporating this in to your practice can make a big difference. We hope you enjoyed our presentation today and below are our contact details:</a:t>
            </a:r>
          </a:p>
          <a:p>
            <a:pPr marL="0" indent="0">
              <a:buNone/>
            </a:pPr>
            <a:r>
              <a:rPr lang="en-GB"/>
              <a:t>Right Way Consultation Services</a:t>
            </a:r>
          </a:p>
          <a:p>
            <a:pPr marL="0" indent="0">
              <a:buNone/>
            </a:pPr>
            <a:r>
              <a:rPr lang="en-GB"/>
              <a:t>163 Brownmere Industrial Estate</a:t>
            </a:r>
          </a:p>
          <a:p>
            <a:pPr marL="0" indent="0">
              <a:buNone/>
            </a:pPr>
            <a:r>
              <a:rPr lang="en-GB"/>
              <a:t>Birmingham</a:t>
            </a:r>
          </a:p>
          <a:p>
            <a:pPr marL="0" indent="0">
              <a:buNone/>
            </a:pPr>
            <a:r>
              <a:rPr lang="en-GB"/>
              <a:t>B6 7HR</a:t>
            </a:r>
          </a:p>
          <a:p>
            <a:pPr marL="0" indent="0">
              <a:buNone/>
            </a:pPr>
            <a:r>
              <a:rPr lang="en-GB"/>
              <a:t>01212435576</a:t>
            </a:r>
          </a:p>
          <a:p>
            <a:pPr marL="0" indent="0">
              <a:buNone/>
            </a:pPr>
            <a:r>
              <a:rPr lang="en-GB"/>
              <a:t>rightway.consultation@gmail.com</a:t>
            </a:r>
          </a:p>
        </p:txBody>
      </p:sp>
    </p:spTree>
    <p:extLst>
      <p:ext uri="{BB962C8B-B14F-4D97-AF65-F5344CB8AC3E}">
        <p14:creationId xmlns:p14="http://schemas.microsoft.com/office/powerpoint/2010/main" val="3704260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A1CE2-47A1-6843-B597-D64AC16EED67}"/>
              </a:ext>
            </a:extLst>
          </p:cNvPr>
          <p:cNvSpPr>
            <a:spLocks noGrp="1"/>
          </p:cNvSpPr>
          <p:nvPr>
            <p:ph type="title"/>
          </p:nvPr>
        </p:nvSpPr>
        <p:spPr>
          <a:xfrm>
            <a:off x="3744685" y="2496191"/>
            <a:ext cx="4702629" cy="2167348"/>
          </a:xfrm>
        </p:spPr>
        <p:txBody>
          <a:bodyPr/>
          <a:lstStyle/>
          <a:p>
            <a:r>
              <a:rPr lang="en-GB"/>
              <a:t>Any questions?</a:t>
            </a:r>
            <a:endParaRPr lang="en-US"/>
          </a:p>
        </p:txBody>
      </p:sp>
    </p:spTree>
    <p:extLst>
      <p:ext uri="{BB962C8B-B14F-4D97-AF65-F5344CB8AC3E}">
        <p14:creationId xmlns:p14="http://schemas.microsoft.com/office/powerpoint/2010/main" val="164350401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Vapor Trail</vt:lpstr>
      <vt:lpstr>Effective teamwork &amp; communication</vt:lpstr>
      <vt:lpstr>Introduction</vt:lpstr>
      <vt:lpstr>Benefits of team working</vt:lpstr>
      <vt:lpstr>Stages of team development </vt:lpstr>
      <vt:lpstr>Managing conflict</vt:lpstr>
      <vt:lpstr>Team roles</vt:lpstr>
      <vt:lpstr>Conclusion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teamwork &amp; communication</dc:title>
  <dc:creator>Elisha Ross (1808862)</dc:creator>
  <cp:lastModifiedBy>Elisha Ross (1808862)</cp:lastModifiedBy>
  <cp:revision>6</cp:revision>
  <dcterms:created xsi:type="dcterms:W3CDTF">2019-05-09T09:30:23Z</dcterms:created>
  <dcterms:modified xsi:type="dcterms:W3CDTF">2019-05-09T11:27:22Z</dcterms:modified>
</cp:coreProperties>
</file>