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http://customooxmlschemas.google.com/">
      <go:slidesCustomData xmlns:go="http://customooxmlschemas.google.com/" r:id="rId16" roundtripDataSignature="AMtx7mipo4maSLVAZuJMSmoLmn2iY44Ad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6" Type="http://customschemas.google.com/relationships/presentationmetadata" Target="meta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IN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" name="Google Shape;86;p1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2" name="Google Shape;92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rPr lang="en-I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Career progress not only creates a scope of financial growth for an individual but also makes them compatible and enriches their survival attitude in the highly competitive labour market.   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" name="Google Shape;93;p2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3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0" name="Google Shape;100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rPr lang="en-I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By becoming a Sales Manager of my desired company such as Nestle or Amazon, I would be able to expand the customer base of the company and improve its profit score per customer.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" name="Google Shape;101;p3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4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8" name="Google Shape;108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basic job role of this designation is to build significant connectivity with the customers and transform their non-buying attitude into a frequently purchasing attitude via an exclusive convincing style. Another crucial responsibility of this job is to recruit efficient salespeople and manage month-end or year-end sales targets.   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9" name="Google Shape;109;p4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5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6" name="Google Shape;116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rPr lang="en-I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capability to work under pressure and find out the most valid solution for undesirable challenges is another person-centric specification for this job. The personnel have to possess good analytical skills, extraordinary strategic thinking power, and judgment-based decision-making power.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Google Shape;117;p5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6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4" name="Google Shape;124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 am proposing to overcome this challenge by offering price-drops for loyal customers and discounts on combo-offering only during the festive seasons, special holidays, and weekend era. Besides, the subscription-based price lowering strategy would avoid the changes of being less competitive for the firm. </a:t>
            </a:r>
            <a:endParaRPr/>
          </a:p>
        </p:txBody>
      </p:sp>
      <p:sp>
        <p:nvSpPr>
          <p:cNvPr id="125" name="Google Shape;125;p6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7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2" name="Google Shape;132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IN" sz="1200" u="sng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Knowledge: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200" u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Salesforce and CRM software</a:t>
            </a:r>
            <a:endParaRPr sz="1200" u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200" u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Sales techniques (Social Selling, Warm Call-based Selling, Direct Selling)</a:t>
            </a:r>
            <a:endParaRPr sz="1200" u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200" u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Product selling skills </a:t>
            </a:r>
            <a:endParaRPr sz="1200" u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IN" sz="1200" u="sng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Experience: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200" u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At least more than 3 years as a Sales Personnel and 1 year as a Sales Team Leader before</a:t>
            </a:r>
            <a:endParaRPr sz="1200" u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</a:t>
            </a:r>
            <a:r>
              <a:rPr i="1" lang="en-I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STAR method</a:t>
            </a:r>
            <a:r>
              <a:rPr lang="en-I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would be considered to demonstrate self-behaviour, attitude, personality, and strategic thinking style while placing a challenging real-time scenario during the interview. Having great convincing power, flawless communication, control of emotions and anger, and situational decision-making power would help me to become an efficient Sales Manager. </a:t>
            </a:r>
            <a:endParaRPr/>
          </a:p>
        </p:txBody>
      </p:sp>
      <p:sp>
        <p:nvSpPr>
          <p:cNvPr id="133" name="Google Shape;133;p7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8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1" name="Google Shape;141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r>
              <a:rPr lang="en-I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 become a good Sales Manager, I have to also polish my existing professional, interpersonal, and technical skills.  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2" name="Google Shape;142;p8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9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9" name="Google Shape;149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0" name="Google Shape;150;p9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6" name="Google Shape;156;p10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1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" name="Google Shape;18;p1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1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13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3" name="Google Shape;23;p1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1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1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1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1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15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15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3" name="Google Shape;33;p1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1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6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6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9" name="Google Shape;39;p1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" name="Google Shape;40;p1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" name="Google Shape;41;p1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7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45" name="Google Shape;45;p17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46" name="Google Shape;46;p1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18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52" name="Google Shape;52;p18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53" name="Google Shape;53;p18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54" name="Google Shape;54;p18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55" name="Google Shape;55;p1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1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9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9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1" name="Google Shape;61;p19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2" name="Google Shape;62;p1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1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20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0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8" name="Google Shape;68;p20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9" name="Google Shape;69;p2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2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2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21"/>
          <p:cNvSpPr txBox="1"/>
          <p:nvPr>
            <p:ph idx="1" type="body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5" name="Google Shape;75;p2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2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22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" name="Google Shape;80;p22"/>
          <p:cNvSpPr txBox="1"/>
          <p:nvPr>
            <p:ph idx="1" type="body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1" name="Google Shape;81;p2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2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2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1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2" name="Google Shape;12;p1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3" name="Google Shape;13;p1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4" name="Google Shape;14;p1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6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0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"/>
          <p:cNvSpPr txBox="1"/>
          <p:nvPr>
            <p:ph type="title"/>
          </p:nvPr>
        </p:nvSpPr>
        <p:spPr>
          <a:xfrm>
            <a:off x="513532" y="404664"/>
            <a:ext cx="8116934" cy="489255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ts val="4400"/>
              <a:buFont typeface="Times New Roman"/>
              <a:buNone/>
            </a:pPr>
            <a:r>
              <a:rPr b="1" lang="en-IN">
                <a:solidFill>
                  <a:srgbClr val="00206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COMPONENT 2 (C2)– PREPARING FOR AN INTERVIEW PRESENTATION</a:t>
            </a:r>
            <a:br>
              <a:rPr b="1" lang="en-IN">
                <a:solidFill>
                  <a:srgbClr val="00206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b="1" lang="en-IN" sz="2400">
                <a:latin typeface="Times New Roman"/>
                <a:ea typeface="Times New Roman"/>
                <a:cs typeface="Times New Roman"/>
                <a:sym typeface="Times New Roman"/>
              </a:rPr>
              <a:t>Student Name/Id: Dragos Axente 2127563</a:t>
            </a:r>
            <a:br>
              <a:rPr b="1" lang="en-IN" sz="2400"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b="1" lang="en-IN" sz="2400">
                <a:latin typeface="Times New Roman"/>
                <a:ea typeface="Times New Roman"/>
                <a:cs typeface="Times New Roman"/>
                <a:sym typeface="Times New Roman"/>
              </a:rPr>
              <a:t>Module:BMSW4005</a:t>
            </a:r>
            <a:endParaRPr sz="24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89" name="Google Shape;89;p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426619" y="5228353"/>
            <a:ext cx="2290761" cy="161137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Times New Roman"/>
              <a:buNone/>
            </a:pPr>
            <a:r>
              <a:rPr b="1" lang="en-IN" sz="4000">
                <a:latin typeface="Times New Roman"/>
                <a:ea typeface="Times New Roman"/>
                <a:cs typeface="Times New Roman"/>
                <a:sym typeface="Times New Roman"/>
              </a:rPr>
              <a:t>Introduction </a:t>
            </a:r>
            <a:endParaRPr sz="4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6" name="Google Shape;96;p2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  <a:t>Career excel for the student community is highly essential to utilise their academic skill to get their desired employability in future. </a:t>
            </a:r>
            <a:endParaRPr/>
          </a:p>
          <a:p>
            <a:pPr indent="-342900" lvl="0" marL="3429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  <a:t>In the case of evaluating a particular career development goal, the individuals can widen their future employee productivity and motivation skills.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97" name="Google Shape;97;p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071670" y="3429000"/>
            <a:ext cx="5000625" cy="2305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Times New Roman"/>
              <a:buNone/>
            </a:pPr>
            <a:r>
              <a:rPr b="1" lang="en-IN" sz="4000">
                <a:latin typeface="Times New Roman"/>
                <a:ea typeface="Times New Roman"/>
                <a:cs typeface="Times New Roman"/>
                <a:sym typeface="Times New Roman"/>
              </a:rPr>
              <a:t>The Job Role</a:t>
            </a:r>
            <a:r>
              <a:rPr b="1" lang="en-IN"/>
              <a:t> </a:t>
            </a:r>
            <a:endParaRPr/>
          </a:p>
        </p:txBody>
      </p:sp>
      <p:sp>
        <p:nvSpPr>
          <p:cNvPr id="104" name="Google Shape;104;p3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  <a:t>The considerable job role is the “Sales Manager” through which I would be able to achieve my career growth and hit the sales target through the successful management of the sales team. </a:t>
            </a:r>
            <a:endParaRPr/>
          </a:p>
          <a:p>
            <a:pPr indent="-215900" lvl="0" marL="3429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05" name="Google Shape;105;p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428860" y="3143248"/>
            <a:ext cx="4019552" cy="19174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Times New Roman"/>
              <a:buNone/>
            </a:pPr>
            <a:r>
              <a:rPr b="1" lang="en-IN" sz="4000">
                <a:latin typeface="Times New Roman"/>
                <a:ea typeface="Times New Roman"/>
                <a:cs typeface="Times New Roman"/>
                <a:sym typeface="Times New Roman"/>
              </a:rPr>
              <a:t>Job description </a:t>
            </a:r>
            <a:endParaRPr sz="4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12" name="Google Shape;112;p4"/>
          <p:cNvSpPr txBox="1"/>
          <p:nvPr>
            <p:ph idx="1" type="body"/>
          </p:nvPr>
        </p:nvSpPr>
        <p:spPr>
          <a:xfrm>
            <a:off x="457200" y="1214422"/>
            <a:ext cx="8543956" cy="49117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lang="en-IN" sz="1400">
                <a:latin typeface="Times New Roman"/>
                <a:ea typeface="Times New Roman"/>
                <a:cs typeface="Times New Roman"/>
                <a:sym typeface="Times New Roman"/>
              </a:rPr>
              <a:t>The key job responsibilities of becoming a Sales Manager are as follows,</a:t>
            </a:r>
            <a:endParaRPr/>
          </a:p>
          <a:p>
            <a:pPr indent="-342900" lvl="0" marL="34290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lang="en-IN" sz="1400">
                <a:latin typeface="Times New Roman"/>
                <a:ea typeface="Times New Roman"/>
                <a:cs typeface="Times New Roman"/>
                <a:sym typeface="Times New Roman"/>
              </a:rPr>
              <a:t>Perfectly handling, coordinating, and arranging the sales Events and Sales relevant business meetings</a:t>
            </a:r>
            <a:endParaRPr/>
          </a:p>
          <a:p>
            <a:pPr indent="-342900" lvl="0" marL="34290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lang="en-IN" sz="1400">
                <a:latin typeface="Times New Roman"/>
                <a:ea typeface="Times New Roman"/>
                <a:cs typeface="Times New Roman"/>
                <a:sym typeface="Times New Roman"/>
              </a:rPr>
              <a:t>Conducting Sales Events by conjugating with the clients</a:t>
            </a:r>
            <a:endParaRPr/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34290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lang="en-IN" sz="1400">
                <a:latin typeface="Times New Roman"/>
                <a:ea typeface="Times New Roman"/>
                <a:cs typeface="Times New Roman"/>
                <a:sym typeface="Times New Roman"/>
              </a:rPr>
              <a:t>External competitor trends and customer demand analysis </a:t>
            </a:r>
            <a:endParaRPr/>
          </a:p>
          <a:p>
            <a:pPr indent="-342900" lvl="0" marL="34290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lang="en-IN" sz="1400">
                <a:latin typeface="Times New Roman"/>
                <a:ea typeface="Times New Roman"/>
                <a:cs typeface="Times New Roman"/>
                <a:sym typeface="Times New Roman"/>
              </a:rPr>
              <a:t>Internal strengths such as the Sales team's performance level monitoring through the 360-Degree-Feedback-based performance metrics</a:t>
            </a:r>
            <a:endParaRPr/>
          </a:p>
          <a:p>
            <a:pPr indent="-342900" lvl="0" marL="34290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lang="en-IN" sz="1400">
                <a:latin typeface="Times New Roman"/>
                <a:ea typeface="Times New Roman"/>
                <a:cs typeface="Times New Roman"/>
                <a:sym typeface="Times New Roman"/>
              </a:rPr>
              <a:t>Deployment of existing and probable risk management via RORWA (Return-on -Risk-Weighted-Assets) method (Sales manager job, 2022)</a:t>
            </a:r>
            <a:endParaRPr/>
          </a:p>
          <a:p>
            <a:pPr indent="-342900" lvl="0" marL="34290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lang="en-IN" sz="1400">
                <a:latin typeface="Times New Roman"/>
                <a:ea typeface="Times New Roman"/>
                <a:cs typeface="Times New Roman"/>
                <a:sym typeface="Times New Roman"/>
              </a:rPr>
              <a:t>Handling the customers through the CRM (Customer-Relationship-Management) and Salesforce software </a:t>
            </a:r>
            <a:endParaRPr/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13" name="Google Shape;113;p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071670" y="2143116"/>
            <a:ext cx="4857784" cy="21431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Times New Roman"/>
              <a:buNone/>
            </a:pPr>
            <a:r>
              <a:rPr b="1" lang="en-IN" sz="4000">
                <a:latin typeface="Times New Roman"/>
                <a:ea typeface="Times New Roman"/>
                <a:cs typeface="Times New Roman"/>
                <a:sym typeface="Times New Roman"/>
              </a:rPr>
              <a:t>Person specification</a:t>
            </a:r>
            <a:endParaRPr sz="4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0" name="Google Shape;120;p5"/>
          <p:cNvSpPr txBox="1"/>
          <p:nvPr>
            <p:ph idx="1" type="body"/>
          </p:nvPr>
        </p:nvSpPr>
        <p:spPr>
          <a:xfrm>
            <a:off x="357158" y="1600200"/>
            <a:ext cx="8501122" cy="48291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92500"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  <a:t>The key specifications that should have in a Sales Manager are as follows,</a:t>
            </a:r>
            <a:endParaRPr/>
          </a:p>
          <a:p>
            <a:pPr indent="-342900" lvl="0" marL="342900" rtl="0" algn="l">
              <a:spcBef>
                <a:spcPts val="37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  <a:t>Must possess a degree of MBA in sales and marketing from a reputed university</a:t>
            </a:r>
            <a:endParaRPr/>
          </a:p>
          <a:p>
            <a:pPr indent="-225425" lvl="0" marL="342900" rtl="0" algn="l">
              <a:spcBef>
                <a:spcPts val="37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25425" lvl="0" marL="342900" rtl="0" algn="l">
              <a:spcBef>
                <a:spcPts val="37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25425" lvl="0" marL="342900" rtl="0" algn="l">
              <a:spcBef>
                <a:spcPts val="37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25425" lvl="0" marL="342900" rtl="0" algn="l">
              <a:spcBef>
                <a:spcPts val="37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25425" lvl="0" marL="342900" rtl="0" algn="l">
              <a:spcBef>
                <a:spcPts val="37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25425" lvl="0" marL="342900" rtl="0" algn="l">
              <a:spcBef>
                <a:spcPts val="37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25425" lvl="0" marL="342900" rtl="0" algn="l">
              <a:spcBef>
                <a:spcPts val="37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342900" rtl="0" algn="l">
              <a:spcBef>
                <a:spcPts val="37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  <a:t>Excellent customer-handling attitude and greater familiarisation with the Salesforce and CRM software </a:t>
            </a:r>
            <a:endParaRPr/>
          </a:p>
          <a:p>
            <a:pPr indent="-342900" lvl="0" marL="342900" rtl="0" algn="l">
              <a:spcBef>
                <a:spcPts val="37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  <a:t>Strong communication power</a:t>
            </a:r>
            <a:endParaRPr/>
          </a:p>
          <a:p>
            <a:pPr indent="-342900" lvl="0" marL="342900" rtl="0" algn="l">
              <a:spcBef>
                <a:spcPts val="37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  <a:t>Highly teamwork, team leading, team-mentoring, and team-motivating attitude</a:t>
            </a:r>
            <a:endParaRPr/>
          </a:p>
          <a:p>
            <a:pPr indent="-225425" lvl="0" marL="342900" rtl="0" algn="l">
              <a:spcBef>
                <a:spcPts val="37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21" name="Google Shape;121;p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857356" y="2428868"/>
            <a:ext cx="5286412" cy="228853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6"/>
          <p:cNvSpPr txBox="1"/>
          <p:nvPr>
            <p:ph type="title"/>
          </p:nvPr>
        </p:nvSpPr>
        <p:spPr>
          <a:xfrm>
            <a:off x="457200" y="274638"/>
            <a:ext cx="8229600" cy="93978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Times New Roman"/>
              <a:buNone/>
            </a:pPr>
            <a:r>
              <a:rPr b="1" lang="en-IN" sz="4000">
                <a:latin typeface="Times New Roman"/>
                <a:ea typeface="Times New Roman"/>
                <a:cs typeface="Times New Roman"/>
                <a:sym typeface="Times New Roman"/>
              </a:rPr>
              <a:t>Analysis of 2 interview questions </a:t>
            </a:r>
            <a:endParaRPr sz="4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8" name="Google Shape;128;p6"/>
          <p:cNvSpPr txBox="1"/>
          <p:nvPr>
            <p:ph idx="1" type="body"/>
          </p:nvPr>
        </p:nvSpPr>
        <p:spPr>
          <a:xfrm>
            <a:off x="214282" y="1357298"/>
            <a:ext cx="8715436" cy="521497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85000" lnSpcReduction="20000"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b="1" i="1" lang="en-IN" sz="2000">
                <a:latin typeface="Times New Roman"/>
                <a:ea typeface="Times New Roman"/>
                <a:cs typeface="Times New Roman"/>
                <a:sym typeface="Times New Roman"/>
              </a:rPr>
              <a:t>What challenges do you think this role could present and how do you propose to overcome them?</a:t>
            </a:r>
            <a:endParaRPr b="0"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342900" rtl="0" algn="l">
              <a:spcBef>
                <a:spcPts val="34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  <a:t>I can experience a “Discount Offering Challenge” that might generate a complexity of price war in the business. </a:t>
            </a:r>
            <a:endParaRPr/>
          </a:p>
          <a:p>
            <a:pPr indent="-234950" lvl="0" marL="342900" rtl="0" algn="l">
              <a:spcBef>
                <a:spcPts val="34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34950" lvl="0" marL="342900" rtl="0" algn="l">
              <a:spcBef>
                <a:spcPts val="34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34950" lvl="0" marL="342900" rtl="0" algn="l">
              <a:spcBef>
                <a:spcPts val="34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34950" lvl="0" marL="342900" rtl="0" algn="l">
              <a:spcBef>
                <a:spcPts val="34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34950" lvl="0" marL="342900" rtl="0" algn="l">
              <a:spcBef>
                <a:spcPts val="34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34950" lvl="0" marL="342900" rtl="0" algn="l">
              <a:spcBef>
                <a:spcPts val="34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34950" lvl="0" marL="342900" rtl="0" algn="l">
              <a:spcBef>
                <a:spcPts val="34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34950" lvl="0" marL="342900" rtl="0" algn="l">
              <a:spcBef>
                <a:spcPts val="34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34950" lvl="0" marL="342900" rtl="0" algn="l">
              <a:spcBef>
                <a:spcPts val="34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34950" lvl="0" marL="342900" rtl="0" algn="l">
              <a:spcBef>
                <a:spcPts val="34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34950" lvl="0" marL="342900" rtl="0" algn="l">
              <a:spcBef>
                <a:spcPts val="34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342900" rtl="0" algn="l">
              <a:spcBef>
                <a:spcPts val="34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  <a:t>The customers are highly desired to get the product with a price-drop or combo-offering approach, but it sometimes generates a less competitive attitude toward the business within the highly saturated marketplaces (Cpsa.com, 2022).</a:t>
            </a:r>
            <a:endParaRPr/>
          </a:p>
          <a:p>
            <a:pPr indent="-342900" lvl="0" marL="342900" rtl="0" algn="l">
              <a:spcBef>
                <a:spcPts val="34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b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</a:b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29" name="Google Shape;129;p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786050" y="2571744"/>
            <a:ext cx="3786214" cy="235745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None/>
            </a:pPr>
            <a:r>
              <a:rPr b="1" lang="en-IN">
                <a:latin typeface="Times New Roman"/>
                <a:ea typeface="Times New Roman"/>
                <a:cs typeface="Times New Roman"/>
                <a:sym typeface="Times New Roman"/>
              </a:rPr>
              <a:t>Analysis of 2 interview questions – Contd..</a:t>
            </a:r>
            <a:endParaRPr/>
          </a:p>
        </p:txBody>
      </p:sp>
      <p:sp>
        <p:nvSpPr>
          <p:cNvPr id="136" name="Google Shape;136;p7"/>
          <p:cNvSpPr txBox="1"/>
          <p:nvPr>
            <p:ph idx="1" type="body"/>
          </p:nvPr>
        </p:nvSpPr>
        <p:spPr>
          <a:xfrm>
            <a:off x="214282" y="1571612"/>
            <a:ext cx="6500858" cy="49292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1" i="1" lang="en-IN" sz="2000">
                <a:latin typeface="Times New Roman"/>
                <a:ea typeface="Times New Roman"/>
                <a:cs typeface="Times New Roman"/>
                <a:sym typeface="Times New Roman"/>
              </a:rPr>
              <a:t>What specific skills, knowledge, and experience do you have that equips you for this role?</a:t>
            </a:r>
            <a:endParaRPr b="0"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3429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  <a:t>Skills: </a:t>
            </a:r>
            <a:endParaRPr/>
          </a:p>
          <a:p>
            <a:pPr indent="-342900" lvl="0" marL="3429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  <a:t>Excellent people-handling and team coordinating skills</a:t>
            </a:r>
            <a:endParaRPr/>
          </a:p>
          <a:p>
            <a:pPr indent="-342900" lvl="0" marL="3429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  <a:t>Great convincing power and flawless polite conversational flow</a:t>
            </a:r>
            <a:endParaRPr/>
          </a:p>
          <a:p>
            <a:pPr indent="-215900" lvl="0" marL="3429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15900" lvl="0" marL="3429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15900" lvl="0" marL="3429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15900" lvl="0" marL="3429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15900" lvl="0" marL="3429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15900" lvl="0" marL="3429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3429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  <a:t>Control of emotions during risk-handling </a:t>
            </a:r>
            <a:b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</a:b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37" name="Google Shape;137;p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786578" y="1643050"/>
            <a:ext cx="2113112" cy="2357454"/>
          </a:xfrm>
          <a:prstGeom prst="rect">
            <a:avLst/>
          </a:prstGeom>
          <a:noFill/>
          <a:ln>
            <a:noFill/>
          </a:ln>
        </p:spPr>
      </p:pic>
      <p:pic>
        <p:nvPicPr>
          <p:cNvPr id="138" name="Google Shape;138;p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785918" y="3500438"/>
            <a:ext cx="3929090" cy="163510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Times New Roman"/>
              <a:buNone/>
            </a:pPr>
            <a:r>
              <a:rPr b="1" lang="en-IN" sz="4000"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endParaRPr sz="4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5" name="Google Shape;145;p8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  <a:t>My core responsibility would be mentoring, coaching, motivating, involving, and monitoring my sales team to increase the sales index and sales volume of my future company.</a:t>
            </a:r>
            <a:endParaRPr/>
          </a:p>
        </p:txBody>
      </p:sp>
      <p:pic>
        <p:nvPicPr>
          <p:cNvPr id="146" name="Google Shape;146;p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428860" y="3000372"/>
            <a:ext cx="4357718" cy="27146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9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Times New Roman"/>
              <a:buNone/>
            </a:pPr>
            <a:r>
              <a:rPr b="1" lang="en-IN" sz="4000">
                <a:latin typeface="Times New Roman"/>
                <a:ea typeface="Times New Roman"/>
                <a:cs typeface="Times New Roman"/>
                <a:sym typeface="Times New Roman"/>
              </a:rPr>
              <a:t>References </a:t>
            </a:r>
            <a:endParaRPr b="1" sz="4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3" name="Google Shape;153;p9"/>
          <p:cNvSpPr txBox="1"/>
          <p:nvPr>
            <p:ph idx="1" type="body"/>
          </p:nvPr>
        </p:nvSpPr>
        <p:spPr>
          <a:xfrm>
            <a:off x="457200" y="1600201"/>
            <a:ext cx="8229600" cy="425769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  <a:t>Business.linkedin.com. 2022. Sales manager job description | LinkedIn Talent Solutions. [online] Available at: &lt;https://business.linkedin.com/talent-solutions/resources/how-to-hire-guides/sales-manager/job-description&gt; [Accessed 16 August 2022].</a:t>
            </a:r>
            <a:endParaRPr/>
          </a:p>
          <a:p>
            <a:pPr indent="-342900" lvl="0" marL="3429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IN" sz="2000">
                <a:latin typeface="Times New Roman"/>
                <a:ea typeface="Times New Roman"/>
                <a:cs typeface="Times New Roman"/>
                <a:sym typeface="Times New Roman"/>
              </a:rPr>
              <a:t>Cpsa.com. 2022. 5 Challenges in a Sales Career and How to Overcome Them. [online] Available at: &lt;https://www.cpsa.com/resources/articles/5-challenges-in-a-sales-career-and-how-to-overcome-them&gt; [Accessed 16 August 2022].</a:t>
            </a:r>
            <a:endParaRPr/>
          </a:p>
          <a:p>
            <a:pPr indent="-215900" lvl="0" marL="34290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" name="Google Shape;158;p1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2022-08-16T05:01:09Z</dcterms:created>
  <dc:creator>WRITTEXKOL</dc:creator>
</cp:coreProperties>
</file>