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46"/>
  </p:notesMasterIdLst>
  <p:handoutMasterIdLst>
    <p:handoutMasterId r:id="rId47"/>
  </p:handoutMasterIdLst>
  <p:sldIdLst>
    <p:sldId id="1436" r:id="rId5"/>
    <p:sldId id="1438" r:id="rId6"/>
    <p:sldId id="1439" r:id="rId7"/>
    <p:sldId id="1441" r:id="rId8"/>
    <p:sldId id="453" r:id="rId9"/>
    <p:sldId id="510" r:id="rId10"/>
    <p:sldId id="511" r:id="rId11"/>
    <p:sldId id="512" r:id="rId12"/>
    <p:sldId id="513" r:id="rId13"/>
    <p:sldId id="536" r:id="rId14"/>
    <p:sldId id="514" r:id="rId15"/>
    <p:sldId id="521" r:id="rId16"/>
    <p:sldId id="523" r:id="rId17"/>
    <p:sldId id="524" r:id="rId18"/>
    <p:sldId id="525" r:id="rId19"/>
    <p:sldId id="526" r:id="rId20"/>
    <p:sldId id="515" r:id="rId21"/>
    <p:sldId id="516" r:id="rId22"/>
    <p:sldId id="517" r:id="rId23"/>
    <p:sldId id="518" r:id="rId24"/>
    <p:sldId id="519" r:id="rId25"/>
    <p:sldId id="520" r:id="rId26"/>
    <p:sldId id="527" r:id="rId27"/>
    <p:sldId id="528" r:id="rId28"/>
    <p:sldId id="529" r:id="rId29"/>
    <p:sldId id="429" r:id="rId30"/>
    <p:sldId id="493" r:id="rId31"/>
    <p:sldId id="1443" r:id="rId32"/>
    <p:sldId id="1444" r:id="rId33"/>
    <p:sldId id="1446" r:id="rId34"/>
    <p:sldId id="1447" r:id="rId35"/>
    <p:sldId id="1448" r:id="rId36"/>
    <p:sldId id="1449" r:id="rId37"/>
    <p:sldId id="1455" r:id="rId38"/>
    <p:sldId id="1450" r:id="rId39"/>
    <p:sldId id="1451" r:id="rId40"/>
    <p:sldId id="1452" r:id="rId41"/>
    <p:sldId id="534" r:id="rId42"/>
    <p:sldId id="1453" r:id="rId43"/>
    <p:sldId id="1456" r:id="rId44"/>
    <p:sldId id="492" r:id="rId4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1794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handoutMaster" Target="handoutMasters/handoutMaster1.xml"/><Relationship Id="rId50" Type="http://schemas.openxmlformats.org/officeDocument/2006/relationships/theme" Target="theme/theme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presProps" Target="presProps.xml"/><Relationship Id="rId8" Type="http://schemas.openxmlformats.org/officeDocument/2006/relationships/slide" Target="slides/slide4.xml"/><Relationship Id="rId51" Type="http://schemas.openxmlformats.org/officeDocument/2006/relationships/tableStyles" Target="tableStyles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notesMaster" Target="notesMasters/notesMaster1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Reference week 2 slides for Epithelial tissues.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611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01/05/2025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8.svg"/><Relationship Id="rId4" Type="http://schemas.openxmlformats.org/officeDocument/2006/relationships/image" Target="../media/image17.pn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4B9A29-4E87-0891-B95F-F59E847A9AC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3568" y="1988841"/>
            <a:ext cx="7772400" cy="864096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Introduction to Physiology</a:t>
            </a:r>
            <a:br>
              <a:rPr lang="en-GB" b="1" dirty="0"/>
            </a:br>
            <a:r>
              <a:rPr lang="en-GB" b="1" dirty="0"/>
              <a:t>BMPH 5023</a:t>
            </a:r>
            <a:br>
              <a:rPr lang="en-GB" b="1" dirty="0"/>
            </a:br>
            <a:endParaRPr lang="en-GB" sz="36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BECBA70-99F3-A0D6-AC33-BBD1291754E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69368" y="2852937"/>
            <a:ext cx="6400800" cy="1368151"/>
          </a:xfrm>
        </p:spPr>
        <p:txBody>
          <a:bodyPr>
            <a:normAutofit fontScale="25000" lnSpcReduction="20000"/>
          </a:bodyPr>
          <a:lstStyle/>
          <a:p>
            <a:r>
              <a:rPr lang="en-GB" sz="14400" dirty="0">
                <a:solidFill>
                  <a:schemeClr val="bg1"/>
                </a:solidFill>
              </a:rPr>
              <a:t>The Urinary and Integumentary Systems</a:t>
            </a:r>
          </a:p>
          <a:p>
            <a:endParaRPr lang="en-GB" sz="9000" dirty="0">
              <a:solidFill>
                <a:schemeClr val="bg1"/>
              </a:solidFill>
            </a:endParaRPr>
          </a:p>
          <a:p>
            <a:endParaRPr lang="en-GB" sz="9000" dirty="0">
              <a:solidFill>
                <a:schemeClr val="bg1"/>
              </a:solidFill>
            </a:endParaRPr>
          </a:p>
          <a:p>
            <a:pPr algn="l"/>
            <a:r>
              <a:rPr lang="en-GB" sz="8000" dirty="0">
                <a:solidFill>
                  <a:schemeClr val="bg1"/>
                </a:solidFill>
              </a:rPr>
              <a:t>G Weaver</a:t>
            </a:r>
          </a:p>
          <a:p>
            <a:endParaRPr lang="en-GB" sz="2000" dirty="0">
              <a:solidFill>
                <a:schemeClr val="bg1"/>
              </a:solidFill>
            </a:endParaRPr>
          </a:p>
          <a:p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96873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208E0E-F21F-0B71-D5B6-18B9B10D65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Classroom expectations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FB0C33-5199-458A-7A63-F3333BB858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39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12800" dirty="0">
                <a:latin typeface="Arial" panose="020B0604020202020204" pitchFamily="34" charset="0"/>
                <a:cs typeface="Arial" panose="020B0604020202020204" pitchFamily="34" charset="0"/>
              </a:rPr>
              <a:t>Respect is the key</a:t>
            </a:r>
          </a:p>
          <a:p>
            <a:pPr marL="0" indent="0">
              <a:buNone/>
            </a:pPr>
            <a:endParaRPr lang="en-GB" sz="5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800" dirty="0">
                <a:latin typeface="Arial" panose="020B0604020202020204" pitchFamily="34" charset="0"/>
                <a:cs typeface="Arial" panose="020B0604020202020204" pitchFamily="34" charset="0"/>
              </a:rPr>
              <a:t>Respect the lecturer</a:t>
            </a:r>
          </a:p>
          <a:p>
            <a:pPr marL="0" indent="0">
              <a:buNone/>
            </a:pPr>
            <a:endParaRPr lang="en-GB" sz="5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800" dirty="0">
                <a:latin typeface="Arial" panose="020B0604020202020204" pitchFamily="34" charset="0"/>
                <a:cs typeface="Arial" panose="020B0604020202020204" pitchFamily="34" charset="0"/>
              </a:rPr>
              <a:t>Respect others’ right to learn</a:t>
            </a:r>
          </a:p>
          <a:p>
            <a:pPr marL="0" indent="0">
              <a:buNone/>
            </a:pPr>
            <a:endParaRPr lang="en-GB" sz="5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800" dirty="0">
                <a:latin typeface="Arial" panose="020B0604020202020204" pitchFamily="34" charset="0"/>
                <a:cs typeface="Arial" panose="020B0604020202020204" pitchFamily="34" charset="0"/>
              </a:rPr>
              <a:t>Respect each other’s views</a:t>
            </a:r>
          </a:p>
          <a:p>
            <a:pPr marL="0" indent="0">
              <a:buNone/>
            </a:pPr>
            <a:endParaRPr lang="en-GB" sz="5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1200" dirty="0">
                <a:latin typeface="Arial" panose="020B0604020202020204" pitchFamily="34" charset="0"/>
                <a:cs typeface="Arial" panose="020B0604020202020204" pitchFamily="34" charset="0"/>
              </a:rPr>
              <a:t>General classroom expectations are the same for</a:t>
            </a:r>
          </a:p>
          <a:p>
            <a:pPr marL="0" indent="0">
              <a:buNone/>
            </a:pPr>
            <a:r>
              <a:rPr lang="en-GB" sz="11200" dirty="0">
                <a:latin typeface="Arial" panose="020B0604020202020204" pitchFamily="34" charset="0"/>
                <a:cs typeface="Arial" panose="020B0604020202020204" pitchFamily="34" charset="0"/>
              </a:rPr>
              <a:t>all students and are in the student contract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aleway" panose="020B0503030101060003" pitchFamily="34" charset="77"/>
                <a:ea typeface="+mn-ea"/>
                <a:cs typeface="+mn-cs"/>
              </a:rPr>
              <a:t>spect</a:t>
            </a: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aleway" panose="020B0503030101060003" pitchFamily="34" charset="77"/>
                <a:ea typeface="+mn-ea"/>
                <a:cs typeface="+mn-cs"/>
              </a:rPr>
              <a:t> is the key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aleway" panose="020B0503030101060003" pitchFamily="34" charset="77"/>
                <a:ea typeface="+mn-ea"/>
                <a:cs typeface="+mn-cs"/>
              </a:rPr>
              <a:t>Respect the lecturer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aleway" panose="020B0503030101060003" pitchFamily="34" charset="77"/>
                <a:ea typeface="+mn-ea"/>
                <a:cs typeface="+mn-cs"/>
              </a:rPr>
              <a:t>Respect others’ right to learn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aleway" panose="020B0503030101060003" pitchFamily="34" charset="77"/>
                <a:ea typeface="+mn-ea"/>
                <a:cs typeface="+mn-cs"/>
              </a:rPr>
              <a:t>Respect each other’s views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aleway" panose="020B0503030101060003" pitchFamily="34" charset="77"/>
                <a:ea typeface="+mn-ea"/>
                <a:cs typeface="+mn-cs"/>
              </a:rPr>
              <a:t>General classroom expectations are the same for all students and are on the VLE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23614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FDDAA2-5C21-57A1-444D-A2A1309BA8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Body systems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47FA2D-CD21-C84E-5AD5-04538FEA355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250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aleway" panose="020B0503030101060003" pitchFamily="34" charset="77"/>
                <a:ea typeface="+mn-ea"/>
                <a:cs typeface="+mn-cs"/>
              </a:rPr>
              <a:t>Circulatory </a:t>
            </a:r>
          </a:p>
          <a:p>
            <a:pPr marL="0" indent="0" algn="ctr">
              <a:buNone/>
            </a:pPr>
            <a:r>
              <a:rPr lang="en-GB" sz="14400" dirty="0">
                <a:latin typeface="Arial" panose="020B0604020202020204" pitchFamily="34" charset="0"/>
                <a:cs typeface="Arial" panose="020B0604020202020204" pitchFamily="34" charset="0"/>
              </a:rPr>
              <a:t>Circulatory </a:t>
            </a:r>
          </a:p>
          <a:p>
            <a:pPr marL="0" indent="0" algn="ctr">
              <a:buNone/>
            </a:pPr>
            <a:endParaRPr lang="en-GB" sz="1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14400" dirty="0">
                <a:latin typeface="Arial" panose="020B0604020202020204" pitchFamily="34" charset="0"/>
                <a:cs typeface="Arial" panose="020B0604020202020204" pitchFamily="34" charset="0"/>
              </a:rPr>
              <a:t>Digestive </a:t>
            </a:r>
          </a:p>
          <a:p>
            <a:pPr marL="0" indent="0" algn="ctr">
              <a:buNone/>
            </a:pPr>
            <a:endParaRPr lang="en-GB" sz="1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14400" dirty="0">
                <a:latin typeface="Arial" panose="020B0604020202020204" pitchFamily="34" charset="0"/>
                <a:cs typeface="Arial" panose="020B0604020202020204" pitchFamily="34" charset="0"/>
              </a:rPr>
              <a:t>Respiratory</a:t>
            </a:r>
          </a:p>
          <a:p>
            <a:pPr marL="0" indent="0" algn="ctr">
              <a:buNone/>
            </a:pPr>
            <a:endParaRPr lang="en-GB" sz="1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14400" dirty="0">
                <a:latin typeface="Arial" panose="020B0604020202020204" pitchFamily="34" charset="0"/>
                <a:cs typeface="Arial" panose="020B0604020202020204" pitchFamily="34" charset="0"/>
              </a:rPr>
              <a:t>Endocrine 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Raleway" panose="020B0503030101060003" pitchFamily="34" charset="77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aleway" panose="020B0503030101060003" pitchFamily="34" charset="77"/>
                <a:ea typeface="+mn-ea"/>
                <a:cs typeface="+mn-cs"/>
              </a:rPr>
              <a:t>Digestive 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Raleway" panose="020B0503030101060003" pitchFamily="34" charset="77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aleway" panose="020B0503030101060003" pitchFamily="34" charset="77"/>
                <a:ea typeface="+mn-ea"/>
                <a:cs typeface="+mn-cs"/>
              </a:rPr>
              <a:t>Respiratory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Raleway" panose="020B0503030101060003" pitchFamily="34" charset="77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aleway" panose="020B0503030101060003" pitchFamily="34" charset="77"/>
                <a:ea typeface="+mn-ea"/>
                <a:cs typeface="+mn-cs"/>
              </a:rPr>
              <a:t>Endocrine 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98E453-947A-7F40-B527-C2AB177B7B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>
            <a:normAutofit fontScale="250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aleway" panose="020B0503030101060003" pitchFamily="34" charset="77"/>
                <a:ea typeface="+mn-ea"/>
                <a:cs typeface="+mn-cs"/>
              </a:rPr>
              <a:t>Urinary 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sz="14400" dirty="0">
                <a:latin typeface="Arial" panose="020B0604020202020204" pitchFamily="34" charset="0"/>
                <a:cs typeface="Arial" panose="020B0604020202020204" pitchFamily="34" charset="0"/>
              </a:rPr>
              <a:t>Urinary </a:t>
            </a:r>
          </a:p>
          <a:p>
            <a:pPr algn="ctr"/>
            <a:endParaRPr lang="en-GB" sz="1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14400" dirty="0">
                <a:latin typeface="Arial" panose="020B0604020202020204" pitchFamily="34" charset="0"/>
                <a:cs typeface="Arial" panose="020B0604020202020204" pitchFamily="34" charset="0"/>
              </a:rPr>
              <a:t>Nervous</a:t>
            </a:r>
          </a:p>
          <a:p>
            <a:pPr algn="ctr"/>
            <a:endParaRPr lang="en-GB" sz="1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14400" dirty="0">
                <a:latin typeface="Arial" panose="020B0604020202020204" pitchFamily="34" charset="0"/>
                <a:cs typeface="Arial" panose="020B0604020202020204" pitchFamily="34" charset="0"/>
              </a:rPr>
              <a:t>Skeletal</a:t>
            </a:r>
          </a:p>
          <a:p>
            <a:pPr algn="ctr"/>
            <a:endParaRPr lang="en-GB" sz="1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14400" dirty="0">
                <a:latin typeface="Arial" panose="020B0604020202020204" pitchFamily="34" charset="0"/>
                <a:cs typeface="Arial" panose="020B0604020202020204" pitchFamily="34" charset="0"/>
              </a:rPr>
              <a:t>Muscular </a:t>
            </a:r>
          </a:p>
          <a:p>
            <a:pPr marL="228600" marR="0" lvl="0" indent="-22860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Raleway" panose="020B0503030101060003" pitchFamily="34" charset="77"/>
              <a:ea typeface="+mn-ea"/>
              <a:cs typeface="+mn-cs"/>
            </a:endParaRPr>
          </a:p>
          <a:p>
            <a:pPr marL="228600" marR="0" lvl="0" indent="-22860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Raleway" panose="020B0503030101060003" pitchFamily="34" charset="77"/>
              <a:ea typeface="+mn-ea"/>
              <a:cs typeface="+mn-cs"/>
            </a:endParaRPr>
          </a:p>
          <a:p>
            <a:pPr marL="228600" marR="0" lvl="0" indent="-22860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Raleway" panose="020B0503030101060003" pitchFamily="34" charset="77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aleway" panose="020B0503030101060003" pitchFamily="34" charset="77"/>
                <a:ea typeface="+mn-ea"/>
                <a:cs typeface="+mn-cs"/>
              </a:rPr>
              <a:t> </a:t>
            </a:r>
          </a:p>
          <a:p>
            <a:pPr marL="228600" marR="0" lvl="0" indent="-22860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Raleway" panose="020B0503030101060003" pitchFamily="34" charset="77"/>
              <a:ea typeface="+mn-ea"/>
              <a:cs typeface="+mn-cs"/>
            </a:endParaRPr>
          </a:p>
          <a:p>
            <a:pPr marL="228600" marR="0" lvl="0" indent="-22860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Raleway" panose="020B0503030101060003" pitchFamily="34" charset="77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012522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DF2EEC-0A81-E532-EA03-943BF48D00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35216-D675-145E-763D-BC35635383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will be assessed through</a:t>
            </a:r>
          </a:p>
          <a:p>
            <a:endParaRPr lang="en-GB" dirty="0"/>
          </a:p>
          <a:p>
            <a:r>
              <a:rPr lang="en-GB" dirty="0"/>
              <a:t>A written assignment (Component 1) </a:t>
            </a:r>
          </a:p>
          <a:p>
            <a:r>
              <a:rPr lang="en-GB" dirty="0"/>
              <a:t>A practical assignment (Component 2)</a:t>
            </a:r>
          </a:p>
        </p:txBody>
      </p:sp>
    </p:spTree>
    <p:extLst>
      <p:ext uri="{BB962C8B-B14F-4D97-AF65-F5344CB8AC3E}">
        <p14:creationId xmlns:p14="http://schemas.microsoft.com/office/powerpoint/2010/main" val="28911636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CBE5F43-0E9E-4125-82DC-77A795927C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 for Today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6F7215C-0B81-4FA6-82F3-FCE62BB6F8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989764"/>
            <a:ext cx="7886700" cy="3500209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By the end of this session you should:     </a:t>
            </a:r>
          </a:p>
          <a:p>
            <a:pPr marL="0" indent="0">
              <a:buNone/>
            </a:pPr>
            <a:endParaRPr lang="en-GB" sz="1950" dirty="0"/>
          </a:p>
          <a:p>
            <a:pPr marL="0" indent="0">
              <a:buNone/>
            </a:pPr>
            <a:r>
              <a:rPr lang="en-GB" dirty="0"/>
              <a:t>Know the basic structure of the urinary system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Understand how urine is formed and the process of excretion form the body.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692879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CF8D27E5-03C8-4EFF-AC2C-E4E58B0F51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The Urinary System</a:t>
            </a:r>
            <a:br>
              <a:rPr lang="en-GB" dirty="0"/>
            </a:br>
            <a:endParaRPr lang="en-GB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F260EA6-9D9A-4DF6-9ADA-857A8650DF8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2125265"/>
            <a:ext cx="3886200" cy="336470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The urinary system consists of the following components: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- the kidneys</a:t>
            </a:r>
          </a:p>
          <a:p>
            <a:pPr marL="0" indent="0">
              <a:buNone/>
            </a:pPr>
            <a:r>
              <a:rPr lang="en-GB" dirty="0"/>
              <a:t>- the ureters</a:t>
            </a:r>
          </a:p>
          <a:p>
            <a:pPr marL="0" indent="0">
              <a:buNone/>
            </a:pPr>
            <a:r>
              <a:rPr lang="en-GB" dirty="0"/>
              <a:t>- the bladder</a:t>
            </a:r>
          </a:p>
          <a:p>
            <a:pPr marL="0" indent="0">
              <a:buNone/>
            </a:pPr>
            <a:r>
              <a:rPr lang="en-GB" dirty="0"/>
              <a:t>- the urethra.</a:t>
            </a:r>
          </a:p>
          <a:p>
            <a:endParaRPr lang="en-GB" dirty="0"/>
          </a:p>
        </p:txBody>
      </p:sp>
      <p:pic>
        <p:nvPicPr>
          <p:cNvPr id="5" name="Content Placeholder 6">
            <a:extLst>
              <a:ext uri="{FF2B5EF4-FFF2-40B4-BE49-F238E27FC236}">
                <a16:creationId xmlns:a16="http://schemas.microsoft.com/office/drawing/2014/main" id="{3E87C949-CB4B-4017-A085-0DECA6D5AC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7233" y="1619672"/>
            <a:ext cx="3508899" cy="4041577"/>
          </a:xfrm>
          <a:prstGeom prst="rect">
            <a:avLst/>
          </a:prstGeom>
        </p:spPr>
      </p:pic>
      <p:pic>
        <p:nvPicPr>
          <p:cNvPr id="6" name="Content Placeholder 12">
            <a:extLst>
              <a:ext uri="{FF2B5EF4-FFF2-40B4-BE49-F238E27FC236}">
                <a16:creationId xmlns:a16="http://schemas.microsoft.com/office/drawing/2014/main" id="{737BAFAA-72D5-4B15-BE6A-64A5DCDB880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4328" y="476672"/>
            <a:ext cx="811804" cy="792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00751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5FF1D-5B9F-4A03-A782-FEA1E8784A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32656"/>
            <a:ext cx="7886700" cy="936103"/>
          </a:xfrm>
        </p:spPr>
        <p:txBody>
          <a:bodyPr/>
          <a:lstStyle/>
          <a:p>
            <a:r>
              <a:rPr lang="en-GB" dirty="0"/>
              <a:t>The urinary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B54070-2084-43D9-A47A-C528CA02D21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600201"/>
            <a:ext cx="3886200" cy="398904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The kidneys are two bean-</a:t>
            </a:r>
          </a:p>
          <a:p>
            <a:pPr marL="0" indent="0">
              <a:buNone/>
            </a:pPr>
            <a:r>
              <a:rPr lang="en-GB" dirty="0"/>
              <a:t>shaped organs situated in the</a:t>
            </a:r>
          </a:p>
          <a:p>
            <a:pPr marL="0" indent="0">
              <a:buNone/>
            </a:pPr>
            <a:r>
              <a:rPr lang="en-GB" dirty="0"/>
              <a:t>posterior part of the</a:t>
            </a:r>
          </a:p>
          <a:p>
            <a:pPr marL="0" indent="0">
              <a:buNone/>
            </a:pPr>
            <a:r>
              <a:rPr lang="en-GB" dirty="0"/>
              <a:t>abdomen, one on each side</a:t>
            </a:r>
          </a:p>
          <a:p>
            <a:pPr marL="0" indent="0">
              <a:buNone/>
            </a:pPr>
            <a:r>
              <a:rPr lang="en-GB" dirty="0"/>
              <a:t>of the vertebral column.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right kidney is usually</a:t>
            </a:r>
          </a:p>
          <a:p>
            <a:pPr marL="0" indent="0">
              <a:buNone/>
            </a:pPr>
            <a:r>
              <a:rPr lang="en-GB" dirty="0"/>
              <a:t>slightly lower than the left</a:t>
            </a:r>
          </a:p>
          <a:p>
            <a:pPr marL="0" indent="0">
              <a:buNone/>
            </a:pPr>
            <a:r>
              <a:rPr lang="en-GB" dirty="0"/>
              <a:t>because of its relationship to</a:t>
            </a:r>
          </a:p>
          <a:p>
            <a:pPr marL="0" indent="0">
              <a:buNone/>
            </a:pPr>
            <a:r>
              <a:rPr lang="en-GB" dirty="0"/>
              <a:t>the liver.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3905DB8-3184-416F-ADA0-F40E9CF550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701007"/>
          </a:xfrm>
        </p:spPr>
        <p:txBody>
          <a:bodyPr>
            <a:normAutofit fontScale="77500" lnSpcReduction="20000"/>
          </a:bodyPr>
          <a:lstStyle/>
          <a:p>
            <a:endParaRPr lang="en-GB" dirty="0"/>
          </a:p>
        </p:txBody>
      </p:sp>
      <p:pic>
        <p:nvPicPr>
          <p:cNvPr id="1026" name="Picture 2" descr="How do my kidneys work | Fresenius Medical Care">
            <a:extLst>
              <a:ext uri="{FF2B5EF4-FFF2-40B4-BE49-F238E27FC236}">
                <a16:creationId xmlns:a16="http://schemas.microsoft.com/office/drawing/2014/main" id="{5D2C63D2-DF11-4C14-8033-2B1C794141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1600201"/>
            <a:ext cx="4038600" cy="3701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C3B0A4F-9202-4346-9D12-3111C6B20560}"/>
              </a:ext>
            </a:extLst>
          </p:cNvPr>
          <p:cNvSpPr txBox="1"/>
          <p:nvPr/>
        </p:nvSpPr>
        <p:spPr>
          <a:xfrm>
            <a:off x="7051089" y="4785619"/>
            <a:ext cx="1349961" cy="1846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" dirty="0"/>
              <a:t>Fresenius Medical Care 2022</a:t>
            </a:r>
          </a:p>
        </p:txBody>
      </p:sp>
      <p:pic>
        <p:nvPicPr>
          <p:cNvPr id="9" name="Content Placeholder 12">
            <a:extLst>
              <a:ext uri="{FF2B5EF4-FFF2-40B4-BE49-F238E27FC236}">
                <a16:creationId xmlns:a16="http://schemas.microsoft.com/office/drawing/2014/main" id="{B00E2111-07D0-4107-88F9-8332D00A28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8345" y="548680"/>
            <a:ext cx="847005" cy="7200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21816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C29A5-BD76-47FE-8948-DA1A3324E3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76672"/>
            <a:ext cx="7886700" cy="891355"/>
          </a:xfrm>
        </p:spPr>
        <p:txBody>
          <a:bodyPr/>
          <a:lstStyle/>
          <a:p>
            <a:r>
              <a:rPr lang="en-US" dirty="0"/>
              <a:t>The kidney</a:t>
            </a:r>
            <a:endParaRPr lang="en-GB" dirty="0"/>
          </a:p>
        </p:txBody>
      </p:sp>
      <p:pic>
        <p:nvPicPr>
          <p:cNvPr id="6" name="Content Placeholder 5" descr="image">
            <a:extLst>
              <a:ext uri="{FF2B5EF4-FFF2-40B4-BE49-F238E27FC236}">
                <a16:creationId xmlns:a16="http://schemas.microsoft.com/office/drawing/2014/main" id="{20812D97-689A-4044-838C-43DFA85CBEE4}"/>
              </a:ext>
            </a:extLst>
          </p:cNvPr>
          <p:cNvPicPr>
            <a:picLocks noGrp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294" y="1841747"/>
            <a:ext cx="4227557" cy="3819501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034ED10-74A0-4271-BCC7-FD2CD4448B2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970506" y="1913754"/>
            <a:ext cx="3886200" cy="3819502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The kidney is concave in</a:t>
            </a:r>
          </a:p>
          <a:p>
            <a:pPr marL="0" indent="0">
              <a:buNone/>
            </a:pPr>
            <a:r>
              <a:rPr lang="en-GB" dirty="0"/>
              <a:t>shape and is enclosed in an</a:t>
            </a:r>
          </a:p>
          <a:p>
            <a:pPr marL="0" indent="0">
              <a:buNone/>
            </a:pPr>
            <a:r>
              <a:rPr lang="en-GB" dirty="0"/>
              <a:t>outer layer of fibrous tissue.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Inside the kidney has two</a:t>
            </a:r>
          </a:p>
          <a:p>
            <a:pPr marL="0" indent="0">
              <a:buNone/>
            </a:pPr>
            <a:r>
              <a:rPr lang="en-GB" dirty="0"/>
              <a:t>distinct parts: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 dark outer part - the cortex </a:t>
            </a:r>
            <a:r>
              <a:rPr lang="en-GB" sz="1500" i="1" dirty="0"/>
              <a:t>and</a:t>
            </a:r>
            <a:r>
              <a:rPr lang="en-GB" i="1" dirty="0"/>
              <a:t> </a:t>
            </a:r>
          </a:p>
          <a:p>
            <a:pPr marL="0" indent="0">
              <a:buNone/>
            </a:pPr>
            <a:r>
              <a:rPr lang="en-GB" dirty="0"/>
              <a:t>a paler inner part - the medulla.</a:t>
            </a:r>
          </a:p>
        </p:txBody>
      </p:sp>
      <p:pic>
        <p:nvPicPr>
          <p:cNvPr id="7" name="Content Placeholder 12">
            <a:extLst>
              <a:ext uri="{FF2B5EF4-FFF2-40B4-BE49-F238E27FC236}">
                <a16:creationId xmlns:a16="http://schemas.microsoft.com/office/drawing/2014/main" id="{DBA07290-0470-4D45-B2E0-C4111322EB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80312" y="620688"/>
            <a:ext cx="936104" cy="7473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46724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3FCADE6-5F4B-4A7B-A9C7-0F1421A987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kidney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210C92-10AE-4025-BB27-63131C5FB7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417638"/>
            <a:ext cx="8036635" cy="4072335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3900" dirty="0"/>
              <a:t>Kidney tissue consists of minute twisted tubules</a:t>
            </a:r>
          </a:p>
          <a:p>
            <a:pPr marL="0" indent="0">
              <a:buNone/>
            </a:pPr>
            <a:r>
              <a:rPr lang="en-GB" sz="3900" dirty="0"/>
              <a:t>called nephrons; there are over a million in each</a:t>
            </a:r>
          </a:p>
          <a:p>
            <a:pPr marL="0" indent="0">
              <a:buNone/>
            </a:pPr>
            <a:r>
              <a:rPr lang="en-GB" sz="3900" dirty="0"/>
              <a:t>kidney.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sz="3800" dirty="0"/>
              <a:t>Tiny capsules form at one end of the nephrons (the</a:t>
            </a:r>
          </a:p>
          <a:p>
            <a:pPr marL="0" indent="0">
              <a:buNone/>
            </a:pPr>
            <a:r>
              <a:rPr lang="en-GB" sz="3800" dirty="0"/>
              <a:t>glomerulus) and receive blood from capillaries</a:t>
            </a:r>
          </a:p>
          <a:p>
            <a:pPr marL="0" indent="0">
              <a:buNone/>
            </a:pPr>
            <a:r>
              <a:rPr lang="en-GB" sz="3800" dirty="0"/>
              <a:t>which develop from the renal artery.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3800" dirty="0"/>
              <a:t>This blood then flows into the venous capillaries</a:t>
            </a:r>
          </a:p>
          <a:p>
            <a:pPr marL="0" indent="0">
              <a:buNone/>
            </a:pPr>
            <a:r>
              <a:rPr lang="en-GB" sz="3800" dirty="0"/>
              <a:t>and then to the renal vein. </a:t>
            </a:r>
          </a:p>
        </p:txBody>
      </p:sp>
    </p:spTree>
    <p:extLst>
      <p:ext uri="{BB962C8B-B14F-4D97-AF65-F5344CB8AC3E}">
        <p14:creationId xmlns:p14="http://schemas.microsoft.com/office/powerpoint/2010/main" val="17235424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80BBC3-E3E1-4A79-9C9F-62A878AD81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32657"/>
            <a:ext cx="7886700" cy="1071566"/>
          </a:xfrm>
        </p:spPr>
        <p:txBody>
          <a:bodyPr/>
          <a:lstStyle/>
          <a:p>
            <a:r>
              <a:rPr lang="en-GB" dirty="0"/>
              <a:t>Ultrastructure of the Kidneys</a:t>
            </a:r>
          </a:p>
        </p:txBody>
      </p:sp>
      <p:pic>
        <p:nvPicPr>
          <p:cNvPr id="4" name="Picture 3" descr="Kidney Ultrastructure - ppt download">
            <a:extLst>
              <a:ext uri="{FF2B5EF4-FFF2-40B4-BE49-F238E27FC236}">
                <a16:creationId xmlns:a16="http://schemas.microsoft.com/office/drawing/2014/main" id="{3A5DB9ED-3095-4320-8819-0884593A10C5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931" b="9295"/>
          <a:stretch/>
        </p:blipFill>
        <p:spPr bwMode="auto">
          <a:xfrm>
            <a:off x="956003" y="2125267"/>
            <a:ext cx="6646069" cy="3328511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A2DED0D3-E3FC-4E2B-AE31-2C3C8A8D814E}"/>
              </a:ext>
            </a:extLst>
          </p:cNvPr>
          <p:cNvSpPr/>
          <p:nvPr/>
        </p:nvSpPr>
        <p:spPr>
          <a:xfrm>
            <a:off x="5157545" y="1591743"/>
            <a:ext cx="914400" cy="6429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68580" tIns="34290" rIns="68580" bIns="3429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07000"/>
              </a:lnSpc>
              <a:spcAft>
                <a:spcPts val="600"/>
              </a:spcAft>
            </a:pPr>
            <a:r>
              <a:rPr lang="en-GB" sz="1200" b="1" dirty="0">
                <a:solidFill>
                  <a:srgbClr val="0D0D0D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Proximal Convoluted tubule</a:t>
            </a:r>
            <a:endParaRPr lang="en-GB" sz="825" dirty="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F8819E4-07F5-4402-BABB-B71A196E8CC2}"/>
              </a:ext>
            </a:extLst>
          </p:cNvPr>
          <p:cNvSpPr/>
          <p:nvPr/>
        </p:nvSpPr>
        <p:spPr>
          <a:xfrm>
            <a:off x="6444083" y="2335869"/>
            <a:ext cx="914400" cy="534667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68580" tIns="34290" rIns="68580" bIns="3429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07000"/>
              </a:lnSpc>
              <a:spcAft>
                <a:spcPts val="600"/>
              </a:spcAft>
            </a:pPr>
            <a:r>
              <a:rPr lang="en-GB" sz="1200" b="1" dirty="0">
                <a:solidFill>
                  <a:srgbClr val="0D0D0D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Distal Convoluted tubule</a:t>
            </a:r>
            <a:endParaRPr lang="en-GB" sz="825" dirty="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FD70831-00A9-479E-84BA-947DAFDD397F}"/>
              </a:ext>
            </a:extLst>
          </p:cNvPr>
          <p:cNvSpPr/>
          <p:nvPr/>
        </p:nvSpPr>
        <p:spPr>
          <a:xfrm>
            <a:off x="3364637" y="2603203"/>
            <a:ext cx="914400" cy="250031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68580" tIns="34290" rIns="68580" bIns="3429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07000"/>
              </a:lnSpc>
              <a:spcAft>
                <a:spcPts val="600"/>
              </a:spcAft>
            </a:pPr>
            <a:r>
              <a:rPr lang="en-GB" sz="1200" b="1">
                <a:solidFill>
                  <a:srgbClr val="0D0D0D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Glomerulus</a:t>
            </a:r>
            <a:endParaRPr lang="en-GB" sz="825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F1B265B-6ED8-4A09-9D57-5EBC2774FA6D}"/>
              </a:ext>
            </a:extLst>
          </p:cNvPr>
          <p:cNvSpPr txBox="1"/>
          <p:nvPr/>
        </p:nvSpPr>
        <p:spPr>
          <a:xfrm>
            <a:off x="3535052" y="5825474"/>
            <a:ext cx="1260103" cy="1846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" dirty="0"/>
              <a:t>Slide Player 2022</a:t>
            </a:r>
          </a:p>
        </p:txBody>
      </p:sp>
    </p:spTree>
    <p:extLst>
      <p:ext uri="{BB962C8B-B14F-4D97-AF65-F5344CB8AC3E}">
        <p14:creationId xmlns:p14="http://schemas.microsoft.com/office/powerpoint/2010/main" val="9483792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D28F30-C854-4C8E-B7C1-A123CA236D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Urine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491374-4666-4353-BBBC-77603FDD3B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417638"/>
            <a:ext cx="7886700" cy="4072335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The function of the kidneys is to produce and excrete urine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The composition of the blood must remain within specific</a:t>
            </a:r>
          </a:p>
          <a:p>
            <a:pPr marL="0" indent="0">
              <a:buNone/>
            </a:pPr>
            <a:r>
              <a:rPr lang="en-GB" dirty="0"/>
              <a:t> limits to ensure that the body remains healthy.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This regulation depends on the removal of harmful waste</a:t>
            </a:r>
          </a:p>
          <a:p>
            <a:pPr marL="0" indent="0">
              <a:buNone/>
            </a:pPr>
            <a:r>
              <a:rPr lang="en-GB" dirty="0"/>
              <a:t>products and the conservation of water and electrolytes in the</a:t>
            </a:r>
          </a:p>
          <a:p>
            <a:pPr marL="0" indent="0">
              <a:buNone/>
            </a:pPr>
            <a:r>
              <a:rPr lang="en-GB" dirty="0"/>
              <a:t>body.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kidneys are an essential organ in this process.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99356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anatomy-of-the-urinary-system-diagram.png | Kidney Stone Melbourne">
            <a:extLst>
              <a:ext uri="{FF2B5EF4-FFF2-40B4-BE49-F238E27FC236}">
                <a16:creationId xmlns:a16="http://schemas.microsoft.com/office/drawing/2014/main" id="{7870ED68-2A3E-42F4-ABF0-23DE2009F0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3153" y="1124743"/>
            <a:ext cx="3400720" cy="4392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0211F79F-9C85-458A-9ADD-509715F746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US" dirty="0"/>
            </a:br>
            <a:r>
              <a:rPr lang="en-US" dirty="0"/>
              <a:t>The ureters</a:t>
            </a:r>
            <a:br>
              <a:rPr lang="en-US" dirty="0"/>
            </a:b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E84E0BC-AD80-414C-A0FB-A26CD56264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1" y="1556792"/>
            <a:ext cx="5239494" cy="4030357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The ureters are the two tubes that carry the urine from the kidneys to the bladder.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Each is approximately 25–30 cm long and is a thick-walled, narrow tube continuous with the renal pelvis and opening into the base of the bladder. It is approximately 3 mm in diameter.</a:t>
            </a:r>
          </a:p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44BFFCC-36C5-44D8-8C9C-5CEBC9C1ACB7}"/>
              </a:ext>
            </a:extLst>
          </p:cNvPr>
          <p:cNvSpPr txBox="1"/>
          <p:nvPr/>
        </p:nvSpPr>
        <p:spPr>
          <a:xfrm>
            <a:off x="8158899" y="5874005"/>
            <a:ext cx="106051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" dirty="0" err="1"/>
              <a:t>Kidneystonemelbourne</a:t>
            </a:r>
            <a:r>
              <a:rPr lang="en-GB" sz="600" dirty="0"/>
              <a:t> 2020</a:t>
            </a:r>
          </a:p>
        </p:txBody>
      </p:sp>
    </p:spTree>
    <p:extLst>
      <p:ext uri="{BB962C8B-B14F-4D97-AF65-F5344CB8AC3E}">
        <p14:creationId xmlns:p14="http://schemas.microsoft.com/office/powerpoint/2010/main" val="12458797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4204277-3B74-4A93-8AAF-0C0FA82E18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The bladder</a:t>
            </a:r>
            <a:br>
              <a:rPr lang="en-GB" dirty="0"/>
            </a:b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F2D729-6EB2-4037-B161-E2406743C9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The bladder is a reservoir for urine. It varies in size and</a:t>
            </a:r>
          </a:p>
          <a:p>
            <a:pPr marL="0" indent="0">
              <a:buNone/>
            </a:pPr>
            <a:r>
              <a:rPr lang="en-GB" dirty="0"/>
              <a:t>shape depending on the amount of fluid it contains.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bladder can hold over 500 mL of urine, though this is</a:t>
            </a:r>
          </a:p>
          <a:p>
            <a:pPr marL="0" indent="0">
              <a:buNone/>
            </a:pPr>
            <a:r>
              <a:rPr lang="en-GB" dirty="0"/>
              <a:t>an uncomfortable situation for most individuals.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desire to empty the bladder is normally felt when it</a:t>
            </a:r>
          </a:p>
          <a:p>
            <a:pPr marL="0" indent="0">
              <a:buNone/>
            </a:pPr>
            <a:r>
              <a:rPr lang="en-GB" dirty="0"/>
              <a:t>contains approximately 250–300 mL of urine.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018533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BAE4CA-4EC3-420E-BE5F-AB05232B94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548680"/>
            <a:ext cx="7886700" cy="1008112"/>
          </a:xfrm>
        </p:spPr>
        <p:txBody>
          <a:bodyPr>
            <a:normAutofit fontScale="90000"/>
          </a:bodyPr>
          <a:lstStyle/>
          <a:p>
            <a:r>
              <a:rPr lang="en-US" dirty="0"/>
              <a:t>The bladder </a:t>
            </a:r>
            <a:br>
              <a:rPr lang="en-US" dirty="0"/>
            </a:br>
            <a:r>
              <a:rPr lang="en-GB" sz="2100" dirty="0">
                <a:latin typeface="Raleway" panose="020B0503030101060003"/>
              </a:rPr>
              <a:t>Consists of three layers of tissue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3A1CC9-DE93-4B4A-BB44-89F73FB8E7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785901"/>
            <a:ext cx="4133057" cy="4214849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An outer layer found only on the superior surface.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 muscular layer containing both circular and longitudinal muscle </a:t>
            </a:r>
          </a:p>
          <a:p>
            <a:pPr marL="0" indent="0">
              <a:buNone/>
            </a:pPr>
            <a:r>
              <a:rPr lang="en-GB" dirty="0"/>
              <a:t>fibres.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An inner mucous coat is loose and relaxes into folds when the</a:t>
            </a:r>
          </a:p>
          <a:p>
            <a:pPr marL="0" indent="0">
              <a:buNone/>
            </a:pPr>
            <a:r>
              <a:rPr lang="en-GB" dirty="0"/>
              <a:t>bladder is empty.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bladder is lined with transitional epithelial tissue, which allows</a:t>
            </a:r>
          </a:p>
          <a:p>
            <a:pPr marL="0" indent="0">
              <a:buNone/>
            </a:pPr>
            <a:r>
              <a:rPr lang="en-GB" dirty="0"/>
              <a:t>for expansion when it is full.</a:t>
            </a:r>
          </a:p>
          <a:p>
            <a:endParaRPr lang="en-GB" dirty="0"/>
          </a:p>
        </p:txBody>
      </p:sp>
      <p:pic>
        <p:nvPicPr>
          <p:cNvPr id="2052" name="Picture 4" descr="SEER Training: Urinary Bladder">
            <a:extLst>
              <a:ext uri="{FF2B5EF4-FFF2-40B4-BE49-F238E27FC236}">
                <a16:creationId xmlns:a16="http://schemas.microsoft.com/office/drawing/2014/main" id="{EEF33D40-5F8F-4770-857B-CE60CDFC6A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1706" y="1916832"/>
            <a:ext cx="3986757" cy="3240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7608377-D77D-4129-8F29-7A9B91BF147F}"/>
              </a:ext>
            </a:extLst>
          </p:cNvPr>
          <p:cNvSpPr txBox="1"/>
          <p:nvPr/>
        </p:nvSpPr>
        <p:spPr>
          <a:xfrm>
            <a:off x="8430414" y="5842702"/>
            <a:ext cx="7777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" dirty="0"/>
              <a:t>SEER Training 2022</a:t>
            </a:r>
          </a:p>
        </p:txBody>
      </p:sp>
    </p:spTree>
    <p:extLst>
      <p:ext uri="{BB962C8B-B14F-4D97-AF65-F5344CB8AC3E}">
        <p14:creationId xmlns:p14="http://schemas.microsoft.com/office/powerpoint/2010/main" val="25564439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4C1746-8A91-46F0-B1C1-3E95E627F1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The urethra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35FCAC-035D-489F-9624-D6A7C36541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556792"/>
            <a:ext cx="8058150" cy="3933181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The urethra extends from the internal urethral</a:t>
            </a:r>
          </a:p>
          <a:p>
            <a:pPr marL="0" indent="0">
              <a:buNone/>
            </a:pPr>
            <a:r>
              <a:rPr lang="en-GB" dirty="0"/>
              <a:t>orifice in the bladder to the external urethral orifice.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In men the urethra is 18–20 cm long and serves as a common canal for both reproductive and urinary systems.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In women the urethra is approximately 4 cm long</a:t>
            </a:r>
          </a:p>
          <a:p>
            <a:pPr marL="0" indent="0">
              <a:buNone/>
            </a:pPr>
            <a:r>
              <a:rPr lang="en-GB" dirty="0"/>
              <a:t>and serves the urinary system only. 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452425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B35AB7-A0A1-4AB6-8B15-DCA78E9088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urethra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EFF6F0-858A-4882-9277-6FB099195F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There are internal and external sphincters to the urethra;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- the internal sphincter is involuntary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- the external sphincter is under voluntary control</a:t>
            </a:r>
          </a:p>
          <a:p>
            <a:pPr marL="0" indent="0">
              <a:buNone/>
            </a:pPr>
            <a:r>
              <a:rPr lang="en-GB" i="1" dirty="0"/>
              <a:t>   -except in early infancy and in nerve injury or disease.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744730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7D7CF2-6BEB-42DD-9524-94FEE13C69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Formation of urine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FEE6D3-9372-4F07-8800-7FBDDD56FB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556792"/>
            <a:ext cx="7886700" cy="3933181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3400" dirty="0"/>
              <a:t>The kidneys form urine, which passes through the ureters</a:t>
            </a:r>
          </a:p>
          <a:p>
            <a:pPr marL="0" indent="0">
              <a:buNone/>
            </a:pPr>
            <a:r>
              <a:rPr lang="en-GB" sz="3400" dirty="0"/>
              <a:t>to the bladder for storage prior to excretion.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3400" dirty="0"/>
              <a:t>The composition of urine reflects exchange of substances</a:t>
            </a:r>
          </a:p>
          <a:p>
            <a:pPr marL="0" indent="0">
              <a:buNone/>
            </a:pPr>
            <a:r>
              <a:rPr lang="en-GB" sz="3400" dirty="0"/>
              <a:t>between the nephron and the blood in the renal</a:t>
            </a:r>
          </a:p>
          <a:p>
            <a:pPr marL="0" indent="0">
              <a:buNone/>
            </a:pPr>
            <a:r>
              <a:rPr lang="en-GB" sz="3400" dirty="0"/>
              <a:t>capillaries. </a:t>
            </a:r>
          </a:p>
          <a:p>
            <a:pPr marL="0" indent="0">
              <a:buNone/>
            </a:pPr>
            <a:endParaRPr lang="en-GB" sz="3400" dirty="0"/>
          </a:p>
          <a:p>
            <a:pPr marL="0" indent="0">
              <a:buNone/>
            </a:pPr>
            <a:r>
              <a:rPr lang="en-GB" sz="3400" dirty="0"/>
              <a:t>Waste products of protein metabolism are excreted,</a:t>
            </a:r>
          </a:p>
          <a:p>
            <a:pPr marL="0" indent="0">
              <a:buNone/>
            </a:pPr>
            <a:r>
              <a:rPr lang="en-GB" sz="3400" dirty="0"/>
              <a:t>electrolyte levels are controlled and pH (acid–base</a:t>
            </a:r>
          </a:p>
          <a:p>
            <a:pPr marL="0" indent="0">
              <a:buNone/>
            </a:pPr>
            <a:r>
              <a:rPr lang="en-GB" sz="3400" dirty="0"/>
              <a:t>balance) is maintained by excretion of hydrogen ions.</a:t>
            </a:r>
          </a:p>
        </p:txBody>
      </p:sp>
    </p:spTree>
    <p:extLst>
      <p:ext uri="{BB962C8B-B14F-4D97-AF65-F5344CB8AC3E}">
        <p14:creationId xmlns:p14="http://schemas.microsoft.com/office/powerpoint/2010/main" val="271169352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F77BFCF-0F7E-4D00-9EE1-A769073EBB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Formation of urine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0A80F9-08D0-4B2B-9647-24C390D6B18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There are three processes involved in the formation of urine: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- filtration</a:t>
            </a:r>
          </a:p>
          <a:p>
            <a:pPr marL="0" indent="0">
              <a:buNone/>
            </a:pPr>
            <a:r>
              <a:rPr lang="en-GB" dirty="0"/>
              <a:t>- selective reabsorption</a:t>
            </a:r>
          </a:p>
          <a:p>
            <a:pPr marL="0" indent="0">
              <a:buNone/>
            </a:pPr>
            <a:r>
              <a:rPr lang="en-GB" dirty="0"/>
              <a:t>- secretion</a:t>
            </a:r>
          </a:p>
          <a:p>
            <a:endParaRPr lang="en-GB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5E408D5F-D9A3-4283-B2EB-FAFE042BEAF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292080" y="1600202"/>
            <a:ext cx="3096343" cy="38897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090733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D296180B-D6F5-4353-A11C-5C51362AAA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Filtration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1E6EBCB-A1CC-4B66-A3CB-EF6B6AF816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962599"/>
            <a:ext cx="7649360" cy="3527374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/>
              <a:t>This takes place through the semipermeable walls of the</a:t>
            </a:r>
          </a:p>
          <a:p>
            <a:pPr marL="0" indent="0">
              <a:buNone/>
            </a:pPr>
            <a:r>
              <a:rPr lang="en-GB" dirty="0"/>
              <a:t>glomerulus and glomerular capsule. Water and other small</a:t>
            </a:r>
          </a:p>
          <a:p>
            <a:pPr marL="0" indent="0">
              <a:buNone/>
            </a:pPr>
            <a:r>
              <a:rPr lang="en-GB" dirty="0"/>
              <a:t>molecules pass through, although some are reabsorbed later.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Blood cells, plasma proteins and other large molecules are too</a:t>
            </a:r>
          </a:p>
          <a:p>
            <a:pPr marL="0" indent="0">
              <a:buNone/>
            </a:pPr>
            <a:r>
              <a:rPr lang="en-GB" dirty="0"/>
              <a:t>large to filter through and therefore remain in the capillaries.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filtrate in the glomerulus is very similar in composition to</a:t>
            </a:r>
          </a:p>
          <a:p>
            <a:pPr marL="0" indent="0">
              <a:buNone/>
            </a:pPr>
            <a:r>
              <a:rPr lang="en-GB" dirty="0"/>
              <a:t>plasma with the important exceptions of plasma proteins and</a:t>
            </a:r>
          </a:p>
          <a:p>
            <a:pPr marL="0" indent="0">
              <a:buNone/>
            </a:pPr>
            <a:r>
              <a:rPr lang="en-GB" dirty="0"/>
              <a:t>blood cells.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087788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288BBAE-0023-4AC2-80E2-8D497933F7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Filtration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6272391-D15D-49D5-B471-969E7125A34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556792"/>
            <a:ext cx="3886200" cy="3933181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Filtration takes place</a:t>
            </a:r>
          </a:p>
          <a:p>
            <a:pPr marL="0" indent="0">
              <a:buNone/>
            </a:pPr>
            <a:r>
              <a:rPr lang="en-GB" dirty="0"/>
              <a:t>because there is a</a:t>
            </a:r>
          </a:p>
          <a:p>
            <a:pPr marL="0" indent="0">
              <a:buNone/>
            </a:pPr>
            <a:r>
              <a:rPr lang="en-GB" dirty="0"/>
              <a:t>difference between</a:t>
            </a:r>
          </a:p>
          <a:p>
            <a:pPr marL="0" indent="0">
              <a:buNone/>
            </a:pPr>
            <a:r>
              <a:rPr lang="en-GB" dirty="0"/>
              <a:t>the blood pressure in the</a:t>
            </a:r>
          </a:p>
          <a:p>
            <a:pPr marL="0" indent="0">
              <a:buNone/>
            </a:pPr>
            <a:r>
              <a:rPr lang="en-GB" dirty="0"/>
              <a:t>glomerulus and the</a:t>
            </a:r>
          </a:p>
          <a:p>
            <a:pPr marL="0" indent="0">
              <a:buNone/>
            </a:pPr>
            <a:r>
              <a:rPr lang="en-GB" dirty="0"/>
              <a:t>pressure of the filtrate in</a:t>
            </a:r>
          </a:p>
          <a:p>
            <a:pPr marL="0" indent="0">
              <a:buNone/>
            </a:pPr>
            <a:r>
              <a:rPr lang="en-GB" dirty="0"/>
              <a:t>the glomerular</a:t>
            </a:r>
          </a:p>
          <a:p>
            <a:pPr marL="0" indent="0">
              <a:buNone/>
            </a:pPr>
            <a:r>
              <a:rPr lang="en-GB" dirty="0"/>
              <a:t>capsule. 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5E28B4E5-5EC4-4640-B1FA-EB18C0DDB30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148065" y="1556793"/>
            <a:ext cx="3096344" cy="3744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829021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9E901B-FAD2-409B-88A9-E49BD75B6F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Filtration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4D7028-39AB-4084-AA51-B06357CCC1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2002940"/>
            <a:ext cx="4510816" cy="3550024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During the filtration process, water,</a:t>
            </a:r>
          </a:p>
          <a:p>
            <a:pPr marL="0" indent="0">
              <a:buNone/>
            </a:pPr>
            <a:r>
              <a:rPr lang="en-GB" dirty="0"/>
              <a:t>electrolytes and nutrients, including</a:t>
            </a:r>
          </a:p>
          <a:p>
            <a:pPr marL="0" indent="0">
              <a:buNone/>
            </a:pPr>
            <a:r>
              <a:rPr lang="en-GB" dirty="0"/>
              <a:t>glucose, are re-absorbed.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Feedback from the sympathetic and</a:t>
            </a:r>
          </a:p>
          <a:p>
            <a:pPr marL="0" indent="0">
              <a:buNone/>
            </a:pPr>
            <a:r>
              <a:rPr lang="en-GB" dirty="0"/>
              <a:t>parasympathetic nervous system</a:t>
            </a:r>
          </a:p>
          <a:p>
            <a:pPr marL="0" indent="0">
              <a:buNone/>
            </a:pPr>
            <a:r>
              <a:rPr lang="en-GB" dirty="0"/>
              <a:t>regulates the reabsorption/</a:t>
            </a:r>
          </a:p>
          <a:p>
            <a:pPr marL="0" indent="0">
              <a:buNone/>
            </a:pPr>
            <a:r>
              <a:rPr lang="en-GB" dirty="0"/>
              <a:t>excretion process to ensure the</a:t>
            </a:r>
          </a:p>
          <a:p>
            <a:pPr marL="0" indent="0">
              <a:buNone/>
            </a:pPr>
            <a:r>
              <a:rPr lang="en-GB" dirty="0"/>
              <a:t>kidneys reabsorb as much water as</a:t>
            </a:r>
          </a:p>
          <a:p>
            <a:pPr marL="0" indent="0">
              <a:buNone/>
            </a:pPr>
            <a:r>
              <a:rPr lang="en-GB" dirty="0"/>
              <a:t>the body needs.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BF8E42B-1EAD-41C3-924E-7CD2C8B9C47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583220" y="2125267"/>
            <a:ext cx="2662517" cy="3258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315328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151D61-D746-4616-A5CF-C659E31644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Summary of urine formation</a:t>
            </a:r>
            <a:br>
              <a:rPr lang="en-GB" dirty="0"/>
            </a:b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E16AD75-92CA-4B91-A7D7-9CA43F5F5C9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827585" y="1700808"/>
            <a:ext cx="3230738" cy="3690790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3AB8E82-C339-476D-900C-1F7A691F19A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700808"/>
            <a:ext cx="3886200" cy="4026099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The three processes involved  </a:t>
            </a:r>
          </a:p>
          <a:p>
            <a:pPr marL="0" indent="0">
              <a:buNone/>
            </a:pPr>
            <a:r>
              <a:rPr lang="en-GB" dirty="0"/>
              <a:t>are summarised in the diagram</a:t>
            </a:r>
          </a:p>
          <a:p>
            <a:pPr marL="0" indent="0">
              <a:buNone/>
            </a:pPr>
            <a:r>
              <a:rPr lang="en-GB" dirty="0"/>
              <a:t>- filtration</a:t>
            </a:r>
          </a:p>
          <a:p>
            <a:pPr marL="0" indent="0">
              <a:buNone/>
            </a:pPr>
            <a:r>
              <a:rPr lang="en-GB" dirty="0"/>
              <a:t>- selective reabsorption </a:t>
            </a:r>
          </a:p>
          <a:p>
            <a:pPr marL="0" indent="0">
              <a:buNone/>
            </a:pPr>
            <a:r>
              <a:rPr lang="en-GB" dirty="0"/>
              <a:t>- tubular secretion 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composition of urine</a:t>
            </a:r>
          </a:p>
          <a:p>
            <a:pPr marL="0" indent="0">
              <a:buNone/>
            </a:pPr>
            <a:r>
              <a:rPr lang="en-GB" dirty="0"/>
              <a:t>water                                  96%</a:t>
            </a:r>
          </a:p>
          <a:p>
            <a:pPr marL="0" indent="0">
              <a:buNone/>
            </a:pPr>
            <a:r>
              <a:rPr lang="en-GB" dirty="0"/>
              <a:t>urea                                    2%</a:t>
            </a:r>
          </a:p>
          <a:p>
            <a:pPr marL="0" indent="0">
              <a:buNone/>
            </a:pPr>
            <a:r>
              <a:rPr lang="en-GB" dirty="0"/>
              <a:t>nitrogen, acids and salts     2%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023706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59C592-B95D-4263-8C86-BD4E719513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Micturition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6DB980-60F2-4C69-8EBD-94A2E8B048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628800"/>
            <a:ext cx="7886700" cy="3964505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Micturition is the passing of urine.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Urine constantly passes into the bladder from the ureters;</a:t>
            </a:r>
          </a:p>
          <a:p>
            <a:pPr marL="0" indent="0">
              <a:buNone/>
            </a:pPr>
            <a:r>
              <a:rPr lang="en-GB" dirty="0"/>
              <a:t>when there is 200–300 mL of urine in the bladder the desire to</a:t>
            </a:r>
          </a:p>
          <a:p>
            <a:pPr marL="0" indent="0">
              <a:buNone/>
            </a:pPr>
            <a:r>
              <a:rPr lang="en-GB" dirty="0"/>
              <a:t>pass urine occurs due to stimulation of the sensory nerves</a:t>
            </a:r>
          </a:p>
          <a:p>
            <a:pPr marL="0" indent="0">
              <a:buNone/>
            </a:pPr>
            <a:r>
              <a:rPr lang="en-GB" dirty="0"/>
              <a:t>As a result of increased tension in the bladder.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As the sensory impulses become stronger and more frequent</a:t>
            </a:r>
          </a:p>
          <a:p>
            <a:pPr marL="0" indent="0">
              <a:buNone/>
            </a:pPr>
            <a:r>
              <a:rPr lang="en-GB" dirty="0"/>
              <a:t>the motor impulses cause a reflex contraction of the bladder</a:t>
            </a:r>
          </a:p>
          <a:p>
            <a:pPr marL="0" indent="0">
              <a:buNone/>
            </a:pPr>
            <a:r>
              <a:rPr lang="en-GB" dirty="0"/>
              <a:t>and relaxation of the internal sphincter.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412596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34B281-F22A-46D8-BF23-BD20BE1608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Bladder control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20DE63-4683-42CB-B84C-F846A364A6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When the nervous system is fully developed, the micturition</a:t>
            </a:r>
          </a:p>
          <a:p>
            <a:pPr marL="0" indent="0">
              <a:buNone/>
            </a:pPr>
            <a:r>
              <a:rPr lang="en-GB" dirty="0"/>
              <a:t>reflex is stimulated but sensory impulses also pass upwards to</a:t>
            </a:r>
          </a:p>
          <a:p>
            <a:pPr marL="0" indent="0">
              <a:buNone/>
            </a:pPr>
            <a:r>
              <a:rPr lang="en-GB" dirty="0"/>
              <a:t>the brain and there is awareness of the need to pass urine.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By learned and conscious effort, contraction of the external</a:t>
            </a:r>
          </a:p>
          <a:p>
            <a:pPr marL="0" indent="0">
              <a:buNone/>
            </a:pPr>
            <a:r>
              <a:rPr lang="en-GB" dirty="0"/>
              <a:t>urethral sphincter and muscles of the pelvic floor can prevent</a:t>
            </a:r>
          </a:p>
          <a:p>
            <a:pPr marL="0" indent="0">
              <a:buNone/>
            </a:pPr>
            <a:r>
              <a:rPr lang="en-GB" dirty="0"/>
              <a:t>micturition until it is convenient to empty the bladder.</a:t>
            </a:r>
          </a:p>
          <a:p>
            <a:pPr marL="0" indent="0">
              <a:buNone/>
            </a:pPr>
            <a:r>
              <a:rPr lang="en-GB" sz="1800" dirty="0"/>
              <a:t>(see next slide).</a:t>
            </a:r>
          </a:p>
        </p:txBody>
      </p:sp>
    </p:spTree>
    <p:extLst>
      <p:ext uri="{BB962C8B-B14F-4D97-AF65-F5344CB8AC3E}">
        <p14:creationId xmlns:p14="http://schemas.microsoft.com/office/powerpoint/2010/main" val="414611429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Micturition Reflex - Neural Control of Urination">
            <a:extLst>
              <a:ext uri="{FF2B5EF4-FFF2-40B4-BE49-F238E27FC236}">
                <a16:creationId xmlns:a16="http://schemas.microsoft.com/office/drawing/2014/main" id="{E2621D6A-D8D9-4847-B6FC-8C5F9ED25E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548680"/>
            <a:ext cx="4824535" cy="5112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1141E5A-856B-44A6-BA38-5DF35172398E}"/>
              </a:ext>
            </a:extLst>
          </p:cNvPr>
          <p:cNvSpPr txBox="1"/>
          <p:nvPr/>
        </p:nvSpPr>
        <p:spPr>
          <a:xfrm>
            <a:off x="7968007" y="5834602"/>
            <a:ext cx="128675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" i="1" dirty="0" err="1"/>
              <a:t>Alila</a:t>
            </a:r>
            <a:r>
              <a:rPr lang="en-GB" sz="600" i="1" dirty="0"/>
              <a:t> Medical Media / Shutterstock</a:t>
            </a:r>
            <a:endParaRPr lang="en-GB" sz="600" dirty="0"/>
          </a:p>
        </p:txBody>
      </p:sp>
    </p:spTree>
    <p:extLst>
      <p:ext uri="{BB962C8B-B14F-4D97-AF65-F5344CB8AC3E}">
        <p14:creationId xmlns:p14="http://schemas.microsoft.com/office/powerpoint/2010/main" val="278449828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85A55DB-56BF-4DAD-981B-112C96B4A3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F6FB2B5-FADE-4E4D-AABC-3D31F2B973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This session has provided you with information about the</a:t>
            </a:r>
          </a:p>
          <a:p>
            <a:pPr marL="0" indent="0">
              <a:buNone/>
            </a:pPr>
            <a:r>
              <a:rPr lang="en-GB" dirty="0"/>
              <a:t>urinary system in the human body.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You now know how the kidney produces urine and</a:t>
            </a:r>
          </a:p>
          <a:p>
            <a:pPr marL="0" indent="0">
              <a:buNone/>
            </a:pPr>
            <a:r>
              <a:rPr lang="en-GB" dirty="0"/>
              <a:t>the route that this takes to excretion.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You can identify some of the problems that can</a:t>
            </a:r>
          </a:p>
          <a:p>
            <a:pPr marL="0" indent="0">
              <a:buNone/>
            </a:pPr>
            <a:r>
              <a:rPr lang="en-GB" dirty="0"/>
              <a:t>affect the urinary system and micturition in individuals.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561908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D77D25F-85A2-4EA3-8E74-6B75ED2B0B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Break time</a:t>
            </a:r>
          </a:p>
        </p:txBody>
      </p:sp>
      <p:pic>
        <p:nvPicPr>
          <p:cNvPr id="8" name="Content Placeholder 7" descr="Chinese Teapot And Cup outline">
            <a:extLst>
              <a:ext uri="{FF2B5EF4-FFF2-40B4-BE49-F238E27FC236}">
                <a16:creationId xmlns:a16="http://schemas.microsoft.com/office/drawing/2014/main" id="{24F24698-2675-40CF-8825-FD8DE87A84A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17142" y="2543439"/>
            <a:ext cx="2758572" cy="2591909"/>
          </a:xfrm>
        </p:spPr>
      </p:pic>
      <p:pic>
        <p:nvPicPr>
          <p:cNvPr id="17" name="Content Placeholder 16" descr="Coffee outline">
            <a:extLst>
              <a:ext uri="{FF2B5EF4-FFF2-40B4-BE49-F238E27FC236}">
                <a16:creationId xmlns:a16="http://schemas.microsoft.com/office/drawing/2014/main" id="{4A22B4A6-FF28-456D-885F-3B2ACAD3E93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5209564" y="1988841"/>
            <a:ext cx="2676992" cy="2857376"/>
          </a:xfrm>
        </p:spPr>
      </p:pic>
    </p:spTree>
    <p:extLst>
      <p:ext uri="{BB962C8B-B14F-4D97-AF65-F5344CB8AC3E}">
        <p14:creationId xmlns:p14="http://schemas.microsoft.com/office/powerpoint/2010/main" val="418125122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94E3F2-42E0-4961-7636-810175F966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Integumentary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B6F3C7-56F2-FD99-A79B-3E25CAD57B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urinary system contributes to the maintenance of water balance and homeostasis in the body.</a:t>
            </a:r>
          </a:p>
          <a:p>
            <a:r>
              <a:rPr lang="en-GB" dirty="0"/>
              <a:t>The integumentary system is also involved in this process, so the next slides discuss this system and the processes it contributes to.</a:t>
            </a:r>
          </a:p>
        </p:txBody>
      </p:sp>
    </p:spTree>
    <p:extLst>
      <p:ext uri="{BB962C8B-B14F-4D97-AF65-F5344CB8AC3E}">
        <p14:creationId xmlns:p14="http://schemas.microsoft.com/office/powerpoint/2010/main" val="294614284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B60A66-804B-19AC-6525-F76129AA15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By the end of this session you should:    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1DF552-22A4-60CD-0A3C-49A48DE988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916831"/>
            <a:ext cx="8229600" cy="36004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Know the structure of the skin and its role in the body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Understand how the skin contributes to the maintenance of body temperature and homeostasis.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87257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C79920D-D261-492A-A2D3-10B4318344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The Skin</a:t>
            </a:r>
            <a:br>
              <a:rPr lang="en-GB" dirty="0"/>
            </a:br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555CCDF6-2253-4FE5-8184-C741F38C11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556792"/>
            <a:ext cx="7886700" cy="4068785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The skin covers the body and protects the deeper</a:t>
            </a:r>
          </a:p>
          <a:p>
            <a:pPr marL="0" indent="0">
              <a:buNone/>
            </a:pPr>
            <a:r>
              <a:rPr lang="en-GB" dirty="0"/>
              <a:t>tissues. It contains the endings of many sensory nerves</a:t>
            </a:r>
          </a:p>
          <a:p>
            <a:pPr marL="0" indent="0">
              <a:buNone/>
            </a:pPr>
            <a:r>
              <a:rPr lang="en-GB" dirty="0"/>
              <a:t>and is important in the regulation of body </a:t>
            </a:r>
          </a:p>
          <a:p>
            <a:pPr marL="0" indent="0">
              <a:buNone/>
            </a:pPr>
            <a:r>
              <a:rPr lang="en-GB" dirty="0"/>
              <a:t>temperature.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Structure of the skin: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skin has two layers:</a:t>
            </a:r>
          </a:p>
          <a:p>
            <a:pPr marL="0" indent="0">
              <a:buNone/>
            </a:pPr>
            <a:r>
              <a:rPr lang="en-GB" dirty="0"/>
              <a:t>1. the epidermis or outer layer</a:t>
            </a:r>
          </a:p>
          <a:p>
            <a:pPr marL="0" indent="0">
              <a:buNone/>
            </a:pPr>
            <a:r>
              <a:rPr lang="en-GB" dirty="0"/>
              <a:t>2. the dermis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277909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832349F-61ED-4E71-B801-1443462CD9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epidermis</a:t>
            </a:r>
            <a:br>
              <a:rPr lang="en-GB" dirty="0"/>
            </a:b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A7D57A-C461-4889-94B9-423B9CF52C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The epidermis is non-vascular and consists of</a:t>
            </a:r>
          </a:p>
          <a:p>
            <a:pPr marL="0" indent="0">
              <a:buNone/>
            </a:pPr>
            <a:r>
              <a:rPr lang="en-GB" dirty="0"/>
              <a:t>stratified epithelium.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It is very thick, hard and horny on areas such as</a:t>
            </a:r>
          </a:p>
          <a:p>
            <a:pPr marL="0" indent="0">
              <a:buNone/>
            </a:pPr>
            <a:r>
              <a:rPr lang="en-GB" dirty="0"/>
              <a:t>the palms of the hands and soles of the feet</a:t>
            </a:r>
          </a:p>
          <a:p>
            <a:pPr marL="0" indent="0">
              <a:buNone/>
            </a:pPr>
            <a:r>
              <a:rPr lang="en-GB" dirty="0"/>
              <a:t>and is much thinner and softer over other parts, such</a:t>
            </a:r>
          </a:p>
          <a:p>
            <a:pPr marL="0" indent="0">
              <a:buNone/>
            </a:pPr>
            <a:r>
              <a:rPr lang="en-GB" dirty="0"/>
              <a:t>as the trunk and the inner sides of the</a:t>
            </a:r>
          </a:p>
          <a:p>
            <a:pPr marL="0" indent="0">
              <a:buNone/>
            </a:pPr>
            <a:r>
              <a:rPr lang="en-GB" dirty="0"/>
              <a:t>limbs.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435134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3C1165-691D-43C3-8F60-364E37F6AC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Skin </a:t>
            </a:r>
            <a:r>
              <a:rPr lang="en-US" dirty="0" err="1"/>
              <a:t>cont</a:t>
            </a:r>
            <a:r>
              <a:rPr lang="en-US" dirty="0"/>
              <a:t>…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D40953-0262-4B41-A713-DB9B6A7BF5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268760"/>
            <a:ext cx="7886700" cy="433261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200" dirty="0"/>
              <a:t>Cells on the surface of the dermis are constantly being rubbed</a:t>
            </a:r>
          </a:p>
          <a:p>
            <a:pPr marL="0" indent="0">
              <a:buNone/>
            </a:pPr>
            <a:r>
              <a:rPr lang="en-GB" sz="2200" dirty="0"/>
              <a:t>off and replaced by cells which started in the lower layer of</a:t>
            </a:r>
          </a:p>
          <a:p>
            <a:pPr marL="0" indent="0">
              <a:buNone/>
            </a:pPr>
            <a:r>
              <a:rPr lang="en-GB" sz="2200" dirty="0"/>
              <a:t>the skin and gradually change and become keratinised as they</a:t>
            </a:r>
          </a:p>
          <a:p>
            <a:pPr marL="0" indent="0">
              <a:buNone/>
            </a:pPr>
            <a:r>
              <a:rPr lang="en-GB" sz="2200" dirty="0"/>
              <a:t>move towards the surface.</a:t>
            </a:r>
          </a:p>
          <a:p>
            <a:pPr marL="0" indent="0">
              <a:buNone/>
            </a:pPr>
            <a:r>
              <a:rPr lang="en-GB" sz="2200" dirty="0"/>
              <a:t> </a:t>
            </a:r>
          </a:p>
          <a:p>
            <a:pPr marL="0" indent="0">
              <a:buNone/>
            </a:pPr>
            <a:r>
              <a:rPr lang="en-GB" sz="2200" dirty="0"/>
              <a:t>These surface cells are flat, dead cells containing keratin in</a:t>
            </a:r>
          </a:p>
          <a:p>
            <a:pPr marL="0" indent="0">
              <a:buNone/>
            </a:pPr>
            <a:r>
              <a:rPr lang="en-GB" sz="2200" dirty="0"/>
              <a:t> which provide protection for the cells below.  </a:t>
            </a:r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r>
              <a:rPr lang="en-GB" sz="2200" dirty="0"/>
              <a:t>Hairs, secretions from sebaceous glands and sweat pass</a:t>
            </a:r>
          </a:p>
          <a:p>
            <a:pPr marL="0" indent="0">
              <a:buNone/>
            </a:pPr>
            <a:r>
              <a:rPr lang="en-GB" sz="2200" dirty="0"/>
              <a:t>through the epidermis to the skin surface. </a:t>
            </a:r>
          </a:p>
        </p:txBody>
      </p:sp>
    </p:spTree>
    <p:extLst>
      <p:ext uri="{BB962C8B-B14F-4D97-AF65-F5344CB8AC3E}">
        <p14:creationId xmlns:p14="http://schemas.microsoft.com/office/powerpoint/2010/main" val="37425093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114E46-CB2E-4C16-8AD8-9BFC0B1DF1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131094"/>
            <a:ext cx="7886700" cy="702413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The Dermis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2E38C4-F85E-46A2-8AD9-D64BB9CC14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33508"/>
            <a:ext cx="7886700" cy="3656465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dermis is composed of white fibre tissue and yellow elastic tissue. Its deeper layers contain areolar and adipose (fat) tissue. There are several structures within the dermis.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43800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ABEC33-D2C9-2014-E3C0-462966FE3F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Dermis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BC914B7-40D3-4847-790E-DEC47F7AB88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89548853"/>
              </p:ext>
            </p:extLst>
          </p:nvPr>
        </p:nvGraphicFramePr>
        <p:xfrm>
          <a:off x="457200" y="1600200"/>
          <a:ext cx="8229600" cy="39666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>
                  <a:extLst>
                    <a:ext uri="{9D8B030D-6E8A-4147-A177-3AD203B41FA5}">
                      <a16:colId xmlns:a16="http://schemas.microsoft.com/office/drawing/2014/main" val="565467487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642693138"/>
                    </a:ext>
                  </a:extLst>
                </a:gridCol>
              </a:tblGrid>
              <a:tr h="740202">
                <a:tc gridSpan="2"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Structures within the dermis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52957171"/>
                  </a:ext>
                </a:extLst>
              </a:tr>
              <a:tr h="740202">
                <a:tc>
                  <a:txBody>
                    <a:bodyPr/>
                    <a:lstStyle/>
                    <a:p>
                      <a:r>
                        <a:rPr lang="en-GB" sz="2000" dirty="0"/>
                        <a:t>Blood vessels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Sensory nerve endings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3135622037"/>
                  </a:ext>
                </a:extLst>
              </a:tr>
              <a:tr h="740202">
                <a:tc>
                  <a:txBody>
                    <a:bodyPr/>
                    <a:lstStyle/>
                    <a:p>
                      <a:r>
                        <a:rPr lang="en-GB" sz="2000" dirty="0"/>
                        <a:t>Lymph vessels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Sweat glands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734134365"/>
                  </a:ext>
                </a:extLst>
              </a:tr>
              <a:tr h="74020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/>
                        <a:t>Hair roots, follicles, hairs</a:t>
                      </a:r>
                    </a:p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Sebaceous glands 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2135992630"/>
                  </a:ext>
                </a:extLst>
              </a:tr>
              <a:tr h="74020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/>
                        <a:t>Tiny muscles attached to hair follicles</a:t>
                      </a:r>
                    </a:p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5445064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0229334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2B0404-CAF0-403A-9F7A-9989A502EB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Homeostasis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41E322-751E-41E8-9069-615D3D8498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556793"/>
            <a:ext cx="7886700" cy="3744416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skin contributes to the maintenance of homeostasis through the</a:t>
            </a:r>
          </a:p>
          <a:p>
            <a:pPr marL="0" indent="0">
              <a:buNone/>
            </a:pPr>
            <a:r>
              <a:rPr lang="en-GB" dirty="0"/>
              <a:t>regulation of body temperature.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Heat is produced through muscle activity, the more strenuous the</a:t>
            </a:r>
          </a:p>
          <a:p>
            <a:pPr marL="0" indent="0">
              <a:buNone/>
            </a:pPr>
            <a:r>
              <a:rPr lang="en-GB" dirty="0"/>
              <a:t>activity the more heat is produced.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Shivering involves muscle activity and produces heat when the body</a:t>
            </a:r>
          </a:p>
          <a:p>
            <a:pPr marL="0" indent="0">
              <a:buNone/>
            </a:pPr>
            <a:r>
              <a:rPr lang="en-GB" dirty="0"/>
              <a:t>temperature falls.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Heat is also produced by the liver and digestive activity. </a:t>
            </a:r>
          </a:p>
        </p:txBody>
      </p:sp>
    </p:spTree>
    <p:extLst>
      <p:ext uri="{BB962C8B-B14F-4D97-AF65-F5344CB8AC3E}">
        <p14:creationId xmlns:p14="http://schemas.microsoft.com/office/powerpoint/2010/main" val="192514723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1B1B75-2B8C-4564-9AF1-2D801EA11C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Control of body temperature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2BD1F5-76F8-4637-B35F-AC64B3E8FC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The temperature regulating centre in the hypothalamus is</a:t>
            </a:r>
          </a:p>
          <a:p>
            <a:pPr marL="0" indent="0">
              <a:buNone/>
            </a:pPr>
            <a:r>
              <a:rPr lang="en-GB" dirty="0"/>
              <a:t>sensitive to the temperature of circulating blood.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This centre responds to decreasing temperature by sending</a:t>
            </a:r>
          </a:p>
          <a:p>
            <a:pPr marL="0" indent="0">
              <a:buNone/>
            </a:pPr>
            <a:r>
              <a:rPr lang="en-GB" dirty="0"/>
              <a:t>nerve impulses to:</a:t>
            </a:r>
          </a:p>
          <a:p>
            <a:pPr marL="0" indent="0">
              <a:buNone/>
            </a:pPr>
            <a:endParaRPr lang="en-GB" dirty="0"/>
          </a:p>
          <a:p>
            <a:pPr>
              <a:buFontTx/>
              <a:buChar char="-"/>
            </a:pPr>
            <a:r>
              <a:rPr lang="en-GB" dirty="0"/>
              <a:t>arterioles in the dermis, which constrict decreasing blood flow</a:t>
            </a:r>
          </a:p>
          <a:p>
            <a:pPr marL="0" indent="0">
              <a:buNone/>
            </a:pPr>
            <a:r>
              <a:rPr lang="en-GB" dirty="0"/>
              <a:t>     to the skin</a:t>
            </a:r>
          </a:p>
          <a:p>
            <a:pPr marL="0" indent="0">
              <a:buNone/>
            </a:pPr>
            <a:r>
              <a:rPr lang="en-GB" dirty="0"/>
              <a:t>-   skeletal muscles which stimulate shivering.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488575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6F34ED-C90D-4FD3-9D52-157D6616A5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Control of body temperature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A9C3BD-CABA-494A-8939-5966791BC6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2125267"/>
            <a:ext cx="7886700" cy="3364706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/>
              <a:t>As heat is conserved, body temperature rises and when it returns to</a:t>
            </a:r>
          </a:p>
          <a:p>
            <a:pPr marL="0" indent="0">
              <a:buNone/>
            </a:pPr>
            <a:r>
              <a:rPr lang="en-GB" dirty="0"/>
              <a:t>the normal range again the negative feedback mechanism is</a:t>
            </a:r>
          </a:p>
          <a:p>
            <a:pPr marL="0" indent="0">
              <a:buNone/>
            </a:pPr>
            <a:r>
              <a:rPr lang="en-GB" dirty="0"/>
              <a:t>switched off.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Conversely when body temperature rises, heat loss is increased</a:t>
            </a:r>
          </a:p>
          <a:p>
            <a:pPr marL="0" indent="0">
              <a:buNone/>
            </a:pPr>
            <a:r>
              <a:rPr lang="en-GB" dirty="0"/>
              <a:t>by dilation of arterioles in the dermis, increasing blood flow to</a:t>
            </a:r>
          </a:p>
          <a:p>
            <a:pPr marL="0" indent="0">
              <a:buNone/>
            </a:pPr>
            <a:r>
              <a:rPr lang="en-GB" dirty="0"/>
              <a:t>the skin, and stimulating the sweat glands, causing sweating.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As body temperature falls to the normal range again the negative</a:t>
            </a:r>
          </a:p>
          <a:p>
            <a:pPr marL="0" indent="0">
              <a:buNone/>
            </a:pPr>
            <a:r>
              <a:rPr lang="en-GB" dirty="0"/>
              <a:t>feedback mechanism is switched off.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798957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22555-35DC-40AF-8C8A-DCBC463A40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dirty="0"/>
              <a:t>Control of body temperature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7E31C1-062D-4CAC-992D-38C1E269C5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20481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pic>
        <p:nvPicPr>
          <p:cNvPr id="2050" name="Picture 2" descr="Body temperature regulation by the hypothalamus">
            <a:extLst>
              <a:ext uri="{FF2B5EF4-FFF2-40B4-BE49-F238E27FC236}">
                <a16:creationId xmlns:a16="http://schemas.microsoft.com/office/drawing/2014/main" id="{3FFEE002-09E3-498F-8C93-4653CCC71E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340767"/>
            <a:ext cx="5832648" cy="4032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406A3F0-2E58-4D39-A345-C73E2F533C08}"/>
              </a:ext>
            </a:extLst>
          </p:cNvPr>
          <p:cNvSpPr txBox="1"/>
          <p:nvPr/>
        </p:nvSpPr>
        <p:spPr>
          <a:xfrm>
            <a:off x="8125153" y="5832872"/>
            <a:ext cx="1192268" cy="196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75" dirty="0"/>
              <a:t>Biology Online 2021-2022</a:t>
            </a:r>
          </a:p>
        </p:txBody>
      </p:sp>
    </p:spTree>
    <p:extLst>
      <p:ext uri="{BB962C8B-B14F-4D97-AF65-F5344CB8AC3E}">
        <p14:creationId xmlns:p14="http://schemas.microsoft.com/office/powerpoint/2010/main" val="320824220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7948D4-1E3F-4959-8B12-666E07B74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Activity of the sweat glands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B96BF7-DA8A-4CAE-8A83-B5E632A2B6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When body temperature is increased by 0.25 to 0.5°C the sweat</a:t>
            </a:r>
          </a:p>
          <a:p>
            <a:pPr marL="0" indent="0">
              <a:buNone/>
            </a:pPr>
            <a:r>
              <a:rPr lang="en-GB" dirty="0"/>
              <a:t>glands secrete sweat onto the skin surface. Evaporation of</a:t>
            </a:r>
          </a:p>
          <a:p>
            <a:pPr marL="0" indent="0">
              <a:buNone/>
            </a:pPr>
            <a:r>
              <a:rPr lang="en-GB" dirty="0"/>
              <a:t>sweat cools the body but is slower in humid conditions.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Loss of heat from the body by evaporation of water through the</a:t>
            </a:r>
          </a:p>
          <a:p>
            <a:pPr marL="0" indent="0">
              <a:buNone/>
            </a:pPr>
            <a:r>
              <a:rPr lang="en-GB" dirty="0"/>
              <a:t>skin and expired air still occurs even when the environmental</a:t>
            </a:r>
          </a:p>
          <a:p>
            <a:pPr marL="0" indent="0">
              <a:buNone/>
            </a:pPr>
            <a:r>
              <a:rPr lang="en-GB" dirty="0"/>
              <a:t>temperature is low.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This is called insensible water loss (around 500 ml per day) and</a:t>
            </a:r>
          </a:p>
          <a:p>
            <a:pPr marL="0" indent="0">
              <a:buNone/>
            </a:pPr>
            <a:r>
              <a:rPr lang="en-GB" dirty="0"/>
              <a:t>is accompanied by insensible heat loss.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776875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C33E76-F4F4-4153-B442-A21EA2BA60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0DE2D7-3504-BCDC-ED3E-2A67AB2EA3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Now you: </a:t>
            </a:r>
          </a:p>
          <a:p>
            <a:pPr marL="0" indent="0">
              <a:buNone/>
            </a:pPr>
            <a:r>
              <a:rPr lang="en-GB" dirty="0"/>
              <a:t>-know the structure of the skin and its role in</a:t>
            </a:r>
          </a:p>
          <a:p>
            <a:pPr marL="0" indent="0">
              <a:buNone/>
            </a:pPr>
            <a:r>
              <a:rPr lang="en-GB" dirty="0"/>
              <a:t>  the body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- understand how the skin contributes to the</a:t>
            </a:r>
          </a:p>
          <a:p>
            <a:pPr marL="0" indent="0">
              <a:buNone/>
            </a:pPr>
            <a:r>
              <a:rPr lang="en-GB" dirty="0"/>
              <a:t>  maintenance of body temperature and</a:t>
            </a:r>
          </a:p>
          <a:p>
            <a:pPr marL="0" indent="0">
              <a:buNone/>
            </a:pPr>
            <a:r>
              <a:rPr lang="en-GB" dirty="0"/>
              <a:t>  homeostasis.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349118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588EDE-9417-4591-9DA7-193FE69ACA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04A335-45D9-4D15-8971-F31FC1990E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Ross J,  Wilson KJ, – Foundations of Anatomy and Physiology</a:t>
            </a:r>
          </a:p>
          <a:p>
            <a:pPr marL="0" indent="0">
              <a:buNone/>
            </a:pPr>
            <a:r>
              <a:rPr lang="en-GB" sz="1350" dirty="0"/>
              <a:t>13</a:t>
            </a:r>
            <a:r>
              <a:rPr lang="en-GB" sz="1350" baseline="30000" dirty="0"/>
              <a:t>th</a:t>
            </a:r>
            <a:r>
              <a:rPr lang="en-GB" sz="1350" dirty="0"/>
              <a:t> Edition Churchill Livingstone 2018</a:t>
            </a:r>
          </a:p>
          <a:p>
            <a:pPr marL="0" indent="0">
              <a:buNone/>
            </a:pPr>
            <a:r>
              <a:rPr lang="en-GB" sz="1350" dirty="0"/>
              <a:t> </a:t>
            </a:r>
          </a:p>
          <a:p>
            <a:pPr marL="0" indent="0">
              <a:buNone/>
            </a:pPr>
            <a:r>
              <a:rPr lang="en-GB" dirty="0"/>
              <a:t>Watson R  Anatomy and Physiology for Nurses</a:t>
            </a:r>
          </a:p>
          <a:p>
            <a:pPr marL="0" indent="0">
              <a:buNone/>
            </a:pPr>
            <a:r>
              <a:rPr lang="en-GB" sz="1500" dirty="0"/>
              <a:t>14</a:t>
            </a:r>
            <a:r>
              <a:rPr lang="en-GB" sz="1500" baseline="30000" dirty="0"/>
              <a:t>th</a:t>
            </a:r>
            <a:r>
              <a:rPr lang="en-GB" sz="1500" dirty="0"/>
              <a:t> Edition 2018 </a:t>
            </a:r>
            <a:r>
              <a:rPr lang="en-GB" sz="1500" dirty="0" err="1"/>
              <a:t>Balliere</a:t>
            </a:r>
            <a:r>
              <a:rPr lang="en-GB" sz="1500" dirty="0"/>
              <a:t> and Tindall (</a:t>
            </a:r>
            <a:r>
              <a:rPr lang="en-GB" sz="1500" dirty="0" err="1"/>
              <a:t>Elsever</a:t>
            </a:r>
            <a:r>
              <a:rPr lang="en-GB" sz="1500" dirty="0"/>
              <a:t>)</a:t>
            </a:r>
          </a:p>
          <a:p>
            <a:pPr marL="0" indent="0">
              <a:buNone/>
            </a:pPr>
            <a:r>
              <a:rPr lang="en-GB" sz="1500" dirty="0"/>
              <a:t> </a:t>
            </a:r>
          </a:p>
          <a:p>
            <a:pPr marL="0" indent="0">
              <a:buNone/>
            </a:pPr>
            <a:r>
              <a:rPr lang="en-GB" dirty="0"/>
              <a:t>Ankey J, Colbert B, Dingle M, Lee K, </a:t>
            </a:r>
            <a:r>
              <a:rPr lang="en-GB" dirty="0" err="1"/>
              <a:t>Steggall</a:t>
            </a:r>
            <a:r>
              <a:rPr lang="en-GB" dirty="0"/>
              <a:t> M – Anatomy and Physiology for Nursing and Health Professionals                            </a:t>
            </a:r>
            <a:r>
              <a:rPr lang="en-GB" sz="1500" dirty="0"/>
              <a:t>UK/USA 2012 Pearson Publications</a:t>
            </a:r>
          </a:p>
        </p:txBody>
      </p:sp>
    </p:spTree>
    <p:extLst>
      <p:ext uri="{BB962C8B-B14F-4D97-AF65-F5344CB8AC3E}">
        <p14:creationId xmlns:p14="http://schemas.microsoft.com/office/powerpoint/2010/main" val="151512443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6" ma:contentTypeDescription="Create a new document." ma:contentTypeScope="" ma:versionID="b78d05b6eec685a36055f28f576ddb31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1be8741af6f076b50e8a116112bcf74e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292D6C58-3861-46FA-A662-9E464B68572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856874f-9946-48cd-ac29-4cb76853c4c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f856874f-9946-48cd-ac29-4cb76853c4c1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365</TotalTime>
  <Words>1923</Words>
  <Application>Microsoft Office PowerPoint</Application>
  <PresentationFormat>On-screen Show (4:3)</PresentationFormat>
  <Paragraphs>366</Paragraphs>
  <Slides>41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6" baseType="lpstr">
      <vt:lpstr>Arial</vt:lpstr>
      <vt:lpstr>Calibri</vt:lpstr>
      <vt:lpstr>Myriad Pro</vt:lpstr>
      <vt:lpstr>Raleway</vt:lpstr>
      <vt:lpstr>20140311PresentationUWTSDTemplate</vt:lpstr>
      <vt:lpstr>Introduction to Physiology BMPH 5023 </vt:lpstr>
      <vt:lpstr>Classroom expectations</vt:lpstr>
      <vt:lpstr>Body systems</vt:lpstr>
      <vt:lpstr>Assessment</vt:lpstr>
      <vt:lpstr>Aims for Today</vt:lpstr>
      <vt:lpstr> The Urinary System </vt:lpstr>
      <vt:lpstr>The urinary system</vt:lpstr>
      <vt:lpstr>The kidney</vt:lpstr>
      <vt:lpstr>The kidney</vt:lpstr>
      <vt:lpstr>Ultrastructure of the Kidneys</vt:lpstr>
      <vt:lpstr>Urine</vt:lpstr>
      <vt:lpstr> The ureters </vt:lpstr>
      <vt:lpstr> The bladder </vt:lpstr>
      <vt:lpstr>The bladder  Consists of three layers of tissue</vt:lpstr>
      <vt:lpstr> The urethra </vt:lpstr>
      <vt:lpstr>The urethra</vt:lpstr>
      <vt:lpstr> Formation of urine </vt:lpstr>
      <vt:lpstr>Formation of urine</vt:lpstr>
      <vt:lpstr>Filtration</vt:lpstr>
      <vt:lpstr>Filtration</vt:lpstr>
      <vt:lpstr>Filtration</vt:lpstr>
      <vt:lpstr> Summary of urine formation </vt:lpstr>
      <vt:lpstr> Micturition </vt:lpstr>
      <vt:lpstr> Bladder control </vt:lpstr>
      <vt:lpstr>PowerPoint Presentation</vt:lpstr>
      <vt:lpstr>Conclusion</vt:lpstr>
      <vt:lpstr>Break time</vt:lpstr>
      <vt:lpstr>The Integumentary System</vt:lpstr>
      <vt:lpstr> By the end of this session you should:      </vt:lpstr>
      <vt:lpstr> The Skin </vt:lpstr>
      <vt:lpstr>The epidermis </vt:lpstr>
      <vt:lpstr>Skin cont…</vt:lpstr>
      <vt:lpstr>The Dermis</vt:lpstr>
      <vt:lpstr>The Dermis</vt:lpstr>
      <vt:lpstr>Homeostasis</vt:lpstr>
      <vt:lpstr> Control of body temperature </vt:lpstr>
      <vt:lpstr>Control of body temperature</vt:lpstr>
      <vt:lpstr>Control of body temperature</vt:lpstr>
      <vt:lpstr> Activity of the sweat glands 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Gillian Weaver</cp:lastModifiedBy>
  <cp:revision>95</cp:revision>
  <dcterms:created xsi:type="dcterms:W3CDTF">2015-04-14T15:21:28Z</dcterms:created>
  <dcterms:modified xsi:type="dcterms:W3CDTF">2025-05-01T14:18:05Z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