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8"/>
  </p:notesMasterIdLst>
  <p:sldIdLst>
    <p:sldId id="290" r:id="rId2"/>
    <p:sldId id="1292" r:id="rId3"/>
    <p:sldId id="272" r:id="rId4"/>
    <p:sldId id="296" r:id="rId5"/>
    <p:sldId id="312" r:id="rId6"/>
    <p:sldId id="343" r:id="rId7"/>
    <p:sldId id="430" r:id="rId8"/>
    <p:sldId id="1272" r:id="rId9"/>
    <p:sldId id="362" r:id="rId10"/>
    <p:sldId id="394" r:id="rId11"/>
    <p:sldId id="393" r:id="rId12"/>
    <p:sldId id="397" r:id="rId13"/>
    <p:sldId id="298" r:id="rId14"/>
    <p:sldId id="294" r:id="rId15"/>
    <p:sldId id="398" r:id="rId16"/>
    <p:sldId id="417" r:id="rId17"/>
    <p:sldId id="1274" r:id="rId18"/>
    <p:sldId id="399" r:id="rId19"/>
    <p:sldId id="344" r:id="rId20"/>
    <p:sldId id="345" r:id="rId21"/>
    <p:sldId id="348" r:id="rId22"/>
    <p:sldId id="360" r:id="rId23"/>
    <p:sldId id="349" r:id="rId24"/>
    <p:sldId id="350" r:id="rId25"/>
    <p:sldId id="347" r:id="rId26"/>
    <p:sldId id="400" r:id="rId27"/>
    <p:sldId id="431" r:id="rId28"/>
    <p:sldId id="1288" r:id="rId29"/>
    <p:sldId id="1277" r:id="rId30"/>
    <p:sldId id="1278" r:id="rId31"/>
    <p:sldId id="1286" r:id="rId32"/>
    <p:sldId id="1283" r:id="rId33"/>
    <p:sldId id="1287" r:id="rId34"/>
    <p:sldId id="1284" r:id="rId35"/>
    <p:sldId id="401" r:id="rId36"/>
    <p:sldId id="403" r:id="rId37"/>
    <p:sldId id="432" r:id="rId38"/>
    <p:sldId id="378" r:id="rId39"/>
    <p:sldId id="367" r:id="rId40"/>
    <p:sldId id="1280" r:id="rId41"/>
    <p:sldId id="366" r:id="rId42"/>
    <p:sldId id="368" r:id="rId43"/>
    <p:sldId id="369" r:id="rId44"/>
    <p:sldId id="407" r:id="rId45"/>
    <p:sldId id="370" r:id="rId46"/>
    <p:sldId id="128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DBAEF"/>
    <a:srgbClr val="F7DCFF"/>
    <a:srgbClr val="FEFAB3"/>
    <a:srgbClr val="385427"/>
    <a:srgbClr val="F9F4D9"/>
    <a:srgbClr val="BDD6EF"/>
    <a:srgbClr val="8B78E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130"/>
    <p:restoredTop sz="94677"/>
  </p:normalViewPr>
  <p:slideViewPr>
    <p:cSldViewPr snapToGrid="0" snapToObjects="1">
      <p:cViewPr varScale="1">
        <p:scale>
          <a:sx n="139" d="100"/>
          <a:sy n="139" d="100"/>
        </p:scale>
        <p:origin x="1000" y="112"/>
      </p:cViewPr>
      <p:guideLst/>
    </p:cSldViewPr>
  </p:slideViewPr>
  <p:notesTextViewPr>
    <p:cViewPr>
      <p:scale>
        <a:sx n="1" d="1"/>
        <a:sy n="1" d="1"/>
      </p:scale>
      <p:origin x="0" y="0"/>
    </p:cViewPr>
  </p:notesTextViewPr>
  <p:sorterViewPr>
    <p:cViewPr>
      <p:scale>
        <a:sx n="130" d="100"/>
        <a:sy n="130" d="100"/>
      </p:scale>
      <p:origin x="0" y="0"/>
    </p:cViewPr>
  </p:sorterViewPr>
  <p:notesViewPr>
    <p:cSldViewPr snapToGrid="0" snapToObjects="1" showGuides="1">
      <p:cViewPr varScale="1">
        <p:scale>
          <a:sx n="99" d="100"/>
          <a:sy n="99" d="100"/>
        </p:scale>
        <p:origin x="4272" y="1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743805-03FC-D446-B2CD-B93A91FA95C9}" type="datetimeFigureOut">
              <a:rPr lang="en-US" smtClean="0"/>
              <a:t>9/22/26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D52C29-53EA-E346-B6B1-3159ED15AE4F}" type="slidenum">
              <a:rPr lang="en-US" smtClean="0"/>
              <a:t>‹#›</a:t>
            </a:fld>
            <a:endParaRPr lang="en-US"/>
          </a:p>
        </p:txBody>
      </p:sp>
    </p:spTree>
    <p:extLst>
      <p:ext uri="{BB962C8B-B14F-4D97-AF65-F5344CB8AC3E}">
        <p14:creationId xmlns:p14="http://schemas.microsoft.com/office/powerpoint/2010/main" val="9801526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dirty="0"/>
              <a:t>Some points repeated </a:t>
            </a:r>
            <a:r>
              <a:rPr lang="en-US" sz="1800" b="0"/>
              <a:t>for emphasis!</a:t>
            </a:r>
            <a:endParaRPr lang="en-US" sz="1800" b="0" dirty="0"/>
          </a:p>
        </p:txBody>
      </p:sp>
      <p:sp>
        <p:nvSpPr>
          <p:cNvPr id="4" name="Slide Number Placeholder 3"/>
          <p:cNvSpPr>
            <a:spLocks noGrp="1"/>
          </p:cNvSpPr>
          <p:nvPr>
            <p:ph type="sldNum" sz="quarter" idx="5"/>
          </p:nvPr>
        </p:nvSpPr>
        <p:spPr/>
        <p:txBody>
          <a:bodyPr/>
          <a:lstStyle/>
          <a:p>
            <a:fld id="{9BD52C29-53EA-E346-B6B1-3159ED15AE4F}" type="slidenum">
              <a:rPr lang="en-US" smtClean="0"/>
              <a:t>1</a:t>
            </a:fld>
            <a:endParaRPr lang="en-US"/>
          </a:p>
        </p:txBody>
      </p:sp>
    </p:spTree>
    <p:extLst>
      <p:ext uri="{BB962C8B-B14F-4D97-AF65-F5344CB8AC3E}">
        <p14:creationId xmlns:p14="http://schemas.microsoft.com/office/powerpoint/2010/main" val="3862731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5</a:t>
            </a:fld>
            <a:endParaRPr lang="en-US"/>
          </a:p>
        </p:txBody>
      </p:sp>
    </p:spTree>
    <p:extLst>
      <p:ext uri="{BB962C8B-B14F-4D97-AF65-F5344CB8AC3E}">
        <p14:creationId xmlns:p14="http://schemas.microsoft.com/office/powerpoint/2010/main" val="5802854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6</a:t>
            </a:fld>
            <a:endParaRPr lang="en-US"/>
          </a:p>
        </p:txBody>
      </p:sp>
    </p:spTree>
    <p:extLst>
      <p:ext uri="{BB962C8B-B14F-4D97-AF65-F5344CB8AC3E}">
        <p14:creationId xmlns:p14="http://schemas.microsoft.com/office/powerpoint/2010/main" val="1632501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7</a:t>
            </a:fld>
            <a:endParaRPr lang="en-US"/>
          </a:p>
        </p:txBody>
      </p:sp>
    </p:spTree>
    <p:extLst>
      <p:ext uri="{BB962C8B-B14F-4D97-AF65-F5344CB8AC3E}">
        <p14:creationId xmlns:p14="http://schemas.microsoft.com/office/powerpoint/2010/main" val="22257951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8</a:t>
            </a:fld>
            <a:endParaRPr lang="en-US"/>
          </a:p>
        </p:txBody>
      </p:sp>
    </p:spTree>
    <p:extLst>
      <p:ext uri="{BB962C8B-B14F-4D97-AF65-F5344CB8AC3E}">
        <p14:creationId xmlns:p14="http://schemas.microsoft.com/office/powerpoint/2010/main" val="1049993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9</a:t>
            </a:fld>
            <a:endParaRPr lang="en-US"/>
          </a:p>
        </p:txBody>
      </p:sp>
    </p:spTree>
    <p:extLst>
      <p:ext uri="{BB962C8B-B14F-4D97-AF65-F5344CB8AC3E}">
        <p14:creationId xmlns:p14="http://schemas.microsoft.com/office/powerpoint/2010/main" val="7907407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Content</a:t>
            </a:r>
          </a:p>
          <a:p>
            <a:pPr>
              <a:buFont typeface="Arial" panose="020B0604020202020204" pitchFamily="34" charset="0"/>
              <a:buChar char="•"/>
            </a:pPr>
            <a:r>
              <a:rPr lang="en-GB" b="1" dirty="0"/>
              <a:t>What</a:t>
            </a:r>
            <a:r>
              <a:rPr lang="en-GB" dirty="0"/>
              <a:t> is being communicated.</a:t>
            </a:r>
          </a:p>
          <a:p>
            <a:pPr>
              <a:buFont typeface="Arial" panose="020B0604020202020204" pitchFamily="34" charset="0"/>
              <a:buChar char="•"/>
            </a:pPr>
            <a:r>
              <a:rPr lang="en-GB" dirty="0"/>
              <a:t>The </a:t>
            </a:r>
            <a:r>
              <a:rPr lang="en-GB" b="1" dirty="0"/>
              <a:t>actual information, message, or material</a:t>
            </a:r>
            <a:r>
              <a:rPr lang="en-GB" dirty="0"/>
              <a:t> — the words, images, sounds, or data itself.</a:t>
            </a:r>
          </a:p>
          <a:p>
            <a:r>
              <a:rPr lang="en-GB" b="1" dirty="0"/>
              <a:t>Examples:</a:t>
            </a:r>
            <a:endParaRPr lang="en-GB" dirty="0"/>
          </a:p>
          <a:p>
            <a:pPr>
              <a:buFont typeface="Arial" panose="020B0604020202020204" pitchFamily="34" charset="0"/>
              <a:buChar char="•"/>
            </a:pPr>
            <a:r>
              <a:rPr lang="en-GB" dirty="0"/>
              <a:t>In an advert, the </a:t>
            </a:r>
            <a:r>
              <a:rPr lang="en-GB" i="1" dirty="0"/>
              <a:t>content</a:t>
            </a:r>
            <a:r>
              <a:rPr lang="en-GB" dirty="0"/>
              <a:t> might be the slogan, the product image, and the logo.</a:t>
            </a:r>
          </a:p>
          <a:p>
            <a:pPr>
              <a:buFont typeface="Arial" panose="020B0604020202020204" pitchFamily="34" charset="0"/>
              <a:buChar char="•"/>
            </a:pPr>
            <a:r>
              <a:rPr lang="en-GB" dirty="0"/>
              <a:t>In a lecture, the </a:t>
            </a:r>
            <a:r>
              <a:rPr lang="en-GB" i="1" dirty="0"/>
              <a:t>content</a:t>
            </a:r>
            <a:r>
              <a:rPr lang="en-GB" dirty="0"/>
              <a:t> is what the lecturer says — the facts, ideas, and explanations.</a:t>
            </a:r>
          </a:p>
          <a:p>
            <a:r>
              <a:rPr lang="en-GB" b="1" dirty="0"/>
              <a:t>Context</a:t>
            </a:r>
          </a:p>
          <a:p>
            <a:pPr>
              <a:buFont typeface="Arial" panose="020B0604020202020204" pitchFamily="34" charset="0"/>
              <a:buChar char="•"/>
            </a:pPr>
            <a:r>
              <a:rPr lang="en-GB" b="1" dirty="0"/>
              <a:t>Where, when, and how</a:t>
            </a:r>
            <a:r>
              <a:rPr lang="en-GB" dirty="0"/>
              <a:t> the content appears — the </a:t>
            </a:r>
            <a:r>
              <a:rPr lang="en-GB" b="1" dirty="0"/>
              <a:t>situation, background, or environment</a:t>
            </a:r>
            <a:r>
              <a:rPr lang="en-GB" dirty="0"/>
              <a:t> that gives meaning to the content.</a:t>
            </a:r>
          </a:p>
          <a:p>
            <a:pPr>
              <a:buFont typeface="Arial" panose="020B0604020202020204" pitchFamily="34" charset="0"/>
              <a:buChar char="•"/>
            </a:pPr>
            <a:r>
              <a:rPr lang="en-GB" dirty="0"/>
              <a:t>It helps you understand </a:t>
            </a:r>
            <a:r>
              <a:rPr lang="en-GB" b="1" dirty="0"/>
              <a:t>why</a:t>
            </a:r>
            <a:r>
              <a:rPr lang="en-GB" dirty="0"/>
              <a:t> the content matters or </a:t>
            </a:r>
            <a:r>
              <a:rPr lang="en-GB" b="1" dirty="0"/>
              <a:t>how</a:t>
            </a:r>
            <a:r>
              <a:rPr lang="en-GB" dirty="0"/>
              <a:t> it should be interpreted.</a:t>
            </a:r>
          </a:p>
          <a:p>
            <a:r>
              <a:rPr lang="en-GB" b="1" dirty="0"/>
              <a:t>Examples:</a:t>
            </a:r>
            <a:endParaRPr lang="en-GB" dirty="0"/>
          </a:p>
          <a:p>
            <a:pPr>
              <a:buFont typeface="Arial" panose="020B0604020202020204" pitchFamily="34" charset="0"/>
              <a:buChar char="•"/>
            </a:pPr>
            <a:r>
              <a:rPr lang="en-GB" dirty="0"/>
              <a:t>The same advert shown during a comedy show might feel humorous — but during a news broadcast, it might feel inappropriate.</a:t>
            </a:r>
          </a:p>
          <a:p>
            <a:pPr>
              <a:buFont typeface="Arial" panose="020B0604020202020204" pitchFamily="34" charset="0"/>
              <a:buChar char="•"/>
            </a:pPr>
            <a:r>
              <a:rPr lang="en-GB" dirty="0"/>
              <a:t>The same phrase, “That’s great,” can mean excitement or sarcasm — depending on tone of voice and situation (the </a:t>
            </a:r>
            <a:r>
              <a:rPr lang="en-GB" i="1" dirty="0"/>
              <a:t>context</a:t>
            </a:r>
            <a:r>
              <a:rPr lang="en-GB" dirty="0"/>
              <a:t>).</a:t>
            </a:r>
          </a:p>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13</a:t>
            </a:fld>
            <a:endParaRPr lang="en-US"/>
          </a:p>
        </p:txBody>
      </p:sp>
    </p:spTree>
    <p:extLst>
      <p:ext uri="{BB962C8B-B14F-4D97-AF65-F5344CB8AC3E}">
        <p14:creationId xmlns:p14="http://schemas.microsoft.com/office/powerpoint/2010/main" val="11626417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14</a:t>
            </a:fld>
            <a:endParaRPr lang="en-US"/>
          </a:p>
        </p:txBody>
      </p:sp>
    </p:spTree>
    <p:extLst>
      <p:ext uri="{BB962C8B-B14F-4D97-AF65-F5344CB8AC3E}">
        <p14:creationId xmlns:p14="http://schemas.microsoft.com/office/powerpoint/2010/main" val="20037563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16</a:t>
            </a:fld>
            <a:endParaRPr lang="en-US"/>
          </a:p>
        </p:txBody>
      </p:sp>
    </p:spTree>
    <p:extLst>
      <p:ext uri="{BB962C8B-B14F-4D97-AF65-F5344CB8AC3E}">
        <p14:creationId xmlns:p14="http://schemas.microsoft.com/office/powerpoint/2010/main" val="10179140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17</a:t>
            </a:fld>
            <a:endParaRPr lang="en-US"/>
          </a:p>
        </p:txBody>
      </p:sp>
    </p:spTree>
    <p:extLst>
      <p:ext uri="{BB962C8B-B14F-4D97-AF65-F5344CB8AC3E}">
        <p14:creationId xmlns:p14="http://schemas.microsoft.com/office/powerpoint/2010/main" val="11454203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18</a:t>
            </a:fld>
            <a:endParaRPr lang="en-US"/>
          </a:p>
        </p:txBody>
      </p:sp>
    </p:spTree>
    <p:extLst>
      <p:ext uri="{BB962C8B-B14F-4D97-AF65-F5344CB8AC3E}">
        <p14:creationId xmlns:p14="http://schemas.microsoft.com/office/powerpoint/2010/main" val="21546228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19</a:t>
            </a:fld>
            <a:endParaRPr lang="en-US"/>
          </a:p>
        </p:txBody>
      </p:sp>
    </p:spTree>
    <p:extLst>
      <p:ext uri="{BB962C8B-B14F-4D97-AF65-F5344CB8AC3E}">
        <p14:creationId xmlns:p14="http://schemas.microsoft.com/office/powerpoint/2010/main" val="19242238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20</a:t>
            </a:fld>
            <a:endParaRPr lang="en-US"/>
          </a:p>
        </p:txBody>
      </p:sp>
    </p:spTree>
    <p:extLst>
      <p:ext uri="{BB962C8B-B14F-4D97-AF65-F5344CB8AC3E}">
        <p14:creationId xmlns:p14="http://schemas.microsoft.com/office/powerpoint/2010/main" val="23115437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this week!</a:t>
            </a:r>
          </a:p>
        </p:txBody>
      </p:sp>
      <p:sp>
        <p:nvSpPr>
          <p:cNvPr id="4" name="Slide Number Placeholder 3"/>
          <p:cNvSpPr>
            <a:spLocks noGrp="1"/>
          </p:cNvSpPr>
          <p:nvPr>
            <p:ph type="sldNum" sz="quarter" idx="5"/>
          </p:nvPr>
        </p:nvSpPr>
        <p:spPr/>
        <p:txBody>
          <a:bodyPr/>
          <a:lstStyle/>
          <a:p>
            <a:fld id="{9BD52C29-53EA-E346-B6B1-3159ED15AE4F}" type="slidenum">
              <a:rPr lang="en-US" smtClean="0"/>
              <a:t>21</a:t>
            </a:fld>
            <a:endParaRPr lang="en-US"/>
          </a:p>
        </p:txBody>
      </p:sp>
    </p:spTree>
    <p:extLst>
      <p:ext uri="{BB962C8B-B14F-4D97-AF65-F5344CB8AC3E}">
        <p14:creationId xmlns:p14="http://schemas.microsoft.com/office/powerpoint/2010/main" val="42047050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22</a:t>
            </a:fld>
            <a:endParaRPr lang="en-US"/>
          </a:p>
        </p:txBody>
      </p:sp>
    </p:spTree>
    <p:extLst>
      <p:ext uri="{BB962C8B-B14F-4D97-AF65-F5344CB8AC3E}">
        <p14:creationId xmlns:p14="http://schemas.microsoft.com/office/powerpoint/2010/main" val="14773549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23</a:t>
            </a:fld>
            <a:endParaRPr lang="en-US"/>
          </a:p>
        </p:txBody>
      </p:sp>
    </p:spTree>
    <p:extLst>
      <p:ext uri="{BB962C8B-B14F-4D97-AF65-F5344CB8AC3E}">
        <p14:creationId xmlns:p14="http://schemas.microsoft.com/office/powerpoint/2010/main" val="20331464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24</a:t>
            </a:fld>
            <a:endParaRPr lang="en-US"/>
          </a:p>
        </p:txBody>
      </p:sp>
    </p:spTree>
    <p:extLst>
      <p:ext uri="{BB962C8B-B14F-4D97-AF65-F5344CB8AC3E}">
        <p14:creationId xmlns:p14="http://schemas.microsoft.com/office/powerpoint/2010/main" val="800586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25</a:t>
            </a:fld>
            <a:endParaRPr lang="en-US"/>
          </a:p>
        </p:txBody>
      </p:sp>
    </p:spTree>
    <p:extLst>
      <p:ext uri="{BB962C8B-B14F-4D97-AF65-F5344CB8AC3E}">
        <p14:creationId xmlns:p14="http://schemas.microsoft.com/office/powerpoint/2010/main" val="35459496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34</a:t>
            </a:fld>
            <a:endParaRPr lang="en-US"/>
          </a:p>
        </p:txBody>
      </p:sp>
    </p:spTree>
    <p:extLst>
      <p:ext uri="{BB962C8B-B14F-4D97-AF65-F5344CB8AC3E}">
        <p14:creationId xmlns:p14="http://schemas.microsoft.com/office/powerpoint/2010/main" val="34807383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35</a:t>
            </a:fld>
            <a:endParaRPr lang="en-US"/>
          </a:p>
        </p:txBody>
      </p:sp>
    </p:spTree>
    <p:extLst>
      <p:ext uri="{BB962C8B-B14F-4D97-AF65-F5344CB8AC3E}">
        <p14:creationId xmlns:p14="http://schemas.microsoft.com/office/powerpoint/2010/main" val="12733216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BD52C29-53EA-E346-B6B1-3159ED15AE4F}" type="slidenum">
              <a:rPr lang="en-US" smtClean="0"/>
              <a:t>40</a:t>
            </a:fld>
            <a:endParaRPr lang="en-US"/>
          </a:p>
        </p:txBody>
      </p:sp>
    </p:spTree>
    <p:extLst>
      <p:ext uri="{BB962C8B-B14F-4D97-AF65-F5344CB8AC3E}">
        <p14:creationId xmlns:p14="http://schemas.microsoft.com/office/powerpoint/2010/main" val="42331031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solidFill>
                  <a:srgbClr val="FF0000"/>
                </a:solidFill>
              </a:rPr>
              <a:t>END PRESENTATION HERE</a:t>
            </a:r>
          </a:p>
        </p:txBody>
      </p:sp>
      <p:sp>
        <p:nvSpPr>
          <p:cNvPr id="4" name="Slide Number Placeholder 3"/>
          <p:cNvSpPr>
            <a:spLocks noGrp="1"/>
          </p:cNvSpPr>
          <p:nvPr>
            <p:ph type="sldNum" sz="quarter" idx="5"/>
          </p:nvPr>
        </p:nvSpPr>
        <p:spPr/>
        <p:txBody>
          <a:bodyPr/>
          <a:lstStyle/>
          <a:p>
            <a:fld id="{9BD52C29-53EA-E346-B6B1-3159ED15AE4F}" type="slidenum">
              <a:rPr lang="en-US" smtClean="0"/>
              <a:t>46</a:t>
            </a:fld>
            <a:endParaRPr lang="en-US"/>
          </a:p>
        </p:txBody>
      </p:sp>
    </p:spTree>
    <p:extLst>
      <p:ext uri="{BB962C8B-B14F-4D97-AF65-F5344CB8AC3E}">
        <p14:creationId xmlns:p14="http://schemas.microsoft.com/office/powerpoint/2010/main" val="1904207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EEBFCB3-3CDD-2D43-BDAF-BDF0A6B1E894}" type="datetimeFigureOut">
              <a:rPr lang="en-US" smtClean="0"/>
              <a:t>9/22/26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596890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EEBFCB3-3CDD-2D43-BDAF-BDF0A6B1E894}" type="datetimeFigureOut">
              <a:rPr lang="en-US" smtClean="0"/>
              <a:t>9/22/26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10397956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EBFCB3-3CDD-2D43-BDAF-BDF0A6B1E894}" type="datetimeFigureOut">
              <a:rPr lang="en-US" smtClean="0"/>
              <a:t>9/22/26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1770700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EEBFCB3-3CDD-2D43-BDAF-BDF0A6B1E894}" type="datetimeFigureOut">
              <a:rPr lang="en-US" smtClean="0"/>
              <a:t>9/22/26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342721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EEBFCB3-3CDD-2D43-BDAF-BDF0A6B1E894}" type="datetimeFigureOut">
              <a:rPr lang="en-US" smtClean="0"/>
              <a:t>9/22/26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574521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EEBFCB3-3CDD-2D43-BDAF-BDF0A6B1E894}" type="datetimeFigureOut">
              <a:rPr lang="en-US" smtClean="0"/>
              <a:t>9/22/26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889650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EBFCB3-3CDD-2D43-BDAF-BDF0A6B1E894}" type="datetimeFigureOut">
              <a:rPr lang="en-US" smtClean="0"/>
              <a:t>9/22/26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1579643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EEBFCB3-3CDD-2D43-BDAF-BDF0A6B1E894}" type="datetimeFigureOut">
              <a:rPr lang="en-US" smtClean="0"/>
              <a:t>9/22/26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18754939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EEBFCB3-3CDD-2D43-BDAF-BDF0A6B1E894}" type="datetimeFigureOut">
              <a:rPr lang="en-US" smtClean="0"/>
              <a:t>9/22/26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661006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EEBFCB3-3CDD-2D43-BDAF-BDF0A6B1E894}" type="datetimeFigureOut">
              <a:rPr lang="en-US" smtClean="0"/>
              <a:t>9/22/26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605591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EEBFCB3-3CDD-2D43-BDAF-BDF0A6B1E894}" type="datetimeFigureOut">
              <a:rPr lang="en-US" smtClean="0"/>
              <a:t>9/22/26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809437-3128-DA40-954F-A9EF1072EEF0}" type="slidenum">
              <a:rPr lang="en-US" smtClean="0"/>
              <a:t>‹#›</a:t>
            </a:fld>
            <a:endParaRPr lang="en-US"/>
          </a:p>
        </p:txBody>
      </p:sp>
    </p:spTree>
    <p:extLst>
      <p:ext uri="{BB962C8B-B14F-4D97-AF65-F5344CB8AC3E}">
        <p14:creationId xmlns:p14="http://schemas.microsoft.com/office/powerpoint/2010/main" val="1254816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EEBFCB3-3CDD-2D43-BDAF-BDF0A6B1E894}" type="datetimeFigureOut">
              <a:rPr lang="en-US" smtClean="0"/>
              <a:t>9/22/26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809437-3128-DA40-954F-A9EF1072EEF0}" type="slidenum">
              <a:rPr lang="en-US" smtClean="0"/>
              <a:t>‹#›</a:t>
            </a:fld>
            <a:endParaRPr lang="en-US"/>
          </a:p>
        </p:txBody>
      </p:sp>
    </p:spTree>
    <p:extLst>
      <p:ext uri="{BB962C8B-B14F-4D97-AF65-F5344CB8AC3E}">
        <p14:creationId xmlns:p14="http://schemas.microsoft.com/office/powerpoint/2010/main" val="20927044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course/view.php?id=13241"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hyperlink" Target="mailto:Donna.Williams@uwtsd.ac.uk"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hyperlink" Target="mailto:donna.Williams@uwtsd.ac.uk"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microsoft.com/office/2007/relationships/hdphoto" Target="../media/hdphoto2.wdp"/></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4651902"/>
            <a:ext cx="9144000" cy="1655762"/>
          </a:xfrm>
        </p:spPr>
        <p:txBody>
          <a:bodyPr>
            <a:normAutofit fontScale="92500" lnSpcReduction="20000"/>
          </a:bodyPr>
          <a:lstStyle/>
          <a:p>
            <a:r>
              <a:rPr lang="en-US" sz="4300" dirty="0"/>
              <a:t>Introduction</a:t>
            </a:r>
            <a:r>
              <a:rPr lang="en-US" dirty="0"/>
              <a:t> </a:t>
            </a:r>
          </a:p>
          <a:p>
            <a:r>
              <a:rPr lang="en-US" dirty="0"/>
              <a:t>Graphic Design Lecturer: Donna Williams </a:t>
            </a:r>
          </a:p>
          <a:p>
            <a:r>
              <a:rPr lang="en-US" dirty="0"/>
              <a:t>Swansea College of Art, UWTSD</a:t>
            </a:r>
          </a:p>
          <a:p>
            <a:r>
              <a:rPr lang="en-US" dirty="0"/>
              <a:t>2026/27</a:t>
            </a:r>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9620"/>
            <a:ext cx="12240403" cy="4388069"/>
          </a:xfrm>
          <a:prstGeom prst="rect">
            <a:avLst/>
          </a:prstGeom>
        </p:spPr>
      </p:pic>
      <p:sp>
        <p:nvSpPr>
          <p:cNvPr id="5" name="Rectangle 4"/>
          <p:cNvSpPr/>
          <p:nvPr/>
        </p:nvSpPr>
        <p:spPr>
          <a:xfrm>
            <a:off x="2980267" y="1223319"/>
            <a:ext cx="6417733" cy="1960148"/>
          </a:xfrm>
          <a:prstGeom prst="rect">
            <a:avLst/>
          </a:prstGeom>
          <a:solidFill>
            <a:schemeClr val="tx1">
              <a:lumMod val="95000"/>
              <a:lumOff val="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74799" y="702608"/>
            <a:ext cx="9144000" cy="2387600"/>
          </a:xfrm>
        </p:spPr>
        <p:txBody>
          <a:bodyPr/>
          <a:lstStyle/>
          <a:p>
            <a:r>
              <a:rPr lang="en-US" dirty="0">
                <a:solidFill>
                  <a:schemeClr val="bg1"/>
                </a:solidFill>
              </a:rPr>
              <a:t>Contextual Practices</a:t>
            </a:r>
            <a:br>
              <a:rPr lang="en-US" dirty="0">
                <a:solidFill>
                  <a:schemeClr val="bg1"/>
                </a:solidFill>
              </a:rPr>
            </a:br>
            <a:r>
              <a:rPr lang="en-US" dirty="0">
                <a:solidFill>
                  <a:schemeClr val="bg1"/>
                </a:solidFill>
              </a:rPr>
              <a:t>Ways of Thinking</a:t>
            </a:r>
          </a:p>
        </p:txBody>
      </p:sp>
    </p:spTree>
    <p:extLst>
      <p:ext uri="{BB962C8B-B14F-4D97-AF65-F5344CB8AC3E}">
        <p14:creationId xmlns:p14="http://schemas.microsoft.com/office/powerpoint/2010/main" val="617705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B4EC2-2395-89F6-65CB-FB5FDE8F5A12}"/>
              </a:ext>
            </a:extLst>
          </p:cNvPr>
          <p:cNvSpPr>
            <a:spLocks noGrp="1"/>
          </p:cNvSpPr>
          <p:nvPr>
            <p:ph type="title"/>
          </p:nvPr>
        </p:nvSpPr>
        <p:spPr>
          <a:xfrm>
            <a:off x="838200" y="365125"/>
            <a:ext cx="10515600" cy="5875037"/>
          </a:xfrm>
        </p:spPr>
        <p:txBody>
          <a:bodyPr>
            <a:noAutofit/>
          </a:bodyPr>
          <a:lstStyle/>
          <a:p>
            <a:pPr algn="ctr"/>
            <a:r>
              <a:rPr lang="en-US" dirty="0"/>
              <a:t>The two most important things </a:t>
            </a:r>
            <a:br>
              <a:rPr lang="en-US" dirty="0"/>
            </a:br>
            <a:r>
              <a:rPr lang="en-US" dirty="0"/>
              <a:t>that can guarantee your success:</a:t>
            </a:r>
            <a:br>
              <a:rPr lang="en-US" dirty="0"/>
            </a:br>
            <a:br>
              <a:rPr lang="en-US" sz="9600" dirty="0"/>
            </a:br>
            <a:r>
              <a:rPr lang="en-US" sz="6600" dirty="0"/>
              <a:t>Be present.</a:t>
            </a:r>
            <a:br>
              <a:rPr lang="en-US" sz="6600" dirty="0"/>
            </a:br>
            <a:r>
              <a:rPr lang="en-US" sz="6600" dirty="0"/>
              <a:t>Ask questions.</a:t>
            </a:r>
            <a:endParaRPr lang="en-US" sz="9600" dirty="0"/>
          </a:p>
        </p:txBody>
      </p:sp>
    </p:spTree>
    <p:extLst>
      <p:ext uri="{BB962C8B-B14F-4D97-AF65-F5344CB8AC3E}">
        <p14:creationId xmlns:p14="http://schemas.microsoft.com/office/powerpoint/2010/main" val="3778596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111114" y="3341356"/>
            <a:ext cx="3692433" cy="2671618"/>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9620"/>
            <a:ext cx="12240403" cy="2273213"/>
          </a:xfrm>
          <a:prstGeom prst="rect">
            <a:avLst/>
          </a:prstGeom>
        </p:spPr>
      </p:pic>
      <p:sp>
        <p:nvSpPr>
          <p:cNvPr id="5" name="Rectangle 4"/>
          <p:cNvSpPr/>
          <p:nvPr/>
        </p:nvSpPr>
        <p:spPr>
          <a:xfrm>
            <a:off x="1" y="-129620"/>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5400" dirty="0"/>
              <a:t>Why do we do Contextual Practices? </a:t>
            </a:r>
            <a:endParaRPr lang="en-US" sz="5400" dirty="0"/>
          </a:p>
        </p:txBody>
      </p:sp>
      <p:sp>
        <p:nvSpPr>
          <p:cNvPr id="9" name="Subtitle 2"/>
          <p:cNvSpPr>
            <a:spLocks noGrp="1"/>
          </p:cNvSpPr>
          <p:nvPr>
            <p:ph type="subTitle" idx="1"/>
          </p:nvPr>
        </p:nvSpPr>
        <p:spPr>
          <a:xfrm>
            <a:off x="838200" y="3063734"/>
            <a:ext cx="9144000" cy="1655762"/>
          </a:xfrm>
        </p:spPr>
        <p:txBody>
          <a:bodyPr>
            <a:normAutofit/>
          </a:bodyPr>
          <a:lstStyle/>
          <a:p>
            <a:pPr marL="342900" indent="-342900" algn="l">
              <a:buFont typeface="Wingdings" charset="2"/>
              <a:buChar char="§"/>
            </a:pPr>
            <a:endParaRPr lang="en-GB" b="1" dirty="0"/>
          </a:p>
          <a:p>
            <a:pPr marL="342900" indent="-342900" algn="l">
              <a:buFont typeface="Wingdings" charset="2"/>
              <a:buChar char="§"/>
            </a:pPr>
            <a:endParaRPr lang="en-GB" b="1" dirty="0"/>
          </a:p>
          <a:p>
            <a:pPr algn="l"/>
            <a:endParaRPr lang="en-GB" b="1" dirty="0"/>
          </a:p>
        </p:txBody>
      </p:sp>
      <p:sp>
        <p:nvSpPr>
          <p:cNvPr id="3" name="TextBox 2"/>
          <p:cNvSpPr txBox="1"/>
          <p:nvPr/>
        </p:nvSpPr>
        <p:spPr>
          <a:xfrm>
            <a:off x="304801" y="5914949"/>
            <a:ext cx="9116291" cy="369332"/>
          </a:xfrm>
          <a:prstGeom prst="rect">
            <a:avLst/>
          </a:prstGeom>
          <a:noFill/>
        </p:spPr>
        <p:txBody>
          <a:bodyPr wrap="square" rtlCol="0">
            <a:spAutoFit/>
          </a:bodyPr>
          <a:lstStyle/>
          <a:p>
            <a:pPr marL="342900" indent="-342900">
              <a:buFont typeface="Wingdings" charset="2"/>
              <a:buChar char="§"/>
            </a:pPr>
            <a:r>
              <a:rPr lang="en-GB" b="1" dirty="0"/>
              <a:t>The role of Contextual Practices in your BA (Hons) qualification. </a:t>
            </a:r>
          </a:p>
        </p:txBody>
      </p:sp>
      <p:sp>
        <p:nvSpPr>
          <p:cNvPr id="8" name="TextBox 7"/>
          <p:cNvSpPr txBox="1"/>
          <p:nvPr/>
        </p:nvSpPr>
        <p:spPr>
          <a:xfrm>
            <a:off x="4190424" y="3959609"/>
            <a:ext cx="1938555" cy="923330"/>
          </a:xfrm>
          <a:prstGeom prst="rect">
            <a:avLst/>
          </a:prstGeom>
          <a:noFill/>
        </p:spPr>
        <p:txBody>
          <a:bodyPr wrap="square" rtlCol="0">
            <a:spAutoFit/>
          </a:bodyPr>
          <a:lstStyle/>
          <a:p>
            <a:pPr marL="285750" indent="-285750">
              <a:buFont typeface="Arial" charset="0"/>
              <a:buChar char="•"/>
            </a:pPr>
            <a:r>
              <a:rPr lang="en-GB" b="1" dirty="0"/>
              <a:t>Course Content &amp; Key dates</a:t>
            </a:r>
          </a:p>
          <a:p>
            <a:endParaRPr lang="en-US" dirty="0"/>
          </a:p>
        </p:txBody>
      </p:sp>
      <p:sp>
        <p:nvSpPr>
          <p:cNvPr id="10" name="TextBox 9"/>
          <p:cNvSpPr txBox="1"/>
          <p:nvPr/>
        </p:nvSpPr>
        <p:spPr>
          <a:xfrm>
            <a:off x="7191454" y="5466336"/>
            <a:ext cx="1925782" cy="646331"/>
          </a:xfrm>
          <a:prstGeom prst="rect">
            <a:avLst/>
          </a:prstGeom>
          <a:noFill/>
        </p:spPr>
        <p:txBody>
          <a:bodyPr wrap="square" rtlCol="0">
            <a:spAutoFit/>
          </a:bodyPr>
          <a:lstStyle/>
          <a:p>
            <a:pPr marL="285750" indent="-285750">
              <a:buFont typeface="Arial" charset="0"/>
              <a:buChar char="•"/>
            </a:pPr>
            <a:r>
              <a:rPr lang="en-GB" b="1" dirty="0"/>
              <a:t>Structure</a:t>
            </a:r>
          </a:p>
          <a:p>
            <a:pPr marL="285750" indent="-285750">
              <a:buFont typeface="Arial" charset="0"/>
              <a:buChar char="•"/>
            </a:pPr>
            <a:endParaRPr lang="en-US" dirty="0"/>
          </a:p>
        </p:txBody>
      </p:sp>
      <p:sp>
        <p:nvSpPr>
          <p:cNvPr id="11" name="TextBox 10"/>
          <p:cNvSpPr txBox="1"/>
          <p:nvPr/>
        </p:nvSpPr>
        <p:spPr>
          <a:xfrm>
            <a:off x="6515856" y="3468157"/>
            <a:ext cx="1006814" cy="369332"/>
          </a:xfrm>
          <a:prstGeom prst="rect">
            <a:avLst/>
          </a:prstGeom>
          <a:noFill/>
        </p:spPr>
        <p:txBody>
          <a:bodyPr wrap="none" rtlCol="0">
            <a:spAutoFit/>
          </a:bodyPr>
          <a:lstStyle/>
          <a:p>
            <a:pPr marL="285750" indent="-285750">
              <a:buFont typeface="Arial" charset="0"/>
              <a:buChar char="•"/>
            </a:pPr>
            <a:r>
              <a:rPr lang="en-GB" b="1" dirty="0"/>
              <a:t>FAQ’s</a:t>
            </a:r>
          </a:p>
        </p:txBody>
      </p:sp>
      <p:sp>
        <p:nvSpPr>
          <p:cNvPr id="12" name="TextBox 11"/>
          <p:cNvSpPr txBox="1"/>
          <p:nvPr/>
        </p:nvSpPr>
        <p:spPr>
          <a:xfrm>
            <a:off x="7360121" y="2472946"/>
            <a:ext cx="1588448" cy="369332"/>
          </a:xfrm>
          <a:prstGeom prst="rect">
            <a:avLst/>
          </a:prstGeom>
          <a:noFill/>
        </p:spPr>
        <p:txBody>
          <a:bodyPr wrap="none" rtlCol="0">
            <a:spAutoFit/>
          </a:bodyPr>
          <a:lstStyle/>
          <a:p>
            <a:pPr marL="285750" indent="-285750">
              <a:buFont typeface="Arial" charset="0"/>
              <a:buChar char="•"/>
            </a:pPr>
            <a:r>
              <a:rPr lang="en-GB" b="1"/>
              <a:t>Assignment</a:t>
            </a:r>
            <a:endParaRPr lang="en-US" dirty="0"/>
          </a:p>
        </p:txBody>
      </p:sp>
      <p:sp>
        <p:nvSpPr>
          <p:cNvPr id="13" name="TextBox 12"/>
          <p:cNvSpPr txBox="1"/>
          <p:nvPr/>
        </p:nvSpPr>
        <p:spPr>
          <a:xfrm>
            <a:off x="9675789" y="3823726"/>
            <a:ext cx="1598066" cy="369332"/>
          </a:xfrm>
          <a:prstGeom prst="rect">
            <a:avLst/>
          </a:prstGeom>
          <a:noFill/>
        </p:spPr>
        <p:txBody>
          <a:bodyPr wrap="none" rtlCol="0">
            <a:spAutoFit/>
          </a:bodyPr>
          <a:lstStyle/>
          <a:p>
            <a:pPr marL="285750" indent="-285750">
              <a:buFont typeface="Arial" charset="0"/>
              <a:buChar char="•"/>
            </a:pPr>
            <a:r>
              <a:rPr lang="en-GB" b="1" dirty="0"/>
              <a:t>Assessment</a:t>
            </a:r>
            <a:endParaRPr lang="en-US" dirty="0"/>
          </a:p>
        </p:txBody>
      </p:sp>
      <p:sp>
        <p:nvSpPr>
          <p:cNvPr id="2" name="Freeform 1"/>
          <p:cNvSpPr/>
          <p:nvPr/>
        </p:nvSpPr>
        <p:spPr>
          <a:xfrm>
            <a:off x="489869" y="2139301"/>
            <a:ext cx="10164275" cy="3873673"/>
          </a:xfrm>
          <a:custGeom>
            <a:avLst/>
            <a:gdLst>
              <a:gd name="connsiteX0" fmla="*/ 244422 w 10288967"/>
              <a:gd name="connsiteY0" fmla="*/ 3740727 h 3879374"/>
              <a:gd name="connsiteX1" fmla="*/ 341404 w 10288967"/>
              <a:gd name="connsiteY1" fmla="*/ 3740727 h 3879374"/>
              <a:gd name="connsiteX2" fmla="*/ 3541804 w 10288967"/>
              <a:gd name="connsiteY2" fmla="*/ 2299855 h 3879374"/>
              <a:gd name="connsiteX3" fmla="*/ 6603658 w 10288967"/>
              <a:gd name="connsiteY3" fmla="*/ 3699164 h 3879374"/>
              <a:gd name="connsiteX4" fmla="*/ 5966349 w 10288967"/>
              <a:gd name="connsiteY4" fmla="*/ 457200 h 3879374"/>
              <a:gd name="connsiteX5" fmla="*/ 9651658 w 10288967"/>
              <a:gd name="connsiteY5" fmla="*/ 1731818 h 3879374"/>
              <a:gd name="connsiteX6" fmla="*/ 9720931 w 10288967"/>
              <a:gd name="connsiteY6" fmla="*/ 415636 h 3879374"/>
              <a:gd name="connsiteX7" fmla="*/ 10288967 w 10288967"/>
              <a:gd name="connsiteY7" fmla="*/ 0 h 3879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88967" h="3879374">
                <a:moveTo>
                  <a:pt x="244422" y="3740727"/>
                </a:moveTo>
                <a:cubicBezTo>
                  <a:pt x="18131" y="3860799"/>
                  <a:pt x="-208160" y="3980872"/>
                  <a:pt x="341404" y="3740727"/>
                </a:cubicBezTo>
                <a:cubicBezTo>
                  <a:pt x="890968" y="3500582"/>
                  <a:pt x="2498095" y="2306782"/>
                  <a:pt x="3541804" y="2299855"/>
                </a:cubicBezTo>
                <a:cubicBezTo>
                  <a:pt x="4585513" y="2292928"/>
                  <a:pt x="6199567" y="4006273"/>
                  <a:pt x="6603658" y="3699164"/>
                </a:cubicBezTo>
                <a:cubicBezTo>
                  <a:pt x="7007749" y="3392055"/>
                  <a:pt x="5458349" y="785091"/>
                  <a:pt x="5966349" y="457200"/>
                </a:cubicBezTo>
                <a:cubicBezTo>
                  <a:pt x="6474349" y="129309"/>
                  <a:pt x="9025894" y="1738745"/>
                  <a:pt x="9651658" y="1731818"/>
                </a:cubicBezTo>
                <a:cubicBezTo>
                  <a:pt x="10277422" y="1724891"/>
                  <a:pt x="9614713" y="704272"/>
                  <a:pt x="9720931" y="415636"/>
                </a:cubicBezTo>
                <a:cubicBezTo>
                  <a:pt x="9827149" y="127000"/>
                  <a:pt x="9820222" y="381000"/>
                  <a:pt x="10288967" y="0"/>
                </a:cubicBezTo>
              </a:path>
            </a:pathLst>
          </a:custGeom>
          <a:noFill/>
          <a:ln w="539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defTabSz="914400" eaLnBrk="1" fontAlgn="auto" latinLnBrk="0" hangingPunct="1">
              <a:lnSpc>
                <a:spcPct val="100000"/>
              </a:lnSpc>
              <a:spcBef>
                <a:spcPts val="0"/>
              </a:spcBef>
              <a:spcAft>
                <a:spcPts val="0"/>
              </a:spcAft>
              <a:buClrTx/>
              <a:buSzTx/>
              <a:buFont typeface="Wingdings" charset="2"/>
              <a:buNone/>
              <a:tabLst/>
              <a:defRPr/>
            </a:pPr>
            <a:endParaRPr lang="en-GB" b="1" dirty="0"/>
          </a:p>
        </p:txBody>
      </p:sp>
      <p:sp>
        <p:nvSpPr>
          <p:cNvPr id="15" name="Rectangle 14"/>
          <p:cNvSpPr/>
          <p:nvPr/>
        </p:nvSpPr>
        <p:spPr>
          <a:xfrm>
            <a:off x="10312400" y="2248542"/>
            <a:ext cx="1543991" cy="369332"/>
          </a:xfrm>
          <a:prstGeom prst="rect">
            <a:avLst/>
          </a:prstGeom>
        </p:spPr>
        <p:txBody>
          <a:bodyPr wrap="square">
            <a:spAutoFit/>
          </a:bodyPr>
          <a:lstStyle/>
          <a:p>
            <a:pPr marL="285750" indent="-285750">
              <a:buFont typeface="Arial" charset="0"/>
              <a:buChar char="•"/>
            </a:pPr>
            <a:r>
              <a:rPr lang="en-GB" b="1" dirty="0"/>
              <a:t>Questions?</a:t>
            </a:r>
            <a:endParaRPr lang="en-US" dirty="0"/>
          </a:p>
        </p:txBody>
      </p:sp>
    </p:spTree>
    <p:extLst>
      <p:ext uri="{BB962C8B-B14F-4D97-AF65-F5344CB8AC3E}">
        <p14:creationId xmlns:p14="http://schemas.microsoft.com/office/powerpoint/2010/main" val="749801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9620"/>
            <a:ext cx="12240403" cy="2273213"/>
          </a:xfrm>
          <a:prstGeom prst="rect">
            <a:avLst/>
          </a:prstGeom>
        </p:spPr>
      </p:pic>
      <p:sp>
        <p:nvSpPr>
          <p:cNvPr id="5" name="Rectangle 4"/>
          <p:cNvSpPr/>
          <p:nvPr/>
        </p:nvSpPr>
        <p:spPr>
          <a:xfrm>
            <a:off x="1" y="-129620"/>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Role</a:t>
            </a:r>
            <a:endParaRPr lang="en-US" dirty="0"/>
          </a:p>
        </p:txBody>
      </p:sp>
      <p:sp>
        <p:nvSpPr>
          <p:cNvPr id="6" name="Rectangle 5"/>
          <p:cNvSpPr/>
          <p:nvPr/>
        </p:nvSpPr>
        <p:spPr>
          <a:xfrm>
            <a:off x="3031958" y="717577"/>
            <a:ext cx="9336781" cy="830997"/>
          </a:xfrm>
          <a:prstGeom prst="rect">
            <a:avLst/>
          </a:prstGeom>
        </p:spPr>
        <p:txBody>
          <a:bodyPr wrap="square">
            <a:spAutoFit/>
          </a:bodyPr>
          <a:lstStyle/>
          <a:p>
            <a:r>
              <a:rPr lang="en-GB" sz="2400" b="1" dirty="0">
                <a:latin typeface="Calibri" charset="0"/>
                <a:ea typeface="Calibri" charset="0"/>
                <a:cs typeface="Times New Roman" charset="0"/>
              </a:rPr>
              <a:t>Contextual Practices </a:t>
            </a:r>
            <a:r>
              <a:rPr lang="en-GB" sz="2400" dirty="0">
                <a:latin typeface="Calibri" charset="0"/>
                <a:ea typeface="Calibri" charset="0"/>
                <a:cs typeface="Times New Roman" charset="0"/>
              </a:rPr>
              <a:t>is a common component to your BA at Swansea College of Art, UWTSD. All ‘honours’ courses have a written component. </a:t>
            </a:r>
            <a:endParaRPr lang="en-US" sz="2400" dirty="0"/>
          </a:p>
        </p:txBody>
      </p:sp>
      <p:pic>
        <p:nvPicPr>
          <p:cNvPr id="8" name="Picture 7">
            <a:extLst>
              <a:ext uri="{FF2B5EF4-FFF2-40B4-BE49-F238E27FC236}">
                <a16:creationId xmlns:a16="http://schemas.microsoft.com/office/drawing/2014/main" id="{9B0AC1E3-0797-9145-8DE6-D8C7C33EFFD7}"/>
              </a:ext>
            </a:extLst>
          </p:cNvPr>
          <p:cNvPicPr>
            <a:picLocks noChangeAspect="1"/>
          </p:cNvPicPr>
          <p:nvPr/>
        </p:nvPicPr>
        <p:blipFill>
          <a:blip r:embed="rId3"/>
          <a:stretch>
            <a:fillRect/>
          </a:stretch>
        </p:blipFill>
        <p:spPr>
          <a:xfrm>
            <a:off x="2810933" y="2218264"/>
            <a:ext cx="9313333" cy="4507029"/>
          </a:xfrm>
          <a:prstGeom prst="rect">
            <a:avLst/>
          </a:prstGeom>
        </p:spPr>
      </p:pic>
      <p:sp>
        <p:nvSpPr>
          <p:cNvPr id="2" name="TextBox 1"/>
          <p:cNvSpPr txBox="1"/>
          <p:nvPr/>
        </p:nvSpPr>
        <p:spPr>
          <a:xfrm>
            <a:off x="433138" y="2395771"/>
            <a:ext cx="3609474" cy="4062651"/>
          </a:xfrm>
          <a:prstGeom prst="rect">
            <a:avLst/>
          </a:prstGeom>
          <a:noFill/>
        </p:spPr>
        <p:txBody>
          <a:bodyPr wrap="square" rtlCol="0">
            <a:spAutoFit/>
          </a:bodyPr>
          <a:lstStyle/>
          <a:p>
            <a:r>
              <a:rPr lang="en-GB" sz="2000" b="1" dirty="0">
                <a:latin typeface="Calibri" charset="0"/>
                <a:ea typeface="Calibri" charset="0"/>
                <a:cs typeface="Times New Roman" charset="0"/>
              </a:rPr>
              <a:t>Contextual Practices</a:t>
            </a:r>
            <a:r>
              <a:rPr lang="en-GB" sz="2000" dirty="0">
                <a:latin typeface="Calibri" charset="0"/>
                <a:ea typeface="Calibri" charset="0"/>
                <a:cs typeface="Times New Roman" charset="0"/>
              </a:rPr>
              <a:t> is the overarching research strand between the academic areas of practice at SCA. It provides links between the disciplines and develops the language and frameworks through which practice is articulated, discussed and developed, both in written and spoken forms. </a:t>
            </a:r>
            <a:r>
              <a:rPr lang="en-GB" sz="2000" b="1" dirty="0">
                <a:latin typeface="Calibri" charset="0"/>
                <a:ea typeface="Calibri" charset="0"/>
                <a:cs typeface="Times New Roman" charset="0"/>
              </a:rPr>
              <a:t>Contextual Practices</a:t>
            </a:r>
            <a:r>
              <a:rPr lang="en-GB" sz="2000" dirty="0">
                <a:latin typeface="Calibri" charset="0"/>
                <a:ea typeface="Calibri" charset="0"/>
                <a:cs typeface="Times New Roman" charset="0"/>
              </a:rPr>
              <a:t> places practice at the centre of your research.</a:t>
            </a:r>
            <a:r>
              <a:rPr lang="en-GB" sz="2000" dirty="0"/>
              <a:t> </a:t>
            </a:r>
            <a:endParaRPr lang="en-US" sz="2000" dirty="0"/>
          </a:p>
          <a:p>
            <a:endParaRPr lang="en-US" dirty="0"/>
          </a:p>
        </p:txBody>
      </p:sp>
    </p:spTree>
    <p:extLst>
      <p:ext uri="{BB962C8B-B14F-4D97-AF65-F5344CB8AC3E}">
        <p14:creationId xmlns:p14="http://schemas.microsoft.com/office/powerpoint/2010/main" val="724077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9620"/>
            <a:ext cx="12240403" cy="2273213"/>
          </a:xfrm>
          <a:prstGeom prst="rect">
            <a:avLst/>
          </a:prstGeom>
        </p:spPr>
      </p:pic>
      <p:sp>
        <p:nvSpPr>
          <p:cNvPr id="5" name="Rectangle 4"/>
          <p:cNvSpPr/>
          <p:nvPr/>
        </p:nvSpPr>
        <p:spPr>
          <a:xfrm>
            <a:off x="1" y="-129620"/>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Role</a:t>
            </a:r>
            <a:endParaRPr lang="en-US" dirty="0"/>
          </a:p>
        </p:txBody>
      </p:sp>
      <p:sp>
        <p:nvSpPr>
          <p:cNvPr id="3" name="Rectangle 2"/>
          <p:cNvSpPr/>
          <p:nvPr/>
        </p:nvSpPr>
        <p:spPr>
          <a:xfrm>
            <a:off x="838200" y="3330103"/>
            <a:ext cx="7086600" cy="3108543"/>
          </a:xfrm>
          <a:prstGeom prst="rect">
            <a:avLst/>
          </a:prstGeom>
        </p:spPr>
        <p:txBody>
          <a:bodyPr wrap="square">
            <a:spAutoFit/>
          </a:bodyPr>
          <a:lstStyle/>
          <a:p>
            <a:pPr marL="342900" indent="-342900">
              <a:buFont typeface="Arial" charset="0"/>
              <a:buChar char="•"/>
            </a:pPr>
            <a:r>
              <a:rPr lang="en-US" sz="2800" dirty="0"/>
              <a:t>Interweaves writing and content</a:t>
            </a:r>
          </a:p>
          <a:p>
            <a:pPr marL="342900" indent="-342900">
              <a:buFont typeface="Arial" charset="0"/>
              <a:buChar char="•"/>
            </a:pPr>
            <a:r>
              <a:rPr lang="en-US" sz="2800" dirty="0"/>
              <a:t>Promotes writing as a practice  </a:t>
            </a:r>
          </a:p>
          <a:p>
            <a:pPr marL="342900" indent="-342900">
              <a:buFont typeface="Arial" charset="0"/>
              <a:buChar char="•"/>
            </a:pPr>
            <a:r>
              <a:rPr lang="en-US" sz="2800" dirty="0"/>
              <a:t>Models theoretical and practical content as tools for your practice</a:t>
            </a:r>
          </a:p>
          <a:p>
            <a:pPr marL="342900" indent="-342900">
              <a:buFont typeface="Arial" charset="0"/>
              <a:buChar char="•"/>
            </a:pPr>
            <a:r>
              <a:rPr lang="en-US" sz="2800" dirty="0"/>
              <a:t>Encourages you to explore your </a:t>
            </a:r>
            <a:r>
              <a:rPr lang="en-US" sz="2800" b="1" dirty="0"/>
              <a:t>language</a:t>
            </a:r>
            <a:r>
              <a:rPr lang="en-US" sz="2800" dirty="0"/>
              <a:t> and develop your </a:t>
            </a:r>
            <a:r>
              <a:rPr lang="en-US" sz="2800" b="1" dirty="0"/>
              <a:t>articulacy,</a:t>
            </a:r>
            <a:r>
              <a:rPr lang="en-US" sz="2800" dirty="0"/>
              <a:t> both of which are essential tools for your creative success!</a:t>
            </a:r>
          </a:p>
        </p:txBody>
      </p:sp>
      <p:sp>
        <p:nvSpPr>
          <p:cNvPr id="8" name="TextBox 7"/>
          <p:cNvSpPr txBox="1"/>
          <p:nvPr/>
        </p:nvSpPr>
        <p:spPr>
          <a:xfrm>
            <a:off x="838200" y="2622217"/>
            <a:ext cx="4619791" cy="707886"/>
          </a:xfrm>
          <a:prstGeom prst="rect">
            <a:avLst/>
          </a:prstGeom>
          <a:noFill/>
        </p:spPr>
        <p:txBody>
          <a:bodyPr wrap="none" rtlCol="0">
            <a:spAutoFit/>
          </a:bodyPr>
          <a:lstStyle/>
          <a:p>
            <a:r>
              <a:rPr lang="en-US" sz="4000" b="1" dirty="0"/>
              <a:t>Contextual Practices </a:t>
            </a:r>
          </a:p>
        </p:txBody>
      </p:sp>
    </p:spTree>
    <p:extLst>
      <p:ext uri="{BB962C8B-B14F-4D97-AF65-F5344CB8AC3E}">
        <p14:creationId xmlns:p14="http://schemas.microsoft.com/office/powerpoint/2010/main" val="1620126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9620"/>
            <a:ext cx="12240403" cy="2273213"/>
          </a:xfrm>
          <a:prstGeom prst="rect">
            <a:avLst/>
          </a:prstGeom>
        </p:spPr>
      </p:pic>
      <p:sp>
        <p:nvSpPr>
          <p:cNvPr id="5" name="Rectangle 4"/>
          <p:cNvSpPr/>
          <p:nvPr/>
        </p:nvSpPr>
        <p:spPr>
          <a:xfrm>
            <a:off x="1" y="-129620"/>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2A519FD-2939-6C40-9033-B89AD8A7AFB1}"/>
              </a:ext>
            </a:extLst>
          </p:cNvPr>
          <p:cNvPicPr>
            <a:picLocks noChangeAspect="1"/>
          </p:cNvPicPr>
          <p:nvPr/>
        </p:nvPicPr>
        <p:blipFill>
          <a:blip r:embed="rId4"/>
          <a:stretch>
            <a:fillRect/>
          </a:stretch>
        </p:blipFill>
        <p:spPr>
          <a:xfrm>
            <a:off x="0" y="1149310"/>
            <a:ext cx="12192000" cy="5553292"/>
          </a:xfrm>
          <a:prstGeom prst="rect">
            <a:avLst/>
          </a:prstGeom>
        </p:spPr>
      </p:pic>
    </p:spTree>
    <p:extLst>
      <p:ext uri="{BB962C8B-B14F-4D97-AF65-F5344CB8AC3E}">
        <p14:creationId xmlns:p14="http://schemas.microsoft.com/office/powerpoint/2010/main" val="20390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BDBAEF"/>
        </a:solidFill>
        <a:effectLst/>
      </p:bgPr>
    </p:bg>
    <p:spTree>
      <p:nvGrpSpPr>
        <p:cNvPr id="1" name=""/>
        <p:cNvGrpSpPr/>
        <p:nvPr/>
      </p:nvGrpSpPr>
      <p:grpSpPr>
        <a:xfrm>
          <a:off x="0" y="0"/>
          <a:ext cx="0" cy="0"/>
          <a:chOff x="0" y="0"/>
          <a:chExt cx="0" cy="0"/>
        </a:xfrm>
      </p:grpSpPr>
      <p:sp>
        <p:nvSpPr>
          <p:cNvPr id="4" name="TextBox 3"/>
          <p:cNvSpPr txBox="1"/>
          <p:nvPr/>
        </p:nvSpPr>
        <p:spPr>
          <a:xfrm>
            <a:off x="839449" y="377717"/>
            <a:ext cx="10653855" cy="1015663"/>
          </a:xfrm>
          <a:prstGeom prst="rect">
            <a:avLst/>
          </a:prstGeom>
          <a:noFill/>
        </p:spPr>
        <p:txBody>
          <a:bodyPr wrap="square" rtlCol="0">
            <a:spAutoFit/>
          </a:bodyPr>
          <a:lstStyle/>
          <a:p>
            <a:r>
              <a:rPr lang="en-GB" sz="6000" dirty="0"/>
              <a:t>Ways of Thinking (ADDA4022/C)</a:t>
            </a:r>
            <a:endParaRPr lang="en-US" sz="6000" b="1" i="1" dirty="0"/>
          </a:p>
        </p:txBody>
      </p:sp>
      <p:sp>
        <p:nvSpPr>
          <p:cNvPr id="8" name="Rectangle 7"/>
          <p:cNvSpPr/>
          <p:nvPr/>
        </p:nvSpPr>
        <p:spPr>
          <a:xfrm>
            <a:off x="614289" y="1393380"/>
            <a:ext cx="11626113" cy="5386090"/>
          </a:xfrm>
          <a:prstGeom prst="rect">
            <a:avLst/>
          </a:prstGeom>
        </p:spPr>
        <p:txBody>
          <a:bodyPr wrap="square">
            <a:spAutoFit/>
          </a:bodyPr>
          <a:lstStyle/>
          <a:p>
            <a:endParaRPr lang="en-GB" sz="3200" b="1" dirty="0">
              <a:ea typeface="Times New Roman" charset="0"/>
            </a:endParaRPr>
          </a:p>
          <a:p>
            <a:pPr marL="571500" indent="-571500">
              <a:buFont typeface="Arial" panose="020B0604020202020204" pitchFamily="34" charset="0"/>
              <a:buChar char="•"/>
            </a:pPr>
            <a:r>
              <a:rPr lang="en-GB" sz="4000" dirty="0"/>
              <a:t>You have 20 credits of Contextual Practices per academic year. </a:t>
            </a:r>
          </a:p>
          <a:p>
            <a:pPr marL="571500" indent="-571500">
              <a:buFont typeface="Arial" panose="020B0604020202020204" pitchFamily="34" charset="0"/>
              <a:buChar char="•"/>
            </a:pPr>
            <a:r>
              <a:rPr lang="en-GB" sz="4000" dirty="0"/>
              <a:t>Ways of Thinking (SEM1) is a 10 credit module, </a:t>
            </a:r>
            <a:br>
              <a:rPr lang="en-GB" sz="4000" dirty="0"/>
            </a:br>
            <a:r>
              <a:rPr lang="en-GB" sz="4000" dirty="0"/>
              <a:t>as is Ways of Perceiving (SEM2). </a:t>
            </a:r>
          </a:p>
          <a:p>
            <a:pPr marL="571500" indent="-571500">
              <a:buFont typeface="Arial" panose="020B0604020202020204" pitchFamily="34" charset="0"/>
              <a:buChar char="•"/>
            </a:pPr>
            <a:r>
              <a:rPr lang="en-GB" sz="4000" dirty="0"/>
              <a:t>You must pass both to progress to the next year. </a:t>
            </a:r>
          </a:p>
          <a:p>
            <a:pPr marL="571500" indent="-571500">
              <a:buFont typeface="Arial" panose="020B0604020202020204" pitchFamily="34" charset="0"/>
              <a:buChar char="•"/>
            </a:pPr>
            <a:r>
              <a:rPr lang="en-GB" sz="4000" dirty="0"/>
              <a:t>The pass mark is 40%. </a:t>
            </a:r>
          </a:p>
          <a:p>
            <a:endParaRPr lang="en-GB" sz="4000" dirty="0"/>
          </a:p>
          <a:p>
            <a:endParaRPr lang="en-GB" sz="3200" dirty="0">
              <a:ea typeface="Times New Roman" charset="0"/>
            </a:endParaRPr>
          </a:p>
        </p:txBody>
      </p:sp>
    </p:spTree>
    <p:extLst>
      <p:ext uri="{BB962C8B-B14F-4D97-AF65-F5344CB8AC3E}">
        <p14:creationId xmlns:p14="http://schemas.microsoft.com/office/powerpoint/2010/main" val="18105212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9620"/>
            <a:ext cx="12240403" cy="2273213"/>
          </a:xfrm>
          <a:prstGeom prst="rect">
            <a:avLst/>
          </a:prstGeom>
        </p:spPr>
      </p:pic>
      <p:sp>
        <p:nvSpPr>
          <p:cNvPr id="5" name="Rectangle 4"/>
          <p:cNvSpPr/>
          <p:nvPr/>
        </p:nvSpPr>
        <p:spPr>
          <a:xfrm>
            <a:off x="1" y="-129620"/>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2A519FD-2939-6C40-9033-B89AD8A7AFB1}"/>
              </a:ext>
            </a:extLst>
          </p:cNvPr>
          <p:cNvPicPr>
            <a:picLocks noChangeAspect="1"/>
          </p:cNvPicPr>
          <p:nvPr/>
        </p:nvPicPr>
        <p:blipFill>
          <a:blip r:embed="rId4"/>
          <a:stretch>
            <a:fillRect/>
          </a:stretch>
        </p:blipFill>
        <p:spPr>
          <a:xfrm>
            <a:off x="0" y="1149310"/>
            <a:ext cx="12192000" cy="5553292"/>
          </a:xfrm>
          <a:prstGeom prst="rect">
            <a:avLst/>
          </a:prstGeom>
        </p:spPr>
      </p:pic>
      <p:sp>
        <p:nvSpPr>
          <p:cNvPr id="8" name="TextBox 7">
            <a:extLst>
              <a:ext uri="{FF2B5EF4-FFF2-40B4-BE49-F238E27FC236}">
                <a16:creationId xmlns:a16="http://schemas.microsoft.com/office/drawing/2014/main" id="{14406F67-CF7E-EE44-BF30-02C5350C4D8C}"/>
              </a:ext>
            </a:extLst>
          </p:cNvPr>
          <p:cNvSpPr txBox="1"/>
          <p:nvPr/>
        </p:nvSpPr>
        <p:spPr>
          <a:xfrm>
            <a:off x="3642652" y="1915532"/>
            <a:ext cx="4423108" cy="646331"/>
          </a:xfrm>
          <a:prstGeom prst="rect">
            <a:avLst/>
          </a:prstGeom>
          <a:solidFill>
            <a:schemeClr val="bg1"/>
          </a:solidFill>
        </p:spPr>
        <p:txBody>
          <a:bodyPr wrap="square" rtlCol="0">
            <a:spAutoFit/>
          </a:bodyPr>
          <a:lstStyle/>
          <a:p>
            <a:r>
              <a:rPr lang="en-US" dirty="0"/>
              <a:t>FOCUS ON DEVELOPING YOUR ESSENTIAL RESEARCH, WRITING SKILLS &amp; ABILITIES</a:t>
            </a:r>
          </a:p>
        </p:txBody>
      </p:sp>
      <p:sp>
        <p:nvSpPr>
          <p:cNvPr id="9" name="TextBox 8">
            <a:extLst>
              <a:ext uri="{FF2B5EF4-FFF2-40B4-BE49-F238E27FC236}">
                <a16:creationId xmlns:a16="http://schemas.microsoft.com/office/drawing/2014/main" id="{5FCB478E-27E4-134E-9405-C15A7DD3754C}"/>
              </a:ext>
            </a:extLst>
          </p:cNvPr>
          <p:cNvSpPr txBox="1"/>
          <p:nvPr/>
        </p:nvSpPr>
        <p:spPr>
          <a:xfrm>
            <a:off x="4194312" y="3007493"/>
            <a:ext cx="3170316" cy="646331"/>
          </a:xfrm>
          <a:prstGeom prst="rect">
            <a:avLst/>
          </a:prstGeom>
          <a:solidFill>
            <a:schemeClr val="bg1"/>
          </a:solidFill>
        </p:spPr>
        <p:txBody>
          <a:bodyPr wrap="square" rtlCol="0">
            <a:spAutoFit/>
          </a:bodyPr>
          <a:lstStyle/>
          <a:p>
            <a:r>
              <a:rPr lang="en-US" dirty="0"/>
              <a:t>FOCUS ON DEVELOPING YOUR SUBJECT KNOWLEDGE </a:t>
            </a:r>
          </a:p>
        </p:txBody>
      </p:sp>
      <p:sp>
        <p:nvSpPr>
          <p:cNvPr id="10" name="TextBox 9">
            <a:extLst>
              <a:ext uri="{FF2B5EF4-FFF2-40B4-BE49-F238E27FC236}">
                <a16:creationId xmlns:a16="http://schemas.microsoft.com/office/drawing/2014/main" id="{B028606D-2A60-934D-B1C6-A18F5999C7C1}"/>
              </a:ext>
            </a:extLst>
          </p:cNvPr>
          <p:cNvSpPr txBox="1"/>
          <p:nvPr/>
        </p:nvSpPr>
        <p:spPr>
          <a:xfrm>
            <a:off x="5030764" y="4185310"/>
            <a:ext cx="1607127" cy="1200329"/>
          </a:xfrm>
          <a:prstGeom prst="rect">
            <a:avLst/>
          </a:prstGeom>
          <a:solidFill>
            <a:schemeClr val="bg1"/>
          </a:solidFill>
        </p:spPr>
        <p:txBody>
          <a:bodyPr wrap="square" rtlCol="0">
            <a:spAutoFit/>
          </a:bodyPr>
          <a:lstStyle/>
          <a:p>
            <a:r>
              <a:rPr lang="en-US" dirty="0"/>
              <a:t>DEMONSTRATE ALL SKILLS AND SUBJECT KNOWLEDGE </a:t>
            </a:r>
          </a:p>
        </p:txBody>
      </p:sp>
    </p:spTree>
    <p:extLst>
      <p:ext uri="{BB962C8B-B14F-4D97-AF65-F5344CB8AC3E}">
        <p14:creationId xmlns:p14="http://schemas.microsoft.com/office/powerpoint/2010/main" val="3688037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9620"/>
            <a:ext cx="12240403" cy="2273213"/>
          </a:xfrm>
          <a:prstGeom prst="rect">
            <a:avLst/>
          </a:prstGeom>
        </p:spPr>
      </p:pic>
      <p:sp>
        <p:nvSpPr>
          <p:cNvPr id="5" name="Rectangle 4"/>
          <p:cNvSpPr/>
          <p:nvPr/>
        </p:nvSpPr>
        <p:spPr>
          <a:xfrm>
            <a:off x="1" y="-129620"/>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Focus on Skills: </a:t>
            </a:r>
            <a:endParaRPr lang="en-US" dirty="0"/>
          </a:p>
        </p:txBody>
      </p:sp>
      <p:sp>
        <p:nvSpPr>
          <p:cNvPr id="9" name="Subtitle 2"/>
          <p:cNvSpPr>
            <a:spLocks noGrp="1"/>
          </p:cNvSpPr>
          <p:nvPr>
            <p:ph type="subTitle" idx="1"/>
          </p:nvPr>
        </p:nvSpPr>
        <p:spPr>
          <a:xfrm>
            <a:off x="838199" y="2518348"/>
            <a:ext cx="10929079" cy="3672590"/>
          </a:xfrm>
        </p:spPr>
        <p:txBody>
          <a:bodyPr>
            <a:normAutofit/>
          </a:bodyPr>
          <a:lstStyle/>
          <a:p>
            <a:pPr algn="l"/>
            <a:r>
              <a:rPr lang="en-GB" b="1" dirty="0"/>
              <a:t>Welsh Language and Culture</a:t>
            </a:r>
            <a:endParaRPr lang="en-US" dirty="0"/>
          </a:p>
          <a:p>
            <a:pPr algn="l"/>
            <a:endParaRPr lang="en-US" dirty="0"/>
          </a:p>
          <a:p>
            <a:pPr algn="l"/>
            <a:r>
              <a:rPr lang="en-US" dirty="0"/>
              <a:t>Gwen is available to work with Welsh speakers who can attend Welsh Language sessions organized every week.</a:t>
            </a:r>
          </a:p>
          <a:p>
            <a:pPr algn="l"/>
            <a:endParaRPr lang="en-US" dirty="0"/>
          </a:p>
          <a:p>
            <a:pPr algn="l"/>
            <a:r>
              <a:rPr lang="en-US" dirty="0"/>
              <a:t>Gwen will join us next week to introduce herself and her specialist area.</a:t>
            </a:r>
          </a:p>
        </p:txBody>
      </p:sp>
    </p:spTree>
    <p:extLst>
      <p:ext uri="{BB962C8B-B14F-4D97-AF65-F5344CB8AC3E}">
        <p14:creationId xmlns:p14="http://schemas.microsoft.com/office/powerpoint/2010/main" val="1204564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61128"/>
            <a:ext cx="12240403" cy="2273213"/>
          </a:xfrm>
          <a:prstGeom prst="rect">
            <a:avLst/>
          </a:prstGeom>
        </p:spPr>
      </p:pic>
      <p:sp>
        <p:nvSpPr>
          <p:cNvPr id="5" name="Rectangle 4"/>
          <p:cNvSpPr/>
          <p:nvPr/>
        </p:nvSpPr>
        <p:spPr>
          <a:xfrm>
            <a:off x="1" y="-844525"/>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845389" y="1660500"/>
            <a:ext cx="10709302" cy="3693319"/>
          </a:xfrm>
          <a:prstGeom prst="rect">
            <a:avLst/>
          </a:prstGeom>
        </p:spPr>
        <p:txBody>
          <a:bodyPr wrap="square">
            <a:spAutoFit/>
          </a:bodyPr>
          <a:lstStyle/>
          <a:p>
            <a:pPr lvl="1">
              <a:spcAft>
                <a:spcPts val="1200"/>
              </a:spcAft>
              <a:buFont typeface="+mj-lt"/>
              <a:buAutoNum type="arabicPeriod"/>
            </a:pPr>
            <a:r>
              <a:rPr lang="en-US" sz="3200" dirty="0">
                <a:latin typeface="Calibri" charset="0"/>
              </a:rPr>
              <a:t> Engagement with Literature skills</a:t>
            </a:r>
          </a:p>
          <a:p>
            <a:pPr lvl="1">
              <a:spcAft>
                <a:spcPts val="1200"/>
              </a:spcAft>
              <a:buFont typeface="+mj-lt"/>
              <a:buAutoNum type="arabicPeriod"/>
            </a:pPr>
            <a:r>
              <a:rPr lang="en-US" sz="3200" dirty="0">
                <a:latin typeface="Calibri" charset="0"/>
              </a:rPr>
              <a:t> Knowledge and Understanding Skills</a:t>
            </a:r>
          </a:p>
          <a:p>
            <a:pPr lvl="1">
              <a:spcAft>
                <a:spcPts val="1200"/>
              </a:spcAft>
              <a:buFont typeface="+mj-lt"/>
              <a:buAutoNum type="arabicPeriod"/>
            </a:pPr>
            <a:r>
              <a:rPr lang="en-US" sz="3200" dirty="0">
                <a:latin typeface="Calibri" charset="0"/>
              </a:rPr>
              <a:t> Cognitive and Intellectual Skills</a:t>
            </a:r>
          </a:p>
          <a:p>
            <a:pPr lvl="1">
              <a:spcAft>
                <a:spcPts val="1200"/>
              </a:spcAft>
              <a:buFont typeface="+mj-lt"/>
              <a:buAutoNum type="arabicPeriod"/>
            </a:pPr>
            <a:r>
              <a:rPr lang="en-US" sz="3200" dirty="0">
                <a:latin typeface="Calibri" charset="0"/>
              </a:rPr>
              <a:t> Practical Application Skills</a:t>
            </a:r>
          </a:p>
          <a:p>
            <a:pPr lvl="1">
              <a:spcAft>
                <a:spcPts val="1200"/>
              </a:spcAft>
              <a:buFont typeface="+mj-lt"/>
              <a:buAutoNum type="arabicPeriod"/>
            </a:pPr>
            <a:r>
              <a:rPr lang="en-US" sz="3200" dirty="0">
                <a:latin typeface="Calibri" charset="0"/>
              </a:rPr>
              <a:t> Transferable Skills for Life and Professional Practice</a:t>
            </a:r>
          </a:p>
          <a:p>
            <a:pPr>
              <a:spcAft>
                <a:spcPts val="1200"/>
              </a:spcAft>
            </a:pPr>
            <a:endParaRPr lang="en-US" sz="2400" dirty="0">
              <a:latin typeface="Calibri" charset="0"/>
            </a:endParaRPr>
          </a:p>
        </p:txBody>
      </p:sp>
      <p:sp>
        <p:nvSpPr>
          <p:cNvPr id="6" name="Title 1"/>
          <p:cNvSpPr txBox="1">
            <a:spLocks/>
          </p:cNvSpPr>
          <p:nvPr/>
        </p:nvSpPr>
        <p:spPr>
          <a:xfrm>
            <a:off x="838200" y="-10037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Assessment criteria</a:t>
            </a:r>
            <a:endParaRPr lang="en-US" dirty="0"/>
          </a:p>
        </p:txBody>
      </p:sp>
    </p:spTree>
    <p:extLst>
      <p:ext uri="{BB962C8B-B14F-4D97-AF65-F5344CB8AC3E}">
        <p14:creationId xmlns:p14="http://schemas.microsoft.com/office/powerpoint/2010/main" val="1317753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861128"/>
            <a:ext cx="12240403" cy="2273213"/>
          </a:xfrm>
          <a:prstGeom prst="rect">
            <a:avLst/>
          </a:prstGeom>
        </p:spPr>
      </p:pic>
      <p:sp>
        <p:nvSpPr>
          <p:cNvPr id="5" name="Rectangle 4"/>
          <p:cNvSpPr/>
          <p:nvPr/>
        </p:nvSpPr>
        <p:spPr>
          <a:xfrm>
            <a:off x="1" y="-844525"/>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845389" y="1660500"/>
            <a:ext cx="8643668" cy="4893647"/>
          </a:xfrm>
          <a:prstGeom prst="rect">
            <a:avLst/>
          </a:prstGeom>
        </p:spPr>
        <p:txBody>
          <a:bodyPr wrap="square">
            <a:spAutoFit/>
          </a:bodyPr>
          <a:lstStyle/>
          <a:p>
            <a:r>
              <a:rPr lang="en-US" sz="2400" b="1" dirty="0">
                <a:latin typeface="Calibri" charset="0"/>
              </a:rPr>
              <a:t>Module 1</a:t>
            </a:r>
            <a:r>
              <a:rPr lang="en-US" sz="2400" dirty="0">
                <a:latin typeface="Calibri" charset="0"/>
              </a:rPr>
              <a:t> (Ways of Thinking)</a:t>
            </a:r>
            <a:endParaRPr lang="en-US" sz="2400" dirty="0"/>
          </a:p>
          <a:p>
            <a:pPr lvl="1">
              <a:buFont typeface="+mj-lt"/>
              <a:buAutoNum type="arabicPeriod"/>
            </a:pPr>
            <a:r>
              <a:rPr lang="en-US" sz="2400" dirty="0">
                <a:latin typeface="Calibri" charset="0"/>
              </a:rPr>
              <a:t> Engagement with Literature skills 40% </a:t>
            </a:r>
          </a:p>
          <a:p>
            <a:pPr lvl="1">
              <a:buFont typeface="+mj-lt"/>
              <a:buAutoNum type="arabicPeriod"/>
            </a:pPr>
            <a:r>
              <a:rPr lang="en-US" sz="2400" dirty="0">
                <a:latin typeface="Calibri" charset="0"/>
              </a:rPr>
              <a:t> Knowledge and Understanding Skills 10% </a:t>
            </a:r>
          </a:p>
          <a:p>
            <a:pPr lvl="1">
              <a:buFont typeface="+mj-lt"/>
              <a:buAutoNum type="arabicPeriod"/>
            </a:pPr>
            <a:r>
              <a:rPr lang="en-US" sz="2400" dirty="0">
                <a:latin typeface="Calibri" charset="0"/>
              </a:rPr>
              <a:t> Cognitive and Intellectual Skills 30% </a:t>
            </a:r>
          </a:p>
          <a:p>
            <a:pPr lvl="1">
              <a:buFont typeface="+mj-lt"/>
              <a:buAutoNum type="arabicPeriod"/>
            </a:pPr>
            <a:r>
              <a:rPr lang="en-US" sz="2400" dirty="0">
                <a:latin typeface="Calibri" charset="0"/>
              </a:rPr>
              <a:t> Practical Application Skills 10% </a:t>
            </a:r>
          </a:p>
          <a:p>
            <a:pPr lvl="1">
              <a:buFont typeface="+mj-lt"/>
              <a:buAutoNum type="arabicPeriod"/>
            </a:pPr>
            <a:r>
              <a:rPr lang="en-US" sz="2400" dirty="0">
                <a:latin typeface="Calibri" charset="0"/>
              </a:rPr>
              <a:t> Transferable Skills for Life and Professional Practice 10% </a:t>
            </a:r>
          </a:p>
          <a:p>
            <a:endParaRPr lang="en-US" sz="2400" dirty="0">
              <a:latin typeface="Calibri" charset="0"/>
            </a:endParaRPr>
          </a:p>
          <a:p>
            <a:r>
              <a:rPr lang="en-US" sz="2400" dirty="0">
                <a:latin typeface="Calibri" charset="0"/>
              </a:rPr>
              <a:t>And for </a:t>
            </a:r>
            <a:r>
              <a:rPr lang="en-US" sz="2400" b="1" dirty="0">
                <a:latin typeface="Calibri" charset="0"/>
              </a:rPr>
              <a:t>Module 2</a:t>
            </a:r>
            <a:r>
              <a:rPr lang="en-US" sz="2400" dirty="0">
                <a:latin typeface="Calibri" charset="0"/>
              </a:rPr>
              <a:t> (Ways of Perceiving)</a:t>
            </a:r>
            <a:endParaRPr lang="en-US" sz="2400" dirty="0"/>
          </a:p>
          <a:p>
            <a:pPr lvl="2">
              <a:buFont typeface="+mj-lt"/>
              <a:buAutoNum type="arabicPeriod"/>
            </a:pPr>
            <a:r>
              <a:rPr lang="en-US" sz="2400" b="1" dirty="0">
                <a:latin typeface="Calibri" charset="0"/>
              </a:rPr>
              <a:t> </a:t>
            </a:r>
            <a:r>
              <a:rPr lang="en-US" sz="2400" dirty="0">
                <a:latin typeface="Calibri" charset="0"/>
              </a:rPr>
              <a:t>Engagement with Literature skills 40% </a:t>
            </a:r>
          </a:p>
          <a:p>
            <a:pPr lvl="2">
              <a:buFont typeface="+mj-lt"/>
              <a:buAutoNum type="arabicPeriod"/>
            </a:pPr>
            <a:r>
              <a:rPr lang="en-US" sz="2400" dirty="0">
                <a:latin typeface="Calibri" charset="0"/>
              </a:rPr>
              <a:t> Knowledge and Understanding Skills 10% </a:t>
            </a:r>
          </a:p>
          <a:p>
            <a:pPr lvl="2">
              <a:buFont typeface="+mj-lt"/>
              <a:buAutoNum type="arabicPeriod"/>
            </a:pPr>
            <a:r>
              <a:rPr lang="en-US" sz="2400" dirty="0">
                <a:latin typeface="Calibri" charset="0"/>
              </a:rPr>
              <a:t> Cognitive and Intellectual Skills 30% </a:t>
            </a:r>
          </a:p>
          <a:p>
            <a:pPr lvl="2">
              <a:buFont typeface="+mj-lt"/>
              <a:buAutoNum type="arabicPeriod"/>
            </a:pPr>
            <a:r>
              <a:rPr lang="en-US" sz="2400" dirty="0">
                <a:latin typeface="Calibri" charset="0"/>
              </a:rPr>
              <a:t> Practical Application Skills 10% </a:t>
            </a:r>
          </a:p>
          <a:p>
            <a:pPr lvl="2">
              <a:buFont typeface="+mj-lt"/>
              <a:buAutoNum type="arabicPeriod"/>
            </a:pPr>
            <a:r>
              <a:rPr lang="en-US" sz="2400" dirty="0">
                <a:latin typeface="Calibri" charset="0"/>
              </a:rPr>
              <a:t> Transferable Skills for Life and Professional Practice 10% </a:t>
            </a:r>
          </a:p>
        </p:txBody>
      </p:sp>
      <p:sp>
        <p:nvSpPr>
          <p:cNvPr id="6" name="Title 1"/>
          <p:cNvSpPr txBox="1">
            <a:spLocks/>
          </p:cNvSpPr>
          <p:nvPr/>
        </p:nvSpPr>
        <p:spPr>
          <a:xfrm>
            <a:off x="838200" y="-10037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Weighting: Level 4</a:t>
            </a:r>
            <a:endParaRPr lang="en-US" dirty="0"/>
          </a:p>
        </p:txBody>
      </p:sp>
    </p:spTree>
    <p:extLst>
      <p:ext uri="{BB962C8B-B14F-4D97-AF65-F5344CB8AC3E}">
        <p14:creationId xmlns:p14="http://schemas.microsoft.com/office/powerpoint/2010/main" val="2006637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111114" y="3341356"/>
            <a:ext cx="3692433" cy="2671618"/>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9620"/>
            <a:ext cx="12240403" cy="2273213"/>
          </a:xfrm>
          <a:prstGeom prst="rect">
            <a:avLst/>
          </a:prstGeom>
        </p:spPr>
      </p:pic>
      <p:sp>
        <p:nvSpPr>
          <p:cNvPr id="5" name="Rectangle 4"/>
          <p:cNvSpPr/>
          <p:nvPr/>
        </p:nvSpPr>
        <p:spPr>
          <a:xfrm>
            <a:off x="1" y="-129620"/>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5400" dirty="0"/>
              <a:t>Why do we do Contextual Practices? </a:t>
            </a:r>
            <a:endParaRPr lang="en-US" sz="5400" dirty="0"/>
          </a:p>
        </p:txBody>
      </p:sp>
      <p:sp>
        <p:nvSpPr>
          <p:cNvPr id="9" name="Subtitle 2"/>
          <p:cNvSpPr>
            <a:spLocks noGrp="1"/>
          </p:cNvSpPr>
          <p:nvPr>
            <p:ph type="subTitle" idx="1"/>
          </p:nvPr>
        </p:nvSpPr>
        <p:spPr>
          <a:xfrm>
            <a:off x="838200" y="3063734"/>
            <a:ext cx="9144000" cy="1655762"/>
          </a:xfrm>
        </p:spPr>
        <p:txBody>
          <a:bodyPr>
            <a:normAutofit/>
          </a:bodyPr>
          <a:lstStyle/>
          <a:p>
            <a:pPr marL="342900" indent="-342900" algn="l">
              <a:buFont typeface="Wingdings" charset="2"/>
              <a:buChar char="§"/>
            </a:pPr>
            <a:endParaRPr lang="en-GB" b="1" dirty="0"/>
          </a:p>
          <a:p>
            <a:pPr marL="342900" indent="-342900" algn="l">
              <a:buFont typeface="Wingdings" charset="2"/>
              <a:buChar char="§"/>
            </a:pPr>
            <a:endParaRPr lang="en-GB" b="1" dirty="0"/>
          </a:p>
          <a:p>
            <a:pPr algn="l"/>
            <a:endParaRPr lang="en-GB" b="1" dirty="0"/>
          </a:p>
        </p:txBody>
      </p:sp>
      <p:sp>
        <p:nvSpPr>
          <p:cNvPr id="3" name="TextBox 2"/>
          <p:cNvSpPr txBox="1"/>
          <p:nvPr/>
        </p:nvSpPr>
        <p:spPr>
          <a:xfrm>
            <a:off x="304801" y="5914949"/>
            <a:ext cx="9116291" cy="369332"/>
          </a:xfrm>
          <a:prstGeom prst="rect">
            <a:avLst/>
          </a:prstGeom>
          <a:noFill/>
        </p:spPr>
        <p:txBody>
          <a:bodyPr wrap="square" rtlCol="0">
            <a:spAutoFit/>
          </a:bodyPr>
          <a:lstStyle/>
          <a:p>
            <a:pPr marL="342900" indent="-342900">
              <a:buFont typeface="Wingdings" charset="2"/>
              <a:buChar char="§"/>
            </a:pPr>
            <a:r>
              <a:rPr lang="en-GB" b="1" dirty="0"/>
              <a:t>The role of Contextual Practices in your BA (Hons) qualification. </a:t>
            </a:r>
          </a:p>
        </p:txBody>
      </p:sp>
      <p:sp>
        <p:nvSpPr>
          <p:cNvPr id="8" name="TextBox 7"/>
          <p:cNvSpPr txBox="1"/>
          <p:nvPr/>
        </p:nvSpPr>
        <p:spPr>
          <a:xfrm>
            <a:off x="4190424" y="3959609"/>
            <a:ext cx="1938555" cy="923330"/>
          </a:xfrm>
          <a:prstGeom prst="rect">
            <a:avLst/>
          </a:prstGeom>
          <a:noFill/>
        </p:spPr>
        <p:txBody>
          <a:bodyPr wrap="square" rtlCol="0">
            <a:spAutoFit/>
          </a:bodyPr>
          <a:lstStyle/>
          <a:p>
            <a:pPr marL="285750" indent="-285750">
              <a:buFont typeface="Arial" charset="0"/>
              <a:buChar char="•"/>
            </a:pPr>
            <a:r>
              <a:rPr lang="en-GB" b="1" dirty="0"/>
              <a:t>Course Content &amp; Key dates</a:t>
            </a:r>
          </a:p>
          <a:p>
            <a:endParaRPr lang="en-US" dirty="0"/>
          </a:p>
        </p:txBody>
      </p:sp>
      <p:sp>
        <p:nvSpPr>
          <p:cNvPr id="10" name="TextBox 9"/>
          <p:cNvSpPr txBox="1"/>
          <p:nvPr/>
        </p:nvSpPr>
        <p:spPr>
          <a:xfrm>
            <a:off x="7191454" y="5466336"/>
            <a:ext cx="1925782" cy="646331"/>
          </a:xfrm>
          <a:prstGeom prst="rect">
            <a:avLst/>
          </a:prstGeom>
          <a:noFill/>
        </p:spPr>
        <p:txBody>
          <a:bodyPr wrap="square" rtlCol="0">
            <a:spAutoFit/>
          </a:bodyPr>
          <a:lstStyle/>
          <a:p>
            <a:pPr marL="285750" indent="-285750">
              <a:buFont typeface="Arial" charset="0"/>
              <a:buChar char="•"/>
            </a:pPr>
            <a:r>
              <a:rPr lang="en-GB" b="1" dirty="0">
                <a:solidFill>
                  <a:schemeClr val="bg1">
                    <a:lumMod val="50000"/>
                  </a:schemeClr>
                </a:solidFill>
              </a:rPr>
              <a:t>Structure</a:t>
            </a:r>
          </a:p>
          <a:p>
            <a:pPr marL="285750" indent="-285750">
              <a:buFont typeface="Arial" charset="0"/>
              <a:buChar char="•"/>
            </a:pPr>
            <a:endParaRPr lang="en-US" dirty="0"/>
          </a:p>
        </p:txBody>
      </p:sp>
      <p:sp>
        <p:nvSpPr>
          <p:cNvPr id="11" name="TextBox 10"/>
          <p:cNvSpPr txBox="1"/>
          <p:nvPr/>
        </p:nvSpPr>
        <p:spPr>
          <a:xfrm>
            <a:off x="6515856" y="3468157"/>
            <a:ext cx="1006814" cy="923330"/>
          </a:xfrm>
          <a:prstGeom prst="rect">
            <a:avLst/>
          </a:prstGeom>
          <a:noFill/>
        </p:spPr>
        <p:txBody>
          <a:bodyPr wrap="none" rtlCol="0">
            <a:spAutoFit/>
          </a:bodyPr>
          <a:lstStyle/>
          <a:p>
            <a:pPr marL="285750" indent="-285750">
              <a:buFont typeface="Arial" charset="0"/>
              <a:buChar char="•"/>
            </a:pPr>
            <a:r>
              <a:rPr lang="en-GB" b="1" dirty="0">
                <a:solidFill>
                  <a:schemeClr val="bg1">
                    <a:lumMod val="50000"/>
                  </a:schemeClr>
                </a:solidFill>
              </a:rPr>
              <a:t>FAQ’s</a:t>
            </a:r>
          </a:p>
          <a:p>
            <a:pPr marL="285750" indent="-285750">
              <a:buFont typeface="Arial" charset="0"/>
              <a:buChar char="•"/>
            </a:pPr>
            <a:endParaRPr lang="en-GB" b="1" dirty="0">
              <a:solidFill>
                <a:schemeClr val="bg1">
                  <a:lumMod val="50000"/>
                </a:schemeClr>
              </a:solidFill>
            </a:endParaRPr>
          </a:p>
          <a:p>
            <a:endParaRPr lang="en-US" dirty="0"/>
          </a:p>
        </p:txBody>
      </p:sp>
      <p:sp>
        <p:nvSpPr>
          <p:cNvPr id="12" name="TextBox 11"/>
          <p:cNvSpPr txBox="1"/>
          <p:nvPr/>
        </p:nvSpPr>
        <p:spPr>
          <a:xfrm>
            <a:off x="7360121" y="2472946"/>
            <a:ext cx="1588448" cy="369332"/>
          </a:xfrm>
          <a:prstGeom prst="rect">
            <a:avLst/>
          </a:prstGeom>
          <a:noFill/>
        </p:spPr>
        <p:txBody>
          <a:bodyPr wrap="none" rtlCol="0">
            <a:spAutoFit/>
          </a:bodyPr>
          <a:lstStyle/>
          <a:p>
            <a:pPr marL="285750" indent="-285750">
              <a:buFont typeface="Arial" charset="0"/>
              <a:buChar char="•"/>
            </a:pPr>
            <a:r>
              <a:rPr lang="en-GB" b="1" dirty="0">
                <a:solidFill>
                  <a:schemeClr val="bg1">
                    <a:lumMod val="50000"/>
                  </a:schemeClr>
                </a:solidFill>
              </a:rPr>
              <a:t>Assignment</a:t>
            </a:r>
            <a:endParaRPr lang="en-US" dirty="0">
              <a:solidFill>
                <a:schemeClr val="bg1">
                  <a:lumMod val="50000"/>
                </a:schemeClr>
              </a:solidFill>
            </a:endParaRPr>
          </a:p>
        </p:txBody>
      </p:sp>
      <p:sp>
        <p:nvSpPr>
          <p:cNvPr id="13" name="TextBox 12"/>
          <p:cNvSpPr txBox="1"/>
          <p:nvPr/>
        </p:nvSpPr>
        <p:spPr>
          <a:xfrm>
            <a:off x="9675789" y="3823726"/>
            <a:ext cx="1598066" cy="369332"/>
          </a:xfrm>
          <a:prstGeom prst="rect">
            <a:avLst/>
          </a:prstGeom>
          <a:noFill/>
        </p:spPr>
        <p:txBody>
          <a:bodyPr wrap="none" rtlCol="0">
            <a:spAutoFit/>
          </a:bodyPr>
          <a:lstStyle/>
          <a:p>
            <a:pPr marL="285750" indent="-285750">
              <a:buFont typeface="Arial" charset="0"/>
              <a:buChar char="•"/>
            </a:pPr>
            <a:r>
              <a:rPr lang="en-GB" b="1" dirty="0">
                <a:solidFill>
                  <a:schemeClr val="bg1">
                    <a:lumMod val="50000"/>
                  </a:schemeClr>
                </a:solidFill>
              </a:rPr>
              <a:t>Assessment</a:t>
            </a:r>
            <a:endParaRPr lang="en-US" dirty="0">
              <a:solidFill>
                <a:schemeClr val="bg1">
                  <a:lumMod val="50000"/>
                </a:schemeClr>
              </a:solidFill>
            </a:endParaRPr>
          </a:p>
        </p:txBody>
      </p:sp>
      <p:sp>
        <p:nvSpPr>
          <p:cNvPr id="2" name="Freeform 1"/>
          <p:cNvSpPr/>
          <p:nvPr/>
        </p:nvSpPr>
        <p:spPr>
          <a:xfrm>
            <a:off x="489869" y="2139301"/>
            <a:ext cx="10164275" cy="3873673"/>
          </a:xfrm>
          <a:custGeom>
            <a:avLst/>
            <a:gdLst>
              <a:gd name="connsiteX0" fmla="*/ 244422 w 10288967"/>
              <a:gd name="connsiteY0" fmla="*/ 3740727 h 3879374"/>
              <a:gd name="connsiteX1" fmla="*/ 341404 w 10288967"/>
              <a:gd name="connsiteY1" fmla="*/ 3740727 h 3879374"/>
              <a:gd name="connsiteX2" fmla="*/ 3541804 w 10288967"/>
              <a:gd name="connsiteY2" fmla="*/ 2299855 h 3879374"/>
              <a:gd name="connsiteX3" fmla="*/ 6603658 w 10288967"/>
              <a:gd name="connsiteY3" fmla="*/ 3699164 h 3879374"/>
              <a:gd name="connsiteX4" fmla="*/ 5966349 w 10288967"/>
              <a:gd name="connsiteY4" fmla="*/ 457200 h 3879374"/>
              <a:gd name="connsiteX5" fmla="*/ 9651658 w 10288967"/>
              <a:gd name="connsiteY5" fmla="*/ 1731818 h 3879374"/>
              <a:gd name="connsiteX6" fmla="*/ 9720931 w 10288967"/>
              <a:gd name="connsiteY6" fmla="*/ 415636 h 3879374"/>
              <a:gd name="connsiteX7" fmla="*/ 10288967 w 10288967"/>
              <a:gd name="connsiteY7" fmla="*/ 0 h 3879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88967" h="3879374">
                <a:moveTo>
                  <a:pt x="244422" y="3740727"/>
                </a:moveTo>
                <a:cubicBezTo>
                  <a:pt x="18131" y="3860799"/>
                  <a:pt x="-208160" y="3980872"/>
                  <a:pt x="341404" y="3740727"/>
                </a:cubicBezTo>
                <a:cubicBezTo>
                  <a:pt x="890968" y="3500582"/>
                  <a:pt x="2498095" y="2306782"/>
                  <a:pt x="3541804" y="2299855"/>
                </a:cubicBezTo>
                <a:cubicBezTo>
                  <a:pt x="4585513" y="2292928"/>
                  <a:pt x="6199567" y="4006273"/>
                  <a:pt x="6603658" y="3699164"/>
                </a:cubicBezTo>
                <a:cubicBezTo>
                  <a:pt x="7007749" y="3392055"/>
                  <a:pt x="5458349" y="785091"/>
                  <a:pt x="5966349" y="457200"/>
                </a:cubicBezTo>
                <a:cubicBezTo>
                  <a:pt x="6474349" y="129309"/>
                  <a:pt x="9025894" y="1738745"/>
                  <a:pt x="9651658" y="1731818"/>
                </a:cubicBezTo>
                <a:cubicBezTo>
                  <a:pt x="10277422" y="1724891"/>
                  <a:pt x="9614713" y="704272"/>
                  <a:pt x="9720931" y="415636"/>
                </a:cubicBezTo>
                <a:cubicBezTo>
                  <a:pt x="9827149" y="127000"/>
                  <a:pt x="9820222" y="381000"/>
                  <a:pt x="10288967" y="0"/>
                </a:cubicBezTo>
              </a:path>
            </a:pathLst>
          </a:custGeom>
          <a:noFill/>
          <a:ln w="539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defTabSz="914400" eaLnBrk="1" fontAlgn="auto" latinLnBrk="0" hangingPunct="1">
              <a:lnSpc>
                <a:spcPct val="100000"/>
              </a:lnSpc>
              <a:spcBef>
                <a:spcPts val="0"/>
              </a:spcBef>
              <a:spcAft>
                <a:spcPts val="0"/>
              </a:spcAft>
              <a:buClrTx/>
              <a:buSzTx/>
              <a:buFont typeface="Wingdings" charset="2"/>
              <a:buNone/>
              <a:tabLst/>
              <a:defRPr/>
            </a:pPr>
            <a:endParaRPr lang="en-GB" b="1" dirty="0"/>
          </a:p>
        </p:txBody>
      </p:sp>
      <p:sp>
        <p:nvSpPr>
          <p:cNvPr id="15" name="Rectangle 14"/>
          <p:cNvSpPr/>
          <p:nvPr/>
        </p:nvSpPr>
        <p:spPr>
          <a:xfrm>
            <a:off x="10312400" y="2096143"/>
            <a:ext cx="1543991" cy="369332"/>
          </a:xfrm>
          <a:prstGeom prst="rect">
            <a:avLst/>
          </a:prstGeom>
        </p:spPr>
        <p:txBody>
          <a:bodyPr wrap="square">
            <a:spAutoFit/>
          </a:bodyPr>
          <a:lstStyle/>
          <a:p>
            <a:pPr marL="285750" indent="-285750">
              <a:buFont typeface="Arial" charset="0"/>
              <a:buChar char="•"/>
            </a:pPr>
            <a:r>
              <a:rPr lang="en-GB" b="1" dirty="0">
                <a:solidFill>
                  <a:schemeClr val="bg1">
                    <a:lumMod val="50000"/>
                  </a:schemeClr>
                </a:solidFill>
              </a:rPr>
              <a:t>Questions?</a:t>
            </a:r>
            <a:endParaRPr lang="en-US" dirty="0">
              <a:solidFill>
                <a:schemeClr val="bg1">
                  <a:lumMod val="50000"/>
                </a:schemeClr>
              </a:solidFill>
            </a:endParaRPr>
          </a:p>
        </p:txBody>
      </p:sp>
    </p:spTree>
    <p:extLst>
      <p:ext uri="{BB962C8B-B14F-4D97-AF65-F5344CB8AC3E}">
        <p14:creationId xmlns:p14="http://schemas.microsoft.com/office/powerpoint/2010/main" val="1513564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14522" y="-798"/>
            <a:ext cx="8856061" cy="6858798"/>
          </a:xfrm>
          <a:prstGeom prst="rect">
            <a:avLst/>
          </a:prstGeom>
        </p:spPr>
      </p:pic>
      <p:sp>
        <p:nvSpPr>
          <p:cNvPr id="4" name="Title 1"/>
          <p:cNvSpPr txBox="1">
            <a:spLocks/>
          </p:cNvSpPr>
          <p:nvPr/>
        </p:nvSpPr>
        <p:spPr>
          <a:xfrm>
            <a:off x="349623" y="325822"/>
            <a:ext cx="2792504" cy="956135"/>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Content</a:t>
            </a:r>
            <a:endParaRPr lang="en-US" dirty="0"/>
          </a:p>
        </p:txBody>
      </p:sp>
      <p:sp>
        <p:nvSpPr>
          <p:cNvPr id="7" name="Title 1"/>
          <p:cNvSpPr txBox="1">
            <a:spLocks/>
          </p:cNvSpPr>
          <p:nvPr/>
        </p:nvSpPr>
        <p:spPr>
          <a:xfrm>
            <a:off x="8655426" y="-43606"/>
            <a:ext cx="2792504"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solidFill>
                  <a:schemeClr val="bg1"/>
                </a:solidFill>
              </a:rPr>
              <a:t>Context</a:t>
            </a:r>
            <a:endParaRPr lang="en-US" dirty="0">
              <a:solidFill>
                <a:schemeClr val="bg1"/>
              </a:solidFill>
            </a:endParaRPr>
          </a:p>
        </p:txBody>
      </p:sp>
      <p:sp>
        <p:nvSpPr>
          <p:cNvPr id="2" name="TextBox 1">
            <a:extLst>
              <a:ext uri="{FF2B5EF4-FFF2-40B4-BE49-F238E27FC236}">
                <a16:creationId xmlns:a16="http://schemas.microsoft.com/office/drawing/2014/main" id="{93BBC7AF-0935-4CFA-7487-C0AC8C745C18}"/>
              </a:ext>
            </a:extLst>
          </p:cNvPr>
          <p:cNvSpPr txBox="1"/>
          <p:nvPr/>
        </p:nvSpPr>
        <p:spPr>
          <a:xfrm>
            <a:off x="441434" y="1513490"/>
            <a:ext cx="2700693" cy="5078313"/>
          </a:xfrm>
          <a:prstGeom prst="rect">
            <a:avLst/>
          </a:prstGeom>
          <a:noFill/>
        </p:spPr>
        <p:txBody>
          <a:bodyPr wrap="square" rtlCol="0">
            <a:spAutoFit/>
          </a:bodyPr>
          <a:lstStyle/>
          <a:p>
            <a:r>
              <a:rPr lang="en-GB" b="1" dirty="0"/>
              <a:t>Simple way to remember</a:t>
            </a:r>
          </a:p>
          <a:p>
            <a:r>
              <a:rPr lang="en-GB" b="1" dirty="0"/>
              <a:t>Content = the message</a:t>
            </a:r>
            <a:br>
              <a:rPr lang="en-GB" dirty="0"/>
            </a:br>
            <a:endParaRPr lang="en-GB" dirty="0"/>
          </a:p>
          <a:p>
            <a:r>
              <a:rPr lang="en-GB" b="1" dirty="0"/>
              <a:t>Context = the meaning behind the message</a:t>
            </a:r>
            <a:endParaRPr lang="en-GB" dirty="0"/>
          </a:p>
          <a:p>
            <a:endParaRPr lang="en-GB" b="1" dirty="0"/>
          </a:p>
          <a:p>
            <a:endParaRPr lang="en-GB" b="1" dirty="0"/>
          </a:p>
          <a:p>
            <a:r>
              <a:rPr lang="en-GB" b="1" dirty="0"/>
              <a:t>In Graphic Design</a:t>
            </a:r>
          </a:p>
          <a:p>
            <a:pPr>
              <a:buFont typeface="Arial" panose="020B0604020202020204" pitchFamily="34" charset="0"/>
              <a:buChar char="•"/>
            </a:pPr>
            <a:r>
              <a:rPr lang="en-GB" b="1" dirty="0"/>
              <a:t>Content</a:t>
            </a:r>
            <a:r>
              <a:rPr lang="en-GB" dirty="0"/>
              <a:t>: text, images, typography, layout elements.</a:t>
            </a:r>
          </a:p>
          <a:p>
            <a:pPr>
              <a:buFont typeface="Arial" panose="020B0604020202020204" pitchFamily="34" charset="0"/>
              <a:buChar char="•"/>
            </a:pPr>
            <a:r>
              <a:rPr lang="en-GB" b="1" dirty="0"/>
              <a:t>Context</a:t>
            </a:r>
            <a:r>
              <a:rPr lang="en-GB" dirty="0"/>
              <a:t>: the audience, culture, medium (poster, website, social post), and purpose — all of which affect how people interpret the design.</a:t>
            </a:r>
          </a:p>
          <a:p>
            <a:endParaRPr lang="en-US" dirty="0"/>
          </a:p>
        </p:txBody>
      </p:sp>
    </p:spTree>
    <p:extLst>
      <p:ext uri="{BB962C8B-B14F-4D97-AF65-F5344CB8AC3E}">
        <p14:creationId xmlns:p14="http://schemas.microsoft.com/office/powerpoint/2010/main" val="1066681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duotone>
              <a:schemeClr val="accent1">
                <a:shade val="45000"/>
                <a:satMod val="135000"/>
              </a:schemeClr>
              <a:prstClr val="white"/>
            </a:duotone>
            <a:alphaModFix amt="43000"/>
            <a:extLst>
              <a:ext uri="{BEBA8EAE-BF5A-486C-A8C5-ECC9F3942E4B}">
                <a14:imgProps xmlns:a14="http://schemas.microsoft.com/office/drawing/2010/main">
                  <a14:imgLayer r:embed="rId4">
                    <a14:imgEffect>
                      <a14:colorTemperature colorTemp="3285"/>
                    </a14:imgEffect>
                    <a14:imgEffect>
                      <a14:saturation sat="400000"/>
                    </a14:imgEffect>
                    <a14:imgEffect>
                      <a14:brightnessContrast bright="60000"/>
                    </a14:imgEffect>
                  </a14:imgLayer>
                </a14:imgProps>
              </a:ext>
              <a:ext uri="{28A0092B-C50C-407E-A947-70E740481C1C}">
                <a14:useLocalDpi xmlns:a14="http://schemas.microsoft.com/office/drawing/2010/main" val="0"/>
              </a:ext>
            </a:extLst>
          </a:blip>
          <a:stretch>
            <a:fillRect/>
          </a:stretch>
        </p:blipFill>
        <p:spPr>
          <a:xfrm>
            <a:off x="0" y="-113578"/>
            <a:ext cx="12240403" cy="6971578"/>
          </a:xfrm>
          <a:prstGeom prst="rect">
            <a:avLst/>
          </a:prstGeom>
        </p:spPr>
      </p:pic>
      <p:sp>
        <p:nvSpPr>
          <p:cNvPr id="2" name="Rectangle 1"/>
          <p:cNvSpPr/>
          <p:nvPr/>
        </p:nvSpPr>
        <p:spPr>
          <a:xfrm>
            <a:off x="-16321" y="1690688"/>
            <a:ext cx="12256724" cy="5009915"/>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208545" y="900289"/>
            <a:ext cx="12015537" cy="3816429"/>
          </a:xfrm>
          <a:prstGeom prst="rect">
            <a:avLst/>
          </a:prstGeom>
        </p:spPr>
        <p:txBody>
          <a:bodyPr wrap="square">
            <a:spAutoFit/>
          </a:bodyPr>
          <a:lstStyle/>
          <a:p>
            <a:pPr algn="ctr"/>
            <a:endParaRPr lang="en-US" sz="3200" b="1" dirty="0">
              <a:solidFill>
                <a:srgbClr val="000000"/>
              </a:solidFill>
              <a:latin typeface="Calibri" charset="0"/>
            </a:endParaRPr>
          </a:p>
          <a:p>
            <a:endParaRPr lang="en-US" sz="2400" dirty="0">
              <a:solidFill>
                <a:srgbClr val="000000"/>
              </a:solidFill>
              <a:latin typeface="Calibri" charset="0"/>
            </a:endParaRPr>
          </a:p>
          <a:p>
            <a:r>
              <a:rPr lang="en-US" sz="2400" dirty="0">
                <a:solidFill>
                  <a:srgbClr val="000000"/>
                </a:solidFill>
                <a:latin typeface="Calibri" charset="0"/>
              </a:rPr>
              <a:t>In semester 1 you will develop a portfolio of written ideas about your own practice drawn from your taught sessions and your own independent research. You will be assessed on three pieces of writing: one for each of their lecture strands. (Portfolio = 1500 words in total)</a:t>
            </a:r>
          </a:p>
          <a:p>
            <a:endParaRPr lang="en-US" sz="2400" b="1" dirty="0">
              <a:latin typeface="Calibri" charset="0"/>
            </a:endParaRPr>
          </a:p>
          <a:p>
            <a:endParaRPr lang="en-US" sz="2400" b="1" dirty="0">
              <a:latin typeface="Calibri" charset="0"/>
            </a:endParaRPr>
          </a:p>
          <a:p>
            <a:r>
              <a:rPr lang="en-US" sz="2400" b="1" dirty="0">
                <a:latin typeface="Calibri" charset="0"/>
              </a:rPr>
              <a:t>Hand-in Deadline: </a:t>
            </a:r>
            <a:r>
              <a:rPr lang="en-GB" sz="2400" b="1" dirty="0"/>
              <a:t>12pm mid-day Tuesday 8</a:t>
            </a:r>
            <a:r>
              <a:rPr lang="en-GB" sz="2400" b="1" baseline="30000" dirty="0"/>
              <a:t>th</a:t>
            </a:r>
            <a:r>
              <a:rPr lang="en-GB" sz="2400" b="1" dirty="0"/>
              <a:t> December 2026</a:t>
            </a:r>
            <a:r>
              <a:rPr lang="en-US" sz="2400" b="1" dirty="0">
                <a:latin typeface="Calibri" charset="0"/>
              </a:rPr>
              <a:t>.</a:t>
            </a:r>
            <a:endParaRPr lang="en-US" sz="2400" dirty="0">
              <a:latin typeface="Calibri" charset="0"/>
            </a:endParaRPr>
          </a:p>
          <a:p>
            <a:r>
              <a:rPr lang="en-US" sz="2400" b="1" dirty="0">
                <a:latin typeface="Calibri" charset="0"/>
              </a:rPr>
              <a:t>Feedback available from Tuesday 26</a:t>
            </a:r>
            <a:r>
              <a:rPr lang="en-US" sz="2400" b="1" baseline="30000" dirty="0">
                <a:latin typeface="Calibri" charset="0"/>
              </a:rPr>
              <a:t>th</a:t>
            </a:r>
            <a:r>
              <a:rPr lang="en-US" sz="2400" b="1" dirty="0">
                <a:latin typeface="Calibri" charset="0"/>
              </a:rPr>
              <a:t> Jan 2027</a:t>
            </a:r>
            <a:endParaRPr lang="en-US" sz="2400" dirty="0">
              <a:solidFill>
                <a:srgbClr val="000000"/>
              </a:solidFill>
              <a:latin typeface="Calibri" charset="0"/>
            </a:endParaRPr>
          </a:p>
          <a:p>
            <a:r>
              <a:rPr lang="en-US" dirty="0">
                <a:solidFill>
                  <a:srgbClr val="000000"/>
                </a:solidFill>
                <a:latin typeface="Calibri" charset="0"/>
              </a:rPr>
              <a:t> </a:t>
            </a:r>
            <a:endParaRPr lang="en-US" sz="1600" b="0" i="0" dirty="0">
              <a:solidFill>
                <a:srgbClr val="000000"/>
              </a:solidFill>
              <a:effectLst/>
              <a:latin typeface="Calibri" charset="0"/>
            </a:endParaRPr>
          </a:p>
        </p:txBody>
      </p:sp>
      <p:sp>
        <p:nvSpPr>
          <p:cNvPr id="4"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Content</a:t>
            </a:r>
            <a:endParaRPr lang="en-US" dirty="0"/>
          </a:p>
        </p:txBody>
      </p:sp>
    </p:spTree>
    <p:extLst>
      <p:ext uri="{BB962C8B-B14F-4D97-AF65-F5344CB8AC3E}">
        <p14:creationId xmlns:p14="http://schemas.microsoft.com/office/powerpoint/2010/main" val="6527838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111114" y="3341356"/>
            <a:ext cx="3692433" cy="2671618"/>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9620"/>
            <a:ext cx="12240403" cy="2273213"/>
          </a:xfrm>
          <a:prstGeom prst="rect">
            <a:avLst/>
          </a:prstGeom>
        </p:spPr>
      </p:pic>
      <p:sp>
        <p:nvSpPr>
          <p:cNvPr id="5" name="Rectangle 4"/>
          <p:cNvSpPr/>
          <p:nvPr/>
        </p:nvSpPr>
        <p:spPr>
          <a:xfrm>
            <a:off x="1" y="-129620"/>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5400" dirty="0"/>
              <a:t>Why do we do Contextual Practices? </a:t>
            </a:r>
            <a:endParaRPr lang="en-US" sz="5400" dirty="0"/>
          </a:p>
        </p:txBody>
      </p:sp>
      <p:sp>
        <p:nvSpPr>
          <p:cNvPr id="9" name="Subtitle 2"/>
          <p:cNvSpPr>
            <a:spLocks noGrp="1"/>
          </p:cNvSpPr>
          <p:nvPr>
            <p:ph type="subTitle" idx="1"/>
          </p:nvPr>
        </p:nvSpPr>
        <p:spPr>
          <a:xfrm>
            <a:off x="838200" y="3063734"/>
            <a:ext cx="9144000" cy="1655762"/>
          </a:xfrm>
        </p:spPr>
        <p:txBody>
          <a:bodyPr>
            <a:normAutofit/>
          </a:bodyPr>
          <a:lstStyle/>
          <a:p>
            <a:pPr marL="342900" indent="-342900" algn="l">
              <a:buFont typeface="Wingdings" charset="2"/>
              <a:buChar char="§"/>
            </a:pPr>
            <a:endParaRPr lang="en-GB" b="1" dirty="0"/>
          </a:p>
          <a:p>
            <a:pPr marL="342900" indent="-342900" algn="l">
              <a:buFont typeface="Wingdings" charset="2"/>
              <a:buChar char="§"/>
            </a:pPr>
            <a:endParaRPr lang="en-GB" b="1" dirty="0"/>
          </a:p>
          <a:p>
            <a:pPr algn="l"/>
            <a:endParaRPr lang="en-GB" b="1" dirty="0"/>
          </a:p>
        </p:txBody>
      </p:sp>
      <p:sp>
        <p:nvSpPr>
          <p:cNvPr id="3" name="TextBox 2"/>
          <p:cNvSpPr txBox="1"/>
          <p:nvPr/>
        </p:nvSpPr>
        <p:spPr>
          <a:xfrm>
            <a:off x="304801" y="5914949"/>
            <a:ext cx="9116291" cy="369332"/>
          </a:xfrm>
          <a:prstGeom prst="rect">
            <a:avLst/>
          </a:prstGeom>
          <a:noFill/>
        </p:spPr>
        <p:txBody>
          <a:bodyPr wrap="square" rtlCol="0">
            <a:spAutoFit/>
          </a:bodyPr>
          <a:lstStyle/>
          <a:p>
            <a:pPr marL="342900" indent="-342900">
              <a:buFont typeface="Wingdings" charset="2"/>
              <a:buChar char="§"/>
            </a:pPr>
            <a:r>
              <a:rPr lang="en-GB" b="1" dirty="0"/>
              <a:t>The role of Contextual Practices in your BA (Hons) qualification. </a:t>
            </a:r>
          </a:p>
        </p:txBody>
      </p:sp>
      <p:sp>
        <p:nvSpPr>
          <p:cNvPr id="8" name="TextBox 7"/>
          <p:cNvSpPr txBox="1"/>
          <p:nvPr/>
        </p:nvSpPr>
        <p:spPr>
          <a:xfrm>
            <a:off x="4190424" y="3959609"/>
            <a:ext cx="1938555" cy="923330"/>
          </a:xfrm>
          <a:prstGeom prst="rect">
            <a:avLst/>
          </a:prstGeom>
          <a:noFill/>
        </p:spPr>
        <p:txBody>
          <a:bodyPr wrap="square" rtlCol="0">
            <a:spAutoFit/>
          </a:bodyPr>
          <a:lstStyle/>
          <a:p>
            <a:pPr marL="285750" indent="-285750">
              <a:buFont typeface="Arial" charset="0"/>
              <a:buChar char="•"/>
            </a:pPr>
            <a:r>
              <a:rPr lang="en-GB" b="1" dirty="0">
                <a:solidFill>
                  <a:schemeClr val="bg1">
                    <a:lumMod val="50000"/>
                  </a:schemeClr>
                </a:solidFill>
              </a:rPr>
              <a:t>Course Content &amp; Key dates</a:t>
            </a:r>
          </a:p>
          <a:p>
            <a:endParaRPr lang="en-US" dirty="0"/>
          </a:p>
        </p:txBody>
      </p:sp>
      <p:sp>
        <p:nvSpPr>
          <p:cNvPr id="10" name="TextBox 9"/>
          <p:cNvSpPr txBox="1"/>
          <p:nvPr/>
        </p:nvSpPr>
        <p:spPr>
          <a:xfrm>
            <a:off x="7191454" y="5466336"/>
            <a:ext cx="1925782" cy="646331"/>
          </a:xfrm>
          <a:prstGeom prst="rect">
            <a:avLst/>
          </a:prstGeom>
          <a:noFill/>
        </p:spPr>
        <p:txBody>
          <a:bodyPr wrap="square" rtlCol="0">
            <a:spAutoFit/>
          </a:bodyPr>
          <a:lstStyle/>
          <a:p>
            <a:pPr marL="285750" indent="-285750">
              <a:buFont typeface="Arial" charset="0"/>
              <a:buChar char="•"/>
            </a:pPr>
            <a:r>
              <a:rPr lang="en-GB" b="1" dirty="0"/>
              <a:t>Structure</a:t>
            </a:r>
          </a:p>
          <a:p>
            <a:pPr marL="285750" indent="-285750">
              <a:buFont typeface="Arial" charset="0"/>
              <a:buChar char="•"/>
            </a:pPr>
            <a:endParaRPr lang="en-US" dirty="0"/>
          </a:p>
        </p:txBody>
      </p:sp>
      <p:sp>
        <p:nvSpPr>
          <p:cNvPr id="11" name="TextBox 10"/>
          <p:cNvSpPr txBox="1"/>
          <p:nvPr/>
        </p:nvSpPr>
        <p:spPr>
          <a:xfrm>
            <a:off x="6515856" y="3468157"/>
            <a:ext cx="1323952" cy="369332"/>
          </a:xfrm>
          <a:prstGeom prst="rect">
            <a:avLst/>
          </a:prstGeom>
          <a:noFill/>
        </p:spPr>
        <p:txBody>
          <a:bodyPr wrap="none" rtlCol="0">
            <a:spAutoFit/>
          </a:bodyPr>
          <a:lstStyle/>
          <a:p>
            <a:pPr marL="285750" indent="-285750">
              <a:buFont typeface="Arial" charset="0"/>
              <a:buChar char="•"/>
            </a:pPr>
            <a:r>
              <a:rPr lang="en-GB" b="1" dirty="0">
                <a:solidFill>
                  <a:schemeClr val="bg1">
                    <a:lumMod val="50000"/>
                  </a:schemeClr>
                </a:solidFill>
              </a:rPr>
              <a:t>FAQ ‘W’s</a:t>
            </a:r>
          </a:p>
        </p:txBody>
      </p:sp>
      <p:sp>
        <p:nvSpPr>
          <p:cNvPr id="12" name="TextBox 11"/>
          <p:cNvSpPr txBox="1"/>
          <p:nvPr/>
        </p:nvSpPr>
        <p:spPr>
          <a:xfrm>
            <a:off x="7360121" y="2472946"/>
            <a:ext cx="1588448" cy="369332"/>
          </a:xfrm>
          <a:prstGeom prst="rect">
            <a:avLst/>
          </a:prstGeom>
          <a:noFill/>
        </p:spPr>
        <p:txBody>
          <a:bodyPr wrap="none" rtlCol="0">
            <a:spAutoFit/>
          </a:bodyPr>
          <a:lstStyle/>
          <a:p>
            <a:pPr marL="285750" indent="-285750">
              <a:buFont typeface="Arial" charset="0"/>
              <a:buChar char="•"/>
            </a:pPr>
            <a:r>
              <a:rPr lang="en-GB" b="1" dirty="0">
                <a:solidFill>
                  <a:schemeClr val="bg1">
                    <a:lumMod val="50000"/>
                  </a:schemeClr>
                </a:solidFill>
              </a:rPr>
              <a:t>Assignment</a:t>
            </a:r>
            <a:endParaRPr lang="en-US" dirty="0">
              <a:solidFill>
                <a:schemeClr val="bg1">
                  <a:lumMod val="50000"/>
                </a:schemeClr>
              </a:solidFill>
            </a:endParaRPr>
          </a:p>
        </p:txBody>
      </p:sp>
      <p:sp>
        <p:nvSpPr>
          <p:cNvPr id="13" name="TextBox 12"/>
          <p:cNvSpPr txBox="1"/>
          <p:nvPr/>
        </p:nvSpPr>
        <p:spPr>
          <a:xfrm>
            <a:off x="9675789" y="3823726"/>
            <a:ext cx="1598066" cy="369332"/>
          </a:xfrm>
          <a:prstGeom prst="rect">
            <a:avLst/>
          </a:prstGeom>
          <a:noFill/>
        </p:spPr>
        <p:txBody>
          <a:bodyPr wrap="none" rtlCol="0">
            <a:spAutoFit/>
          </a:bodyPr>
          <a:lstStyle/>
          <a:p>
            <a:pPr marL="285750" indent="-285750">
              <a:buFont typeface="Arial" charset="0"/>
              <a:buChar char="•"/>
            </a:pPr>
            <a:r>
              <a:rPr lang="en-GB" b="1" dirty="0">
                <a:solidFill>
                  <a:schemeClr val="bg1">
                    <a:lumMod val="50000"/>
                  </a:schemeClr>
                </a:solidFill>
              </a:rPr>
              <a:t>Assessment</a:t>
            </a:r>
            <a:endParaRPr lang="en-US" dirty="0">
              <a:solidFill>
                <a:schemeClr val="bg1">
                  <a:lumMod val="50000"/>
                </a:schemeClr>
              </a:solidFill>
            </a:endParaRPr>
          </a:p>
        </p:txBody>
      </p:sp>
      <p:sp>
        <p:nvSpPr>
          <p:cNvPr id="2" name="Freeform 1"/>
          <p:cNvSpPr/>
          <p:nvPr/>
        </p:nvSpPr>
        <p:spPr>
          <a:xfrm>
            <a:off x="489869" y="2139301"/>
            <a:ext cx="10164275" cy="3873673"/>
          </a:xfrm>
          <a:custGeom>
            <a:avLst/>
            <a:gdLst>
              <a:gd name="connsiteX0" fmla="*/ 244422 w 10288967"/>
              <a:gd name="connsiteY0" fmla="*/ 3740727 h 3879374"/>
              <a:gd name="connsiteX1" fmla="*/ 341404 w 10288967"/>
              <a:gd name="connsiteY1" fmla="*/ 3740727 h 3879374"/>
              <a:gd name="connsiteX2" fmla="*/ 3541804 w 10288967"/>
              <a:gd name="connsiteY2" fmla="*/ 2299855 h 3879374"/>
              <a:gd name="connsiteX3" fmla="*/ 6603658 w 10288967"/>
              <a:gd name="connsiteY3" fmla="*/ 3699164 h 3879374"/>
              <a:gd name="connsiteX4" fmla="*/ 5966349 w 10288967"/>
              <a:gd name="connsiteY4" fmla="*/ 457200 h 3879374"/>
              <a:gd name="connsiteX5" fmla="*/ 9651658 w 10288967"/>
              <a:gd name="connsiteY5" fmla="*/ 1731818 h 3879374"/>
              <a:gd name="connsiteX6" fmla="*/ 9720931 w 10288967"/>
              <a:gd name="connsiteY6" fmla="*/ 415636 h 3879374"/>
              <a:gd name="connsiteX7" fmla="*/ 10288967 w 10288967"/>
              <a:gd name="connsiteY7" fmla="*/ 0 h 3879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88967" h="3879374">
                <a:moveTo>
                  <a:pt x="244422" y="3740727"/>
                </a:moveTo>
                <a:cubicBezTo>
                  <a:pt x="18131" y="3860799"/>
                  <a:pt x="-208160" y="3980872"/>
                  <a:pt x="341404" y="3740727"/>
                </a:cubicBezTo>
                <a:cubicBezTo>
                  <a:pt x="890968" y="3500582"/>
                  <a:pt x="2498095" y="2306782"/>
                  <a:pt x="3541804" y="2299855"/>
                </a:cubicBezTo>
                <a:cubicBezTo>
                  <a:pt x="4585513" y="2292928"/>
                  <a:pt x="6199567" y="4006273"/>
                  <a:pt x="6603658" y="3699164"/>
                </a:cubicBezTo>
                <a:cubicBezTo>
                  <a:pt x="7007749" y="3392055"/>
                  <a:pt x="5458349" y="785091"/>
                  <a:pt x="5966349" y="457200"/>
                </a:cubicBezTo>
                <a:cubicBezTo>
                  <a:pt x="6474349" y="129309"/>
                  <a:pt x="9025894" y="1738745"/>
                  <a:pt x="9651658" y="1731818"/>
                </a:cubicBezTo>
                <a:cubicBezTo>
                  <a:pt x="10277422" y="1724891"/>
                  <a:pt x="9614713" y="704272"/>
                  <a:pt x="9720931" y="415636"/>
                </a:cubicBezTo>
                <a:cubicBezTo>
                  <a:pt x="9827149" y="127000"/>
                  <a:pt x="9820222" y="381000"/>
                  <a:pt x="10288967" y="0"/>
                </a:cubicBezTo>
              </a:path>
            </a:pathLst>
          </a:custGeom>
          <a:noFill/>
          <a:ln w="539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defTabSz="914400" eaLnBrk="1" fontAlgn="auto" latinLnBrk="0" hangingPunct="1">
              <a:lnSpc>
                <a:spcPct val="100000"/>
              </a:lnSpc>
              <a:spcBef>
                <a:spcPts val="0"/>
              </a:spcBef>
              <a:spcAft>
                <a:spcPts val="0"/>
              </a:spcAft>
              <a:buClrTx/>
              <a:buSzTx/>
              <a:buFont typeface="Wingdings" charset="2"/>
              <a:buNone/>
              <a:tabLst/>
              <a:defRPr/>
            </a:pPr>
            <a:endParaRPr lang="en-GB" b="1" dirty="0"/>
          </a:p>
        </p:txBody>
      </p:sp>
      <p:sp>
        <p:nvSpPr>
          <p:cNvPr id="15" name="Rectangle 14"/>
          <p:cNvSpPr/>
          <p:nvPr/>
        </p:nvSpPr>
        <p:spPr>
          <a:xfrm>
            <a:off x="10278534" y="2096143"/>
            <a:ext cx="1577858" cy="369332"/>
          </a:xfrm>
          <a:prstGeom prst="rect">
            <a:avLst/>
          </a:prstGeom>
        </p:spPr>
        <p:txBody>
          <a:bodyPr wrap="square">
            <a:spAutoFit/>
          </a:bodyPr>
          <a:lstStyle/>
          <a:p>
            <a:pPr marL="285750" indent="-285750">
              <a:buFont typeface="Arial" charset="0"/>
              <a:buChar char="•"/>
            </a:pPr>
            <a:r>
              <a:rPr lang="en-GB" b="1" dirty="0">
                <a:solidFill>
                  <a:schemeClr val="bg1">
                    <a:lumMod val="50000"/>
                  </a:schemeClr>
                </a:solidFill>
              </a:rPr>
              <a:t>Questions?</a:t>
            </a:r>
            <a:endParaRPr lang="en-US" dirty="0">
              <a:solidFill>
                <a:schemeClr val="bg1">
                  <a:lumMod val="50000"/>
                </a:schemeClr>
              </a:solidFill>
            </a:endParaRPr>
          </a:p>
        </p:txBody>
      </p:sp>
    </p:spTree>
    <p:extLst>
      <p:ext uri="{BB962C8B-B14F-4D97-AF65-F5344CB8AC3E}">
        <p14:creationId xmlns:p14="http://schemas.microsoft.com/office/powerpoint/2010/main" val="18904541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6785A5F-04E3-7945-9C15-DCFADF8F5217}"/>
              </a:ext>
            </a:extLst>
          </p:cNvPr>
          <p:cNvPicPr>
            <a:picLocks noChangeAspect="1"/>
          </p:cNvPicPr>
          <p:nvPr/>
        </p:nvPicPr>
        <p:blipFill>
          <a:blip r:embed="rId3">
            <a:alphaModFix amt="43000"/>
            <a:extLst>
              <a:ext uri="{BEBA8EAE-BF5A-486C-A8C5-ECC9F3942E4B}">
                <a14:imgProps xmlns:a14="http://schemas.microsoft.com/office/drawing/2010/main">
                  <a14:imgLayer r:embed="rId4">
                    <a14:imgEffect>
                      <a14:sharpenSoften amount="-84000"/>
                    </a14:imgEffect>
                    <a14:imgEffect>
                      <a14:colorTemperature colorTemp="3285"/>
                    </a14:imgEffect>
                    <a14:imgEffect>
                      <a14:saturation sat="400000"/>
                    </a14:imgEffect>
                    <a14:imgEffect>
                      <a14:brightnessContrast bright="77000" contrast="-46000"/>
                    </a14:imgEffect>
                  </a14:imgLayer>
                </a14:imgProps>
              </a:ext>
              <a:ext uri="{28A0092B-C50C-407E-A947-70E740481C1C}">
                <a14:useLocalDpi xmlns:a14="http://schemas.microsoft.com/office/drawing/2010/main" val="0"/>
              </a:ext>
            </a:extLst>
          </a:blip>
          <a:stretch>
            <a:fillRect/>
          </a:stretch>
        </p:blipFill>
        <p:spPr>
          <a:xfrm>
            <a:off x="-19597" y="0"/>
            <a:ext cx="12240403" cy="2302141"/>
          </a:xfrm>
          <a:prstGeom prst="rect">
            <a:avLst/>
          </a:prstGeom>
        </p:spPr>
      </p:pic>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Who: </a:t>
            </a:r>
            <a:endParaRPr lang="en-US" dirty="0"/>
          </a:p>
        </p:txBody>
      </p:sp>
      <p:sp>
        <p:nvSpPr>
          <p:cNvPr id="9" name="Subtitle 2"/>
          <p:cNvSpPr>
            <a:spLocks noGrp="1"/>
          </p:cNvSpPr>
          <p:nvPr>
            <p:ph type="subTitle" idx="1"/>
          </p:nvPr>
        </p:nvSpPr>
        <p:spPr>
          <a:xfrm>
            <a:off x="838199" y="2518348"/>
            <a:ext cx="10378441" cy="3672590"/>
          </a:xfrm>
        </p:spPr>
        <p:txBody>
          <a:bodyPr>
            <a:normAutofit/>
          </a:bodyPr>
          <a:lstStyle/>
          <a:p>
            <a:pPr algn="l"/>
            <a:r>
              <a:rPr lang="en-US" dirty="0"/>
              <a:t>The taught sessions will usually be led by </a:t>
            </a:r>
            <a:r>
              <a:rPr lang="en-GB" b="1" dirty="0"/>
              <a:t>me and we will have a variety of speaker who will offer lectures about areas of graphic design</a:t>
            </a:r>
          </a:p>
          <a:p>
            <a:pPr algn="l"/>
            <a:r>
              <a:rPr lang="en-US" dirty="0"/>
              <a:t>There will also be a session next week with </a:t>
            </a:r>
            <a:r>
              <a:rPr lang="en-US" b="1" dirty="0"/>
              <a:t>Gwenllian Beynon</a:t>
            </a:r>
            <a:r>
              <a:rPr lang="en-US" dirty="0"/>
              <a:t> who is faculty-wide Welsh </a:t>
            </a:r>
            <a:r>
              <a:rPr lang="en-US" dirty="0" err="1"/>
              <a:t>co-ordinator</a:t>
            </a:r>
            <a:r>
              <a:rPr lang="en-US" dirty="0"/>
              <a:t>. </a:t>
            </a:r>
          </a:p>
          <a:p>
            <a:pPr algn="l"/>
            <a:r>
              <a:rPr lang="en-US" b="1" dirty="0"/>
              <a:t>Emily Hywel </a:t>
            </a:r>
            <a:r>
              <a:rPr lang="en-US" dirty="0"/>
              <a:t>from the library will join us for a session on research skills and using the online library. </a:t>
            </a:r>
          </a:p>
        </p:txBody>
      </p:sp>
    </p:spTree>
    <p:extLst>
      <p:ext uri="{BB962C8B-B14F-4D97-AF65-F5344CB8AC3E}">
        <p14:creationId xmlns:p14="http://schemas.microsoft.com/office/powerpoint/2010/main" val="8567722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2"/>
          <p:cNvSpPr>
            <a:spLocks noGrp="1"/>
          </p:cNvSpPr>
          <p:nvPr>
            <p:ph type="subTitle" idx="1"/>
          </p:nvPr>
        </p:nvSpPr>
        <p:spPr>
          <a:xfrm>
            <a:off x="121507" y="0"/>
            <a:ext cx="10711072" cy="3888797"/>
          </a:xfrm>
        </p:spPr>
        <p:txBody>
          <a:bodyPr>
            <a:normAutofit/>
          </a:bodyPr>
          <a:lstStyle/>
          <a:p>
            <a:pPr algn="l">
              <a:lnSpc>
                <a:spcPct val="150000"/>
              </a:lnSpc>
            </a:pPr>
            <a:r>
              <a:rPr lang="en-US" dirty="0"/>
              <a:t>The Ways of Thinking </a:t>
            </a:r>
            <a:r>
              <a:rPr lang="en-GB" sz="2400" dirty="0"/>
              <a:t>(ADDA4022/C)</a:t>
            </a:r>
            <a:r>
              <a:rPr lang="en-US" dirty="0"/>
              <a:t> on Moodle:</a:t>
            </a:r>
          </a:p>
        </p:txBody>
      </p:sp>
      <p:pic>
        <p:nvPicPr>
          <p:cNvPr id="5" name="Picture 4" descr="A screenshot of a computer&#10;&#10;Description automatically generated">
            <a:hlinkClick r:id="rId3"/>
            <a:extLst>
              <a:ext uri="{FF2B5EF4-FFF2-40B4-BE49-F238E27FC236}">
                <a16:creationId xmlns:a16="http://schemas.microsoft.com/office/drawing/2014/main" id="{A11D29D3-6443-A517-5012-6D3435AD3E19}"/>
              </a:ext>
            </a:extLst>
          </p:cNvPr>
          <p:cNvPicPr>
            <a:picLocks noChangeAspect="1"/>
          </p:cNvPicPr>
          <p:nvPr/>
        </p:nvPicPr>
        <p:blipFill>
          <a:blip r:embed="rId4"/>
          <a:stretch>
            <a:fillRect/>
          </a:stretch>
        </p:blipFill>
        <p:spPr>
          <a:xfrm>
            <a:off x="1359421" y="724219"/>
            <a:ext cx="9267713" cy="5779338"/>
          </a:xfrm>
          <a:prstGeom prst="rect">
            <a:avLst/>
          </a:prstGeom>
          <a:ln w="28575">
            <a:solidFill>
              <a:schemeClr val="tx1"/>
            </a:solidFill>
          </a:ln>
        </p:spPr>
      </p:pic>
    </p:spTree>
    <p:extLst>
      <p:ext uri="{BB962C8B-B14F-4D97-AF65-F5344CB8AC3E}">
        <p14:creationId xmlns:p14="http://schemas.microsoft.com/office/powerpoint/2010/main" val="41783214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111114" y="3341356"/>
            <a:ext cx="3692433" cy="2671618"/>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29620"/>
            <a:ext cx="12240403" cy="2273213"/>
          </a:xfrm>
          <a:prstGeom prst="rect">
            <a:avLst/>
          </a:prstGeom>
        </p:spPr>
      </p:pic>
      <p:sp>
        <p:nvSpPr>
          <p:cNvPr id="5" name="Rectangle 4"/>
          <p:cNvSpPr/>
          <p:nvPr/>
        </p:nvSpPr>
        <p:spPr>
          <a:xfrm>
            <a:off x="1" y="-129620"/>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5400" dirty="0"/>
              <a:t>Why do we do Contextual Practices? </a:t>
            </a:r>
            <a:endParaRPr lang="en-US" sz="5400" dirty="0"/>
          </a:p>
        </p:txBody>
      </p:sp>
      <p:sp>
        <p:nvSpPr>
          <p:cNvPr id="9" name="Subtitle 2"/>
          <p:cNvSpPr>
            <a:spLocks noGrp="1"/>
          </p:cNvSpPr>
          <p:nvPr>
            <p:ph type="subTitle" idx="1"/>
          </p:nvPr>
        </p:nvSpPr>
        <p:spPr>
          <a:xfrm>
            <a:off x="838200" y="3063734"/>
            <a:ext cx="9144000" cy="1655762"/>
          </a:xfrm>
        </p:spPr>
        <p:txBody>
          <a:bodyPr>
            <a:normAutofit/>
          </a:bodyPr>
          <a:lstStyle/>
          <a:p>
            <a:pPr marL="342900" indent="-342900" algn="l">
              <a:buFont typeface="Wingdings" charset="2"/>
              <a:buChar char="§"/>
            </a:pPr>
            <a:endParaRPr lang="en-GB" b="1" dirty="0"/>
          </a:p>
          <a:p>
            <a:pPr marL="342900" indent="-342900" algn="l">
              <a:buFont typeface="Wingdings" charset="2"/>
              <a:buChar char="§"/>
            </a:pPr>
            <a:endParaRPr lang="en-GB" b="1" dirty="0"/>
          </a:p>
          <a:p>
            <a:pPr algn="l"/>
            <a:endParaRPr lang="en-GB" b="1" dirty="0"/>
          </a:p>
        </p:txBody>
      </p:sp>
      <p:sp>
        <p:nvSpPr>
          <p:cNvPr id="3" name="TextBox 2"/>
          <p:cNvSpPr txBox="1"/>
          <p:nvPr/>
        </p:nvSpPr>
        <p:spPr>
          <a:xfrm>
            <a:off x="304801" y="5914949"/>
            <a:ext cx="9116291" cy="369332"/>
          </a:xfrm>
          <a:prstGeom prst="rect">
            <a:avLst/>
          </a:prstGeom>
          <a:noFill/>
        </p:spPr>
        <p:txBody>
          <a:bodyPr wrap="square" rtlCol="0">
            <a:spAutoFit/>
          </a:bodyPr>
          <a:lstStyle/>
          <a:p>
            <a:pPr marL="342900" indent="-342900">
              <a:buFont typeface="Wingdings" charset="2"/>
              <a:buChar char="§"/>
            </a:pPr>
            <a:r>
              <a:rPr lang="en-GB" b="1" dirty="0"/>
              <a:t>The role of Contextual Practices in your BA (Hons) qualification. </a:t>
            </a:r>
          </a:p>
        </p:txBody>
      </p:sp>
      <p:sp>
        <p:nvSpPr>
          <p:cNvPr id="8" name="TextBox 7"/>
          <p:cNvSpPr txBox="1"/>
          <p:nvPr/>
        </p:nvSpPr>
        <p:spPr>
          <a:xfrm>
            <a:off x="4190424" y="3959609"/>
            <a:ext cx="1938555" cy="923330"/>
          </a:xfrm>
          <a:prstGeom prst="rect">
            <a:avLst/>
          </a:prstGeom>
          <a:noFill/>
        </p:spPr>
        <p:txBody>
          <a:bodyPr wrap="square" rtlCol="0">
            <a:spAutoFit/>
          </a:bodyPr>
          <a:lstStyle/>
          <a:p>
            <a:pPr marL="285750" indent="-285750">
              <a:buFont typeface="Arial" charset="0"/>
              <a:buChar char="•"/>
            </a:pPr>
            <a:r>
              <a:rPr lang="en-GB" b="1" dirty="0">
                <a:solidFill>
                  <a:schemeClr val="bg1">
                    <a:lumMod val="50000"/>
                  </a:schemeClr>
                </a:solidFill>
              </a:rPr>
              <a:t>Course Content &amp; Key dates</a:t>
            </a:r>
          </a:p>
          <a:p>
            <a:endParaRPr lang="en-US" dirty="0"/>
          </a:p>
        </p:txBody>
      </p:sp>
      <p:sp>
        <p:nvSpPr>
          <p:cNvPr id="10" name="TextBox 9"/>
          <p:cNvSpPr txBox="1"/>
          <p:nvPr/>
        </p:nvSpPr>
        <p:spPr>
          <a:xfrm>
            <a:off x="7191454" y="5466336"/>
            <a:ext cx="1925782" cy="646331"/>
          </a:xfrm>
          <a:prstGeom prst="rect">
            <a:avLst/>
          </a:prstGeom>
          <a:noFill/>
        </p:spPr>
        <p:txBody>
          <a:bodyPr wrap="square" rtlCol="0">
            <a:spAutoFit/>
          </a:bodyPr>
          <a:lstStyle/>
          <a:p>
            <a:pPr marL="285750" indent="-285750">
              <a:buFont typeface="Arial" charset="0"/>
              <a:buChar char="•"/>
            </a:pPr>
            <a:r>
              <a:rPr lang="en-GB" b="1" dirty="0">
                <a:solidFill>
                  <a:schemeClr val="bg1">
                    <a:lumMod val="50000"/>
                  </a:schemeClr>
                </a:solidFill>
              </a:rPr>
              <a:t>Structure</a:t>
            </a:r>
          </a:p>
          <a:p>
            <a:pPr marL="285750" indent="-285750">
              <a:buFont typeface="Arial" charset="0"/>
              <a:buChar char="•"/>
            </a:pPr>
            <a:endParaRPr lang="en-US" dirty="0"/>
          </a:p>
        </p:txBody>
      </p:sp>
      <p:sp>
        <p:nvSpPr>
          <p:cNvPr id="11" name="TextBox 10"/>
          <p:cNvSpPr txBox="1"/>
          <p:nvPr/>
        </p:nvSpPr>
        <p:spPr>
          <a:xfrm>
            <a:off x="6515856" y="3468157"/>
            <a:ext cx="1323952" cy="369332"/>
          </a:xfrm>
          <a:prstGeom prst="rect">
            <a:avLst/>
          </a:prstGeom>
          <a:noFill/>
        </p:spPr>
        <p:txBody>
          <a:bodyPr wrap="none" rtlCol="0">
            <a:spAutoFit/>
          </a:bodyPr>
          <a:lstStyle/>
          <a:p>
            <a:pPr marL="285750" indent="-285750">
              <a:buFont typeface="Arial" charset="0"/>
              <a:buChar char="•"/>
            </a:pPr>
            <a:r>
              <a:rPr lang="en-GB" b="1" dirty="0"/>
              <a:t>FAQ ‘W’s</a:t>
            </a:r>
          </a:p>
        </p:txBody>
      </p:sp>
      <p:sp>
        <p:nvSpPr>
          <p:cNvPr id="12" name="TextBox 11"/>
          <p:cNvSpPr txBox="1"/>
          <p:nvPr/>
        </p:nvSpPr>
        <p:spPr>
          <a:xfrm>
            <a:off x="7360121" y="2472946"/>
            <a:ext cx="1588448" cy="369332"/>
          </a:xfrm>
          <a:prstGeom prst="rect">
            <a:avLst/>
          </a:prstGeom>
          <a:noFill/>
        </p:spPr>
        <p:txBody>
          <a:bodyPr wrap="none" rtlCol="0">
            <a:spAutoFit/>
          </a:bodyPr>
          <a:lstStyle/>
          <a:p>
            <a:pPr marL="285750" indent="-285750">
              <a:buFont typeface="Arial" charset="0"/>
              <a:buChar char="•"/>
            </a:pPr>
            <a:r>
              <a:rPr lang="en-GB" b="1" dirty="0">
                <a:solidFill>
                  <a:schemeClr val="bg1">
                    <a:lumMod val="50000"/>
                  </a:schemeClr>
                </a:solidFill>
              </a:rPr>
              <a:t>Assignment</a:t>
            </a:r>
            <a:endParaRPr lang="en-US" dirty="0">
              <a:solidFill>
                <a:schemeClr val="bg1">
                  <a:lumMod val="50000"/>
                </a:schemeClr>
              </a:solidFill>
            </a:endParaRPr>
          </a:p>
        </p:txBody>
      </p:sp>
      <p:sp>
        <p:nvSpPr>
          <p:cNvPr id="13" name="TextBox 12"/>
          <p:cNvSpPr txBox="1"/>
          <p:nvPr/>
        </p:nvSpPr>
        <p:spPr>
          <a:xfrm>
            <a:off x="9675789" y="3823726"/>
            <a:ext cx="1598066" cy="369332"/>
          </a:xfrm>
          <a:prstGeom prst="rect">
            <a:avLst/>
          </a:prstGeom>
          <a:noFill/>
        </p:spPr>
        <p:txBody>
          <a:bodyPr wrap="none" rtlCol="0">
            <a:spAutoFit/>
          </a:bodyPr>
          <a:lstStyle/>
          <a:p>
            <a:pPr marL="285750" indent="-285750">
              <a:buFont typeface="Arial" charset="0"/>
              <a:buChar char="•"/>
            </a:pPr>
            <a:r>
              <a:rPr lang="en-GB" b="1" dirty="0">
                <a:solidFill>
                  <a:schemeClr val="bg1">
                    <a:lumMod val="50000"/>
                  </a:schemeClr>
                </a:solidFill>
              </a:rPr>
              <a:t>Assessment</a:t>
            </a:r>
            <a:endParaRPr lang="en-US" dirty="0">
              <a:solidFill>
                <a:schemeClr val="bg1">
                  <a:lumMod val="50000"/>
                </a:schemeClr>
              </a:solidFill>
            </a:endParaRPr>
          </a:p>
        </p:txBody>
      </p:sp>
      <p:sp>
        <p:nvSpPr>
          <p:cNvPr id="2" name="Freeform 1"/>
          <p:cNvSpPr/>
          <p:nvPr/>
        </p:nvSpPr>
        <p:spPr>
          <a:xfrm>
            <a:off x="489869" y="2139301"/>
            <a:ext cx="10164275" cy="3873673"/>
          </a:xfrm>
          <a:custGeom>
            <a:avLst/>
            <a:gdLst>
              <a:gd name="connsiteX0" fmla="*/ 244422 w 10288967"/>
              <a:gd name="connsiteY0" fmla="*/ 3740727 h 3879374"/>
              <a:gd name="connsiteX1" fmla="*/ 341404 w 10288967"/>
              <a:gd name="connsiteY1" fmla="*/ 3740727 h 3879374"/>
              <a:gd name="connsiteX2" fmla="*/ 3541804 w 10288967"/>
              <a:gd name="connsiteY2" fmla="*/ 2299855 h 3879374"/>
              <a:gd name="connsiteX3" fmla="*/ 6603658 w 10288967"/>
              <a:gd name="connsiteY3" fmla="*/ 3699164 h 3879374"/>
              <a:gd name="connsiteX4" fmla="*/ 5966349 w 10288967"/>
              <a:gd name="connsiteY4" fmla="*/ 457200 h 3879374"/>
              <a:gd name="connsiteX5" fmla="*/ 9651658 w 10288967"/>
              <a:gd name="connsiteY5" fmla="*/ 1731818 h 3879374"/>
              <a:gd name="connsiteX6" fmla="*/ 9720931 w 10288967"/>
              <a:gd name="connsiteY6" fmla="*/ 415636 h 3879374"/>
              <a:gd name="connsiteX7" fmla="*/ 10288967 w 10288967"/>
              <a:gd name="connsiteY7" fmla="*/ 0 h 3879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88967" h="3879374">
                <a:moveTo>
                  <a:pt x="244422" y="3740727"/>
                </a:moveTo>
                <a:cubicBezTo>
                  <a:pt x="18131" y="3860799"/>
                  <a:pt x="-208160" y="3980872"/>
                  <a:pt x="341404" y="3740727"/>
                </a:cubicBezTo>
                <a:cubicBezTo>
                  <a:pt x="890968" y="3500582"/>
                  <a:pt x="2498095" y="2306782"/>
                  <a:pt x="3541804" y="2299855"/>
                </a:cubicBezTo>
                <a:cubicBezTo>
                  <a:pt x="4585513" y="2292928"/>
                  <a:pt x="6199567" y="4006273"/>
                  <a:pt x="6603658" y="3699164"/>
                </a:cubicBezTo>
                <a:cubicBezTo>
                  <a:pt x="7007749" y="3392055"/>
                  <a:pt x="5458349" y="785091"/>
                  <a:pt x="5966349" y="457200"/>
                </a:cubicBezTo>
                <a:cubicBezTo>
                  <a:pt x="6474349" y="129309"/>
                  <a:pt x="9025894" y="1738745"/>
                  <a:pt x="9651658" y="1731818"/>
                </a:cubicBezTo>
                <a:cubicBezTo>
                  <a:pt x="10277422" y="1724891"/>
                  <a:pt x="9614713" y="704272"/>
                  <a:pt x="9720931" y="415636"/>
                </a:cubicBezTo>
                <a:cubicBezTo>
                  <a:pt x="9827149" y="127000"/>
                  <a:pt x="9820222" y="381000"/>
                  <a:pt x="10288967" y="0"/>
                </a:cubicBezTo>
              </a:path>
            </a:pathLst>
          </a:custGeom>
          <a:noFill/>
          <a:ln w="539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defTabSz="914400" eaLnBrk="1" fontAlgn="auto" latinLnBrk="0" hangingPunct="1">
              <a:lnSpc>
                <a:spcPct val="100000"/>
              </a:lnSpc>
              <a:spcBef>
                <a:spcPts val="0"/>
              </a:spcBef>
              <a:spcAft>
                <a:spcPts val="0"/>
              </a:spcAft>
              <a:buClrTx/>
              <a:buSzTx/>
              <a:buFont typeface="Wingdings" charset="2"/>
              <a:buNone/>
              <a:tabLst/>
              <a:defRPr/>
            </a:pPr>
            <a:endParaRPr lang="en-GB" b="1" dirty="0"/>
          </a:p>
        </p:txBody>
      </p:sp>
      <p:sp>
        <p:nvSpPr>
          <p:cNvPr id="15" name="Rectangle 14"/>
          <p:cNvSpPr/>
          <p:nvPr/>
        </p:nvSpPr>
        <p:spPr>
          <a:xfrm>
            <a:off x="10312400" y="2096143"/>
            <a:ext cx="1543991" cy="369332"/>
          </a:xfrm>
          <a:prstGeom prst="rect">
            <a:avLst/>
          </a:prstGeom>
        </p:spPr>
        <p:txBody>
          <a:bodyPr wrap="square">
            <a:spAutoFit/>
          </a:bodyPr>
          <a:lstStyle/>
          <a:p>
            <a:pPr marL="285750" indent="-285750">
              <a:buFont typeface="Arial" charset="0"/>
              <a:buChar char="•"/>
            </a:pPr>
            <a:r>
              <a:rPr lang="en-GB" b="1" dirty="0">
                <a:solidFill>
                  <a:schemeClr val="bg1">
                    <a:lumMod val="50000"/>
                  </a:schemeClr>
                </a:solidFill>
              </a:rPr>
              <a:t>Questions?</a:t>
            </a:r>
            <a:endParaRPr lang="en-US" dirty="0">
              <a:solidFill>
                <a:schemeClr val="bg1">
                  <a:lumMod val="50000"/>
                </a:schemeClr>
              </a:solidFill>
            </a:endParaRPr>
          </a:p>
        </p:txBody>
      </p:sp>
    </p:spTree>
    <p:extLst>
      <p:ext uri="{BB962C8B-B14F-4D97-AF65-F5344CB8AC3E}">
        <p14:creationId xmlns:p14="http://schemas.microsoft.com/office/powerpoint/2010/main" val="8427282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9620"/>
            <a:ext cx="12240403" cy="2273213"/>
          </a:xfrm>
          <a:prstGeom prst="rect">
            <a:avLst/>
          </a:prstGeom>
        </p:spPr>
      </p:pic>
      <p:sp>
        <p:nvSpPr>
          <p:cNvPr id="5" name="Rectangle 4"/>
          <p:cNvSpPr/>
          <p:nvPr/>
        </p:nvSpPr>
        <p:spPr>
          <a:xfrm>
            <a:off x="1" y="-129620"/>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Frequently </a:t>
            </a:r>
            <a:r>
              <a:rPr lang="en-GB"/>
              <a:t>asked questions: </a:t>
            </a:r>
            <a:endParaRPr lang="en-US" dirty="0"/>
          </a:p>
        </p:txBody>
      </p:sp>
      <p:sp>
        <p:nvSpPr>
          <p:cNvPr id="9" name="Subtitle 2"/>
          <p:cNvSpPr>
            <a:spLocks noGrp="1"/>
          </p:cNvSpPr>
          <p:nvPr>
            <p:ph type="subTitle" idx="1"/>
          </p:nvPr>
        </p:nvSpPr>
        <p:spPr>
          <a:xfrm>
            <a:off x="838200" y="2518348"/>
            <a:ext cx="9144000" cy="3672590"/>
          </a:xfrm>
        </p:spPr>
        <p:txBody>
          <a:bodyPr>
            <a:normAutofit/>
          </a:bodyPr>
          <a:lstStyle/>
          <a:p>
            <a:pPr marL="342900" indent="-342900" algn="l">
              <a:buFont typeface="Wingdings" charset="2"/>
              <a:buChar char="§"/>
            </a:pPr>
            <a:r>
              <a:rPr lang="en-GB" b="1" dirty="0"/>
              <a:t>What?</a:t>
            </a:r>
          </a:p>
          <a:p>
            <a:pPr marL="342900" indent="-342900" algn="l">
              <a:buFont typeface="Wingdings" charset="2"/>
              <a:buChar char="§"/>
            </a:pPr>
            <a:r>
              <a:rPr lang="en-GB" b="1" dirty="0"/>
              <a:t>Who?</a:t>
            </a:r>
          </a:p>
          <a:p>
            <a:pPr marL="342900" indent="-342900" algn="l">
              <a:buFont typeface="Wingdings" charset="2"/>
              <a:buChar char="§"/>
            </a:pPr>
            <a:r>
              <a:rPr lang="en-GB" b="1" dirty="0"/>
              <a:t>How?</a:t>
            </a:r>
          </a:p>
          <a:p>
            <a:pPr marL="342900" indent="-342900" algn="l">
              <a:buFont typeface="Wingdings" charset="2"/>
              <a:buChar char="§"/>
            </a:pPr>
            <a:r>
              <a:rPr lang="en-GB" b="1" dirty="0"/>
              <a:t>Which?</a:t>
            </a:r>
          </a:p>
          <a:p>
            <a:pPr marL="342900" indent="-342900" algn="l">
              <a:buFont typeface="Wingdings" charset="2"/>
              <a:buChar char="§"/>
            </a:pPr>
            <a:r>
              <a:rPr lang="en-GB" b="1" dirty="0"/>
              <a:t>Where?</a:t>
            </a:r>
          </a:p>
          <a:p>
            <a:pPr marL="342900" indent="-342900" algn="l">
              <a:buFont typeface="Wingdings" charset="2"/>
              <a:buChar char="§"/>
            </a:pPr>
            <a:r>
              <a:rPr lang="en-GB" b="1" dirty="0"/>
              <a:t>When?</a:t>
            </a:r>
          </a:p>
          <a:p>
            <a:pPr algn="l"/>
            <a:endParaRPr lang="en-GB" b="1" dirty="0"/>
          </a:p>
        </p:txBody>
      </p:sp>
    </p:spTree>
    <p:extLst>
      <p:ext uri="{BB962C8B-B14F-4D97-AF65-F5344CB8AC3E}">
        <p14:creationId xmlns:p14="http://schemas.microsoft.com/office/powerpoint/2010/main" val="6028358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9620"/>
            <a:ext cx="12240403" cy="2273213"/>
          </a:xfrm>
          <a:prstGeom prst="rect">
            <a:avLst/>
          </a:prstGeom>
        </p:spPr>
      </p:pic>
      <p:sp>
        <p:nvSpPr>
          <p:cNvPr id="5" name="Rectangle 4"/>
          <p:cNvSpPr/>
          <p:nvPr/>
        </p:nvSpPr>
        <p:spPr>
          <a:xfrm>
            <a:off x="1" y="-129620"/>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What: </a:t>
            </a:r>
            <a:endParaRPr lang="en-US" dirty="0"/>
          </a:p>
        </p:txBody>
      </p:sp>
      <p:sp>
        <p:nvSpPr>
          <p:cNvPr id="9" name="Subtitle 2"/>
          <p:cNvSpPr>
            <a:spLocks noGrp="1"/>
          </p:cNvSpPr>
          <p:nvPr>
            <p:ph type="subTitle" idx="1"/>
          </p:nvPr>
        </p:nvSpPr>
        <p:spPr>
          <a:xfrm>
            <a:off x="838199" y="2518348"/>
            <a:ext cx="10929079" cy="3672590"/>
          </a:xfrm>
        </p:spPr>
        <p:txBody>
          <a:bodyPr>
            <a:normAutofit/>
          </a:bodyPr>
          <a:lstStyle/>
          <a:p>
            <a:pPr marL="342900" indent="-342900" algn="l">
              <a:buFont typeface="Wingdings" charset="2"/>
              <a:buChar char="§"/>
            </a:pPr>
            <a:r>
              <a:rPr lang="en-GB" sz="3200" dirty="0"/>
              <a:t>In the first Contextual Practices module, taught sessions will critically examine the history of graphic design, with particular attention to the cultural forces that have shaped its professional practice. The module will also situate contemporary design within these historical frameworks to provide a critical overview of its possible future directions.</a:t>
            </a:r>
            <a:endParaRPr lang="en-GB" sz="3200" b="1" dirty="0"/>
          </a:p>
        </p:txBody>
      </p:sp>
    </p:spTree>
    <p:extLst>
      <p:ext uri="{BB962C8B-B14F-4D97-AF65-F5344CB8AC3E}">
        <p14:creationId xmlns:p14="http://schemas.microsoft.com/office/powerpoint/2010/main" val="30119646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9620"/>
            <a:ext cx="12240403" cy="2273213"/>
          </a:xfrm>
          <a:prstGeom prst="rect">
            <a:avLst/>
          </a:prstGeom>
        </p:spPr>
      </p:pic>
      <p:sp>
        <p:nvSpPr>
          <p:cNvPr id="5" name="Rectangle 4"/>
          <p:cNvSpPr/>
          <p:nvPr/>
        </p:nvSpPr>
        <p:spPr>
          <a:xfrm>
            <a:off x="1" y="-129620"/>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How: </a:t>
            </a:r>
            <a:endParaRPr lang="en-US" dirty="0"/>
          </a:p>
        </p:txBody>
      </p:sp>
      <p:sp>
        <p:nvSpPr>
          <p:cNvPr id="9" name="Subtitle 2"/>
          <p:cNvSpPr>
            <a:spLocks noGrp="1"/>
          </p:cNvSpPr>
          <p:nvPr>
            <p:ph type="subTitle" idx="1"/>
          </p:nvPr>
        </p:nvSpPr>
        <p:spPr>
          <a:xfrm>
            <a:off x="838199" y="2518348"/>
            <a:ext cx="10929079" cy="3672590"/>
          </a:xfrm>
        </p:spPr>
        <p:txBody>
          <a:bodyPr>
            <a:normAutofit/>
          </a:bodyPr>
          <a:lstStyle/>
          <a:p>
            <a:pPr algn="l"/>
            <a:r>
              <a:rPr lang="en-US" dirty="0"/>
              <a:t>Your first week will introduce you to the core concepts and structure of the module as well as your core lecturer. </a:t>
            </a:r>
          </a:p>
          <a:p>
            <a:pPr algn="l"/>
            <a:r>
              <a:rPr lang="en-US" dirty="0"/>
              <a:t>That’s here and now!</a:t>
            </a:r>
          </a:p>
          <a:p>
            <a:pPr algn="l"/>
            <a:endParaRPr lang="en-GB" dirty="0"/>
          </a:p>
          <a:p>
            <a:pPr algn="l"/>
            <a:endParaRPr lang="en-GB" dirty="0"/>
          </a:p>
        </p:txBody>
      </p:sp>
    </p:spTree>
    <p:extLst>
      <p:ext uri="{BB962C8B-B14F-4D97-AF65-F5344CB8AC3E}">
        <p14:creationId xmlns:p14="http://schemas.microsoft.com/office/powerpoint/2010/main" val="3595086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9620"/>
            <a:ext cx="12240403" cy="2273213"/>
          </a:xfrm>
          <a:prstGeom prst="rect">
            <a:avLst/>
          </a:prstGeom>
        </p:spPr>
      </p:pic>
      <p:sp>
        <p:nvSpPr>
          <p:cNvPr id="5" name="Rectangle 4"/>
          <p:cNvSpPr/>
          <p:nvPr/>
        </p:nvSpPr>
        <p:spPr>
          <a:xfrm>
            <a:off x="1" y="-129620"/>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How: </a:t>
            </a:r>
            <a:endParaRPr lang="en-US" dirty="0"/>
          </a:p>
        </p:txBody>
      </p:sp>
      <p:sp>
        <p:nvSpPr>
          <p:cNvPr id="9" name="Subtitle 2"/>
          <p:cNvSpPr>
            <a:spLocks noGrp="1"/>
          </p:cNvSpPr>
          <p:nvPr>
            <p:ph type="subTitle" idx="1"/>
          </p:nvPr>
        </p:nvSpPr>
        <p:spPr>
          <a:xfrm>
            <a:off x="838199" y="2518348"/>
            <a:ext cx="10929079" cy="3672590"/>
          </a:xfrm>
        </p:spPr>
        <p:txBody>
          <a:bodyPr>
            <a:normAutofit/>
          </a:bodyPr>
          <a:lstStyle/>
          <a:p>
            <a:pPr algn="l"/>
            <a:r>
              <a:rPr lang="en-US" dirty="0"/>
              <a:t>The lecturer you start with is the one who will mark your work and talk to you about any concerns you may have about the module requirements. They will keep your attendance register so you should </a:t>
            </a:r>
            <a:r>
              <a:rPr lang="en-US" b="1" u="sng" dirty="0"/>
              <a:t>email them if you are unable to attend. </a:t>
            </a:r>
          </a:p>
          <a:p>
            <a:pPr algn="l"/>
            <a:r>
              <a:rPr lang="en-US" b="1" dirty="0"/>
              <a:t>It is me!</a:t>
            </a:r>
          </a:p>
          <a:p>
            <a:pPr algn="l"/>
            <a:r>
              <a:rPr lang="en-US" dirty="0">
                <a:hlinkClick r:id="rId4"/>
              </a:rPr>
              <a:t>Donna.Williams@uwtsd.ac.uk</a:t>
            </a:r>
            <a:endParaRPr lang="en-US" dirty="0"/>
          </a:p>
          <a:p>
            <a:pPr algn="l"/>
            <a:r>
              <a:rPr lang="en-US" dirty="0"/>
              <a:t>Or </a:t>
            </a:r>
          </a:p>
          <a:p>
            <a:pPr algn="l"/>
            <a:r>
              <a:rPr lang="en-US" dirty="0" err="1"/>
              <a:t>Harry.Richmond@uwtsd.ac.uk</a:t>
            </a:r>
            <a:endParaRPr lang="en-GB" dirty="0"/>
          </a:p>
        </p:txBody>
      </p:sp>
    </p:spTree>
    <p:extLst>
      <p:ext uri="{BB962C8B-B14F-4D97-AF65-F5344CB8AC3E}">
        <p14:creationId xmlns:p14="http://schemas.microsoft.com/office/powerpoint/2010/main" val="1953253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9620"/>
            <a:ext cx="12240403" cy="2273213"/>
          </a:xfrm>
          <a:prstGeom prst="rect">
            <a:avLst/>
          </a:prstGeom>
        </p:spPr>
      </p:pic>
      <p:sp>
        <p:nvSpPr>
          <p:cNvPr id="5" name="Rectangle 4"/>
          <p:cNvSpPr/>
          <p:nvPr/>
        </p:nvSpPr>
        <p:spPr>
          <a:xfrm>
            <a:off x="1" y="-129620"/>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Which: </a:t>
            </a:r>
            <a:endParaRPr lang="en-US" dirty="0"/>
          </a:p>
        </p:txBody>
      </p:sp>
      <p:sp>
        <p:nvSpPr>
          <p:cNvPr id="8" name="Subtitle 2">
            <a:extLst>
              <a:ext uri="{FF2B5EF4-FFF2-40B4-BE49-F238E27FC236}">
                <a16:creationId xmlns:a16="http://schemas.microsoft.com/office/drawing/2014/main" id="{EE997C0A-D386-5C47-A6D2-13B5217F3FEF}"/>
              </a:ext>
            </a:extLst>
          </p:cNvPr>
          <p:cNvSpPr txBox="1">
            <a:spLocks/>
          </p:cNvSpPr>
          <p:nvPr/>
        </p:nvSpPr>
        <p:spPr>
          <a:xfrm>
            <a:off x="838200" y="2518348"/>
            <a:ext cx="10322860" cy="3672590"/>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en-GB" dirty="0"/>
              <a:t>At Swansea College of Art, UWTSD students are welcome to submit work in English or Welsh. </a:t>
            </a:r>
            <a:r>
              <a:rPr lang="en-US" b="1" dirty="0"/>
              <a:t>Gwen</a:t>
            </a:r>
            <a:r>
              <a:rPr lang="en-US" dirty="0"/>
              <a:t> can </a:t>
            </a:r>
            <a:r>
              <a:rPr lang="en-US" dirty="0" err="1"/>
              <a:t>organise</a:t>
            </a:r>
            <a:r>
              <a:rPr lang="en-US" b="1" dirty="0"/>
              <a:t> </a:t>
            </a:r>
            <a:r>
              <a:rPr lang="en-GB" dirty="0"/>
              <a:t>Welsh language tutorials and seminars across all levels of study</a:t>
            </a:r>
            <a:r>
              <a:rPr lang="en-US" dirty="0"/>
              <a:t>.</a:t>
            </a:r>
          </a:p>
        </p:txBody>
      </p:sp>
      <p:sp>
        <p:nvSpPr>
          <p:cNvPr id="10" name="Rectangle 9">
            <a:extLst>
              <a:ext uri="{FF2B5EF4-FFF2-40B4-BE49-F238E27FC236}">
                <a16:creationId xmlns:a16="http://schemas.microsoft.com/office/drawing/2014/main" id="{526816FD-A92F-2041-A3E8-D43860ADD213}"/>
              </a:ext>
            </a:extLst>
          </p:cNvPr>
          <p:cNvSpPr/>
          <p:nvPr/>
        </p:nvSpPr>
        <p:spPr>
          <a:xfrm>
            <a:off x="838200" y="4400601"/>
            <a:ext cx="9820836" cy="1569660"/>
          </a:xfrm>
          <a:prstGeom prst="rect">
            <a:avLst/>
          </a:prstGeom>
        </p:spPr>
        <p:txBody>
          <a:bodyPr wrap="square">
            <a:spAutoFit/>
          </a:bodyPr>
          <a:lstStyle/>
          <a:p>
            <a:r>
              <a:rPr lang="en-US" sz="2400" i="1" dirty="0" err="1"/>
              <a:t>Yng</a:t>
            </a:r>
            <a:r>
              <a:rPr lang="en-US" sz="2400" i="1" dirty="0"/>
              <a:t> </a:t>
            </a:r>
            <a:r>
              <a:rPr lang="en-US" sz="2400" i="1" dirty="0" err="1"/>
              <a:t>Ngholeg</a:t>
            </a:r>
            <a:r>
              <a:rPr lang="en-US" sz="2400" i="1" dirty="0"/>
              <a:t> </a:t>
            </a:r>
            <a:r>
              <a:rPr lang="en-US" sz="2400" i="1" dirty="0" err="1"/>
              <a:t>Celf</a:t>
            </a:r>
            <a:r>
              <a:rPr lang="en-US" sz="2400" i="1" dirty="0"/>
              <a:t> Abertawe, </a:t>
            </a:r>
            <a:r>
              <a:rPr lang="en-US" sz="2400" i="1" dirty="0" err="1"/>
              <a:t>mae</a:t>
            </a:r>
            <a:r>
              <a:rPr lang="en-US" sz="2400" i="1" dirty="0"/>
              <a:t> </a:t>
            </a:r>
            <a:r>
              <a:rPr lang="en-US" sz="2400" i="1" dirty="0" err="1"/>
              <a:t>croeso</a:t>
            </a:r>
            <a:r>
              <a:rPr lang="en-US" sz="2400" i="1" dirty="0"/>
              <a:t> </a:t>
            </a:r>
            <a:r>
              <a:rPr lang="en-US" sz="2400" i="1" dirty="0" err="1"/>
              <a:t>i</a:t>
            </a:r>
            <a:r>
              <a:rPr lang="en-US" sz="2400" i="1" dirty="0"/>
              <a:t> </a:t>
            </a:r>
            <a:r>
              <a:rPr lang="en-US" sz="2400" i="1" dirty="0" err="1"/>
              <a:t>fyfyrwyr</a:t>
            </a:r>
            <a:r>
              <a:rPr lang="en-US" sz="2400" i="1" dirty="0"/>
              <a:t> PCYDDS </a:t>
            </a:r>
            <a:r>
              <a:rPr lang="en-US" sz="2400" i="1" dirty="0" err="1"/>
              <a:t>gyflwyno</a:t>
            </a:r>
            <a:r>
              <a:rPr lang="en-US" sz="2400" i="1" dirty="0"/>
              <a:t> </a:t>
            </a:r>
            <a:r>
              <a:rPr lang="en-US" sz="2400" i="1" dirty="0" err="1"/>
              <a:t>gwaith</a:t>
            </a:r>
            <a:r>
              <a:rPr lang="en-US" sz="2400" i="1" dirty="0"/>
              <a:t> </a:t>
            </a:r>
            <a:r>
              <a:rPr lang="en-US" sz="2400" i="1" dirty="0" err="1"/>
              <a:t>yn</a:t>
            </a:r>
            <a:r>
              <a:rPr lang="en-US" sz="2400" i="1" dirty="0"/>
              <a:t> </a:t>
            </a:r>
            <a:r>
              <a:rPr lang="en-US" sz="2400" i="1" dirty="0" err="1"/>
              <a:t>Saesneg</a:t>
            </a:r>
            <a:r>
              <a:rPr lang="en-US" sz="2400" i="1" dirty="0"/>
              <a:t> </a:t>
            </a:r>
            <a:r>
              <a:rPr lang="en-US" sz="2400" i="1" dirty="0" err="1"/>
              <a:t>neu</a:t>
            </a:r>
            <a:r>
              <a:rPr lang="en-US" sz="2400" i="1" dirty="0"/>
              <a:t> </a:t>
            </a:r>
            <a:r>
              <a:rPr lang="en-US" sz="2400" i="1" dirty="0" err="1"/>
              <a:t>Gymraeg</a:t>
            </a:r>
            <a:r>
              <a:rPr lang="en-US" sz="2400" i="1" dirty="0"/>
              <a:t>. </a:t>
            </a:r>
          </a:p>
          <a:p>
            <a:r>
              <a:rPr lang="en-US" sz="2400" i="1" dirty="0"/>
              <a:t>Mae </a:t>
            </a:r>
            <a:r>
              <a:rPr lang="en-US" sz="2400" b="1" i="1" dirty="0"/>
              <a:t>Gwen </a:t>
            </a:r>
            <a:r>
              <a:rPr lang="en-US" sz="2400" i="1" dirty="0" err="1"/>
              <a:t>yn</a:t>
            </a:r>
            <a:r>
              <a:rPr lang="en-US" sz="2400" i="1" dirty="0"/>
              <a:t> </a:t>
            </a:r>
            <a:r>
              <a:rPr lang="en-US" sz="2400" i="1" dirty="0" err="1"/>
              <a:t>darparu</a:t>
            </a:r>
            <a:r>
              <a:rPr lang="en-US" sz="2400" i="1" dirty="0"/>
              <a:t> </a:t>
            </a:r>
            <a:r>
              <a:rPr lang="en-US" sz="2400" i="1" dirty="0" err="1"/>
              <a:t>sesiynau</a:t>
            </a:r>
            <a:r>
              <a:rPr lang="en-US" sz="2400" i="1" dirty="0"/>
              <a:t> </a:t>
            </a:r>
            <a:r>
              <a:rPr lang="en-US" sz="2400" i="1" dirty="0" err="1"/>
              <a:t>tiwtorial</a:t>
            </a:r>
            <a:r>
              <a:rPr lang="en-US" sz="2400" i="1" dirty="0"/>
              <a:t> a </a:t>
            </a:r>
            <a:r>
              <a:rPr lang="en-US" sz="2400" i="1" dirty="0" err="1"/>
              <a:t>seminarau</a:t>
            </a:r>
            <a:r>
              <a:rPr lang="en-US" sz="2400" i="1" dirty="0"/>
              <a:t> </a:t>
            </a:r>
            <a:r>
              <a:rPr lang="en-US" sz="2400" i="1" dirty="0" err="1"/>
              <a:t>Cymraeg</a:t>
            </a:r>
            <a:r>
              <a:rPr lang="en-US" sz="2400" i="1" dirty="0"/>
              <a:t> </a:t>
            </a:r>
            <a:r>
              <a:rPr lang="en-US" sz="2400" i="1" dirty="0" err="1"/>
              <a:t>ar</a:t>
            </a:r>
            <a:r>
              <a:rPr lang="en-US" sz="2400" i="1" dirty="0"/>
              <a:t> draws </a:t>
            </a:r>
            <a:r>
              <a:rPr lang="en-US" sz="2400" i="1" dirty="0" err="1"/>
              <a:t>pob</a:t>
            </a:r>
            <a:r>
              <a:rPr lang="en-US" sz="2400" i="1" dirty="0"/>
              <a:t> </a:t>
            </a:r>
            <a:r>
              <a:rPr lang="en-US" sz="2400" i="1" dirty="0" err="1"/>
              <a:t>lefel</a:t>
            </a:r>
            <a:r>
              <a:rPr lang="en-US" sz="2400" i="1" dirty="0"/>
              <a:t> </a:t>
            </a:r>
            <a:r>
              <a:rPr lang="en-US" sz="2400" i="1" dirty="0" err="1"/>
              <a:t>astudio</a:t>
            </a:r>
            <a:r>
              <a:rPr lang="en-US" sz="2400" dirty="0"/>
              <a:t>.</a:t>
            </a:r>
          </a:p>
        </p:txBody>
      </p:sp>
    </p:spTree>
    <p:extLst>
      <p:ext uri="{BB962C8B-B14F-4D97-AF65-F5344CB8AC3E}">
        <p14:creationId xmlns:p14="http://schemas.microsoft.com/office/powerpoint/2010/main" val="19777649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9620"/>
            <a:ext cx="12240403" cy="2273213"/>
          </a:xfrm>
          <a:prstGeom prst="rect">
            <a:avLst/>
          </a:prstGeom>
        </p:spPr>
      </p:pic>
      <p:sp>
        <p:nvSpPr>
          <p:cNvPr id="5" name="Rectangle 4"/>
          <p:cNvSpPr/>
          <p:nvPr/>
        </p:nvSpPr>
        <p:spPr>
          <a:xfrm>
            <a:off x="1" y="-129620"/>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Where: </a:t>
            </a:r>
            <a:endParaRPr lang="en-US" dirty="0"/>
          </a:p>
        </p:txBody>
      </p:sp>
      <p:sp>
        <p:nvSpPr>
          <p:cNvPr id="9" name="Subtitle 2"/>
          <p:cNvSpPr>
            <a:spLocks noGrp="1"/>
          </p:cNvSpPr>
          <p:nvPr>
            <p:ph type="subTitle" idx="1"/>
          </p:nvPr>
        </p:nvSpPr>
        <p:spPr>
          <a:xfrm>
            <a:off x="838199" y="2518348"/>
            <a:ext cx="10929079" cy="3672590"/>
          </a:xfrm>
        </p:spPr>
        <p:txBody>
          <a:bodyPr>
            <a:normAutofit/>
          </a:bodyPr>
          <a:lstStyle/>
          <a:p>
            <a:pPr algn="l"/>
            <a:r>
              <a:rPr lang="en-US" dirty="0"/>
              <a:t>Classes will be in person in Room AC401.</a:t>
            </a:r>
          </a:p>
          <a:p>
            <a:pPr algn="l"/>
            <a:r>
              <a:rPr lang="en-US" dirty="0"/>
              <a:t>You will be taught at the </a:t>
            </a:r>
            <a:r>
              <a:rPr lang="en-US" b="1" dirty="0"/>
              <a:t>same time</a:t>
            </a:r>
            <a:r>
              <a:rPr lang="en-US" dirty="0"/>
              <a:t> throughout your first academic year:</a:t>
            </a:r>
          </a:p>
          <a:p>
            <a:pPr algn="l"/>
            <a:r>
              <a:rPr lang="en-US" b="1" dirty="0"/>
              <a:t>Tuesday 10am to 12 mid-day</a:t>
            </a:r>
          </a:p>
          <a:p>
            <a:pPr algn="l"/>
            <a:r>
              <a:rPr lang="en-US" dirty="0"/>
              <a:t>There will also be a 15 minute break in every session.</a:t>
            </a:r>
          </a:p>
          <a:p>
            <a:pPr algn="l"/>
            <a:r>
              <a:rPr lang="en-US" dirty="0"/>
              <a:t>I understand that it is impossible to stay focused for 2 hours! </a:t>
            </a:r>
            <a:r>
              <a:rPr lang="en-US" dirty="0">
                <a:sym typeface="Wingdings" pitchFamily="2" charset="2"/>
              </a:rPr>
              <a:t></a:t>
            </a:r>
            <a:r>
              <a:rPr lang="en-US" dirty="0"/>
              <a:t> </a:t>
            </a:r>
            <a:endParaRPr lang="en-GB" dirty="0"/>
          </a:p>
        </p:txBody>
      </p:sp>
    </p:spTree>
    <p:extLst>
      <p:ext uri="{BB962C8B-B14F-4D97-AF65-F5344CB8AC3E}">
        <p14:creationId xmlns:p14="http://schemas.microsoft.com/office/powerpoint/2010/main" val="7639991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9620"/>
            <a:ext cx="12240403" cy="2273213"/>
          </a:xfrm>
          <a:prstGeom prst="rect">
            <a:avLst/>
          </a:prstGeom>
        </p:spPr>
      </p:pic>
      <p:sp>
        <p:nvSpPr>
          <p:cNvPr id="5" name="Rectangle 4"/>
          <p:cNvSpPr/>
          <p:nvPr/>
        </p:nvSpPr>
        <p:spPr>
          <a:xfrm>
            <a:off x="1" y="-129620"/>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dirty="0"/>
              <a:t>Contact: </a:t>
            </a:r>
            <a:endParaRPr lang="en-US" dirty="0"/>
          </a:p>
        </p:txBody>
      </p:sp>
      <p:sp>
        <p:nvSpPr>
          <p:cNvPr id="9" name="Subtitle 2"/>
          <p:cNvSpPr>
            <a:spLocks noGrp="1"/>
          </p:cNvSpPr>
          <p:nvPr>
            <p:ph type="subTitle" idx="1"/>
          </p:nvPr>
        </p:nvSpPr>
        <p:spPr>
          <a:xfrm>
            <a:off x="838199" y="2518348"/>
            <a:ext cx="10929079" cy="3672590"/>
          </a:xfrm>
        </p:spPr>
        <p:txBody>
          <a:bodyPr>
            <a:normAutofit/>
          </a:bodyPr>
          <a:lstStyle/>
          <a:p>
            <a:pPr algn="l"/>
            <a:r>
              <a:rPr lang="en-US" b="1" dirty="0"/>
              <a:t>Email:</a:t>
            </a:r>
            <a:r>
              <a:rPr lang="en-US" dirty="0"/>
              <a:t>	</a:t>
            </a:r>
          </a:p>
          <a:p>
            <a:pPr algn="l"/>
            <a:endParaRPr lang="en-US" dirty="0"/>
          </a:p>
          <a:p>
            <a:pPr algn="l"/>
            <a:r>
              <a:rPr lang="en-US" dirty="0">
                <a:hlinkClick r:id="rId4"/>
              </a:rPr>
              <a:t>donna.Williams@uwtsd.ac.uk</a:t>
            </a:r>
            <a:endParaRPr lang="en-US" dirty="0"/>
          </a:p>
          <a:p>
            <a:pPr algn="l"/>
            <a:r>
              <a:rPr lang="en-US" dirty="0" err="1"/>
              <a:t>Harry.richmond@uwtsd.ac.uk</a:t>
            </a:r>
            <a:endParaRPr lang="en-US" dirty="0"/>
          </a:p>
          <a:p>
            <a:pPr algn="l"/>
            <a:r>
              <a:rPr lang="en-GB" dirty="0"/>
              <a:t>or</a:t>
            </a:r>
          </a:p>
          <a:p>
            <a:pPr algn="l"/>
            <a:r>
              <a:rPr lang="en-US" dirty="0" err="1"/>
              <a:t>g.beynon@uwtsd.ac.uk</a:t>
            </a:r>
            <a:r>
              <a:rPr lang="en-US" dirty="0"/>
              <a:t> </a:t>
            </a:r>
            <a:br>
              <a:rPr lang="en-US" dirty="0"/>
            </a:br>
            <a:r>
              <a:rPr lang="en-US" dirty="0"/>
              <a:t>(for Welsh Language submissions across the Faculty of Art and Design)</a:t>
            </a:r>
            <a:endParaRPr lang="en-GB" dirty="0"/>
          </a:p>
        </p:txBody>
      </p:sp>
    </p:spTree>
    <p:extLst>
      <p:ext uri="{BB962C8B-B14F-4D97-AF65-F5344CB8AC3E}">
        <p14:creationId xmlns:p14="http://schemas.microsoft.com/office/powerpoint/2010/main" val="38286600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flipH="1">
            <a:off x="111114" y="3341356"/>
            <a:ext cx="3692433" cy="2671618"/>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9620"/>
            <a:ext cx="12240403" cy="2273213"/>
          </a:xfrm>
          <a:prstGeom prst="rect">
            <a:avLst/>
          </a:prstGeom>
        </p:spPr>
      </p:pic>
      <p:sp>
        <p:nvSpPr>
          <p:cNvPr id="5" name="Rectangle 4"/>
          <p:cNvSpPr/>
          <p:nvPr/>
        </p:nvSpPr>
        <p:spPr>
          <a:xfrm>
            <a:off x="1" y="-129620"/>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5400" dirty="0"/>
              <a:t>Why do we do Contextual Practices? </a:t>
            </a:r>
            <a:endParaRPr lang="en-US" sz="5400" dirty="0"/>
          </a:p>
        </p:txBody>
      </p:sp>
      <p:sp>
        <p:nvSpPr>
          <p:cNvPr id="9" name="Subtitle 2"/>
          <p:cNvSpPr>
            <a:spLocks noGrp="1"/>
          </p:cNvSpPr>
          <p:nvPr>
            <p:ph type="subTitle" idx="1"/>
          </p:nvPr>
        </p:nvSpPr>
        <p:spPr>
          <a:xfrm>
            <a:off x="838200" y="3063734"/>
            <a:ext cx="9144000" cy="1655762"/>
          </a:xfrm>
        </p:spPr>
        <p:txBody>
          <a:bodyPr>
            <a:normAutofit/>
          </a:bodyPr>
          <a:lstStyle/>
          <a:p>
            <a:pPr marL="342900" indent="-342900" algn="l">
              <a:buFont typeface="Wingdings" charset="2"/>
              <a:buChar char="§"/>
            </a:pPr>
            <a:endParaRPr lang="en-GB" b="1" dirty="0"/>
          </a:p>
          <a:p>
            <a:pPr marL="342900" indent="-342900" algn="l">
              <a:buFont typeface="Wingdings" charset="2"/>
              <a:buChar char="§"/>
            </a:pPr>
            <a:endParaRPr lang="en-GB" b="1" dirty="0"/>
          </a:p>
          <a:p>
            <a:pPr algn="l"/>
            <a:endParaRPr lang="en-GB" b="1" dirty="0"/>
          </a:p>
        </p:txBody>
      </p:sp>
      <p:sp>
        <p:nvSpPr>
          <p:cNvPr id="3" name="TextBox 2"/>
          <p:cNvSpPr txBox="1"/>
          <p:nvPr/>
        </p:nvSpPr>
        <p:spPr>
          <a:xfrm>
            <a:off x="304801" y="5914949"/>
            <a:ext cx="9116291" cy="369332"/>
          </a:xfrm>
          <a:prstGeom prst="rect">
            <a:avLst/>
          </a:prstGeom>
          <a:noFill/>
        </p:spPr>
        <p:txBody>
          <a:bodyPr wrap="square" rtlCol="0">
            <a:spAutoFit/>
          </a:bodyPr>
          <a:lstStyle/>
          <a:p>
            <a:pPr marL="342900" indent="-342900">
              <a:buFont typeface="Wingdings" charset="2"/>
              <a:buChar char="§"/>
            </a:pPr>
            <a:r>
              <a:rPr lang="en-GB" b="1" dirty="0"/>
              <a:t>The role of Contextual Practices in your BA (Hons) qualification. </a:t>
            </a:r>
          </a:p>
        </p:txBody>
      </p:sp>
      <p:sp>
        <p:nvSpPr>
          <p:cNvPr id="8" name="TextBox 7"/>
          <p:cNvSpPr txBox="1"/>
          <p:nvPr/>
        </p:nvSpPr>
        <p:spPr>
          <a:xfrm>
            <a:off x="4190424" y="3959609"/>
            <a:ext cx="1938555" cy="923330"/>
          </a:xfrm>
          <a:prstGeom prst="rect">
            <a:avLst/>
          </a:prstGeom>
          <a:noFill/>
        </p:spPr>
        <p:txBody>
          <a:bodyPr wrap="square" rtlCol="0">
            <a:spAutoFit/>
          </a:bodyPr>
          <a:lstStyle/>
          <a:p>
            <a:pPr marL="285750" indent="-285750">
              <a:buFont typeface="Arial" charset="0"/>
              <a:buChar char="•"/>
            </a:pPr>
            <a:r>
              <a:rPr lang="en-GB" b="1" dirty="0">
                <a:solidFill>
                  <a:schemeClr val="bg1">
                    <a:lumMod val="50000"/>
                  </a:schemeClr>
                </a:solidFill>
              </a:rPr>
              <a:t>Course Content &amp; Key dates</a:t>
            </a:r>
          </a:p>
          <a:p>
            <a:endParaRPr lang="en-US" dirty="0"/>
          </a:p>
        </p:txBody>
      </p:sp>
      <p:sp>
        <p:nvSpPr>
          <p:cNvPr id="10" name="TextBox 9"/>
          <p:cNvSpPr txBox="1"/>
          <p:nvPr/>
        </p:nvSpPr>
        <p:spPr>
          <a:xfrm>
            <a:off x="7191454" y="5466336"/>
            <a:ext cx="1925782" cy="646331"/>
          </a:xfrm>
          <a:prstGeom prst="rect">
            <a:avLst/>
          </a:prstGeom>
          <a:noFill/>
        </p:spPr>
        <p:txBody>
          <a:bodyPr wrap="square" rtlCol="0">
            <a:spAutoFit/>
          </a:bodyPr>
          <a:lstStyle/>
          <a:p>
            <a:pPr marL="285750" indent="-285750">
              <a:buFont typeface="Arial" charset="0"/>
              <a:buChar char="•"/>
            </a:pPr>
            <a:r>
              <a:rPr lang="en-GB" b="1" dirty="0">
                <a:solidFill>
                  <a:schemeClr val="bg1">
                    <a:lumMod val="50000"/>
                  </a:schemeClr>
                </a:solidFill>
              </a:rPr>
              <a:t>Structure</a:t>
            </a:r>
          </a:p>
          <a:p>
            <a:pPr marL="285750" indent="-285750">
              <a:buFont typeface="Arial" charset="0"/>
              <a:buChar char="•"/>
            </a:pPr>
            <a:endParaRPr lang="en-US" dirty="0"/>
          </a:p>
        </p:txBody>
      </p:sp>
      <p:sp>
        <p:nvSpPr>
          <p:cNvPr id="11" name="TextBox 10"/>
          <p:cNvSpPr txBox="1"/>
          <p:nvPr/>
        </p:nvSpPr>
        <p:spPr>
          <a:xfrm>
            <a:off x="6515856" y="3468157"/>
            <a:ext cx="1323952" cy="369332"/>
          </a:xfrm>
          <a:prstGeom prst="rect">
            <a:avLst/>
          </a:prstGeom>
          <a:noFill/>
        </p:spPr>
        <p:txBody>
          <a:bodyPr wrap="none" rtlCol="0">
            <a:spAutoFit/>
          </a:bodyPr>
          <a:lstStyle/>
          <a:p>
            <a:pPr marL="285750" indent="-285750">
              <a:buFont typeface="Arial" charset="0"/>
              <a:buChar char="•"/>
            </a:pPr>
            <a:r>
              <a:rPr lang="en-GB" b="1" dirty="0">
                <a:solidFill>
                  <a:schemeClr val="bg1">
                    <a:lumMod val="50000"/>
                  </a:schemeClr>
                </a:solidFill>
              </a:rPr>
              <a:t>FAQ ‘W’s</a:t>
            </a:r>
          </a:p>
        </p:txBody>
      </p:sp>
      <p:sp>
        <p:nvSpPr>
          <p:cNvPr id="12" name="TextBox 11"/>
          <p:cNvSpPr txBox="1"/>
          <p:nvPr/>
        </p:nvSpPr>
        <p:spPr>
          <a:xfrm>
            <a:off x="7360121" y="2472946"/>
            <a:ext cx="1588448" cy="369332"/>
          </a:xfrm>
          <a:prstGeom prst="rect">
            <a:avLst/>
          </a:prstGeom>
          <a:noFill/>
        </p:spPr>
        <p:txBody>
          <a:bodyPr wrap="none" rtlCol="0">
            <a:spAutoFit/>
          </a:bodyPr>
          <a:lstStyle/>
          <a:p>
            <a:pPr marL="285750" indent="-285750">
              <a:buFont typeface="Arial" charset="0"/>
              <a:buChar char="•"/>
            </a:pPr>
            <a:r>
              <a:rPr lang="en-GB" b="1" dirty="0"/>
              <a:t>Assignment</a:t>
            </a:r>
            <a:endParaRPr lang="en-US" dirty="0"/>
          </a:p>
        </p:txBody>
      </p:sp>
      <p:sp>
        <p:nvSpPr>
          <p:cNvPr id="13" name="TextBox 12"/>
          <p:cNvSpPr txBox="1"/>
          <p:nvPr/>
        </p:nvSpPr>
        <p:spPr>
          <a:xfrm>
            <a:off x="9675789" y="3823726"/>
            <a:ext cx="1598066" cy="369332"/>
          </a:xfrm>
          <a:prstGeom prst="rect">
            <a:avLst/>
          </a:prstGeom>
          <a:noFill/>
        </p:spPr>
        <p:txBody>
          <a:bodyPr wrap="none" rtlCol="0">
            <a:spAutoFit/>
          </a:bodyPr>
          <a:lstStyle/>
          <a:p>
            <a:pPr marL="285750" indent="-285750">
              <a:buFont typeface="Arial" charset="0"/>
              <a:buChar char="•"/>
            </a:pPr>
            <a:r>
              <a:rPr lang="en-GB" b="1" dirty="0">
                <a:solidFill>
                  <a:schemeClr val="bg1">
                    <a:lumMod val="50000"/>
                  </a:schemeClr>
                </a:solidFill>
              </a:rPr>
              <a:t>Assessment</a:t>
            </a:r>
            <a:endParaRPr lang="en-US" dirty="0">
              <a:solidFill>
                <a:schemeClr val="bg1">
                  <a:lumMod val="50000"/>
                </a:schemeClr>
              </a:solidFill>
            </a:endParaRPr>
          </a:p>
        </p:txBody>
      </p:sp>
      <p:sp>
        <p:nvSpPr>
          <p:cNvPr id="2" name="Freeform 1"/>
          <p:cNvSpPr/>
          <p:nvPr/>
        </p:nvSpPr>
        <p:spPr>
          <a:xfrm>
            <a:off x="489869" y="2139301"/>
            <a:ext cx="10164275" cy="3873673"/>
          </a:xfrm>
          <a:custGeom>
            <a:avLst/>
            <a:gdLst>
              <a:gd name="connsiteX0" fmla="*/ 244422 w 10288967"/>
              <a:gd name="connsiteY0" fmla="*/ 3740727 h 3879374"/>
              <a:gd name="connsiteX1" fmla="*/ 341404 w 10288967"/>
              <a:gd name="connsiteY1" fmla="*/ 3740727 h 3879374"/>
              <a:gd name="connsiteX2" fmla="*/ 3541804 w 10288967"/>
              <a:gd name="connsiteY2" fmla="*/ 2299855 h 3879374"/>
              <a:gd name="connsiteX3" fmla="*/ 6603658 w 10288967"/>
              <a:gd name="connsiteY3" fmla="*/ 3699164 h 3879374"/>
              <a:gd name="connsiteX4" fmla="*/ 5966349 w 10288967"/>
              <a:gd name="connsiteY4" fmla="*/ 457200 h 3879374"/>
              <a:gd name="connsiteX5" fmla="*/ 9651658 w 10288967"/>
              <a:gd name="connsiteY5" fmla="*/ 1731818 h 3879374"/>
              <a:gd name="connsiteX6" fmla="*/ 9720931 w 10288967"/>
              <a:gd name="connsiteY6" fmla="*/ 415636 h 3879374"/>
              <a:gd name="connsiteX7" fmla="*/ 10288967 w 10288967"/>
              <a:gd name="connsiteY7" fmla="*/ 0 h 3879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88967" h="3879374">
                <a:moveTo>
                  <a:pt x="244422" y="3740727"/>
                </a:moveTo>
                <a:cubicBezTo>
                  <a:pt x="18131" y="3860799"/>
                  <a:pt x="-208160" y="3980872"/>
                  <a:pt x="341404" y="3740727"/>
                </a:cubicBezTo>
                <a:cubicBezTo>
                  <a:pt x="890968" y="3500582"/>
                  <a:pt x="2498095" y="2306782"/>
                  <a:pt x="3541804" y="2299855"/>
                </a:cubicBezTo>
                <a:cubicBezTo>
                  <a:pt x="4585513" y="2292928"/>
                  <a:pt x="6199567" y="4006273"/>
                  <a:pt x="6603658" y="3699164"/>
                </a:cubicBezTo>
                <a:cubicBezTo>
                  <a:pt x="7007749" y="3392055"/>
                  <a:pt x="5458349" y="785091"/>
                  <a:pt x="5966349" y="457200"/>
                </a:cubicBezTo>
                <a:cubicBezTo>
                  <a:pt x="6474349" y="129309"/>
                  <a:pt x="9025894" y="1738745"/>
                  <a:pt x="9651658" y="1731818"/>
                </a:cubicBezTo>
                <a:cubicBezTo>
                  <a:pt x="10277422" y="1724891"/>
                  <a:pt x="9614713" y="704272"/>
                  <a:pt x="9720931" y="415636"/>
                </a:cubicBezTo>
                <a:cubicBezTo>
                  <a:pt x="9827149" y="127000"/>
                  <a:pt x="9820222" y="381000"/>
                  <a:pt x="10288967" y="0"/>
                </a:cubicBezTo>
              </a:path>
            </a:pathLst>
          </a:custGeom>
          <a:noFill/>
          <a:ln w="539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defTabSz="914400" eaLnBrk="1" fontAlgn="auto" latinLnBrk="0" hangingPunct="1">
              <a:lnSpc>
                <a:spcPct val="100000"/>
              </a:lnSpc>
              <a:spcBef>
                <a:spcPts val="0"/>
              </a:spcBef>
              <a:spcAft>
                <a:spcPts val="0"/>
              </a:spcAft>
              <a:buClrTx/>
              <a:buSzTx/>
              <a:buFont typeface="Wingdings" charset="2"/>
              <a:buNone/>
              <a:tabLst/>
              <a:defRPr/>
            </a:pPr>
            <a:endParaRPr lang="en-GB" b="1" dirty="0"/>
          </a:p>
        </p:txBody>
      </p:sp>
      <p:sp>
        <p:nvSpPr>
          <p:cNvPr id="15" name="Rectangle 14"/>
          <p:cNvSpPr/>
          <p:nvPr/>
        </p:nvSpPr>
        <p:spPr>
          <a:xfrm>
            <a:off x="10329333" y="2096143"/>
            <a:ext cx="1642533" cy="369332"/>
          </a:xfrm>
          <a:prstGeom prst="rect">
            <a:avLst/>
          </a:prstGeom>
        </p:spPr>
        <p:txBody>
          <a:bodyPr wrap="square">
            <a:spAutoFit/>
          </a:bodyPr>
          <a:lstStyle/>
          <a:p>
            <a:pPr marL="285750" indent="-285750">
              <a:buFont typeface="Arial" charset="0"/>
              <a:buChar char="•"/>
            </a:pPr>
            <a:r>
              <a:rPr lang="en-GB" b="1" dirty="0">
                <a:solidFill>
                  <a:schemeClr val="bg1">
                    <a:lumMod val="50000"/>
                  </a:schemeClr>
                </a:solidFill>
              </a:rPr>
              <a:t>Questions?</a:t>
            </a:r>
            <a:endParaRPr lang="en-US" dirty="0">
              <a:solidFill>
                <a:schemeClr val="bg1">
                  <a:lumMod val="50000"/>
                </a:schemeClr>
              </a:solidFill>
            </a:endParaRPr>
          </a:p>
        </p:txBody>
      </p:sp>
    </p:spTree>
    <p:extLst>
      <p:ext uri="{BB962C8B-B14F-4D97-AF65-F5344CB8AC3E}">
        <p14:creationId xmlns:p14="http://schemas.microsoft.com/office/powerpoint/2010/main" val="10789785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7DCFF"/>
        </a:solidFill>
        <a:effectLst/>
      </p:bgPr>
    </p:bg>
    <p:spTree>
      <p:nvGrpSpPr>
        <p:cNvPr id="1" name=""/>
        <p:cNvGrpSpPr/>
        <p:nvPr/>
      </p:nvGrpSpPr>
      <p:grpSpPr>
        <a:xfrm>
          <a:off x="0" y="0"/>
          <a:ext cx="0" cy="0"/>
          <a:chOff x="0" y="0"/>
          <a:chExt cx="0" cy="0"/>
        </a:xfrm>
      </p:grpSpPr>
      <p:sp>
        <p:nvSpPr>
          <p:cNvPr id="4" name="TextBox 3"/>
          <p:cNvSpPr txBox="1"/>
          <p:nvPr/>
        </p:nvSpPr>
        <p:spPr>
          <a:xfrm>
            <a:off x="839449" y="377717"/>
            <a:ext cx="10653855" cy="1015663"/>
          </a:xfrm>
          <a:prstGeom prst="rect">
            <a:avLst/>
          </a:prstGeom>
          <a:noFill/>
        </p:spPr>
        <p:txBody>
          <a:bodyPr wrap="square" rtlCol="0">
            <a:spAutoFit/>
          </a:bodyPr>
          <a:lstStyle/>
          <a:p>
            <a:r>
              <a:rPr lang="en-GB" sz="6000" dirty="0"/>
              <a:t>Ways of Thinking (ADDA4022/C)</a:t>
            </a:r>
            <a:endParaRPr lang="en-US" sz="6000" b="1" i="1" dirty="0"/>
          </a:p>
        </p:txBody>
      </p:sp>
      <p:sp>
        <p:nvSpPr>
          <p:cNvPr id="8" name="Rectangle 7"/>
          <p:cNvSpPr/>
          <p:nvPr/>
        </p:nvSpPr>
        <p:spPr>
          <a:xfrm>
            <a:off x="614290" y="1393380"/>
            <a:ext cx="10272014" cy="4401205"/>
          </a:xfrm>
          <a:prstGeom prst="rect">
            <a:avLst/>
          </a:prstGeom>
        </p:spPr>
        <p:txBody>
          <a:bodyPr wrap="square">
            <a:spAutoFit/>
          </a:bodyPr>
          <a:lstStyle/>
          <a:p>
            <a:endParaRPr lang="en-GB" sz="3200" b="1" dirty="0">
              <a:ea typeface="Times New Roman" charset="0"/>
            </a:endParaRPr>
          </a:p>
          <a:p>
            <a:r>
              <a:rPr lang="en-GB" sz="4800" dirty="0"/>
              <a:t>Module Aims: </a:t>
            </a:r>
          </a:p>
          <a:p>
            <a:r>
              <a:rPr lang="en-GB" sz="3200" dirty="0"/>
              <a:t>To provide students with an introduction to the historical and contemporary contexts of cultural artefact and image production and to key ideas, artists, designers, ideologies, movements, philosophies and philosophers surrounding such production.</a:t>
            </a:r>
          </a:p>
          <a:p>
            <a:endParaRPr lang="en-GB" sz="4000" dirty="0">
              <a:ea typeface="Times New Roman" charset="0"/>
            </a:endParaRPr>
          </a:p>
        </p:txBody>
      </p:sp>
    </p:spTree>
    <p:extLst>
      <p:ext uri="{BB962C8B-B14F-4D97-AF65-F5344CB8AC3E}">
        <p14:creationId xmlns:p14="http://schemas.microsoft.com/office/powerpoint/2010/main" val="34538808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7DCFF"/>
        </a:solidFill>
        <a:effectLst/>
      </p:bgPr>
    </p:bg>
    <p:spTree>
      <p:nvGrpSpPr>
        <p:cNvPr id="1" name=""/>
        <p:cNvGrpSpPr/>
        <p:nvPr/>
      </p:nvGrpSpPr>
      <p:grpSpPr>
        <a:xfrm>
          <a:off x="0" y="0"/>
          <a:ext cx="0" cy="0"/>
          <a:chOff x="0" y="0"/>
          <a:chExt cx="0" cy="0"/>
        </a:xfrm>
      </p:grpSpPr>
      <p:sp>
        <p:nvSpPr>
          <p:cNvPr id="4" name="TextBox 3"/>
          <p:cNvSpPr txBox="1"/>
          <p:nvPr/>
        </p:nvSpPr>
        <p:spPr>
          <a:xfrm>
            <a:off x="839449" y="377717"/>
            <a:ext cx="10653855" cy="1015663"/>
          </a:xfrm>
          <a:prstGeom prst="rect">
            <a:avLst/>
          </a:prstGeom>
          <a:noFill/>
        </p:spPr>
        <p:txBody>
          <a:bodyPr wrap="square" rtlCol="0">
            <a:spAutoFit/>
          </a:bodyPr>
          <a:lstStyle/>
          <a:p>
            <a:r>
              <a:rPr lang="en-GB" sz="6000" dirty="0"/>
              <a:t>Ways of Thinking (ADDA4022/C)</a:t>
            </a:r>
            <a:endParaRPr lang="en-US" sz="6000" b="1" i="1" dirty="0"/>
          </a:p>
        </p:txBody>
      </p:sp>
      <p:sp>
        <p:nvSpPr>
          <p:cNvPr id="8" name="Rectangle 7"/>
          <p:cNvSpPr/>
          <p:nvPr/>
        </p:nvSpPr>
        <p:spPr>
          <a:xfrm>
            <a:off x="614289" y="1393380"/>
            <a:ext cx="11626113" cy="4893647"/>
          </a:xfrm>
          <a:prstGeom prst="rect">
            <a:avLst/>
          </a:prstGeom>
        </p:spPr>
        <p:txBody>
          <a:bodyPr wrap="square">
            <a:spAutoFit/>
          </a:bodyPr>
          <a:lstStyle/>
          <a:p>
            <a:endParaRPr lang="en-GB" sz="3200" b="1" dirty="0">
              <a:ea typeface="Times New Roman" charset="0"/>
            </a:endParaRPr>
          </a:p>
          <a:p>
            <a:r>
              <a:rPr lang="en-GB" sz="4000" dirty="0"/>
              <a:t>Learning Outcomes: </a:t>
            </a:r>
          </a:p>
          <a:p>
            <a:pPr hangingPunct="0"/>
            <a:r>
              <a:rPr lang="en-GB" sz="2400" b="1" dirty="0"/>
              <a:t> </a:t>
            </a:r>
            <a:r>
              <a:rPr lang="en-GB" sz="2400" dirty="0"/>
              <a:t>Upon the successful completion of this module, the student should be able to:</a:t>
            </a:r>
          </a:p>
          <a:p>
            <a:pPr hangingPunct="0"/>
            <a:endParaRPr lang="en-GB" sz="2400" dirty="0"/>
          </a:p>
          <a:p>
            <a:pPr lvl="0"/>
            <a:r>
              <a:rPr lang="en-GB" sz="3200" dirty="0"/>
              <a:t>- identify and discuss a diversity of approaches to understanding elements of cultural endeavour and apply a range of critical theories to their analysis;</a:t>
            </a:r>
          </a:p>
          <a:p>
            <a:pPr lvl="0"/>
            <a:r>
              <a:rPr lang="en-GB" sz="3200" dirty="0"/>
              <a:t>- articulate and communicate their ideas by making reference to academic sources and employing appropriate citation and referencing conventions.</a:t>
            </a:r>
            <a:endParaRPr lang="en-GB" sz="3200" dirty="0">
              <a:ea typeface="Times New Roman" charset="0"/>
            </a:endParaRPr>
          </a:p>
        </p:txBody>
      </p:sp>
    </p:spTree>
    <p:extLst>
      <p:ext uri="{BB962C8B-B14F-4D97-AF65-F5344CB8AC3E}">
        <p14:creationId xmlns:p14="http://schemas.microsoft.com/office/powerpoint/2010/main" val="27035060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CD6D555-E8CC-0F44-A645-8945316E34C4}"/>
              </a:ext>
            </a:extLst>
          </p:cNvPr>
          <p:cNvPicPr>
            <a:picLocks noChangeAspect="1"/>
          </p:cNvPicPr>
          <p:nvPr/>
        </p:nvPicPr>
        <p:blipFill>
          <a:blip r:embed="rId2">
            <a:alphaModFix amt="43000"/>
            <a:extLst>
              <a:ext uri="{BEBA8EAE-BF5A-486C-A8C5-ECC9F3942E4B}">
                <a14:imgProps xmlns:a14="http://schemas.microsoft.com/office/drawing/2010/main">
                  <a14:imgLayer r:embed="rId3">
                    <a14:imgEffect>
                      <a14:sharpenSoften amount="-84000"/>
                    </a14:imgEffect>
                    <a14:imgEffect>
                      <a14:colorTemperature colorTemp="3285"/>
                    </a14:imgEffect>
                    <a14:imgEffect>
                      <a14:saturation sat="400000"/>
                    </a14:imgEffect>
                    <a14:imgEffect>
                      <a14:brightnessContrast bright="77000" contrast="-46000"/>
                    </a14:imgEffect>
                  </a14:imgLayer>
                </a14:imgProps>
              </a:ext>
              <a:ext uri="{28A0092B-C50C-407E-A947-70E740481C1C}">
                <a14:useLocalDpi xmlns:a14="http://schemas.microsoft.com/office/drawing/2010/main" val="0"/>
              </a:ext>
            </a:extLst>
          </a:blip>
          <a:stretch>
            <a:fillRect/>
          </a:stretch>
        </p:blipFill>
        <p:spPr>
          <a:xfrm>
            <a:off x="0" y="1828800"/>
            <a:ext cx="12240403" cy="4283867"/>
          </a:xfrm>
          <a:prstGeom prst="rect">
            <a:avLst/>
          </a:prstGeom>
        </p:spPr>
      </p:pic>
      <p:sp>
        <p:nvSpPr>
          <p:cNvPr id="4" name="TextBox 3"/>
          <p:cNvSpPr txBox="1"/>
          <p:nvPr/>
        </p:nvSpPr>
        <p:spPr>
          <a:xfrm>
            <a:off x="839449" y="377717"/>
            <a:ext cx="10653855" cy="1015663"/>
          </a:xfrm>
          <a:prstGeom prst="rect">
            <a:avLst/>
          </a:prstGeom>
          <a:noFill/>
        </p:spPr>
        <p:txBody>
          <a:bodyPr wrap="square" rtlCol="0">
            <a:spAutoFit/>
          </a:bodyPr>
          <a:lstStyle/>
          <a:p>
            <a:r>
              <a:rPr lang="en-GB" sz="6000" dirty="0"/>
              <a:t>What </a:t>
            </a:r>
            <a:r>
              <a:rPr lang="en-GB" sz="6000"/>
              <a:t>do you need </a:t>
            </a:r>
            <a:r>
              <a:rPr lang="en-GB" sz="6000" dirty="0"/>
              <a:t>you to do?</a:t>
            </a:r>
            <a:endParaRPr lang="en-US" sz="6000" b="1" i="1" dirty="0"/>
          </a:p>
        </p:txBody>
      </p:sp>
      <p:sp>
        <p:nvSpPr>
          <p:cNvPr id="8" name="Rectangle 7"/>
          <p:cNvSpPr/>
          <p:nvPr/>
        </p:nvSpPr>
        <p:spPr>
          <a:xfrm>
            <a:off x="614289" y="1393380"/>
            <a:ext cx="11626113" cy="4524315"/>
          </a:xfrm>
          <a:prstGeom prst="rect">
            <a:avLst/>
          </a:prstGeom>
        </p:spPr>
        <p:txBody>
          <a:bodyPr wrap="square">
            <a:spAutoFit/>
          </a:bodyPr>
          <a:lstStyle/>
          <a:p>
            <a:endParaRPr lang="en-GB" sz="3200" b="1" dirty="0">
              <a:ea typeface="Times New Roman" charset="0"/>
            </a:endParaRPr>
          </a:p>
          <a:p>
            <a:r>
              <a:rPr lang="en-GB" sz="3200" b="1" dirty="0">
                <a:ea typeface="Times New Roman" charset="0"/>
              </a:rPr>
              <a:t>Complete 3 tasks which together make up your </a:t>
            </a:r>
            <a:r>
              <a:rPr lang="en-GB" sz="3200" b="1" i="1" dirty="0">
                <a:ea typeface="Times New Roman" charset="0"/>
              </a:rPr>
              <a:t>Portfolio of Writing:</a:t>
            </a:r>
            <a:endParaRPr lang="en-GB" sz="3200" dirty="0">
              <a:ea typeface="Times New Roman" charset="0"/>
            </a:endParaRPr>
          </a:p>
          <a:p>
            <a:endParaRPr lang="en-GB" sz="3200" b="1" dirty="0">
              <a:solidFill>
                <a:srgbClr val="000000"/>
              </a:solidFill>
              <a:ea typeface="Times New Roman" charset="0"/>
            </a:endParaRPr>
          </a:p>
          <a:p>
            <a:r>
              <a:rPr lang="en-GB" sz="3200" b="1" dirty="0">
                <a:solidFill>
                  <a:srgbClr val="000000"/>
                </a:solidFill>
                <a:ea typeface="Times New Roman" charset="0"/>
              </a:rPr>
              <a:t>Observational Writing (deconstruction)</a:t>
            </a:r>
          </a:p>
          <a:p>
            <a:endParaRPr lang="en-GB" sz="3200" b="1" dirty="0">
              <a:solidFill>
                <a:srgbClr val="000000"/>
              </a:solidFill>
              <a:ea typeface="Times New Roman" charset="0"/>
            </a:endParaRPr>
          </a:p>
          <a:p>
            <a:r>
              <a:rPr lang="en-GB" sz="3200" b="1" dirty="0">
                <a:solidFill>
                  <a:srgbClr val="000000"/>
                </a:solidFill>
                <a:ea typeface="Times New Roman" charset="0"/>
              </a:rPr>
              <a:t>Manifesto Writing (declarative)</a:t>
            </a:r>
          </a:p>
          <a:p>
            <a:endParaRPr lang="en-GB" sz="3200" b="1" dirty="0">
              <a:solidFill>
                <a:srgbClr val="000000"/>
              </a:solidFill>
              <a:ea typeface="Times New Roman" charset="0"/>
            </a:endParaRPr>
          </a:p>
          <a:p>
            <a:r>
              <a:rPr lang="en-GB" sz="3200" b="1" dirty="0">
                <a:solidFill>
                  <a:srgbClr val="000000"/>
                </a:solidFill>
                <a:ea typeface="Times New Roman" charset="0"/>
              </a:rPr>
              <a:t>Practice-based Writing (reflective)</a:t>
            </a:r>
            <a:endParaRPr lang="en-GB" sz="3200" dirty="0">
              <a:ea typeface="Times New Roman" charset="0"/>
            </a:endParaRPr>
          </a:p>
          <a:p>
            <a:endParaRPr lang="en-GB" sz="3200" dirty="0">
              <a:ea typeface="Times New Roman" charset="0"/>
            </a:endParaRPr>
          </a:p>
        </p:txBody>
      </p:sp>
    </p:spTree>
    <p:extLst>
      <p:ext uri="{BB962C8B-B14F-4D97-AF65-F5344CB8AC3E}">
        <p14:creationId xmlns:p14="http://schemas.microsoft.com/office/powerpoint/2010/main" val="34597830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7DCFF"/>
        </a:solidFill>
        <a:effectLst/>
      </p:bgPr>
    </p:bg>
    <p:spTree>
      <p:nvGrpSpPr>
        <p:cNvPr id="1" name=""/>
        <p:cNvGrpSpPr/>
        <p:nvPr/>
      </p:nvGrpSpPr>
      <p:grpSpPr>
        <a:xfrm>
          <a:off x="0" y="0"/>
          <a:ext cx="0" cy="0"/>
          <a:chOff x="0" y="0"/>
          <a:chExt cx="0" cy="0"/>
        </a:xfrm>
      </p:grpSpPr>
      <p:sp>
        <p:nvSpPr>
          <p:cNvPr id="4" name="TextBox 3"/>
          <p:cNvSpPr txBox="1"/>
          <p:nvPr/>
        </p:nvSpPr>
        <p:spPr>
          <a:xfrm>
            <a:off x="839449" y="377717"/>
            <a:ext cx="10653855" cy="1015663"/>
          </a:xfrm>
          <a:prstGeom prst="rect">
            <a:avLst/>
          </a:prstGeom>
          <a:noFill/>
        </p:spPr>
        <p:txBody>
          <a:bodyPr wrap="square" rtlCol="0">
            <a:spAutoFit/>
          </a:bodyPr>
          <a:lstStyle/>
          <a:p>
            <a:r>
              <a:rPr lang="en-GB" sz="6000" dirty="0"/>
              <a:t>What </a:t>
            </a:r>
            <a:r>
              <a:rPr lang="en-GB" sz="6000"/>
              <a:t>do you need </a:t>
            </a:r>
            <a:r>
              <a:rPr lang="en-GB" sz="6000" dirty="0"/>
              <a:t>you to do?</a:t>
            </a:r>
            <a:endParaRPr lang="en-US" sz="6000" b="1" i="1" dirty="0"/>
          </a:p>
        </p:txBody>
      </p:sp>
      <p:sp>
        <p:nvSpPr>
          <p:cNvPr id="8" name="Rectangle 7"/>
          <p:cNvSpPr/>
          <p:nvPr/>
        </p:nvSpPr>
        <p:spPr>
          <a:xfrm>
            <a:off x="614289" y="1393380"/>
            <a:ext cx="11626113" cy="4828309"/>
          </a:xfrm>
          <a:prstGeom prst="rect">
            <a:avLst/>
          </a:prstGeom>
        </p:spPr>
        <p:txBody>
          <a:bodyPr wrap="square">
            <a:spAutoFit/>
          </a:bodyPr>
          <a:lstStyle/>
          <a:p>
            <a:pPr marR="360045" lvl="0">
              <a:lnSpc>
                <a:spcPct val="107000"/>
              </a:lnSpc>
              <a:spcBef>
                <a:spcPts val="0"/>
              </a:spcBef>
              <a:spcAft>
                <a:spcPts val="0"/>
              </a:spcAft>
            </a:pPr>
            <a:r>
              <a:rPr lang="en-GB" sz="2400" i="1" spc="75" dirty="0">
                <a:solidFill>
                  <a:srgbClr val="000000"/>
                </a:solidFill>
                <a:latin typeface="Arial" charset="0"/>
                <a:ea typeface="ＭＳ 明朝" charset="-128"/>
                <a:cs typeface="Times New Roman" charset="0"/>
              </a:rPr>
              <a:t>Use a </a:t>
            </a:r>
            <a:r>
              <a:rPr lang="en-GB" sz="2400" i="1" u="sng" spc="75" dirty="0">
                <a:solidFill>
                  <a:srgbClr val="000000"/>
                </a:solidFill>
                <a:latin typeface="Arial" charset="0"/>
                <a:ea typeface="ＭＳ 明朝" charset="-128"/>
                <a:cs typeface="Times New Roman" charset="0"/>
              </a:rPr>
              <a:t>minimum</a:t>
            </a:r>
            <a:r>
              <a:rPr lang="en-GB" sz="2400" i="1" spc="75" dirty="0">
                <a:solidFill>
                  <a:srgbClr val="000000"/>
                </a:solidFill>
                <a:latin typeface="Arial" charset="0"/>
                <a:ea typeface="ＭＳ 明朝" charset="-128"/>
                <a:cs typeface="Times New Roman" charset="0"/>
              </a:rPr>
              <a:t> of 3 books per task. Additional research sources could be online sources, journals, quality newspaper articles or academic papers.</a:t>
            </a:r>
          </a:p>
          <a:p>
            <a:pPr marR="360045" lvl="0">
              <a:lnSpc>
                <a:spcPct val="107000"/>
              </a:lnSpc>
              <a:spcBef>
                <a:spcPts val="0"/>
              </a:spcBef>
              <a:spcAft>
                <a:spcPts val="0"/>
              </a:spcAft>
            </a:pPr>
            <a:endParaRPr lang="en-GB" sz="2400" b="1" dirty="0">
              <a:solidFill>
                <a:srgbClr val="000000"/>
              </a:solidFill>
              <a:latin typeface="Arial" charset="0"/>
              <a:ea typeface="Times New Roman" charset="0"/>
            </a:endParaRPr>
          </a:p>
          <a:p>
            <a:pPr marR="360045" lvl="0">
              <a:lnSpc>
                <a:spcPct val="107000"/>
              </a:lnSpc>
              <a:spcBef>
                <a:spcPts val="0"/>
              </a:spcBef>
              <a:spcAft>
                <a:spcPts val="0"/>
              </a:spcAft>
            </a:pPr>
            <a:r>
              <a:rPr lang="en-GB" sz="2400" b="1" dirty="0">
                <a:solidFill>
                  <a:srgbClr val="000000"/>
                </a:solidFill>
                <a:latin typeface="Arial" charset="0"/>
                <a:ea typeface="Times New Roman" charset="0"/>
              </a:rPr>
              <a:t>Outcome</a:t>
            </a:r>
            <a:r>
              <a:rPr lang="en-GB" sz="2400" dirty="0">
                <a:solidFill>
                  <a:srgbClr val="000000"/>
                </a:solidFill>
                <a:latin typeface="Arial" charset="0"/>
                <a:ea typeface="Times New Roman" charset="0"/>
              </a:rPr>
              <a:t>: 500 words per task + images. (and an optional map/diagram)</a:t>
            </a:r>
            <a:br>
              <a:rPr lang="en-GB" sz="2400" dirty="0">
                <a:solidFill>
                  <a:srgbClr val="000000"/>
                </a:solidFill>
                <a:latin typeface="Arial" charset="0"/>
                <a:ea typeface="Times New Roman" charset="0"/>
              </a:rPr>
            </a:br>
            <a:r>
              <a:rPr lang="en-GB" sz="2400" dirty="0">
                <a:solidFill>
                  <a:srgbClr val="000000"/>
                </a:solidFill>
                <a:latin typeface="Arial" charset="0"/>
                <a:ea typeface="Times New Roman" charset="0"/>
              </a:rPr>
              <a:t>Show your research with a correctly formatted bibliography.</a:t>
            </a:r>
            <a:endParaRPr lang="en-GB" sz="2400" dirty="0">
              <a:latin typeface="Times New Roman" charset="0"/>
              <a:ea typeface="Times New Roman" charset="0"/>
            </a:endParaRPr>
          </a:p>
          <a:p>
            <a:pPr marR="360045" lvl="0">
              <a:lnSpc>
                <a:spcPct val="107000"/>
              </a:lnSpc>
              <a:spcBef>
                <a:spcPts val="0"/>
              </a:spcBef>
              <a:spcAft>
                <a:spcPts val="0"/>
              </a:spcAft>
            </a:pPr>
            <a:endParaRPr lang="en-GB" sz="2400" dirty="0">
              <a:solidFill>
                <a:srgbClr val="000000"/>
              </a:solidFill>
              <a:latin typeface="Arial" charset="0"/>
              <a:ea typeface="Times New Roman" charset="0"/>
            </a:endParaRPr>
          </a:p>
          <a:p>
            <a:pPr marR="360045" lvl="0">
              <a:lnSpc>
                <a:spcPct val="107000"/>
              </a:lnSpc>
              <a:spcBef>
                <a:spcPts val="0"/>
              </a:spcBef>
              <a:spcAft>
                <a:spcPts val="0"/>
              </a:spcAft>
            </a:pPr>
            <a:r>
              <a:rPr lang="en-GB" sz="2400" dirty="0">
                <a:solidFill>
                  <a:srgbClr val="000000"/>
                </a:solidFill>
                <a:latin typeface="Arial" charset="0"/>
                <a:ea typeface="Times New Roman" charset="0"/>
              </a:rPr>
              <a:t>Submit this </a:t>
            </a:r>
            <a:r>
              <a:rPr lang="en-GB" sz="2400" b="1" dirty="0">
                <a:solidFill>
                  <a:srgbClr val="000000"/>
                </a:solidFill>
                <a:latin typeface="Arial" charset="0"/>
                <a:ea typeface="Times New Roman" charset="0"/>
              </a:rPr>
              <a:t>in the portfolio</a:t>
            </a:r>
            <a:r>
              <a:rPr lang="en-GB" sz="2400" dirty="0">
                <a:solidFill>
                  <a:srgbClr val="000000"/>
                </a:solidFill>
                <a:latin typeface="Arial" charset="0"/>
                <a:ea typeface="Times New Roman" charset="0"/>
              </a:rPr>
              <a:t>. </a:t>
            </a:r>
            <a:endParaRPr lang="en-GB" sz="2400" dirty="0">
              <a:latin typeface="Times New Roman" charset="0"/>
              <a:ea typeface="Times New Roman" charset="0"/>
            </a:endParaRPr>
          </a:p>
          <a:p>
            <a:pPr marR="360045"/>
            <a:endParaRPr lang="en-GB" sz="2400" b="1" dirty="0">
              <a:solidFill>
                <a:srgbClr val="000000"/>
              </a:solidFill>
              <a:latin typeface="Arial" charset="0"/>
              <a:ea typeface="Times New Roman" charset="0"/>
            </a:endParaRPr>
          </a:p>
          <a:p>
            <a:pPr marR="360045"/>
            <a:r>
              <a:rPr lang="en-GB" sz="2400" b="1" dirty="0">
                <a:latin typeface="Arial" charset="0"/>
                <a:ea typeface="Times New Roman" charset="0"/>
              </a:rPr>
              <a:t>All three </a:t>
            </a:r>
            <a:r>
              <a:rPr lang="en-GB" sz="2400" b="1" dirty="0">
                <a:solidFill>
                  <a:srgbClr val="000000"/>
                </a:solidFill>
                <a:latin typeface="Arial" charset="0"/>
                <a:ea typeface="Times New Roman" charset="0"/>
              </a:rPr>
              <a:t>tasks</a:t>
            </a:r>
            <a:r>
              <a:rPr lang="en-GB" sz="2400" b="1" dirty="0">
                <a:latin typeface="Arial" charset="0"/>
                <a:ea typeface="Times New Roman" charset="0"/>
              </a:rPr>
              <a:t> should be combined into one document and submitted in your </a:t>
            </a:r>
            <a:r>
              <a:rPr lang="en-GB" sz="2400" b="1" i="1" dirty="0">
                <a:latin typeface="Arial" charset="0"/>
                <a:ea typeface="Times New Roman" charset="0"/>
              </a:rPr>
              <a:t>Portfolio of Writing</a:t>
            </a:r>
            <a:r>
              <a:rPr lang="en-GB" sz="2400" b="1" dirty="0">
                <a:latin typeface="Arial" charset="0"/>
                <a:ea typeface="Times New Roman" charset="0"/>
              </a:rPr>
              <a:t> on Tuesday 9</a:t>
            </a:r>
            <a:r>
              <a:rPr lang="en-GB" sz="2400" b="1" baseline="30000" dirty="0">
                <a:latin typeface="Arial" charset="0"/>
                <a:ea typeface="Times New Roman" charset="0"/>
              </a:rPr>
              <a:t>th</a:t>
            </a:r>
            <a:r>
              <a:rPr lang="en-GB" sz="2400" b="1" dirty="0">
                <a:latin typeface="Arial" charset="0"/>
                <a:ea typeface="Times New Roman" charset="0"/>
              </a:rPr>
              <a:t> December 2025. Your portfolio should contain a total of 1500 words (or equivalent). </a:t>
            </a:r>
            <a:endParaRPr lang="en-GB" sz="2400" dirty="0">
              <a:latin typeface="Times New Roman" charset="0"/>
              <a:ea typeface="Times New Roman" charset="0"/>
            </a:endParaRPr>
          </a:p>
          <a:p>
            <a:br>
              <a:rPr lang="en-GB" dirty="0">
                <a:latin typeface="Arial" charset="0"/>
                <a:ea typeface="Times New Roman" charset="0"/>
              </a:rPr>
            </a:br>
            <a:endParaRPr lang="en-GB" sz="1400" dirty="0">
              <a:latin typeface="Times New Roman" charset="0"/>
              <a:ea typeface="Times New Roman" charset="0"/>
            </a:endParaRPr>
          </a:p>
        </p:txBody>
      </p:sp>
    </p:spTree>
    <p:extLst>
      <p:ext uri="{BB962C8B-B14F-4D97-AF65-F5344CB8AC3E}">
        <p14:creationId xmlns:p14="http://schemas.microsoft.com/office/powerpoint/2010/main" val="14993092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7DCFF"/>
        </a:solidFill>
        <a:effectLst/>
      </p:bgPr>
    </p:bg>
    <p:spTree>
      <p:nvGrpSpPr>
        <p:cNvPr id="1" name=""/>
        <p:cNvGrpSpPr/>
        <p:nvPr/>
      </p:nvGrpSpPr>
      <p:grpSpPr>
        <a:xfrm>
          <a:off x="0" y="0"/>
          <a:ext cx="0" cy="0"/>
          <a:chOff x="0" y="0"/>
          <a:chExt cx="0" cy="0"/>
        </a:xfrm>
      </p:grpSpPr>
      <p:sp>
        <p:nvSpPr>
          <p:cNvPr id="4" name="TextBox 3"/>
          <p:cNvSpPr txBox="1"/>
          <p:nvPr/>
        </p:nvSpPr>
        <p:spPr>
          <a:xfrm>
            <a:off x="839449" y="377717"/>
            <a:ext cx="10653855" cy="1015663"/>
          </a:xfrm>
          <a:prstGeom prst="rect">
            <a:avLst/>
          </a:prstGeom>
          <a:noFill/>
        </p:spPr>
        <p:txBody>
          <a:bodyPr wrap="square" rtlCol="0">
            <a:spAutoFit/>
          </a:bodyPr>
          <a:lstStyle/>
          <a:p>
            <a:r>
              <a:rPr lang="en-US" sz="6000" b="1" u="sng" dirty="0"/>
              <a:t>Your </a:t>
            </a:r>
            <a:r>
              <a:rPr lang="en-US" sz="6000" b="1" i="1" u="sng" dirty="0"/>
              <a:t>Portfolio of Writing</a:t>
            </a:r>
            <a:endParaRPr lang="en-GB" sz="6000" dirty="0"/>
          </a:p>
        </p:txBody>
      </p:sp>
      <p:sp>
        <p:nvSpPr>
          <p:cNvPr id="8" name="Rectangle 7"/>
          <p:cNvSpPr/>
          <p:nvPr/>
        </p:nvSpPr>
        <p:spPr>
          <a:xfrm>
            <a:off x="614289" y="1393380"/>
            <a:ext cx="11626113" cy="5632311"/>
          </a:xfrm>
          <a:prstGeom prst="rect">
            <a:avLst/>
          </a:prstGeom>
        </p:spPr>
        <p:txBody>
          <a:bodyPr wrap="square">
            <a:spAutoFit/>
          </a:bodyPr>
          <a:lstStyle/>
          <a:p>
            <a:endParaRPr lang="en-US" sz="2400" b="1" dirty="0"/>
          </a:p>
          <a:p>
            <a:r>
              <a:rPr lang="en-US" sz="2400" b="1" dirty="0"/>
              <a:t>TASK: Observational Writing:</a:t>
            </a:r>
            <a:r>
              <a:rPr lang="en-US" sz="2400" dirty="0"/>
              <a:t> Observational Writing: Identify an image, poster, cover, design, advertisement, or any other single piece of graphic design, and write a semiotic analysis. Choose 3 key aspects of semiotics and use them to simplify and focus your writing. Conclude by assessing how your understanding of your chosen image has changed. </a:t>
            </a:r>
          </a:p>
          <a:p>
            <a:r>
              <a:rPr lang="en-US" sz="2400" dirty="0"/>
              <a:t> </a:t>
            </a:r>
            <a:endParaRPr lang="en-GB" sz="2400" dirty="0"/>
          </a:p>
          <a:p>
            <a:pPr lvl="0"/>
            <a:r>
              <a:rPr lang="en-GB" sz="2400" i="1" dirty="0"/>
              <a:t>Use a </a:t>
            </a:r>
            <a:r>
              <a:rPr lang="en-GB" sz="2400" i="1" u="sng" dirty="0"/>
              <a:t>minimum</a:t>
            </a:r>
            <a:r>
              <a:rPr lang="en-GB" sz="2400" i="1" dirty="0"/>
              <a:t> of 3 books per task. Additional research sources could be journal/newspaper articles or online sources.</a:t>
            </a:r>
            <a:endParaRPr lang="en-GB" sz="2400" dirty="0"/>
          </a:p>
          <a:p>
            <a:r>
              <a:rPr lang="en-US" sz="2400" dirty="0"/>
              <a:t> </a:t>
            </a:r>
            <a:endParaRPr lang="en-GB" sz="2400" dirty="0"/>
          </a:p>
          <a:p>
            <a:r>
              <a:rPr lang="en-US" sz="2400" b="1" dirty="0"/>
              <a:t>Outcome</a:t>
            </a:r>
            <a:r>
              <a:rPr lang="en-US" sz="2400" dirty="0"/>
              <a:t>: 500 words + map and images. Show your research with a reference list.</a:t>
            </a:r>
            <a:endParaRPr lang="en-GB" sz="2400" dirty="0"/>
          </a:p>
          <a:p>
            <a:r>
              <a:rPr lang="en-US" sz="2400" dirty="0"/>
              <a:t>Submit this </a:t>
            </a:r>
            <a:r>
              <a:rPr lang="en-US" sz="2400" b="1" dirty="0"/>
              <a:t>in the portfolio</a:t>
            </a:r>
            <a:r>
              <a:rPr lang="en-US" sz="2400" dirty="0"/>
              <a:t>. </a:t>
            </a:r>
            <a:endParaRPr lang="en-GB" sz="2400" dirty="0"/>
          </a:p>
          <a:p>
            <a:endParaRPr lang="en-US" sz="2400" b="1" dirty="0"/>
          </a:p>
          <a:p>
            <a:pPr algn="ctr"/>
            <a:r>
              <a:rPr lang="en-US" sz="2400" b="1" dirty="0"/>
              <a:t>**********</a:t>
            </a:r>
            <a:endParaRPr lang="en-GB" sz="2400" dirty="0"/>
          </a:p>
          <a:p>
            <a:r>
              <a:rPr lang="en-US" sz="2400" b="1" dirty="0"/>
              <a:t> </a:t>
            </a:r>
            <a:endParaRPr lang="en-GB" sz="2400" dirty="0"/>
          </a:p>
          <a:p>
            <a:r>
              <a:rPr lang="en-US" sz="2400" dirty="0"/>
              <a:t> </a:t>
            </a:r>
            <a:endParaRPr lang="en-GB" sz="2400" dirty="0"/>
          </a:p>
        </p:txBody>
      </p:sp>
    </p:spTree>
    <p:extLst>
      <p:ext uri="{BB962C8B-B14F-4D97-AF65-F5344CB8AC3E}">
        <p14:creationId xmlns:p14="http://schemas.microsoft.com/office/powerpoint/2010/main" val="39752839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7DCFF"/>
        </a:solidFill>
        <a:effectLst/>
      </p:bgPr>
    </p:bg>
    <p:spTree>
      <p:nvGrpSpPr>
        <p:cNvPr id="1" name=""/>
        <p:cNvGrpSpPr/>
        <p:nvPr/>
      </p:nvGrpSpPr>
      <p:grpSpPr>
        <a:xfrm>
          <a:off x="0" y="0"/>
          <a:ext cx="0" cy="0"/>
          <a:chOff x="0" y="0"/>
          <a:chExt cx="0" cy="0"/>
        </a:xfrm>
      </p:grpSpPr>
      <p:sp>
        <p:nvSpPr>
          <p:cNvPr id="4" name="TextBox 3"/>
          <p:cNvSpPr txBox="1"/>
          <p:nvPr/>
        </p:nvSpPr>
        <p:spPr>
          <a:xfrm>
            <a:off x="839449" y="377717"/>
            <a:ext cx="10653855" cy="1015663"/>
          </a:xfrm>
          <a:prstGeom prst="rect">
            <a:avLst/>
          </a:prstGeom>
          <a:noFill/>
        </p:spPr>
        <p:txBody>
          <a:bodyPr wrap="square" rtlCol="0">
            <a:spAutoFit/>
          </a:bodyPr>
          <a:lstStyle/>
          <a:p>
            <a:r>
              <a:rPr lang="en-US" sz="6000" b="1" u="sng" dirty="0"/>
              <a:t>Your </a:t>
            </a:r>
            <a:r>
              <a:rPr lang="en-US" sz="6000" b="1" i="1" u="sng" dirty="0"/>
              <a:t>Portfolio of Writing</a:t>
            </a:r>
            <a:endParaRPr lang="en-GB" sz="6000" dirty="0"/>
          </a:p>
        </p:txBody>
      </p:sp>
      <p:sp>
        <p:nvSpPr>
          <p:cNvPr id="8" name="Rectangle 7"/>
          <p:cNvSpPr/>
          <p:nvPr/>
        </p:nvSpPr>
        <p:spPr>
          <a:xfrm>
            <a:off x="614289" y="1393380"/>
            <a:ext cx="11626113" cy="5262979"/>
          </a:xfrm>
          <a:prstGeom prst="rect">
            <a:avLst/>
          </a:prstGeom>
        </p:spPr>
        <p:txBody>
          <a:bodyPr wrap="square">
            <a:spAutoFit/>
          </a:bodyPr>
          <a:lstStyle/>
          <a:p>
            <a:r>
              <a:rPr lang="en-US" sz="2400" b="1" dirty="0"/>
              <a:t> </a:t>
            </a:r>
            <a:endParaRPr lang="en-GB" sz="2400" dirty="0"/>
          </a:p>
          <a:p>
            <a:r>
              <a:rPr lang="en-US" sz="2400" b="1" dirty="0"/>
              <a:t>TASK: Manifesto Writing:</a:t>
            </a:r>
            <a:r>
              <a:rPr lang="en-US" sz="2400" dirty="0"/>
              <a:t> Write a manifesto of 8 short statements regarding your beliefs, principles, and design practice. Please submit these 8 statements, but do not count them in your 500 words.</a:t>
            </a:r>
          </a:p>
          <a:p>
            <a:endParaRPr lang="en-US" sz="2400" dirty="0"/>
          </a:p>
          <a:p>
            <a:r>
              <a:rPr lang="en-US" sz="2400" dirty="0"/>
              <a:t>With a particular focus on three of your manifesto statements, write a 500 word overview with images of your beliefs. </a:t>
            </a:r>
          </a:p>
          <a:p>
            <a:endParaRPr lang="en-GB" sz="2400" dirty="0"/>
          </a:p>
          <a:p>
            <a:r>
              <a:rPr lang="en-US" sz="2400" i="1" dirty="0"/>
              <a:t>Use a </a:t>
            </a:r>
            <a:r>
              <a:rPr lang="en-US" sz="2400" i="1" u="sng" dirty="0"/>
              <a:t>minimum</a:t>
            </a:r>
            <a:r>
              <a:rPr lang="en-US" sz="2400" i="1" dirty="0"/>
              <a:t> of 3 books per task. Additional research sources could be journal/newspaper articles or online sources.</a:t>
            </a:r>
            <a:endParaRPr lang="en-GB" sz="2400" dirty="0"/>
          </a:p>
          <a:p>
            <a:r>
              <a:rPr lang="en-US" sz="2400" i="1" dirty="0"/>
              <a:t> </a:t>
            </a:r>
            <a:endParaRPr lang="en-GB" sz="2400" dirty="0"/>
          </a:p>
          <a:p>
            <a:r>
              <a:rPr lang="en-US" sz="2400" b="1" dirty="0"/>
              <a:t>Outcome</a:t>
            </a:r>
            <a:r>
              <a:rPr lang="en-US" sz="2400" dirty="0"/>
              <a:t>: 500 words + map and images. Show your research with a reference list.</a:t>
            </a:r>
            <a:endParaRPr lang="en-GB" sz="2400" dirty="0"/>
          </a:p>
          <a:p>
            <a:r>
              <a:rPr lang="en-US" sz="2400" dirty="0"/>
              <a:t>Submit this </a:t>
            </a:r>
            <a:r>
              <a:rPr lang="en-US" sz="2400" b="1" dirty="0"/>
              <a:t>in the portfolio</a:t>
            </a:r>
            <a:r>
              <a:rPr lang="en-US" sz="2400" dirty="0"/>
              <a:t>. </a:t>
            </a:r>
            <a:endParaRPr lang="en-GB" sz="2400" dirty="0"/>
          </a:p>
          <a:p>
            <a:pPr algn="ctr"/>
            <a:r>
              <a:rPr lang="en-US" sz="2400" b="1" dirty="0"/>
              <a:t>**********</a:t>
            </a:r>
            <a:endParaRPr lang="en-GB" sz="2400" dirty="0"/>
          </a:p>
        </p:txBody>
      </p:sp>
    </p:spTree>
    <p:extLst>
      <p:ext uri="{BB962C8B-B14F-4D97-AF65-F5344CB8AC3E}">
        <p14:creationId xmlns:p14="http://schemas.microsoft.com/office/powerpoint/2010/main" val="3348496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7DCFF"/>
        </a:solidFill>
        <a:effectLst/>
      </p:bgPr>
    </p:bg>
    <p:spTree>
      <p:nvGrpSpPr>
        <p:cNvPr id="1" name=""/>
        <p:cNvGrpSpPr/>
        <p:nvPr/>
      </p:nvGrpSpPr>
      <p:grpSpPr>
        <a:xfrm>
          <a:off x="0" y="0"/>
          <a:ext cx="0" cy="0"/>
          <a:chOff x="0" y="0"/>
          <a:chExt cx="0" cy="0"/>
        </a:xfrm>
      </p:grpSpPr>
      <p:sp>
        <p:nvSpPr>
          <p:cNvPr id="4" name="TextBox 3"/>
          <p:cNvSpPr txBox="1"/>
          <p:nvPr/>
        </p:nvSpPr>
        <p:spPr>
          <a:xfrm>
            <a:off x="839449" y="377717"/>
            <a:ext cx="10653855" cy="1015663"/>
          </a:xfrm>
          <a:prstGeom prst="rect">
            <a:avLst/>
          </a:prstGeom>
          <a:noFill/>
        </p:spPr>
        <p:txBody>
          <a:bodyPr wrap="square" rtlCol="0">
            <a:spAutoFit/>
          </a:bodyPr>
          <a:lstStyle/>
          <a:p>
            <a:r>
              <a:rPr lang="en-US" sz="6000" b="1" u="sng" dirty="0"/>
              <a:t>Your </a:t>
            </a:r>
            <a:r>
              <a:rPr lang="en-US" sz="6000" b="1" i="1" u="sng" dirty="0"/>
              <a:t>Portfolio of Writing</a:t>
            </a:r>
            <a:endParaRPr lang="en-GB" sz="6000" dirty="0"/>
          </a:p>
        </p:txBody>
      </p:sp>
      <p:sp>
        <p:nvSpPr>
          <p:cNvPr id="8" name="Rectangle 7"/>
          <p:cNvSpPr/>
          <p:nvPr/>
        </p:nvSpPr>
        <p:spPr>
          <a:xfrm>
            <a:off x="614289" y="1393380"/>
            <a:ext cx="11626113" cy="4893647"/>
          </a:xfrm>
          <a:prstGeom prst="rect">
            <a:avLst/>
          </a:prstGeom>
        </p:spPr>
        <p:txBody>
          <a:bodyPr wrap="square">
            <a:spAutoFit/>
          </a:bodyPr>
          <a:lstStyle/>
          <a:p>
            <a:endParaRPr lang="en-US" sz="2400" b="1" dirty="0"/>
          </a:p>
          <a:p>
            <a:r>
              <a:rPr lang="en-US" sz="2400" b="1" dirty="0"/>
              <a:t>TASK: Practice-based writing:</a:t>
            </a:r>
            <a:r>
              <a:rPr lang="en-US" sz="2400" dirty="0"/>
              <a:t> Write about a design, object, or artefact you have created yourself. The intention is to explore and discover your thinking through writing. Think reflectively to develop your understanding of your process by </a:t>
            </a:r>
            <a:r>
              <a:rPr lang="en-US" sz="2400" dirty="0" err="1"/>
              <a:t>analysing</a:t>
            </a:r>
            <a:r>
              <a:rPr lang="en-US" sz="2400" dirty="0"/>
              <a:t> your initial reactions, and your individual responses, around the creation of this chosen piece. Use further reading to develop your understanding. Then critically </a:t>
            </a:r>
            <a:r>
              <a:rPr lang="en-US" sz="2400" dirty="0" err="1"/>
              <a:t>summarise</a:t>
            </a:r>
            <a:r>
              <a:rPr lang="en-US" sz="2400" dirty="0"/>
              <a:t> the results of your design process through an analysis of your work. </a:t>
            </a:r>
          </a:p>
          <a:p>
            <a:endParaRPr lang="en-US" sz="2400" dirty="0"/>
          </a:p>
          <a:p>
            <a:pPr lvl="0"/>
            <a:r>
              <a:rPr lang="en-GB" sz="2400" i="1" dirty="0"/>
              <a:t>Use a </a:t>
            </a:r>
            <a:r>
              <a:rPr lang="en-GB" sz="2400" i="1" u="sng" dirty="0"/>
              <a:t>minimum</a:t>
            </a:r>
            <a:r>
              <a:rPr lang="en-GB" sz="2400" i="1" dirty="0"/>
              <a:t> of 3 books per task. Additional research sources could be journal/newspaper articles or online sources.</a:t>
            </a:r>
            <a:endParaRPr lang="en-GB" sz="2400" dirty="0"/>
          </a:p>
          <a:p>
            <a:r>
              <a:rPr lang="en-US" sz="2400" dirty="0"/>
              <a:t> </a:t>
            </a:r>
            <a:endParaRPr lang="en-GB" sz="2400" dirty="0"/>
          </a:p>
          <a:p>
            <a:r>
              <a:rPr lang="en-US" sz="2400" b="1" dirty="0"/>
              <a:t>Outcome</a:t>
            </a:r>
            <a:r>
              <a:rPr lang="en-US" sz="2400" dirty="0"/>
              <a:t>: 500 words + map and images. Show your research with a reference list.</a:t>
            </a:r>
            <a:endParaRPr lang="en-GB" sz="2400" dirty="0"/>
          </a:p>
          <a:p>
            <a:r>
              <a:rPr lang="en-US" sz="2400" dirty="0"/>
              <a:t>Submit this </a:t>
            </a:r>
            <a:r>
              <a:rPr lang="en-US" sz="2400" b="1" dirty="0"/>
              <a:t>in the portfolio</a:t>
            </a:r>
            <a:r>
              <a:rPr lang="en-US" sz="2400" dirty="0"/>
              <a:t>. </a:t>
            </a:r>
            <a:endParaRPr lang="en-GB" sz="2400" dirty="0"/>
          </a:p>
        </p:txBody>
      </p:sp>
    </p:spTree>
    <p:extLst>
      <p:ext uri="{BB962C8B-B14F-4D97-AF65-F5344CB8AC3E}">
        <p14:creationId xmlns:p14="http://schemas.microsoft.com/office/powerpoint/2010/main" val="39009942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7DCFF"/>
        </a:solidFill>
        <a:effectLst/>
      </p:bgPr>
    </p:bg>
    <p:spTree>
      <p:nvGrpSpPr>
        <p:cNvPr id="1" name=""/>
        <p:cNvGrpSpPr/>
        <p:nvPr/>
      </p:nvGrpSpPr>
      <p:grpSpPr>
        <a:xfrm>
          <a:off x="0" y="0"/>
          <a:ext cx="0" cy="0"/>
          <a:chOff x="0" y="0"/>
          <a:chExt cx="0" cy="0"/>
        </a:xfrm>
      </p:grpSpPr>
      <p:sp>
        <p:nvSpPr>
          <p:cNvPr id="4" name="TextBox 3"/>
          <p:cNvSpPr txBox="1"/>
          <p:nvPr/>
        </p:nvSpPr>
        <p:spPr>
          <a:xfrm>
            <a:off x="839449" y="377717"/>
            <a:ext cx="10653855" cy="1015663"/>
          </a:xfrm>
          <a:prstGeom prst="rect">
            <a:avLst/>
          </a:prstGeom>
          <a:noFill/>
        </p:spPr>
        <p:txBody>
          <a:bodyPr wrap="square" rtlCol="0">
            <a:spAutoFit/>
          </a:bodyPr>
          <a:lstStyle/>
          <a:p>
            <a:r>
              <a:rPr lang="en-GB" sz="6000" dirty="0"/>
              <a:t>What </a:t>
            </a:r>
            <a:r>
              <a:rPr lang="en-GB" sz="6000"/>
              <a:t>do you need </a:t>
            </a:r>
            <a:r>
              <a:rPr lang="en-GB" sz="6000" dirty="0"/>
              <a:t>you to do?</a:t>
            </a:r>
            <a:endParaRPr lang="en-US" sz="6000" b="1" i="1" dirty="0"/>
          </a:p>
        </p:txBody>
      </p:sp>
      <p:sp>
        <p:nvSpPr>
          <p:cNvPr id="8" name="Rectangle 7"/>
          <p:cNvSpPr/>
          <p:nvPr/>
        </p:nvSpPr>
        <p:spPr>
          <a:xfrm>
            <a:off x="614289" y="1393380"/>
            <a:ext cx="10879015" cy="2308324"/>
          </a:xfrm>
          <a:prstGeom prst="rect">
            <a:avLst/>
          </a:prstGeom>
        </p:spPr>
        <p:txBody>
          <a:bodyPr wrap="square">
            <a:spAutoFit/>
          </a:bodyPr>
          <a:lstStyle/>
          <a:p>
            <a:endParaRPr lang="en-US" sz="2400" b="1" dirty="0"/>
          </a:p>
          <a:p>
            <a:endParaRPr lang="en-US" sz="2400" b="1" dirty="0"/>
          </a:p>
          <a:p>
            <a:endParaRPr lang="en-US" sz="2400" b="1" dirty="0"/>
          </a:p>
          <a:p>
            <a:r>
              <a:rPr lang="en-US" sz="2400" b="1" dirty="0"/>
              <a:t>All three tasks should be combined into one document and submitted to Turnitin in your </a:t>
            </a:r>
            <a:r>
              <a:rPr lang="en-US" sz="2400" b="1" i="1" dirty="0"/>
              <a:t>Portfolio of Writing</a:t>
            </a:r>
            <a:r>
              <a:rPr lang="en-US" sz="2400" b="1" dirty="0"/>
              <a:t> on Tuesday 9 December 2025. Your portfolio should contain a total of 1500 words (or equivalent). </a:t>
            </a:r>
            <a:endParaRPr lang="en-GB" sz="2400" dirty="0"/>
          </a:p>
        </p:txBody>
      </p:sp>
    </p:spTree>
    <p:extLst>
      <p:ext uri="{BB962C8B-B14F-4D97-AF65-F5344CB8AC3E}">
        <p14:creationId xmlns:p14="http://schemas.microsoft.com/office/powerpoint/2010/main" val="13037241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111114" y="3341356"/>
            <a:ext cx="3692433" cy="2671618"/>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29620"/>
            <a:ext cx="12240403" cy="2273213"/>
          </a:xfrm>
          <a:prstGeom prst="rect">
            <a:avLst/>
          </a:prstGeom>
        </p:spPr>
      </p:pic>
      <p:sp>
        <p:nvSpPr>
          <p:cNvPr id="5" name="Rectangle 4"/>
          <p:cNvSpPr/>
          <p:nvPr/>
        </p:nvSpPr>
        <p:spPr>
          <a:xfrm>
            <a:off x="1" y="-129620"/>
            <a:ext cx="12240402" cy="2273213"/>
          </a:xfrm>
          <a:prstGeom prst="rect">
            <a:avLst/>
          </a:prstGeom>
          <a:solidFill>
            <a:schemeClr val="bg1">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1"/>
          <p:cNvSpPr txBox="1">
            <a:spLocks/>
          </p:cNvSpPr>
          <p:nvPr/>
        </p:nvSpPr>
        <p:spPr>
          <a:xfrm>
            <a:off x="838200" y="365125"/>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GB" sz="5400" dirty="0"/>
              <a:t>Why do we do Contextual Practices? </a:t>
            </a:r>
            <a:endParaRPr lang="en-US" sz="5400" dirty="0"/>
          </a:p>
        </p:txBody>
      </p:sp>
      <p:sp>
        <p:nvSpPr>
          <p:cNvPr id="9" name="Subtitle 2"/>
          <p:cNvSpPr>
            <a:spLocks noGrp="1"/>
          </p:cNvSpPr>
          <p:nvPr>
            <p:ph type="subTitle" idx="1"/>
          </p:nvPr>
        </p:nvSpPr>
        <p:spPr>
          <a:xfrm>
            <a:off x="838200" y="3063734"/>
            <a:ext cx="9144000" cy="1655762"/>
          </a:xfrm>
        </p:spPr>
        <p:txBody>
          <a:bodyPr>
            <a:normAutofit/>
          </a:bodyPr>
          <a:lstStyle/>
          <a:p>
            <a:pPr marL="342900" indent="-342900" algn="l">
              <a:buFont typeface="Wingdings" charset="2"/>
              <a:buChar char="§"/>
            </a:pPr>
            <a:endParaRPr lang="en-GB" b="1" dirty="0"/>
          </a:p>
          <a:p>
            <a:pPr marL="342900" indent="-342900" algn="l">
              <a:buFont typeface="Wingdings" charset="2"/>
              <a:buChar char="§"/>
            </a:pPr>
            <a:endParaRPr lang="en-GB" b="1" dirty="0"/>
          </a:p>
          <a:p>
            <a:pPr algn="l"/>
            <a:endParaRPr lang="en-GB" b="1" dirty="0"/>
          </a:p>
        </p:txBody>
      </p:sp>
      <p:sp>
        <p:nvSpPr>
          <p:cNvPr id="3" name="TextBox 2"/>
          <p:cNvSpPr txBox="1"/>
          <p:nvPr/>
        </p:nvSpPr>
        <p:spPr>
          <a:xfrm>
            <a:off x="304801" y="5914949"/>
            <a:ext cx="9116291" cy="369332"/>
          </a:xfrm>
          <a:prstGeom prst="rect">
            <a:avLst/>
          </a:prstGeom>
          <a:noFill/>
        </p:spPr>
        <p:txBody>
          <a:bodyPr wrap="square" rtlCol="0">
            <a:spAutoFit/>
          </a:bodyPr>
          <a:lstStyle/>
          <a:p>
            <a:pPr marL="342900" indent="-342900">
              <a:buFont typeface="Wingdings" charset="2"/>
              <a:buChar char="§"/>
            </a:pPr>
            <a:r>
              <a:rPr lang="en-GB" b="1" dirty="0"/>
              <a:t>The role of Contextual Practices in your BA (Hons) qualification. </a:t>
            </a:r>
          </a:p>
        </p:txBody>
      </p:sp>
      <p:sp>
        <p:nvSpPr>
          <p:cNvPr id="8" name="TextBox 7"/>
          <p:cNvSpPr txBox="1"/>
          <p:nvPr/>
        </p:nvSpPr>
        <p:spPr>
          <a:xfrm>
            <a:off x="4190424" y="3959609"/>
            <a:ext cx="1938555" cy="923330"/>
          </a:xfrm>
          <a:prstGeom prst="rect">
            <a:avLst/>
          </a:prstGeom>
          <a:noFill/>
        </p:spPr>
        <p:txBody>
          <a:bodyPr wrap="square" rtlCol="0">
            <a:spAutoFit/>
          </a:bodyPr>
          <a:lstStyle/>
          <a:p>
            <a:pPr marL="285750" indent="-285750">
              <a:buFont typeface="Arial" charset="0"/>
              <a:buChar char="•"/>
            </a:pPr>
            <a:r>
              <a:rPr lang="en-GB" b="1" dirty="0">
                <a:solidFill>
                  <a:schemeClr val="bg1">
                    <a:lumMod val="50000"/>
                  </a:schemeClr>
                </a:solidFill>
              </a:rPr>
              <a:t>Course Content &amp; Key dates</a:t>
            </a:r>
          </a:p>
          <a:p>
            <a:endParaRPr lang="en-US" dirty="0"/>
          </a:p>
        </p:txBody>
      </p:sp>
      <p:sp>
        <p:nvSpPr>
          <p:cNvPr id="10" name="TextBox 9"/>
          <p:cNvSpPr txBox="1"/>
          <p:nvPr/>
        </p:nvSpPr>
        <p:spPr>
          <a:xfrm>
            <a:off x="7191454" y="5466336"/>
            <a:ext cx="1925782" cy="646331"/>
          </a:xfrm>
          <a:prstGeom prst="rect">
            <a:avLst/>
          </a:prstGeom>
          <a:noFill/>
        </p:spPr>
        <p:txBody>
          <a:bodyPr wrap="square" rtlCol="0">
            <a:spAutoFit/>
          </a:bodyPr>
          <a:lstStyle/>
          <a:p>
            <a:pPr marL="285750" indent="-285750">
              <a:buFont typeface="Arial" charset="0"/>
              <a:buChar char="•"/>
            </a:pPr>
            <a:r>
              <a:rPr lang="en-GB" b="1" dirty="0">
                <a:solidFill>
                  <a:schemeClr val="bg1">
                    <a:lumMod val="50000"/>
                  </a:schemeClr>
                </a:solidFill>
              </a:rPr>
              <a:t>Structure</a:t>
            </a:r>
          </a:p>
          <a:p>
            <a:pPr marL="285750" indent="-285750">
              <a:buFont typeface="Arial" charset="0"/>
              <a:buChar char="•"/>
            </a:pPr>
            <a:endParaRPr lang="en-US" dirty="0"/>
          </a:p>
        </p:txBody>
      </p:sp>
      <p:sp>
        <p:nvSpPr>
          <p:cNvPr id="11" name="TextBox 10"/>
          <p:cNvSpPr txBox="1"/>
          <p:nvPr/>
        </p:nvSpPr>
        <p:spPr>
          <a:xfrm>
            <a:off x="6515856" y="3468157"/>
            <a:ext cx="1323952" cy="369332"/>
          </a:xfrm>
          <a:prstGeom prst="rect">
            <a:avLst/>
          </a:prstGeom>
          <a:noFill/>
        </p:spPr>
        <p:txBody>
          <a:bodyPr wrap="none" rtlCol="0">
            <a:spAutoFit/>
          </a:bodyPr>
          <a:lstStyle/>
          <a:p>
            <a:pPr marL="285750" indent="-285750">
              <a:buFont typeface="Arial" charset="0"/>
              <a:buChar char="•"/>
            </a:pPr>
            <a:r>
              <a:rPr lang="en-GB" b="1" dirty="0">
                <a:solidFill>
                  <a:schemeClr val="bg1">
                    <a:lumMod val="50000"/>
                  </a:schemeClr>
                </a:solidFill>
              </a:rPr>
              <a:t>FAQ ‘W’s</a:t>
            </a:r>
          </a:p>
        </p:txBody>
      </p:sp>
      <p:sp>
        <p:nvSpPr>
          <p:cNvPr id="12" name="TextBox 11"/>
          <p:cNvSpPr txBox="1"/>
          <p:nvPr/>
        </p:nvSpPr>
        <p:spPr>
          <a:xfrm>
            <a:off x="7360121" y="2472946"/>
            <a:ext cx="1588448" cy="369332"/>
          </a:xfrm>
          <a:prstGeom prst="rect">
            <a:avLst/>
          </a:prstGeom>
          <a:noFill/>
        </p:spPr>
        <p:txBody>
          <a:bodyPr wrap="none" rtlCol="0">
            <a:spAutoFit/>
          </a:bodyPr>
          <a:lstStyle/>
          <a:p>
            <a:pPr marL="285750" indent="-285750">
              <a:buFont typeface="Arial" charset="0"/>
              <a:buChar char="•"/>
            </a:pPr>
            <a:r>
              <a:rPr lang="en-GB" b="1" dirty="0">
                <a:solidFill>
                  <a:schemeClr val="bg1">
                    <a:lumMod val="50000"/>
                  </a:schemeClr>
                </a:solidFill>
              </a:rPr>
              <a:t>Assignment</a:t>
            </a:r>
            <a:endParaRPr lang="en-US" dirty="0">
              <a:solidFill>
                <a:schemeClr val="bg1">
                  <a:lumMod val="50000"/>
                </a:schemeClr>
              </a:solidFill>
            </a:endParaRPr>
          </a:p>
        </p:txBody>
      </p:sp>
      <p:sp>
        <p:nvSpPr>
          <p:cNvPr id="13" name="TextBox 12"/>
          <p:cNvSpPr txBox="1"/>
          <p:nvPr/>
        </p:nvSpPr>
        <p:spPr>
          <a:xfrm>
            <a:off x="9675789" y="3823726"/>
            <a:ext cx="1598066" cy="369332"/>
          </a:xfrm>
          <a:prstGeom prst="rect">
            <a:avLst/>
          </a:prstGeom>
          <a:noFill/>
        </p:spPr>
        <p:txBody>
          <a:bodyPr wrap="none" rtlCol="0">
            <a:spAutoFit/>
          </a:bodyPr>
          <a:lstStyle/>
          <a:p>
            <a:pPr marL="285750" indent="-285750">
              <a:buFont typeface="Arial" charset="0"/>
              <a:buChar char="•"/>
            </a:pPr>
            <a:r>
              <a:rPr lang="en-GB" b="1" dirty="0"/>
              <a:t>Assessment</a:t>
            </a:r>
            <a:endParaRPr lang="en-US" dirty="0"/>
          </a:p>
        </p:txBody>
      </p:sp>
      <p:sp>
        <p:nvSpPr>
          <p:cNvPr id="2" name="Freeform 1"/>
          <p:cNvSpPr/>
          <p:nvPr/>
        </p:nvSpPr>
        <p:spPr>
          <a:xfrm>
            <a:off x="489869" y="2139301"/>
            <a:ext cx="10164275" cy="3873673"/>
          </a:xfrm>
          <a:custGeom>
            <a:avLst/>
            <a:gdLst>
              <a:gd name="connsiteX0" fmla="*/ 244422 w 10288967"/>
              <a:gd name="connsiteY0" fmla="*/ 3740727 h 3879374"/>
              <a:gd name="connsiteX1" fmla="*/ 341404 w 10288967"/>
              <a:gd name="connsiteY1" fmla="*/ 3740727 h 3879374"/>
              <a:gd name="connsiteX2" fmla="*/ 3541804 w 10288967"/>
              <a:gd name="connsiteY2" fmla="*/ 2299855 h 3879374"/>
              <a:gd name="connsiteX3" fmla="*/ 6603658 w 10288967"/>
              <a:gd name="connsiteY3" fmla="*/ 3699164 h 3879374"/>
              <a:gd name="connsiteX4" fmla="*/ 5966349 w 10288967"/>
              <a:gd name="connsiteY4" fmla="*/ 457200 h 3879374"/>
              <a:gd name="connsiteX5" fmla="*/ 9651658 w 10288967"/>
              <a:gd name="connsiteY5" fmla="*/ 1731818 h 3879374"/>
              <a:gd name="connsiteX6" fmla="*/ 9720931 w 10288967"/>
              <a:gd name="connsiteY6" fmla="*/ 415636 h 3879374"/>
              <a:gd name="connsiteX7" fmla="*/ 10288967 w 10288967"/>
              <a:gd name="connsiteY7" fmla="*/ 0 h 3879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88967" h="3879374">
                <a:moveTo>
                  <a:pt x="244422" y="3740727"/>
                </a:moveTo>
                <a:cubicBezTo>
                  <a:pt x="18131" y="3860799"/>
                  <a:pt x="-208160" y="3980872"/>
                  <a:pt x="341404" y="3740727"/>
                </a:cubicBezTo>
                <a:cubicBezTo>
                  <a:pt x="890968" y="3500582"/>
                  <a:pt x="2498095" y="2306782"/>
                  <a:pt x="3541804" y="2299855"/>
                </a:cubicBezTo>
                <a:cubicBezTo>
                  <a:pt x="4585513" y="2292928"/>
                  <a:pt x="6199567" y="4006273"/>
                  <a:pt x="6603658" y="3699164"/>
                </a:cubicBezTo>
                <a:cubicBezTo>
                  <a:pt x="7007749" y="3392055"/>
                  <a:pt x="5458349" y="785091"/>
                  <a:pt x="5966349" y="457200"/>
                </a:cubicBezTo>
                <a:cubicBezTo>
                  <a:pt x="6474349" y="129309"/>
                  <a:pt x="9025894" y="1738745"/>
                  <a:pt x="9651658" y="1731818"/>
                </a:cubicBezTo>
                <a:cubicBezTo>
                  <a:pt x="10277422" y="1724891"/>
                  <a:pt x="9614713" y="704272"/>
                  <a:pt x="9720931" y="415636"/>
                </a:cubicBezTo>
                <a:cubicBezTo>
                  <a:pt x="9827149" y="127000"/>
                  <a:pt x="9820222" y="381000"/>
                  <a:pt x="10288967" y="0"/>
                </a:cubicBezTo>
              </a:path>
            </a:pathLst>
          </a:custGeom>
          <a:noFill/>
          <a:ln w="539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defTabSz="914400" eaLnBrk="1" fontAlgn="auto" latinLnBrk="0" hangingPunct="1">
              <a:lnSpc>
                <a:spcPct val="100000"/>
              </a:lnSpc>
              <a:spcBef>
                <a:spcPts val="0"/>
              </a:spcBef>
              <a:spcAft>
                <a:spcPts val="0"/>
              </a:spcAft>
              <a:buClrTx/>
              <a:buSzTx/>
              <a:buFont typeface="Wingdings" charset="2"/>
              <a:buNone/>
              <a:tabLst/>
              <a:defRPr/>
            </a:pPr>
            <a:endParaRPr lang="en-GB" b="1" dirty="0"/>
          </a:p>
        </p:txBody>
      </p:sp>
      <p:sp>
        <p:nvSpPr>
          <p:cNvPr id="15" name="Rectangle 14"/>
          <p:cNvSpPr/>
          <p:nvPr/>
        </p:nvSpPr>
        <p:spPr>
          <a:xfrm>
            <a:off x="10312400" y="2096143"/>
            <a:ext cx="1543991" cy="369332"/>
          </a:xfrm>
          <a:prstGeom prst="rect">
            <a:avLst/>
          </a:prstGeom>
        </p:spPr>
        <p:txBody>
          <a:bodyPr wrap="square">
            <a:spAutoFit/>
          </a:bodyPr>
          <a:lstStyle/>
          <a:p>
            <a:pPr marL="285750" indent="-285750">
              <a:buFont typeface="Arial" charset="0"/>
              <a:buChar char="•"/>
            </a:pPr>
            <a:r>
              <a:rPr lang="en-GB" b="1" dirty="0">
                <a:solidFill>
                  <a:schemeClr val="bg1">
                    <a:lumMod val="50000"/>
                  </a:schemeClr>
                </a:solidFill>
              </a:rPr>
              <a:t>Questions?</a:t>
            </a:r>
            <a:endParaRPr lang="en-US" dirty="0">
              <a:solidFill>
                <a:schemeClr val="bg1">
                  <a:lumMod val="50000"/>
                </a:schemeClr>
              </a:solidFill>
            </a:endParaRPr>
          </a:p>
        </p:txBody>
      </p:sp>
    </p:spTree>
    <p:extLst>
      <p:ext uri="{BB962C8B-B14F-4D97-AF65-F5344CB8AC3E}">
        <p14:creationId xmlns:p14="http://schemas.microsoft.com/office/powerpoint/2010/main" val="10406922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7DCFF"/>
        </a:solidFill>
        <a:effectLst/>
      </p:bgPr>
    </p:bg>
    <p:spTree>
      <p:nvGrpSpPr>
        <p:cNvPr id="1" name=""/>
        <p:cNvGrpSpPr/>
        <p:nvPr/>
      </p:nvGrpSpPr>
      <p:grpSpPr>
        <a:xfrm>
          <a:off x="0" y="0"/>
          <a:ext cx="0" cy="0"/>
          <a:chOff x="0" y="0"/>
          <a:chExt cx="0" cy="0"/>
        </a:xfrm>
      </p:grpSpPr>
      <p:sp>
        <p:nvSpPr>
          <p:cNvPr id="4" name="TextBox 3"/>
          <p:cNvSpPr txBox="1"/>
          <p:nvPr/>
        </p:nvSpPr>
        <p:spPr>
          <a:xfrm>
            <a:off x="839449" y="377717"/>
            <a:ext cx="10653855" cy="1015663"/>
          </a:xfrm>
          <a:prstGeom prst="rect">
            <a:avLst/>
          </a:prstGeom>
          <a:noFill/>
        </p:spPr>
        <p:txBody>
          <a:bodyPr wrap="square" rtlCol="0">
            <a:spAutoFit/>
          </a:bodyPr>
          <a:lstStyle/>
          <a:p>
            <a:r>
              <a:rPr lang="en-GB" sz="6000" dirty="0"/>
              <a:t>What </a:t>
            </a:r>
            <a:r>
              <a:rPr lang="en-GB" sz="6000"/>
              <a:t>do you need </a:t>
            </a:r>
            <a:r>
              <a:rPr lang="en-GB" sz="6000" dirty="0"/>
              <a:t>you to do?</a:t>
            </a:r>
            <a:endParaRPr lang="en-US" sz="6000" b="1" i="1" dirty="0"/>
          </a:p>
        </p:txBody>
      </p:sp>
      <p:sp>
        <p:nvSpPr>
          <p:cNvPr id="5" name="Rectangle 4"/>
          <p:cNvSpPr/>
          <p:nvPr/>
        </p:nvSpPr>
        <p:spPr>
          <a:xfrm>
            <a:off x="845389" y="1660500"/>
            <a:ext cx="8643668" cy="3046988"/>
          </a:xfrm>
          <a:prstGeom prst="rect">
            <a:avLst/>
          </a:prstGeom>
        </p:spPr>
        <p:txBody>
          <a:bodyPr wrap="square">
            <a:spAutoFit/>
          </a:bodyPr>
          <a:lstStyle/>
          <a:p>
            <a:r>
              <a:rPr lang="en-US" sz="2400" b="1" dirty="0">
                <a:latin typeface="Calibri" charset="0"/>
              </a:rPr>
              <a:t>Module 1</a:t>
            </a:r>
            <a:r>
              <a:rPr lang="en-US" sz="2400" dirty="0">
                <a:latin typeface="Calibri" charset="0"/>
              </a:rPr>
              <a:t> (Ways of Thinking)</a:t>
            </a:r>
            <a:endParaRPr lang="en-US" sz="2400" dirty="0"/>
          </a:p>
          <a:p>
            <a:pPr lvl="1">
              <a:buFont typeface="+mj-lt"/>
              <a:buAutoNum type="arabicPeriod"/>
            </a:pPr>
            <a:r>
              <a:rPr lang="en-US" sz="2400" dirty="0">
                <a:latin typeface="Calibri" charset="0"/>
              </a:rPr>
              <a:t> Engagement with Literature skills 40% </a:t>
            </a:r>
          </a:p>
          <a:p>
            <a:pPr lvl="1">
              <a:buFont typeface="+mj-lt"/>
              <a:buAutoNum type="arabicPeriod"/>
            </a:pPr>
            <a:r>
              <a:rPr lang="en-US" sz="2400" dirty="0">
                <a:latin typeface="Calibri" charset="0"/>
              </a:rPr>
              <a:t> Knowledge and Understanding Skills 10% </a:t>
            </a:r>
          </a:p>
          <a:p>
            <a:pPr lvl="1">
              <a:buFont typeface="+mj-lt"/>
              <a:buAutoNum type="arabicPeriod"/>
            </a:pPr>
            <a:r>
              <a:rPr lang="en-US" sz="2400" dirty="0">
                <a:latin typeface="Calibri" charset="0"/>
              </a:rPr>
              <a:t> Cognitive and Intellectual Skills 30% </a:t>
            </a:r>
          </a:p>
          <a:p>
            <a:pPr lvl="1">
              <a:buFont typeface="+mj-lt"/>
              <a:buAutoNum type="arabicPeriod"/>
            </a:pPr>
            <a:r>
              <a:rPr lang="en-US" sz="2400" dirty="0">
                <a:latin typeface="Calibri" charset="0"/>
              </a:rPr>
              <a:t> Practical Application Skills 10% </a:t>
            </a:r>
          </a:p>
          <a:p>
            <a:pPr lvl="1">
              <a:buFont typeface="+mj-lt"/>
              <a:buAutoNum type="arabicPeriod"/>
            </a:pPr>
            <a:r>
              <a:rPr lang="en-US" sz="2400" dirty="0">
                <a:latin typeface="Calibri" charset="0"/>
              </a:rPr>
              <a:t> Transferable Skills for Life and Professional Practice 10% </a:t>
            </a:r>
          </a:p>
          <a:p>
            <a:endParaRPr lang="en-US" sz="2400" dirty="0">
              <a:latin typeface="Calibri" charset="0"/>
            </a:endParaRPr>
          </a:p>
          <a:p>
            <a:endParaRPr lang="en-US" sz="2400" dirty="0">
              <a:latin typeface="Calibri" charset="0"/>
            </a:endParaRPr>
          </a:p>
        </p:txBody>
      </p:sp>
    </p:spTree>
    <p:extLst>
      <p:ext uri="{BB962C8B-B14F-4D97-AF65-F5344CB8AC3E}">
        <p14:creationId xmlns:p14="http://schemas.microsoft.com/office/powerpoint/2010/main" val="855960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7DCFF"/>
        </a:solidFill>
        <a:effectLst/>
      </p:bgPr>
    </p:bg>
    <p:spTree>
      <p:nvGrpSpPr>
        <p:cNvPr id="1" name=""/>
        <p:cNvGrpSpPr/>
        <p:nvPr/>
      </p:nvGrpSpPr>
      <p:grpSpPr>
        <a:xfrm>
          <a:off x="0" y="0"/>
          <a:ext cx="0" cy="0"/>
          <a:chOff x="0" y="0"/>
          <a:chExt cx="0" cy="0"/>
        </a:xfrm>
      </p:grpSpPr>
      <p:sp>
        <p:nvSpPr>
          <p:cNvPr id="4" name="TextBox 3"/>
          <p:cNvSpPr txBox="1"/>
          <p:nvPr/>
        </p:nvSpPr>
        <p:spPr>
          <a:xfrm>
            <a:off x="839449" y="377717"/>
            <a:ext cx="10653855" cy="1015663"/>
          </a:xfrm>
          <a:prstGeom prst="rect">
            <a:avLst/>
          </a:prstGeom>
          <a:noFill/>
        </p:spPr>
        <p:txBody>
          <a:bodyPr wrap="square" rtlCol="0">
            <a:spAutoFit/>
          </a:bodyPr>
          <a:lstStyle/>
          <a:p>
            <a:r>
              <a:rPr lang="en-GB" sz="6000" dirty="0"/>
              <a:t>What </a:t>
            </a:r>
            <a:r>
              <a:rPr lang="en-GB" sz="6000"/>
              <a:t>do you need </a:t>
            </a:r>
            <a:r>
              <a:rPr lang="en-GB" sz="6000" dirty="0"/>
              <a:t>you to do?</a:t>
            </a:r>
            <a:endParaRPr lang="en-US" sz="6000" b="1" i="1" dirty="0"/>
          </a:p>
        </p:txBody>
      </p:sp>
      <p:sp>
        <p:nvSpPr>
          <p:cNvPr id="5" name="Rectangle 4"/>
          <p:cNvSpPr/>
          <p:nvPr/>
        </p:nvSpPr>
        <p:spPr>
          <a:xfrm>
            <a:off x="845389" y="1660500"/>
            <a:ext cx="8643668" cy="461665"/>
          </a:xfrm>
          <a:prstGeom prst="rect">
            <a:avLst/>
          </a:prstGeom>
        </p:spPr>
        <p:txBody>
          <a:bodyPr wrap="square">
            <a:spAutoFit/>
          </a:bodyPr>
          <a:lstStyle/>
          <a:p>
            <a:r>
              <a:rPr lang="en-US" sz="2400" dirty="0">
                <a:latin typeface="Calibri" charset="0"/>
              </a:rPr>
              <a:t>Put the time in!  That’s 24 hours from me and 76 hours from you!</a:t>
            </a:r>
          </a:p>
        </p:txBody>
      </p:sp>
      <p:graphicFrame>
        <p:nvGraphicFramePr>
          <p:cNvPr id="2" name="Table 1">
            <a:extLst>
              <a:ext uri="{FF2B5EF4-FFF2-40B4-BE49-F238E27FC236}">
                <a16:creationId xmlns:a16="http://schemas.microsoft.com/office/drawing/2014/main" id="{8278D5C0-BF0B-D043-BD32-2EE839451EFC}"/>
              </a:ext>
            </a:extLst>
          </p:cNvPr>
          <p:cNvGraphicFramePr>
            <a:graphicFrameLocks noGrp="1"/>
          </p:cNvGraphicFramePr>
          <p:nvPr>
            <p:extLst>
              <p:ext uri="{D42A27DB-BD31-4B8C-83A1-F6EECF244321}">
                <p14:modId xmlns:p14="http://schemas.microsoft.com/office/powerpoint/2010/main" val="1879951320"/>
              </p:ext>
            </p:extLst>
          </p:nvPr>
        </p:nvGraphicFramePr>
        <p:xfrm>
          <a:off x="839449" y="2758617"/>
          <a:ext cx="10653855" cy="2926565"/>
        </p:xfrm>
        <a:graphic>
          <a:graphicData uri="http://schemas.openxmlformats.org/drawingml/2006/table">
            <a:tbl>
              <a:tblPr firstRow="1" firstCol="1" bandRow="1">
                <a:tableStyleId>{5C22544A-7EE6-4342-B048-85BDC9FD1C3A}</a:tableStyleId>
              </a:tblPr>
              <a:tblGrid>
                <a:gridCol w="5636773">
                  <a:extLst>
                    <a:ext uri="{9D8B030D-6E8A-4147-A177-3AD203B41FA5}">
                      <a16:colId xmlns:a16="http://schemas.microsoft.com/office/drawing/2014/main" val="4174062215"/>
                    </a:ext>
                  </a:extLst>
                </a:gridCol>
                <a:gridCol w="2403605">
                  <a:extLst>
                    <a:ext uri="{9D8B030D-6E8A-4147-A177-3AD203B41FA5}">
                      <a16:colId xmlns:a16="http://schemas.microsoft.com/office/drawing/2014/main" val="120175368"/>
                    </a:ext>
                  </a:extLst>
                </a:gridCol>
                <a:gridCol w="2613477">
                  <a:extLst>
                    <a:ext uri="{9D8B030D-6E8A-4147-A177-3AD203B41FA5}">
                      <a16:colId xmlns:a16="http://schemas.microsoft.com/office/drawing/2014/main" val="703465763"/>
                    </a:ext>
                  </a:extLst>
                </a:gridCol>
              </a:tblGrid>
              <a:tr h="585313">
                <a:tc>
                  <a:txBody>
                    <a:bodyPr/>
                    <a:lstStyle/>
                    <a:p>
                      <a:pPr algn="just" hangingPunct="0">
                        <a:spcAft>
                          <a:spcPts val="0"/>
                        </a:spcAft>
                      </a:pPr>
                      <a:r>
                        <a:rPr lang="en-GB" sz="1100">
                          <a:effectLst/>
                        </a:rPr>
                        <a:t>Activity type</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hangingPunct="0">
                        <a:spcAft>
                          <a:spcPts val="0"/>
                        </a:spcAft>
                      </a:pPr>
                      <a:r>
                        <a:rPr lang="en-GB" sz="1100">
                          <a:effectLst/>
                        </a:rPr>
                        <a:t>Hours</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hangingPunct="0">
                        <a:spcAft>
                          <a:spcPts val="0"/>
                        </a:spcAft>
                      </a:pPr>
                      <a:r>
                        <a:rPr lang="en-GB" sz="1100">
                          <a:effectLst/>
                        </a:rPr>
                        <a:t>Percentage</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115603021"/>
                  </a:ext>
                </a:extLst>
              </a:tr>
              <a:tr h="585313">
                <a:tc>
                  <a:txBody>
                    <a:bodyPr/>
                    <a:lstStyle/>
                    <a:p>
                      <a:pPr algn="just" hangingPunct="0">
                        <a:spcAft>
                          <a:spcPts val="0"/>
                        </a:spcAft>
                      </a:pPr>
                      <a:r>
                        <a:rPr lang="en-GB" sz="1100">
                          <a:effectLst/>
                        </a:rPr>
                        <a:t>Scheduled learning</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hangingPunct="0">
                        <a:spcAft>
                          <a:spcPts val="0"/>
                        </a:spcAft>
                      </a:pPr>
                      <a:r>
                        <a:rPr lang="en-GB" sz="1100">
                          <a:effectLst/>
                        </a:rPr>
                        <a:t>24</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hangingPunct="0">
                        <a:spcAft>
                          <a:spcPts val="0"/>
                        </a:spcAft>
                      </a:pPr>
                      <a:r>
                        <a:rPr lang="en-GB" sz="1100">
                          <a:effectLst/>
                        </a:rPr>
                        <a:t>24</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35554306"/>
                  </a:ext>
                </a:extLst>
              </a:tr>
              <a:tr h="585313">
                <a:tc>
                  <a:txBody>
                    <a:bodyPr/>
                    <a:lstStyle/>
                    <a:p>
                      <a:pPr algn="just" hangingPunct="0">
                        <a:spcAft>
                          <a:spcPts val="0"/>
                        </a:spcAft>
                      </a:pPr>
                      <a:r>
                        <a:rPr lang="en-GB" sz="1100">
                          <a:effectLst/>
                        </a:rPr>
                        <a:t>Independent learning</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hangingPunct="0">
                        <a:spcAft>
                          <a:spcPts val="0"/>
                        </a:spcAft>
                      </a:pPr>
                      <a:r>
                        <a:rPr lang="en-GB" sz="1100">
                          <a:effectLst/>
                        </a:rPr>
                        <a:t>76</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hangingPunct="0">
                        <a:spcAft>
                          <a:spcPts val="0"/>
                        </a:spcAft>
                      </a:pPr>
                      <a:r>
                        <a:rPr lang="en-GB" sz="1100">
                          <a:effectLst/>
                        </a:rPr>
                        <a:t>76</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939566535"/>
                  </a:ext>
                </a:extLst>
              </a:tr>
              <a:tr h="585313">
                <a:tc>
                  <a:txBody>
                    <a:bodyPr/>
                    <a:lstStyle/>
                    <a:p>
                      <a:pPr algn="just" hangingPunct="0">
                        <a:spcAft>
                          <a:spcPts val="0"/>
                        </a:spcAft>
                      </a:pPr>
                      <a:r>
                        <a:rPr lang="en-GB" sz="1100">
                          <a:effectLst/>
                        </a:rPr>
                        <a:t>Placement learning</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hangingPunct="0">
                        <a:spcAft>
                          <a:spcPts val="0"/>
                        </a:spcAft>
                      </a:pPr>
                      <a:r>
                        <a:rPr lang="en-GB" sz="11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hangingPunct="0">
                        <a:spcAft>
                          <a:spcPts val="0"/>
                        </a:spcAft>
                      </a:pPr>
                      <a:r>
                        <a:rPr lang="en-GB" sz="11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241058064"/>
                  </a:ext>
                </a:extLst>
              </a:tr>
              <a:tr h="585313">
                <a:tc>
                  <a:txBody>
                    <a:bodyPr/>
                    <a:lstStyle/>
                    <a:p>
                      <a:pPr algn="just" hangingPunct="0">
                        <a:spcAft>
                          <a:spcPts val="0"/>
                        </a:spcAft>
                      </a:pPr>
                      <a:r>
                        <a:rPr lang="en-GB" sz="1100">
                          <a:effectLst/>
                        </a:rPr>
                        <a:t>TOTAL</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hangingPunct="0">
                        <a:spcAft>
                          <a:spcPts val="0"/>
                        </a:spcAft>
                      </a:pPr>
                      <a:r>
                        <a:rPr lang="en-GB" sz="1100">
                          <a:effectLst/>
                        </a:rPr>
                        <a:t>100</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hangingPunct="0">
                        <a:spcAft>
                          <a:spcPts val="0"/>
                        </a:spcAft>
                      </a:pPr>
                      <a:r>
                        <a:rPr lang="en-GB" sz="1100" dirty="0">
                          <a:effectLst/>
                        </a:rPr>
                        <a:t>100%</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126634604"/>
                  </a:ext>
                </a:extLst>
              </a:tr>
            </a:tbl>
          </a:graphicData>
        </a:graphic>
      </p:graphicFrame>
      <p:sp>
        <p:nvSpPr>
          <p:cNvPr id="7" name="Oval 6">
            <a:extLst>
              <a:ext uri="{FF2B5EF4-FFF2-40B4-BE49-F238E27FC236}">
                <a16:creationId xmlns:a16="http://schemas.microsoft.com/office/drawing/2014/main" id="{A611D343-FD8C-8B47-86D9-4D628BA73ADD}"/>
              </a:ext>
            </a:extLst>
          </p:cNvPr>
          <p:cNvSpPr/>
          <p:nvPr/>
        </p:nvSpPr>
        <p:spPr>
          <a:xfrm rot="5400000">
            <a:off x="5533090" y="-1438166"/>
            <a:ext cx="496955" cy="11006544"/>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0607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7DCFF"/>
        </a:solidFill>
        <a:effectLst/>
      </p:bgPr>
    </p:bg>
    <p:spTree>
      <p:nvGrpSpPr>
        <p:cNvPr id="1" name=""/>
        <p:cNvGrpSpPr/>
        <p:nvPr/>
      </p:nvGrpSpPr>
      <p:grpSpPr>
        <a:xfrm>
          <a:off x="0" y="0"/>
          <a:ext cx="0" cy="0"/>
          <a:chOff x="0" y="0"/>
          <a:chExt cx="0" cy="0"/>
        </a:xfrm>
      </p:grpSpPr>
      <p:sp>
        <p:nvSpPr>
          <p:cNvPr id="4" name="TextBox 3"/>
          <p:cNvSpPr txBox="1"/>
          <p:nvPr/>
        </p:nvSpPr>
        <p:spPr>
          <a:xfrm>
            <a:off x="839450" y="377717"/>
            <a:ext cx="6681378" cy="1938992"/>
          </a:xfrm>
          <a:prstGeom prst="rect">
            <a:avLst/>
          </a:prstGeom>
          <a:noFill/>
        </p:spPr>
        <p:txBody>
          <a:bodyPr wrap="square" rtlCol="0">
            <a:spAutoFit/>
          </a:bodyPr>
          <a:lstStyle/>
          <a:p>
            <a:r>
              <a:rPr lang="en-GB" sz="6000" dirty="0"/>
              <a:t>What do we need you to do?</a:t>
            </a:r>
            <a:endParaRPr lang="en-US" sz="6000" b="1" i="1" dirty="0"/>
          </a:p>
        </p:txBody>
      </p:sp>
      <p:pic>
        <p:nvPicPr>
          <p:cNvPr id="2" name="Picture 1"/>
          <p:cNvPicPr>
            <a:picLocks noChangeAspect="1"/>
          </p:cNvPicPr>
          <p:nvPr/>
        </p:nvPicPr>
        <p:blipFill>
          <a:blip r:embed="rId2">
            <a:alphaModFix amt="84000"/>
            <a:extLst>
              <a:ext uri="{BEBA8EAE-BF5A-486C-A8C5-ECC9F3942E4B}">
                <a14:imgProps xmlns:a14="http://schemas.microsoft.com/office/drawing/2010/main">
                  <a14:imgLayer r:embed="rId3">
                    <a14:imgEffect>
                      <a14:sharpenSoften amount="39000"/>
                    </a14:imgEffect>
                    <a14:imgEffect>
                      <a14:colorTemperature colorTemp="1687"/>
                    </a14:imgEffect>
                    <a14:imgEffect>
                      <a14:saturation sat="400000"/>
                    </a14:imgEffect>
                    <a14:imgEffect>
                      <a14:brightnessContrast bright="-15000" contrast="59000"/>
                    </a14:imgEffect>
                  </a14:imgLayer>
                </a14:imgProps>
              </a:ext>
              <a:ext uri="{28A0092B-C50C-407E-A947-70E740481C1C}">
                <a14:useLocalDpi xmlns:a14="http://schemas.microsoft.com/office/drawing/2010/main" val="0"/>
              </a:ext>
            </a:extLst>
          </a:blip>
          <a:stretch>
            <a:fillRect/>
          </a:stretch>
        </p:blipFill>
        <p:spPr>
          <a:xfrm>
            <a:off x="7520827" y="46899"/>
            <a:ext cx="4734566" cy="6751141"/>
          </a:xfrm>
          <a:prstGeom prst="rect">
            <a:avLst/>
          </a:prstGeom>
        </p:spPr>
      </p:pic>
      <p:sp>
        <p:nvSpPr>
          <p:cNvPr id="5" name="TextBox 4"/>
          <p:cNvSpPr txBox="1"/>
          <p:nvPr/>
        </p:nvSpPr>
        <p:spPr>
          <a:xfrm>
            <a:off x="839450" y="4429955"/>
            <a:ext cx="6130977" cy="1938992"/>
          </a:xfrm>
          <a:prstGeom prst="rect">
            <a:avLst/>
          </a:prstGeom>
          <a:noFill/>
        </p:spPr>
        <p:txBody>
          <a:bodyPr wrap="square" rtlCol="0">
            <a:spAutoFit/>
          </a:bodyPr>
          <a:lstStyle/>
          <a:p>
            <a:pPr marL="571500" indent="-571500">
              <a:buFontTx/>
              <a:buChar char="-"/>
            </a:pPr>
            <a:r>
              <a:rPr lang="en-GB" sz="4000" dirty="0"/>
              <a:t>Studentship</a:t>
            </a:r>
          </a:p>
          <a:p>
            <a:pPr marL="571500" indent="-571500">
              <a:buFontTx/>
              <a:buChar char="-"/>
            </a:pPr>
            <a:r>
              <a:rPr lang="en-GB" sz="4000" dirty="0"/>
              <a:t>Tolerance of Ambiguity</a:t>
            </a:r>
          </a:p>
          <a:p>
            <a:pPr marL="571500" indent="-571500">
              <a:buFontTx/>
              <a:buChar char="-"/>
            </a:pPr>
            <a:r>
              <a:rPr lang="en-GB" sz="4000" dirty="0"/>
              <a:t>Independent researcher </a:t>
            </a:r>
          </a:p>
        </p:txBody>
      </p:sp>
    </p:spTree>
    <p:extLst>
      <p:ext uri="{BB962C8B-B14F-4D97-AF65-F5344CB8AC3E}">
        <p14:creationId xmlns:p14="http://schemas.microsoft.com/office/powerpoint/2010/main" val="1515117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7DCFF"/>
        </a:solidFill>
        <a:effectLst/>
      </p:bgPr>
    </p:bg>
    <p:spTree>
      <p:nvGrpSpPr>
        <p:cNvPr id="1" name=""/>
        <p:cNvGrpSpPr/>
        <p:nvPr/>
      </p:nvGrpSpPr>
      <p:grpSpPr>
        <a:xfrm>
          <a:off x="0" y="0"/>
          <a:ext cx="0" cy="0"/>
          <a:chOff x="0" y="0"/>
          <a:chExt cx="0" cy="0"/>
        </a:xfrm>
      </p:grpSpPr>
      <p:sp>
        <p:nvSpPr>
          <p:cNvPr id="4" name="TextBox 3"/>
          <p:cNvSpPr txBox="1"/>
          <p:nvPr/>
        </p:nvSpPr>
        <p:spPr>
          <a:xfrm>
            <a:off x="839450" y="377714"/>
            <a:ext cx="6681378" cy="1015663"/>
          </a:xfrm>
          <a:prstGeom prst="rect">
            <a:avLst/>
          </a:prstGeom>
          <a:noFill/>
        </p:spPr>
        <p:txBody>
          <a:bodyPr wrap="square" rtlCol="0">
            <a:spAutoFit/>
          </a:bodyPr>
          <a:lstStyle/>
          <a:p>
            <a:r>
              <a:rPr lang="en-GB" sz="6000" dirty="0"/>
              <a:t>Studentship</a:t>
            </a:r>
            <a:endParaRPr lang="en-US" sz="6000" b="1" i="1" dirty="0"/>
          </a:p>
        </p:txBody>
      </p:sp>
      <p:pic>
        <p:nvPicPr>
          <p:cNvPr id="2" name="Picture 1"/>
          <p:cNvPicPr>
            <a:picLocks noChangeAspect="1"/>
          </p:cNvPicPr>
          <p:nvPr/>
        </p:nvPicPr>
        <p:blipFill>
          <a:blip r:embed="rId2">
            <a:alphaModFix amt="84000"/>
            <a:extLst>
              <a:ext uri="{BEBA8EAE-BF5A-486C-A8C5-ECC9F3942E4B}">
                <a14:imgProps xmlns:a14="http://schemas.microsoft.com/office/drawing/2010/main">
                  <a14:imgLayer r:embed="rId3">
                    <a14:imgEffect>
                      <a14:sharpenSoften amount="39000"/>
                    </a14:imgEffect>
                    <a14:imgEffect>
                      <a14:colorTemperature colorTemp="1687"/>
                    </a14:imgEffect>
                    <a14:imgEffect>
                      <a14:saturation sat="400000"/>
                    </a14:imgEffect>
                    <a14:imgEffect>
                      <a14:brightnessContrast bright="-15000" contrast="59000"/>
                    </a14:imgEffect>
                  </a14:imgLayer>
                </a14:imgProps>
              </a:ext>
              <a:ext uri="{28A0092B-C50C-407E-A947-70E740481C1C}">
                <a14:useLocalDpi xmlns:a14="http://schemas.microsoft.com/office/drawing/2010/main" val="0"/>
              </a:ext>
            </a:extLst>
          </a:blip>
          <a:stretch>
            <a:fillRect/>
          </a:stretch>
        </p:blipFill>
        <p:spPr>
          <a:xfrm>
            <a:off x="7520827" y="46899"/>
            <a:ext cx="4734566" cy="6751141"/>
          </a:xfrm>
          <a:prstGeom prst="rect">
            <a:avLst/>
          </a:prstGeom>
        </p:spPr>
      </p:pic>
      <p:sp>
        <p:nvSpPr>
          <p:cNvPr id="6" name="TextBox 5"/>
          <p:cNvSpPr txBox="1"/>
          <p:nvPr/>
        </p:nvSpPr>
        <p:spPr>
          <a:xfrm>
            <a:off x="839450" y="1499019"/>
            <a:ext cx="5621312" cy="5386090"/>
          </a:xfrm>
          <a:prstGeom prst="rect">
            <a:avLst/>
          </a:prstGeom>
          <a:noFill/>
        </p:spPr>
        <p:txBody>
          <a:bodyPr wrap="square" rtlCol="0">
            <a:spAutoFit/>
          </a:bodyPr>
          <a:lstStyle/>
          <a:p>
            <a:pPr marL="285750" indent="-285750">
              <a:buFontTx/>
              <a:buChar char="-"/>
            </a:pPr>
            <a:r>
              <a:rPr lang="en-US" sz="2800" b="1" dirty="0"/>
              <a:t>Attend </a:t>
            </a:r>
            <a:r>
              <a:rPr lang="en-US" sz="2800" dirty="0"/>
              <a:t>= Come every week </a:t>
            </a:r>
          </a:p>
          <a:p>
            <a:pPr marL="285750" indent="-285750">
              <a:buFontTx/>
              <a:buChar char="-"/>
            </a:pPr>
            <a:r>
              <a:rPr lang="en-US" sz="2800" b="1" dirty="0"/>
              <a:t>Be on time </a:t>
            </a:r>
            <a:r>
              <a:rPr lang="en-US" sz="2800" dirty="0"/>
              <a:t>= arrive early enough to ensure you are seated and ready to start at 10am</a:t>
            </a:r>
          </a:p>
          <a:p>
            <a:pPr marL="285750" indent="-285750">
              <a:buFontTx/>
              <a:buChar char="-"/>
            </a:pPr>
            <a:r>
              <a:rPr lang="en-US" sz="2800" b="1" dirty="0"/>
              <a:t>Be prepared </a:t>
            </a:r>
            <a:r>
              <a:rPr lang="en-US" sz="2800" dirty="0"/>
              <a:t>-  bring note books, sketch books, pens, </a:t>
            </a:r>
            <a:r>
              <a:rPr lang="en-US" sz="2800" dirty="0" err="1"/>
              <a:t>etc</a:t>
            </a:r>
            <a:endParaRPr lang="en-US" sz="2800" dirty="0"/>
          </a:p>
          <a:p>
            <a:pPr marL="285750" indent="-285750">
              <a:buFontTx/>
              <a:buChar char="-"/>
            </a:pPr>
            <a:r>
              <a:rPr lang="en-US" sz="2800" b="1" dirty="0"/>
              <a:t>Be enthused </a:t>
            </a:r>
            <a:r>
              <a:rPr lang="mr-IN" sz="2800" dirty="0"/>
              <a:t>–</a:t>
            </a:r>
            <a:r>
              <a:rPr lang="en-US" sz="2800" dirty="0"/>
              <a:t> pay attention and think about the ideas we all share </a:t>
            </a:r>
          </a:p>
          <a:p>
            <a:pPr marL="285750" indent="-285750">
              <a:buFontTx/>
              <a:buChar char="-"/>
            </a:pPr>
            <a:r>
              <a:rPr lang="en-US" sz="2800" b="1" dirty="0"/>
              <a:t>Ask questions </a:t>
            </a:r>
            <a:r>
              <a:rPr lang="mr-IN" sz="2800" dirty="0"/>
              <a:t>–</a:t>
            </a:r>
            <a:r>
              <a:rPr lang="en-US" sz="2800" dirty="0"/>
              <a:t> it’s how we learn!</a:t>
            </a:r>
          </a:p>
          <a:p>
            <a:pPr marL="285750" indent="-285750">
              <a:buFontTx/>
              <a:buChar char="-"/>
            </a:pPr>
            <a:endParaRPr lang="en-US" sz="2800" dirty="0"/>
          </a:p>
          <a:p>
            <a:pPr marL="285750" indent="-285750">
              <a:buFontTx/>
              <a:buChar char="-"/>
            </a:pPr>
            <a:endParaRPr lang="en-US" sz="2800" b="1" dirty="0"/>
          </a:p>
          <a:p>
            <a:endParaRPr lang="en-US" dirty="0"/>
          </a:p>
          <a:p>
            <a:pPr marL="285750" indent="-285750">
              <a:buFontTx/>
              <a:buChar char="-"/>
            </a:pPr>
            <a:endParaRPr lang="en-US" dirty="0"/>
          </a:p>
        </p:txBody>
      </p:sp>
    </p:spTree>
    <p:extLst>
      <p:ext uri="{BB962C8B-B14F-4D97-AF65-F5344CB8AC3E}">
        <p14:creationId xmlns:p14="http://schemas.microsoft.com/office/powerpoint/2010/main" val="2053694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7DCFF"/>
        </a:solidFill>
        <a:effectLst/>
      </p:bgPr>
    </p:bg>
    <p:spTree>
      <p:nvGrpSpPr>
        <p:cNvPr id="1" name=""/>
        <p:cNvGrpSpPr/>
        <p:nvPr/>
      </p:nvGrpSpPr>
      <p:grpSpPr>
        <a:xfrm>
          <a:off x="0" y="0"/>
          <a:ext cx="0" cy="0"/>
          <a:chOff x="0" y="0"/>
          <a:chExt cx="0" cy="0"/>
        </a:xfrm>
      </p:grpSpPr>
      <p:sp>
        <p:nvSpPr>
          <p:cNvPr id="5" name="TextBox 4"/>
          <p:cNvSpPr txBox="1"/>
          <p:nvPr/>
        </p:nvSpPr>
        <p:spPr>
          <a:xfrm>
            <a:off x="839450" y="377717"/>
            <a:ext cx="10687986" cy="1015663"/>
          </a:xfrm>
          <a:prstGeom prst="rect">
            <a:avLst/>
          </a:prstGeom>
          <a:noFill/>
        </p:spPr>
        <p:txBody>
          <a:bodyPr wrap="square" rtlCol="0">
            <a:spAutoFit/>
          </a:bodyPr>
          <a:lstStyle/>
          <a:p>
            <a:r>
              <a:rPr lang="en-GB" sz="6000" dirty="0"/>
              <a:t>Imperatives!</a:t>
            </a:r>
            <a:endParaRPr lang="en-US" sz="2000" b="1" i="1" dirty="0"/>
          </a:p>
        </p:txBody>
      </p:sp>
      <p:sp>
        <p:nvSpPr>
          <p:cNvPr id="6" name="TextBox 5"/>
          <p:cNvSpPr txBox="1"/>
          <p:nvPr/>
        </p:nvSpPr>
        <p:spPr>
          <a:xfrm>
            <a:off x="959370" y="1374931"/>
            <a:ext cx="6561457" cy="5447645"/>
          </a:xfrm>
          <a:prstGeom prst="rect">
            <a:avLst/>
          </a:prstGeom>
          <a:noFill/>
        </p:spPr>
        <p:txBody>
          <a:bodyPr wrap="square" rtlCol="0">
            <a:spAutoFit/>
          </a:bodyPr>
          <a:lstStyle/>
          <a:p>
            <a:r>
              <a:rPr lang="en-US" sz="3200" dirty="0"/>
              <a:t>When we ask you to read something, read it! Prepare your ideas for the next session. </a:t>
            </a:r>
          </a:p>
          <a:p>
            <a:pPr marL="571500" indent="-571500">
              <a:buFont typeface="Wingdings" charset="2"/>
              <a:buChar char="v"/>
            </a:pPr>
            <a:r>
              <a:rPr lang="en-US" sz="3200" dirty="0"/>
              <a:t>	Make notes </a:t>
            </a:r>
          </a:p>
          <a:p>
            <a:pPr marL="571500" indent="-571500">
              <a:buFont typeface="Wingdings" charset="2"/>
              <a:buChar char="v"/>
            </a:pPr>
            <a:r>
              <a:rPr lang="en-US" sz="3200" dirty="0"/>
              <a:t>	Write down what you think   	about the text.</a:t>
            </a:r>
          </a:p>
          <a:p>
            <a:pPr marL="571500" indent="-571500">
              <a:buFont typeface="Wingdings" charset="2"/>
              <a:buChar char="v"/>
            </a:pPr>
            <a:r>
              <a:rPr lang="en-US" sz="3200" dirty="0"/>
              <a:t>	Draw maps of the text.</a:t>
            </a:r>
          </a:p>
          <a:p>
            <a:pPr marL="571500" indent="-571500">
              <a:buFont typeface="Wingdings" charset="2"/>
              <a:buChar char="v"/>
            </a:pPr>
            <a:r>
              <a:rPr lang="en-US" sz="3200" dirty="0"/>
              <a:t>	Draw doodles of the ideas. </a:t>
            </a:r>
          </a:p>
          <a:p>
            <a:r>
              <a:rPr lang="en-US" sz="3200" dirty="0"/>
              <a:t>Do some of your own thinking before we meet again.</a:t>
            </a:r>
          </a:p>
          <a:p>
            <a:endParaRPr lang="en-US" sz="2800" dirty="0"/>
          </a:p>
        </p:txBody>
      </p:sp>
      <p:pic>
        <p:nvPicPr>
          <p:cNvPr id="7" name="Picture 6">
            <a:extLst>
              <a:ext uri="{FF2B5EF4-FFF2-40B4-BE49-F238E27FC236}">
                <a16:creationId xmlns:a16="http://schemas.microsoft.com/office/drawing/2014/main" id="{FBAC04FA-7354-F54D-A393-1A8FE7159976}"/>
              </a:ext>
            </a:extLst>
          </p:cNvPr>
          <p:cNvPicPr>
            <a:picLocks noChangeAspect="1"/>
          </p:cNvPicPr>
          <p:nvPr/>
        </p:nvPicPr>
        <p:blipFill>
          <a:blip r:embed="rId3">
            <a:alphaModFix amt="84000"/>
            <a:extLst>
              <a:ext uri="{BEBA8EAE-BF5A-486C-A8C5-ECC9F3942E4B}">
                <a14:imgProps xmlns:a14="http://schemas.microsoft.com/office/drawing/2010/main">
                  <a14:imgLayer r:embed="rId4">
                    <a14:imgEffect>
                      <a14:sharpenSoften amount="39000"/>
                    </a14:imgEffect>
                    <a14:imgEffect>
                      <a14:colorTemperature colorTemp="1687"/>
                    </a14:imgEffect>
                    <a14:imgEffect>
                      <a14:saturation sat="400000"/>
                    </a14:imgEffect>
                    <a14:imgEffect>
                      <a14:brightnessContrast bright="-15000" contrast="59000"/>
                    </a14:imgEffect>
                  </a14:imgLayer>
                </a14:imgProps>
              </a:ext>
              <a:ext uri="{28A0092B-C50C-407E-A947-70E740481C1C}">
                <a14:useLocalDpi xmlns:a14="http://schemas.microsoft.com/office/drawing/2010/main" val="0"/>
              </a:ext>
            </a:extLst>
          </a:blip>
          <a:stretch>
            <a:fillRect/>
          </a:stretch>
        </p:blipFill>
        <p:spPr>
          <a:xfrm>
            <a:off x="7520827" y="46899"/>
            <a:ext cx="4734566" cy="6751141"/>
          </a:xfrm>
          <a:prstGeom prst="rect">
            <a:avLst/>
          </a:prstGeom>
        </p:spPr>
      </p:pic>
    </p:spTree>
    <p:extLst>
      <p:ext uri="{BB962C8B-B14F-4D97-AF65-F5344CB8AC3E}">
        <p14:creationId xmlns:p14="http://schemas.microsoft.com/office/powerpoint/2010/main" val="11101028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7DCFF"/>
        </a:solidFill>
        <a:effectLst/>
      </p:bgPr>
    </p:bg>
    <p:spTree>
      <p:nvGrpSpPr>
        <p:cNvPr id="1" name=""/>
        <p:cNvGrpSpPr/>
        <p:nvPr/>
      </p:nvGrpSpPr>
      <p:grpSpPr>
        <a:xfrm>
          <a:off x="0" y="0"/>
          <a:ext cx="0" cy="0"/>
          <a:chOff x="0" y="0"/>
          <a:chExt cx="0" cy="0"/>
        </a:xfrm>
      </p:grpSpPr>
      <p:sp>
        <p:nvSpPr>
          <p:cNvPr id="4" name="TextBox 3"/>
          <p:cNvSpPr txBox="1"/>
          <p:nvPr/>
        </p:nvSpPr>
        <p:spPr>
          <a:xfrm>
            <a:off x="839449" y="1229006"/>
            <a:ext cx="9551459" cy="3416320"/>
          </a:xfrm>
          <a:prstGeom prst="rect">
            <a:avLst/>
          </a:prstGeom>
          <a:noFill/>
        </p:spPr>
        <p:txBody>
          <a:bodyPr wrap="square" rtlCol="0">
            <a:spAutoFit/>
          </a:bodyPr>
          <a:lstStyle/>
          <a:p>
            <a:endParaRPr lang="en-GB" sz="3600" i="1" dirty="0"/>
          </a:p>
          <a:p>
            <a:r>
              <a:rPr lang="en-GB" sz="3600" i="1" dirty="0"/>
              <a:t>“Ambiguity tolerance/intolerance is a psychological construct which describes the relationship that individuals have with ambiguous stimuli or events. Individuals view these stimuli in a neutral and open way or as a threat.”</a:t>
            </a:r>
            <a:endParaRPr lang="en-US" sz="3600" b="1" i="1" dirty="0"/>
          </a:p>
        </p:txBody>
      </p:sp>
      <p:sp>
        <p:nvSpPr>
          <p:cNvPr id="5" name="Oval 4"/>
          <p:cNvSpPr/>
          <p:nvPr/>
        </p:nvSpPr>
        <p:spPr>
          <a:xfrm>
            <a:off x="1166339" y="3948545"/>
            <a:ext cx="4361625" cy="802285"/>
          </a:xfrm>
          <a:prstGeom prst="ellipse">
            <a:avLst/>
          </a:prstGeom>
          <a:noFill/>
          <a:ln w="412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839450" y="377717"/>
            <a:ext cx="10687986" cy="1015663"/>
          </a:xfrm>
          <a:prstGeom prst="rect">
            <a:avLst/>
          </a:prstGeom>
          <a:noFill/>
        </p:spPr>
        <p:txBody>
          <a:bodyPr wrap="square" rtlCol="0">
            <a:spAutoFit/>
          </a:bodyPr>
          <a:lstStyle/>
          <a:p>
            <a:r>
              <a:rPr lang="en-GB" sz="6000" dirty="0"/>
              <a:t>Tolerance of Ambiguity</a:t>
            </a:r>
            <a:r>
              <a:rPr lang="en-GB" sz="2000" dirty="0"/>
              <a:t> </a:t>
            </a:r>
            <a:endParaRPr lang="en-US" sz="2000" b="1" i="1" dirty="0"/>
          </a:p>
        </p:txBody>
      </p:sp>
    </p:spTree>
    <p:extLst>
      <p:ext uri="{BB962C8B-B14F-4D97-AF65-F5344CB8AC3E}">
        <p14:creationId xmlns:p14="http://schemas.microsoft.com/office/powerpoint/2010/main" val="1985225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7DCFF"/>
        </a:solidFill>
        <a:effectLst/>
      </p:bgPr>
    </p:bg>
    <p:spTree>
      <p:nvGrpSpPr>
        <p:cNvPr id="1" name=""/>
        <p:cNvGrpSpPr/>
        <p:nvPr/>
      </p:nvGrpSpPr>
      <p:grpSpPr>
        <a:xfrm>
          <a:off x="0" y="0"/>
          <a:ext cx="0" cy="0"/>
          <a:chOff x="0" y="0"/>
          <a:chExt cx="0" cy="0"/>
        </a:xfrm>
      </p:grpSpPr>
      <p:sp>
        <p:nvSpPr>
          <p:cNvPr id="5" name="TextBox 4"/>
          <p:cNvSpPr txBox="1"/>
          <p:nvPr/>
        </p:nvSpPr>
        <p:spPr>
          <a:xfrm>
            <a:off x="839450" y="377717"/>
            <a:ext cx="10687986" cy="1015663"/>
          </a:xfrm>
          <a:prstGeom prst="rect">
            <a:avLst/>
          </a:prstGeom>
          <a:noFill/>
        </p:spPr>
        <p:txBody>
          <a:bodyPr wrap="square" rtlCol="0">
            <a:spAutoFit/>
          </a:bodyPr>
          <a:lstStyle/>
          <a:p>
            <a:r>
              <a:rPr lang="en-GB" sz="6000" dirty="0"/>
              <a:t>Ambiguity </a:t>
            </a:r>
            <a:r>
              <a:rPr lang="en-GB" sz="2000" dirty="0"/>
              <a:t>(noun) </a:t>
            </a:r>
            <a:endParaRPr lang="en-US" sz="2000" b="1" i="1" dirty="0"/>
          </a:p>
        </p:txBody>
      </p:sp>
      <p:sp>
        <p:nvSpPr>
          <p:cNvPr id="6" name="TextBox 5"/>
          <p:cNvSpPr txBox="1"/>
          <p:nvPr/>
        </p:nvSpPr>
        <p:spPr>
          <a:xfrm>
            <a:off x="959370" y="1933731"/>
            <a:ext cx="10328223" cy="2554545"/>
          </a:xfrm>
          <a:prstGeom prst="rect">
            <a:avLst/>
          </a:prstGeom>
          <a:noFill/>
        </p:spPr>
        <p:txBody>
          <a:bodyPr wrap="square" rtlCol="0">
            <a:spAutoFit/>
          </a:bodyPr>
          <a:lstStyle/>
          <a:p>
            <a:r>
              <a:rPr lang="en-US" sz="4000" b="1" dirty="0"/>
              <a:t>ORIGIN</a:t>
            </a:r>
            <a:r>
              <a:rPr lang="en-US" sz="4000" dirty="0"/>
              <a:t> </a:t>
            </a:r>
            <a:r>
              <a:rPr lang="en-US" sz="4000" i="1" dirty="0"/>
              <a:t>ambiguous,</a:t>
            </a:r>
            <a:r>
              <a:rPr lang="en-US" sz="4000" dirty="0"/>
              <a:t> from </a:t>
            </a:r>
            <a:r>
              <a:rPr lang="en-US" sz="4000" i="1" dirty="0" err="1"/>
              <a:t>ambigere</a:t>
            </a:r>
            <a:r>
              <a:rPr lang="en-US" sz="4000" dirty="0"/>
              <a:t> to go about or waver, from the prefix </a:t>
            </a:r>
            <a:r>
              <a:rPr lang="en-US" sz="4000" i="1" dirty="0" err="1"/>
              <a:t>ambi</a:t>
            </a:r>
            <a:r>
              <a:rPr lang="en-US" sz="4000" i="1" dirty="0"/>
              <a:t> </a:t>
            </a:r>
            <a:r>
              <a:rPr lang="mr-IN" sz="4000" i="1" dirty="0"/>
              <a:t>–</a:t>
            </a:r>
            <a:r>
              <a:rPr lang="en-US" sz="4000" dirty="0"/>
              <a:t> both ways and </a:t>
            </a:r>
            <a:r>
              <a:rPr lang="en-US" sz="4000" i="1" dirty="0" err="1"/>
              <a:t>agere</a:t>
            </a:r>
            <a:r>
              <a:rPr lang="en-US" sz="4000" dirty="0"/>
              <a:t> to drive</a:t>
            </a:r>
          </a:p>
          <a:p>
            <a:endParaRPr lang="en-US" sz="4000" b="1" dirty="0"/>
          </a:p>
        </p:txBody>
      </p:sp>
    </p:spTree>
    <p:extLst>
      <p:ext uri="{BB962C8B-B14F-4D97-AF65-F5344CB8AC3E}">
        <p14:creationId xmlns:p14="http://schemas.microsoft.com/office/powerpoint/2010/main" val="53547934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7DCFF"/>
        </a:solidFill>
        <a:effectLst/>
      </p:bgPr>
    </p:bg>
    <p:spTree>
      <p:nvGrpSpPr>
        <p:cNvPr id="1" name=""/>
        <p:cNvGrpSpPr/>
        <p:nvPr/>
      </p:nvGrpSpPr>
      <p:grpSpPr>
        <a:xfrm>
          <a:off x="0" y="0"/>
          <a:ext cx="0" cy="0"/>
          <a:chOff x="0" y="0"/>
          <a:chExt cx="0" cy="0"/>
        </a:xfrm>
      </p:grpSpPr>
      <p:sp>
        <p:nvSpPr>
          <p:cNvPr id="5" name="TextBox 4"/>
          <p:cNvSpPr txBox="1"/>
          <p:nvPr/>
        </p:nvSpPr>
        <p:spPr>
          <a:xfrm>
            <a:off x="839450" y="377717"/>
            <a:ext cx="10687986" cy="1015663"/>
          </a:xfrm>
          <a:prstGeom prst="rect">
            <a:avLst/>
          </a:prstGeom>
          <a:noFill/>
        </p:spPr>
        <p:txBody>
          <a:bodyPr wrap="square" rtlCol="0">
            <a:spAutoFit/>
          </a:bodyPr>
          <a:lstStyle/>
          <a:p>
            <a:r>
              <a:rPr lang="en-GB" sz="6000" dirty="0"/>
              <a:t>Tolerance </a:t>
            </a:r>
            <a:r>
              <a:rPr lang="en-GB" sz="2000" dirty="0"/>
              <a:t>(noun) </a:t>
            </a:r>
            <a:endParaRPr lang="en-US" sz="2000" b="1" i="1" dirty="0"/>
          </a:p>
        </p:txBody>
      </p:sp>
      <p:sp>
        <p:nvSpPr>
          <p:cNvPr id="6" name="TextBox 5"/>
          <p:cNvSpPr txBox="1"/>
          <p:nvPr/>
        </p:nvSpPr>
        <p:spPr>
          <a:xfrm>
            <a:off x="959370" y="1933731"/>
            <a:ext cx="10328223" cy="5016758"/>
          </a:xfrm>
          <a:prstGeom prst="rect">
            <a:avLst/>
          </a:prstGeom>
          <a:noFill/>
        </p:spPr>
        <p:txBody>
          <a:bodyPr wrap="square" rtlCol="0">
            <a:spAutoFit/>
          </a:bodyPr>
          <a:lstStyle/>
          <a:p>
            <a:r>
              <a:rPr lang="en-US" sz="4000" b="1" dirty="0"/>
              <a:t>ORIGIN</a:t>
            </a:r>
            <a:r>
              <a:rPr lang="en-US" sz="4000" dirty="0"/>
              <a:t> </a:t>
            </a:r>
            <a:r>
              <a:rPr lang="en-GB" sz="4000" i="1" dirty="0" err="1"/>
              <a:t>tolerāre</a:t>
            </a:r>
            <a:r>
              <a:rPr lang="en-GB" sz="4000" i="1" dirty="0"/>
              <a:t>, -</a:t>
            </a:r>
            <a:r>
              <a:rPr lang="en-GB" sz="4000" i="1" dirty="0" err="1"/>
              <a:t>atum</a:t>
            </a:r>
            <a:r>
              <a:rPr lang="en-GB" sz="4000" i="1" dirty="0"/>
              <a:t>, </a:t>
            </a:r>
            <a:r>
              <a:rPr lang="en-GB" sz="4000" dirty="0"/>
              <a:t>from</a:t>
            </a:r>
            <a:r>
              <a:rPr lang="en-GB" sz="4000" i="1" dirty="0"/>
              <a:t> </a:t>
            </a:r>
            <a:r>
              <a:rPr lang="en-GB" sz="4000" i="1" dirty="0" err="1"/>
              <a:t>tollere</a:t>
            </a:r>
            <a:r>
              <a:rPr lang="en-GB" sz="4000" i="1" dirty="0"/>
              <a:t> </a:t>
            </a:r>
            <a:r>
              <a:rPr lang="en-GB" sz="4000" dirty="0"/>
              <a:t>to lift up</a:t>
            </a:r>
            <a:r>
              <a:rPr lang="en-GB" sz="4000" i="1" dirty="0"/>
              <a:t>.</a:t>
            </a:r>
          </a:p>
          <a:p>
            <a:r>
              <a:rPr lang="en-GB" sz="4000" dirty="0"/>
              <a:t>To be fair towards and accepting of different ideas and opinions. </a:t>
            </a:r>
          </a:p>
          <a:p>
            <a:endParaRPr lang="en-GB" sz="4000" dirty="0"/>
          </a:p>
          <a:p>
            <a:r>
              <a:rPr lang="en-GB" sz="4000" dirty="0"/>
              <a:t>Capable of enduring confusing situations to find out where they will go and what such situations will teach.</a:t>
            </a:r>
          </a:p>
          <a:p>
            <a:endParaRPr lang="en-US" sz="4000" dirty="0"/>
          </a:p>
        </p:txBody>
      </p:sp>
    </p:spTree>
    <p:extLst>
      <p:ext uri="{BB962C8B-B14F-4D97-AF65-F5344CB8AC3E}">
        <p14:creationId xmlns:p14="http://schemas.microsoft.com/office/powerpoint/2010/main" val="13909796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F7DCFF"/>
        </a:solidFill>
        <a:effectLst/>
      </p:bgPr>
    </p:bg>
    <p:spTree>
      <p:nvGrpSpPr>
        <p:cNvPr id="1" name=""/>
        <p:cNvGrpSpPr/>
        <p:nvPr/>
      </p:nvGrpSpPr>
      <p:grpSpPr>
        <a:xfrm>
          <a:off x="0" y="0"/>
          <a:ext cx="0" cy="0"/>
          <a:chOff x="0" y="0"/>
          <a:chExt cx="0" cy="0"/>
        </a:xfrm>
      </p:grpSpPr>
      <p:sp>
        <p:nvSpPr>
          <p:cNvPr id="5" name="TextBox 4"/>
          <p:cNvSpPr txBox="1"/>
          <p:nvPr/>
        </p:nvSpPr>
        <p:spPr>
          <a:xfrm>
            <a:off x="839450" y="377717"/>
            <a:ext cx="10687986" cy="1015663"/>
          </a:xfrm>
          <a:prstGeom prst="rect">
            <a:avLst/>
          </a:prstGeom>
          <a:noFill/>
        </p:spPr>
        <p:txBody>
          <a:bodyPr wrap="square" rtlCol="0">
            <a:spAutoFit/>
          </a:bodyPr>
          <a:lstStyle/>
          <a:p>
            <a:r>
              <a:rPr lang="en-GB" sz="6000" dirty="0"/>
              <a:t>Tolerance of Ambiguity</a:t>
            </a:r>
            <a:r>
              <a:rPr lang="en-GB" sz="2000" dirty="0"/>
              <a:t> </a:t>
            </a:r>
            <a:endParaRPr lang="en-US" sz="2000" b="1" i="1" dirty="0"/>
          </a:p>
        </p:txBody>
      </p:sp>
      <p:sp>
        <p:nvSpPr>
          <p:cNvPr id="6" name="TextBox 5"/>
          <p:cNvSpPr txBox="1"/>
          <p:nvPr/>
        </p:nvSpPr>
        <p:spPr>
          <a:xfrm>
            <a:off x="959370" y="1933731"/>
            <a:ext cx="10328223" cy="4401205"/>
          </a:xfrm>
          <a:prstGeom prst="rect">
            <a:avLst/>
          </a:prstGeom>
          <a:noFill/>
        </p:spPr>
        <p:txBody>
          <a:bodyPr wrap="square" rtlCol="0">
            <a:spAutoFit/>
          </a:bodyPr>
          <a:lstStyle/>
          <a:p>
            <a:r>
              <a:rPr lang="en-US" sz="4000" dirty="0"/>
              <a:t>To think about something from a range of perspectives. </a:t>
            </a:r>
          </a:p>
          <a:p>
            <a:endParaRPr lang="en-US" sz="4000" dirty="0"/>
          </a:p>
          <a:p>
            <a:r>
              <a:rPr lang="en-US" sz="4000" dirty="0"/>
              <a:t>Start writing things down even if you don</a:t>
            </a:r>
            <a:r>
              <a:rPr lang="mr-IN" sz="4000" dirty="0"/>
              <a:t>’</a:t>
            </a:r>
            <a:r>
              <a:rPr lang="en-US" sz="4000" dirty="0"/>
              <a:t>t know where you are going or what you are doing!</a:t>
            </a:r>
          </a:p>
          <a:p>
            <a:endParaRPr lang="en-US" sz="4000" dirty="0"/>
          </a:p>
          <a:p>
            <a:pPr algn="ctr"/>
            <a:r>
              <a:rPr lang="en-US" sz="4000" b="1" dirty="0"/>
              <a:t>One way is not the only way!</a:t>
            </a:r>
          </a:p>
        </p:txBody>
      </p:sp>
    </p:spTree>
    <p:extLst>
      <p:ext uri="{BB962C8B-B14F-4D97-AF65-F5344CB8AC3E}">
        <p14:creationId xmlns:p14="http://schemas.microsoft.com/office/powerpoint/2010/main" val="6493102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7DCFF"/>
        </a:solidFill>
        <a:effectLst/>
      </p:bgPr>
    </p:bg>
    <p:spTree>
      <p:nvGrpSpPr>
        <p:cNvPr id="1" name=""/>
        <p:cNvGrpSpPr/>
        <p:nvPr/>
      </p:nvGrpSpPr>
      <p:grpSpPr>
        <a:xfrm>
          <a:off x="0" y="0"/>
          <a:ext cx="0" cy="0"/>
          <a:chOff x="0" y="0"/>
          <a:chExt cx="0" cy="0"/>
        </a:xfrm>
      </p:grpSpPr>
      <p:sp>
        <p:nvSpPr>
          <p:cNvPr id="5" name="TextBox 4"/>
          <p:cNvSpPr txBox="1"/>
          <p:nvPr/>
        </p:nvSpPr>
        <p:spPr>
          <a:xfrm>
            <a:off x="839450" y="377717"/>
            <a:ext cx="11826226" cy="1015663"/>
          </a:xfrm>
          <a:prstGeom prst="rect">
            <a:avLst/>
          </a:prstGeom>
          <a:noFill/>
        </p:spPr>
        <p:txBody>
          <a:bodyPr wrap="square" rtlCol="0">
            <a:spAutoFit/>
          </a:bodyPr>
          <a:lstStyle/>
          <a:p>
            <a:r>
              <a:rPr lang="en-GB" sz="5800" dirty="0"/>
              <a:t>Become an Independent Researcher</a:t>
            </a:r>
            <a:endParaRPr lang="en-US" sz="5800" b="1" i="1" dirty="0"/>
          </a:p>
        </p:txBody>
      </p:sp>
      <p:sp>
        <p:nvSpPr>
          <p:cNvPr id="6" name="TextBox 5"/>
          <p:cNvSpPr txBox="1"/>
          <p:nvPr/>
        </p:nvSpPr>
        <p:spPr>
          <a:xfrm>
            <a:off x="959370" y="1933731"/>
            <a:ext cx="10328223" cy="3785652"/>
          </a:xfrm>
          <a:prstGeom prst="rect">
            <a:avLst/>
          </a:prstGeom>
          <a:noFill/>
        </p:spPr>
        <p:txBody>
          <a:bodyPr wrap="square" rtlCol="0">
            <a:spAutoFit/>
          </a:bodyPr>
          <a:lstStyle/>
          <a:p>
            <a:r>
              <a:rPr lang="en-US" sz="4000" dirty="0"/>
              <a:t>Not dependent or relying on others;</a:t>
            </a:r>
          </a:p>
          <a:p>
            <a:r>
              <a:rPr lang="en-US" sz="4000" dirty="0"/>
              <a:t>Completely self-governing autonomous;</a:t>
            </a:r>
          </a:p>
          <a:p>
            <a:endParaRPr lang="en-US" sz="4000" dirty="0"/>
          </a:p>
          <a:p>
            <a:r>
              <a:rPr lang="en-US" sz="4000" dirty="0"/>
              <a:t>= be decisive, make choices based on your own understanding of the task, and most importantly, know </a:t>
            </a:r>
            <a:r>
              <a:rPr lang="en-US" sz="4000" b="1" dirty="0"/>
              <a:t>why</a:t>
            </a:r>
            <a:r>
              <a:rPr lang="en-US" sz="4000" dirty="0"/>
              <a:t> you are doing what you are doing. </a:t>
            </a:r>
          </a:p>
        </p:txBody>
      </p:sp>
    </p:spTree>
    <p:extLst>
      <p:ext uri="{BB962C8B-B14F-4D97-AF65-F5344CB8AC3E}">
        <p14:creationId xmlns:p14="http://schemas.microsoft.com/office/powerpoint/2010/main" val="13973670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BDBAEF"/>
        </a:solidFill>
        <a:effectLst/>
      </p:bgPr>
    </p:bg>
    <p:spTree>
      <p:nvGrpSpPr>
        <p:cNvPr id="1" name=""/>
        <p:cNvGrpSpPr/>
        <p:nvPr/>
      </p:nvGrpSpPr>
      <p:grpSpPr>
        <a:xfrm>
          <a:off x="0" y="0"/>
          <a:ext cx="0" cy="0"/>
          <a:chOff x="0" y="0"/>
          <a:chExt cx="0" cy="0"/>
        </a:xfrm>
      </p:grpSpPr>
      <p:sp>
        <p:nvSpPr>
          <p:cNvPr id="5" name="TextBox 4"/>
          <p:cNvSpPr txBox="1"/>
          <p:nvPr/>
        </p:nvSpPr>
        <p:spPr>
          <a:xfrm>
            <a:off x="839450" y="377717"/>
            <a:ext cx="10687986" cy="1015663"/>
          </a:xfrm>
          <a:prstGeom prst="rect">
            <a:avLst/>
          </a:prstGeom>
          <a:noFill/>
        </p:spPr>
        <p:txBody>
          <a:bodyPr wrap="square" rtlCol="0">
            <a:spAutoFit/>
          </a:bodyPr>
          <a:lstStyle/>
          <a:p>
            <a:r>
              <a:rPr lang="en-GB" sz="6000" dirty="0"/>
              <a:t>Questions </a:t>
            </a:r>
            <a:r>
              <a:rPr lang="en-GB" sz="2000" dirty="0"/>
              <a:t>(noun) </a:t>
            </a:r>
            <a:endParaRPr lang="en-US" sz="2000" b="1" i="1" dirty="0"/>
          </a:p>
        </p:txBody>
      </p:sp>
      <p:pic>
        <p:nvPicPr>
          <p:cNvPr id="4" name="Picture 3">
            <a:extLst>
              <a:ext uri="{FF2B5EF4-FFF2-40B4-BE49-F238E27FC236}">
                <a16:creationId xmlns:a16="http://schemas.microsoft.com/office/drawing/2014/main" id="{252F4E5D-F98E-854F-90C0-F5DCCE84945B}"/>
              </a:ext>
            </a:extLst>
          </p:cNvPr>
          <p:cNvPicPr>
            <a:picLocks noChangeAspect="1"/>
          </p:cNvPicPr>
          <p:nvPr/>
        </p:nvPicPr>
        <p:blipFill>
          <a:blip r:embed="rId3"/>
          <a:stretch>
            <a:fillRect/>
          </a:stretch>
        </p:blipFill>
        <p:spPr>
          <a:xfrm>
            <a:off x="414231" y="1333808"/>
            <a:ext cx="11404600" cy="5613400"/>
          </a:xfrm>
          <a:prstGeom prst="rect">
            <a:avLst/>
          </a:prstGeom>
        </p:spPr>
      </p:pic>
      <p:sp>
        <p:nvSpPr>
          <p:cNvPr id="8" name="Oval Callout 7">
            <a:extLst>
              <a:ext uri="{FF2B5EF4-FFF2-40B4-BE49-F238E27FC236}">
                <a16:creationId xmlns:a16="http://schemas.microsoft.com/office/drawing/2014/main" id="{36DA6080-9C12-264D-8D44-C8B122DB13CC}"/>
              </a:ext>
            </a:extLst>
          </p:cNvPr>
          <p:cNvSpPr/>
          <p:nvPr/>
        </p:nvSpPr>
        <p:spPr>
          <a:xfrm>
            <a:off x="6510860" y="533831"/>
            <a:ext cx="5464097" cy="2475570"/>
          </a:xfrm>
          <a:prstGeom prst="wedgeEllipseCallout">
            <a:avLst>
              <a:gd name="adj1" fmla="val -102873"/>
              <a:gd name="adj2" fmla="val -957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6000" b="1" i="1" dirty="0"/>
              <a:t>Do you have any? </a:t>
            </a:r>
          </a:p>
        </p:txBody>
      </p:sp>
    </p:spTree>
    <p:extLst>
      <p:ext uri="{BB962C8B-B14F-4D97-AF65-F5344CB8AC3E}">
        <p14:creationId xmlns:p14="http://schemas.microsoft.com/office/powerpoint/2010/main" val="1729065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7556</TotalTime>
  <Words>2453</Words>
  <Application>Microsoft Macintosh PowerPoint</Application>
  <PresentationFormat>Widescreen</PresentationFormat>
  <Paragraphs>332</Paragraphs>
  <Slides>46</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46</vt:i4>
      </vt:variant>
    </vt:vector>
  </HeadingPairs>
  <TitlesOfParts>
    <vt:vector size="52" baseType="lpstr">
      <vt:lpstr>Arial</vt:lpstr>
      <vt:lpstr>Calibri</vt:lpstr>
      <vt:lpstr>Calibri Light</vt:lpstr>
      <vt:lpstr>Times New Roman</vt:lpstr>
      <vt:lpstr>Wingdings</vt:lpstr>
      <vt:lpstr>Office Theme</vt:lpstr>
      <vt:lpstr>Contextual Practices Ways of Thinking</vt:lpstr>
      <vt:lpstr>The two most important things  that can guarantee your success:  Be present. Ask questions.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Re-writing re-submissions</dc:title>
  <dc:creator>Julia Lockheart</dc:creator>
  <cp:lastModifiedBy>Donna Williams</cp:lastModifiedBy>
  <cp:revision>288</cp:revision>
  <dcterms:created xsi:type="dcterms:W3CDTF">2017-06-20T17:31:29Z</dcterms:created>
  <dcterms:modified xsi:type="dcterms:W3CDTF">2026-09-22T13:16:27Z</dcterms:modified>
</cp:coreProperties>
</file>