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6"/>
  </p:notesMasterIdLst>
  <p:handoutMasterIdLst>
    <p:handoutMasterId r:id="rId27"/>
  </p:handoutMasterIdLst>
  <p:sldIdLst>
    <p:sldId id="277" r:id="rId2"/>
    <p:sldId id="332" r:id="rId3"/>
    <p:sldId id="371" r:id="rId4"/>
    <p:sldId id="339" r:id="rId5"/>
    <p:sldId id="334" r:id="rId6"/>
    <p:sldId id="379" r:id="rId7"/>
    <p:sldId id="354" r:id="rId8"/>
    <p:sldId id="376" r:id="rId9"/>
    <p:sldId id="356" r:id="rId10"/>
    <p:sldId id="380" r:id="rId11"/>
    <p:sldId id="349" r:id="rId12"/>
    <p:sldId id="374" r:id="rId13"/>
    <p:sldId id="375" r:id="rId14"/>
    <p:sldId id="350" r:id="rId15"/>
    <p:sldId id="351" r:id="rId16"/>
    <p:sldId id="352" r:id="rId17"/>
    <p:sldId id="353" r:id="rId18"/>
    <p:sldId id="372" r:id="rId19"/>
    <p:sldId id="373" r:id="rId20"/>
    <p:sldId id="377" r:id="rId21"/>
    <p:sldId id="378" r:id="rId22"/>
    <p:sldId id="381" r:id="rId23"/>
    <p:sldId id="368" r:id="rId24"/>
    <p:sldId id="364" r:id="rId2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AFF"/>
    <a:srgbClr val="0082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320F2E-46A5-D870-1709-EFA7CF732193}" v="1" dt="2025-06-05T16:34:40.452"/>
    <p1510:client id="{10A3E05E-DA8C-9DD2-0458-A990AD5A31D4}" v="670" dt="2025-06-06T13:35:28.078"/>
    <p1510:client id="{C8603318-D178-C3DB-994C-D750CA2D8CB3}" v="256" dt="2025-06-06T13:19:50.7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35"/>
  </p:normalViewPr>
  <p:slideViewPr>
    <p:cSldViewPr snapToGrid="0">
      <p:cViewPr varScale="1">
        <p:scale>
          <a:sx n="105" d="100"/>
          <a:sy n="105" d="100"/>
        </p:scale>
        <p:origin x="1840" y="184"/>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S::n.doerge@uwtsd.ac.uk::c2ba5b26-9392-4f76-82ca-966719aba79f" providerId="AD" clId="Web-{C8603318-D178-C3DB-994C-D750CA2D8CB3}"/>
    <pc:docChg chg="addSld modSld">
      <pc:chgData name="Naomi Doerge" userId="S::n.doerge@uwtsd.ac.uk::c2ba5b26-9392-4f76-82ca-966719aba79f" providerId="AD" clId="Web-{C8603318-D178-C3DB-994C-D750CA2D8CB3}" dt="2025-06-06T13:19:50.711" v="249" actId="20577"/>
      <pc:docMkLst>
        <pc:docMk/>
      </pc:docMkLst>
      <pc:sldChg chg="modSp">
        <pc:chgData name="Naomi Doerge" userId="S::n.doerge@uwtsd.ac.uk::c2ba5b26-9392-4f76-82ca-966719aba79f" providerId="AD" clId="Web-{C8603318-D178-C3DB-994C-D750CA2D8CB3}" dt="2025-06-06T13:18:24.287" v="242"/>
        <pc:sldMkLst>
          <pc:docMk/>
          <pc:sldMk cId="0" sldId="332"/>
        </pc:sldMkLst>
        <pc:spChg chg="mod">
          <ac:chgData name="Naomi Doerge" userId="S::n.doerge@uwtsd.ac.uk::c2ba5b26-9392-4f76-82ca-966719aba79f" providerId="AD" clId="Web-{C8603318-D178-C3DB-994C-D750CA2D8CB3}" dt="2025-06-06T13:18:24.287" v="242"/>
          <ac:spMkLst>
            <pc:docMk/>
            <pc:sldMk cId="0" sldId="332"/>
            <ac:spMk id="2" creationId="{00000000-0000-0000-0000-000000000000}"/>
          </ac:spMkLst>
        </pc:spChg>
        <pc:spChg chg="mod">
          <ac:chgData name="Naomi Doerge" userId="S::n.doerge@uwtsd.ac.uk::c2ba5b26-9392-4f76-82ca-966719aba79f" providerId="AD" clId="Web-{C8603318-D178-C3DB-994C-D750CA2D8CB3}" dt="2025-06-06T13:05:37.659" v="170" actId="1076"/>
          <ac:spMkLst>
            <pc:docMk/>
            <pc:sldMk cId="0" sldId="332"/>
            <ac:spMk id="3" creationId="{00000000-0000-0000-0000-000000000000}"/>
          </ac:spMkLst>
        </pc:spChg>
      </pc:sldChg>
      <pc:sldChg chg="delSp modSp">
        <pc:chgData name="Naomi Doerge" userId="S::n.doerge@uwtsd.ac.uk::c2ba5b26-9392-4f76-82ca-966719aba79f" providerId="AD" clId="Web-{C8603318-D178-C3DB-994C-D750CA2D8CB3}" dt="2025-06-06T13:05:17.565" v="164" actId="20577"/>
        <pc:sldMkLst>
          <pc:docMk/>
          <pc:sldMk cId="0" sldId="334"/>
        </pc:sldMkLst>
        <pc:spChg chg="mod">
          <ac:chgData name="Naomi Doerge" userId="S::n.doerge@uwtsd.ac.uk::c2ba5b26-9392-4f76-82ca-966719aba79f" providerId="AD" clId="Web-{C8603318-D178-C3DB-994C-D750CA2D8CB3}" dt="2025-06-06T13:05:17.565" v="164" actId="20577"/>
          <ac:spMkLst>
            <pc:docMk/>
            <pc:sldMk cId="0" sldId="334"/>
            <ac:spMk id="3" creationId="{00000000-0000-0000-0000-000000000000}"/>
          </ac:spMkLst>
        </pc:spChg>
        <pc:picChg chg="del">
          <ac:chgData name="Naomi Doerge" userId="S::n.doerge@uwtsd.ac.uk::c2ba5b26-9392-4f76-82ca-966719aba79f" providerId="AD" clId="Web-{C8603318-D178-C3DB-994C-D750CA2D8CB3}" dt="2025-06-06T13:02:55.046" v="43"/>
          <ac:picMkLst>
            <pc:docMk/>
            <pc:sldMk cId="0" sldId="334"/>
            <ac:picMk id="6" creationId="{00000000-0000-0000-0000-000000000000}"/>
          </ac:picMkLst>
        </pc:picChg>
      </pc:sldChg>
      <pc:sldChg chg="modSp">
        <pc:chgData name="Naomi Doerge" userId="S::n.doerge@uwtsd.ac.uk::c2ba5b26-9392-4f76-82ca-966719aba79f" providerId="AD" clId="Web-{C8603318-D178-C3DB-994C-D750CA2D8CB3}" dt="2025-06-06T13:02:21.186" v="36" actId="20577"/>
        <pc:sldMkLst>
          <pc:docMk/>
          <pc:sldMk cId="0" sldId="339"/>
        </pc:sldMkLst>
        <pc:spChg chg="mod">
          <ac:chgData name="Naomi Doerge" userId="S::n.doerge@uwtsd.ac.uk::c2ba5b26-9392-4f76-82ca-966719aba79f" providerId="AD" clId="Web-{C8603318-D178-C3DB-994C-D750CA2D8CB3}" dt="2025-06-06T13:02:21.186" v="36" actId="20577"/>
          <ac:spMkLst>
            <pc:docMk/>
            <pc:sldMk cId="0" sldId="339"/>
            <ac:spMk id="3" creationId="{00000000-0000-0000-0000-000000000000}"/>
          </ac:spMkLst>
        </pc:spChg>
      </pc:sldChg>
      <pc:sldChg chg="modSp">
        <pc:chgData name="Naomi Doerge" userId="S::n.doerge@uwtsd.ac.uk::c2ba5b26-9392-4f76-82ca-966719aba79f" providerId="AD" clId="Web-{C8603318-D178-C3DB-994C-D750CA2D8CB3}" dt="2025-06-06T13:18:06.584" v="240" actId="1076"/>
        <pc:sldMkLst>
          <pc:docMk/>
          <pc:sldMk cId="3114402835" sldId="354"/>
        </pc:sldMkLst>
        <pc:spChg chg="mod">
          <ac:chgData name="Naomi Doerge" userId="S::n.doerge@uwtsd.ac.uk::c2ba5b26-9392-4f76-82ca-966719aba79f" providerId="AD" clId="Web-{C8603318-D178-C3DB-994C-D750CA2D8CB3}" dt="2025-06-06T13:18:06.584" v="240" actId="1076"/>
          <ac:spMkLst>
            <pc:docMk/>
            <pc:sldMk cId="3114402835" sldId="354"/>
            <ac:spMk id="2" creationId="{00000000-0000-0000-0000-000000000000}"/>
          </ac:spMkLst>
        </pc:spChg>
        <pc:spChg chg="mod">
          <ac:chgData name="Naomi Doerge" userId="S::n.doerge@uwtsd.ac.uk::c2ba5b26-9392-4f76-82ca-966719aba79f" providerId="AD" clId="Web-{C8603318-D178-C3DB-994C-D750CA2D8CB3}" dt="2025-06-06T13:18:02.474" v="239" actId="20577"/>
          <ac:spMkLst>
            <pc:docMk/>
            <pc:sldMk cId="3114402835" sldId="354"/>
            <ac:spMk id="3" creationId="{00000000-0000-0000-0000-000000000000}"/>
          </ac:spMkLst>
        </pc:spChg>
      </pc:sldChg>
      <pc:sldChg chg="modSp">
        <pc:chgData name="Naomi Doerge" userId="S::n.doerge@uwtsd.ac.uk::c2ba5b26-9392-4f76-82ca-966719aba79f" providerId="AD" clId="Web-{C8603318-D178-C3DB-994C-D750CA2D8CB3}" dt="2025-06-06T13:01:27.778" v="4" actId="20577"/>
        <pc:sldMkLst>
          <pc:docMk/>
          <pc:sldMk cId="3234928895" sldId="371"/>
        </pc:sldMkLst>
        <pc:spChg chg="mod">
          <ac:chgData name="Naomi Doerge" userId="S::n.doerge@uwtsd.ac.uk::c2ba5b26-9392-4f76-82ca-966719aba79f" providerId="AD" clId="Web-{C8603318-D178-C3DB-994C-D750CA2D8CB3}" dt="2025-06-06T13:01:27.778" v="4" actId="20577"/>
          <ac:spMkLst>
            <pc:docMk/>
            <pc:sldMk cId="3234928895" sldId="371"/>
            <ac:spMk id="3" creationId="{00000000-0000-0000-0000-000000000000}"/>
          </ac:spMkLst>
        </pc:spChg>
      </pc:sldChg>
      <pc:sldChg chg="modSp new">
        <pc:chgData name="Naomi Doerge" userId="S::n.doerge@uwtsd.ac.uk::c2ba5b26-9392-4f76-82ca-966719aba79f" providerId="AD" clId="Web-{C8603318-D178-C3DB-994C-D750CA2D8CB3}" dt="2025-06-06T13:19:50.711" v="249" actId="20577"/>
        <pc:sldMkLst>
          <pc:docMk/>
          <pc:sldMk cId="1081114006" sldId="379"/>
        </pc:sldMkLst>
        <pc:spChg chg="mod">
          <ac:chgData name="Naomi Doerge" userId="S::n.doerge@uwtsd.ac.uk::c2ba5b26-9392-4f76-82ca-966719aba79f" providerId="AD" clId="Web-{C8603318-D178-C3DB-994C-D750CA2D8CB3}" dt="2025-06-06T13:05:24.862" v="167" actId="20577"/>
          <ac:spMkLst>
            <pc:docMk/>
            <pc:sldMk cId="1081114006" sldId="379"/>
            <ac:spMk id="2" creationId="{337AFCEA-3F62-4D22-B472-ED74039F2C18}"/>
          </ac:spMkLst>
        </pc:spChg>
        <pc:spChg chg="mod">
          <ac:chgData name="Naomi Doerge" userId="S::n.doerge@uwtsd.ac.uk::c2ba5b26-9392-4f76-82ca-966719aba79f" providerId="AD" clId="Web-{C8603318-D178-C3DB-994C-D750CA2D8CB3}" dt="2025-06-06T13:19:50.711" v="249" actId="20577"/>
          <ac:spMkLst>
            <pc:docMk/>
            <pc:sldMk cId="1081114006" sldId="379"/>
            <ac:spMk id="3" creationId="{FE422CBA-83D1-F018-F80D-D2A48AC138E7}"/>
          </ac:spMkLst>
        </pc:spChg>
      </pc:sldChg>
    </pc:docChg>
  </pc:docChgLst>
  <pc:docChgLst>
    <pc:chgData name="Naomi Doerge" userId="S::n.doerge@uwtsd.ac.uk::c2ba5b26-9392-4f76-82ca-966719aba79f" providerId="AD" clId="Web-{BAC841BA-AF52-F991-58C9-69B826E3242C}"/>
    <pc:docChg chg="modSld">
      <pc:chgData name="Naomi Doerge" userId="S::n.doerge@uwtsd.ac.uk::c2ba5b26-9392-4f76-82ca-966719aba79f" providerId="AD" clId="Web-{BAC841BA-AF52-F991-58C9-69B826E3242C}" dt="2025-02-10T13:51:34.300" v="3" actId="20577"/>
      <pc:docMkLst>
        <pc:docMk/>
      </pc:docMkLst>
      <pc:sldChg chg="modSp">
        <pc:chgData name="Naomi Doerge" userId="S::n.doerge@uwtsd.ac.uk::c2ba5b26-9392-4f76-82ca-966719aba79f" providerId="AD" clId="Web-{BAC841BA-AF52-F991-58C9-69B826E3242C}" dt="2025-02-10T13:51:34.300" v="3" actId="20577"/>
        <pc:sldMkLst>
          <pc:docMk/>
          <pc:sldMk cId="449013046" sldId="378"/>
        </pc:sldMkLst>
        <pc:spChg chg="mod">
          <ac:chgData name="Naomi Doerge" userId="S::n.doerge@uwtsd.ac.uk::c2ba5b26-9392-4f76-82ca-966719aba79f" providerId="AD" clId="Web-{BAC841BA-AF52-F991-58C9-69B826E3242C}" dt="2025-02-10T13:51:34.300" v="3" actId="20577"/>
          <ac:spMkLst>
            <pc:docMk/>
            <pc:sldMk cId="449013046" sldId="378"/>
            <ac:spMk id="6" creationId="{06B6CD87-A33E-1B77-8410-E6077BBDB6AD}"/>
          </ac:spMkLst>
        </pc:spChg>
      </pc:sldChg>
    </pc:docChg>
  </pc:docChgLst>
  <pc:docChgLst>
    <pc:chgData name="Naomi Doerge" userId="c2ba5b26-9392-4f76-82ca-966719aba79f" providerId="ADAL" clId="{84D29041-FC2C-0945-8C11-B3CB8A83F465}"/>
    <pc:docChg chg="undo custSel addSld delSld modSld sldOrd">
      <pc:chgData name="Naomi Doerge" userId="c2ba5b26-9392-4f76-82ca-966719aba79f" providerId="ADAL" clId="{84D29041-FC2C-0945-8C11-B3CB8A83F465}" dt="2025-02-03T18:22:41.656" v="3377" actId="20577"/>
      <pc:docMkLst>
        <pc:docMk/>
      </pc:docMkLst>
      <pc:sldChg chg="modSp mod">
        <pc:chgData name="Naomi Doerge" userId="c2ba5b26-9392-4f76-82ca-966719aba79f" providerId="ADAL" clId="{84D29041-FC2C-0945-8C11-B3CB8A83F465}" dt="2025-02-03T18:22:41.656" v="3377" actId="20577"/>
        <pc:sldMkLst>
          <pc:docMk/>
          <pc:sldMk cId="0" sldId="277"/>
        </pc:sldMkLst>
        <pc:spChg chg="mod">
          <ac:chgData name="Naomi Doerge" userId="c2ba5b26-9392-4f76-82ca-966719aba79f" providerId="ADAL" clId="{84D29041-FC2C-0945-8C11-B3CB8A83F465}" dt="2025-02-03T18:22:41.656" v="3377" actId="20577"/>
          <ac:spMkLst>
            <pc:docMk/>
            <pc:sldMk cId="0" sldId="277"/>
            <ac:spMk id="6147" creationId="{00000000-0000-0000-0000-000000000000}"/>
          </ac:spMkLst>
        </pc:spChg>
      </pc:sldChg>
      <pc:sldChg chg="modSp mod modAnim">
        <pc:chgData name="Naomi Doerge" userId="c2ba5b26-9392-4f76-82ca-966719aba79f" providerId="ADAL" clId="{84D29041-FC2C-0945-8C11-B3CB8A83F465}" dt="2025-02-03T17:59:24.439" v="2853" actId="207"/>
        <pc:sldMkLst>
          <pc:docMk/>
          <pc:sldMk cId="0" sldId="332"/>
        </pc:sldMkLst>
        <pc:spChg chg="mod">
          <ac:chgData name="Naomi Doerge" userId="c2ba5b26-9392-4f76-82ca-966719aba79f" providerId="ADAL" clId="{84D29041-FC2C-0945-8C11-B3CB8A83F465}" dt="2025-02-03T17:59:24.439" v="2853" actId="207"/>
          <ac:spMkLst>
            <pc:docMk/>
            <pc:sldMk cId="0" sldId="332"/>
            <ac:spMk id="2" creationId="{00000000-0000-0000-0000-000000000000}"/>
          </ac:spMkLst>
        </pc:spChg>
        <pc:spChg chg="mod">
          <ac:chgData name="Naomi Doerge" userId="c2ba5b26-9392-4f76-82ca-966719aba79f" providerId="ADAL" clId="{84D29041-FC2C-0945-8C11-B3CB8A83F465}" dt="2025-02-03T17:36:52.312" v="2226" actId="255"/>
          <ac:spMkLst>
            <pc:docMk/>
            <pc:sldMk cId="0" sldId="332"/>
            <ac:spMk id="3" creationId="{00000000-0000-0000-0000-000000000000}"/>
          </ac:spMkLst>
        </pc:spChg>
      </pc:sldChg>
      <pc:sldChg chg="modSp mod modAnim">
        <pc:chgData name="Naomi Doerge" userId="c2ba5b26-9392-4f76-82ca-966719aba79f" providerId="ADAL" clId="{84D29041-FC2C-0945-8C11-B3CB8A83F465}" dt="2025-02-03T16:15:01.669" v="21" actId="255"/>
        <pc:sldMkLst>
          <pc:docMk/>
          <pc:sldMk cId="0" sldId="339"/>
        </pc:sldMkLst>
        <pc:spChg chg="mod">
          <ac:chgData name="Naomi Doerge" userId="c2ba5b26-9392-4f76-82ca-966719aba79f" providerId="ADAL" clId="{84D29041-FC2C-0945-8C11-B3CB8A83F465}" dt="2025-02-03T16:14:05.828" v="9" actId="20577"/>
          <ac:spMkLst>
            <pc:docMk/>
            <pc:sldMk cId="0" sldId="339"/>
            <ac:spMk id="2" creationId="{00000000-0000-0000-0000-000000000000}"/>
          </ac:spMkLst>
        </pc:spChg>
        <pc:spChg chg="mod">
          <ac:chgData name="Naomi Doerge" userId="c2ba5b26-9392-4f76-82ca-966719aba79f" providerId="ADAL" clId="{84D29041-FC2C-0945-8C11-B3CB8A83F465}" dt="2025-02-03T16:15:01.669" v="21" actId="255"/>
          <ac:spMkLst>
            <pc:docMk/>
            <pc:sldMk cId="0" sldId="339"/>
            <ac:spMk id="3" creationId="{00000000-0000-0000-0000-000000000000}"/>
          </ac:spMkLst>
        </pc:spChg>
      </pc:sldChg>
      <pc:sldChg chg="del">
        <pc:chgData name="Naomi Doerge" userId="c2ba5b26-9392-4f76-82ca-966719aba79f" providerId="ADAL" clId="{84D29041-FC2C-0945-8C11-B3CB8A83F465}" dt="2025-02-03T16:15:06.672" v="22" actId="2696"/>
        <pc:sldMkLst>
          <pc:docMk/>
          <pc:sldMk cId="2699501097" sldId="341"/>
        </pc:sldMkLst>
      </pc:sldChg>
      <pc:sldChg chg="modSp mod modAnim">
        <pc:chgData name="Naomi Doerge" userId="c2ba5b26-9392-4f76-82ca-966719aba79f" providerId="ADAL" clId="{84D29041-FC2C-0945-8C11-B3CB8A83F465}" dt="2025-02-03T16:36:59.838" v="494" actId="14100"/>
        <pc:sldMkLst>
          <pc:docMk/>
          <pc:sldMk cId="3599482109" sldId="350"/>
        </pc:sldMkLst>
        <pc:spChg chg="mod">
          <ac:chgData name="Naomi Doerge" userId="c2ba5b26-9392-4f76-82ca-966719aba79f" providerId="ADAL" clId="{84D29041-FC2C-0945-8C11-B3CB8A83F465}" dt="2025-02-03T16:36:40.574" v="468" actId="113"/>
          <ac:spMkLst>
            <pc:docMk/>
            <pc:sldMk cId="3599482109" sldId="350"/>
            <ac:spMk id="2" creationId="{00000000-0000-0000-0000-000000000000}"/>
          </ac:spMkLst>
        </pc:spChg>
        <pc:spChg chg="mod">
          <ac:chgData name="Naomi Doerge" userId="c2ba5b26-9392-4f76-82ca-966719aba79f" providerId="ADAL" clId="{84D29041-FC2C-0945-8C11-B3CB8A83F465}" dt="2025-02-03T16:36:59.838" v="494" actId="14100"/>
          <ac:spMkLst>
            <pc:docMk/>
            <pc:sldMk cId="3599482109" sldId="350"/>
            <ac:spMk id="3" creationId="{00000000-0000-0000-0000-000000000000}"/>
          </ac:spMkLst>
        </pc:spChg>
      </pc:sldChg>
      <pc:sldChg chg="modSp mod">
        <pc:chgData name="Naomi Doerge" userId="c2ba5b26-9392-4f76-82ca-966719aba79f" providerId="ADAL" clId="{84D29041-FC2C-0945-8C11-B3CB8A83F465}" dt="2025-02-03T16:37:53.641" v="537" actId="20577"/>
        <pc:sldMkLst>
          <pc:docMk/>
          <pc:sldMk cId="2926510202" sldId="351"/>
        </pc:sldMkLst>
        <pc:spChg chg="mod">
          <ac:chgData name="Naomi Doerge" userId="c2ba5b26-9392-4f76-82ca-966719aba79f" providerId="ADAL" clId="{84D29041-FC2C-0945-8C11-B3CB8A83F465}" dt="2025-02-03T16:37:53.641" v="537" actId="20577"/>
          <ac:spMkLst>
            <pc:docMk/>
            <pc:sldMk cId="2926510202" sldId="351"/>
            <ac:spMk id="2" creationId="{00000000-0000-0000-0000-000000000000}"/>
          </ac:spMkLst>
        </pc:spChg>
      </pc:sldChg>
      <pc:sldChg chg="modSp mod">
        <pc:chgData name="Naomi Doerge" userId="c2ba5b26-9392-4f76-82ca-966719aba79f" providerId="ADAL" clId="{84D29041-FC2C-0945-8C11-B3CB8A83F465}" dt="2025-02-03T16:38:03.006" v="549" actId="113"/>
        <pc:sldMkLst>
          <pc:docMk/>
          <pc:sldMk cId="3454000987" sldId="352"/>
        </pc:sldMkLst>
        <pc:spChg chg="mod">
          <ac:chgData name="Naomi Doerge" userId="c2ba5b26-9392-4f76-82ca-966719aba79f" providerId="ADAL" clId="{84D29041-FC2C-0945-8C11-B3CB8A83F465}" dt="2025-02-03T16:38:03.006" v="549" actId="113"/>
          <ac:spMkLst>
            <pc:docMk/>
            <pc:sldMk cId="3454000987" sldId="352"/>
            <ac:spMk id="2" creationId="{00000000-0000-0000-0000-000000000000}"/>
          </ac:spMkLst>
        </pc:spChg>
      </pc:sldChg>
      <pc:sldChg chg="modSp mod">
        <pc:chgData name="Naomi Doerge" userId="c2ba5b26-9392-4f76-82ca-966719aba79f" providerId="ADAL" clId="{84D29041-FC2C-0945-8C11-B3CB8A83F465}" dt="2025-02-03T17:59:05.792" v="2852" actId="113"/>
        <pc:sldMkLst>
          <pc:docMk/>
          <pc:sldMk cId="2409818261" sldId="353"/>
        </pc:sldMkLst>
        <pc:spChg chg="mod">
          <ac:chgData name="Naomi Doerge" userId="c2ba5b26-9392-4f76-82ca-966719aba79f" providerId="ADAL" clId="{84D29041-FC2C-0945-8C11-B3CB8A83F465}" dt="2025-02-03T16:49:22.783" v="1126" actId="313"/>
          <ac:spMkLst>
            <pc:docMk/>
            <pc:sldMk cId="2409818261" sldId="353"/>
            <ac:spMk id="2" creationId="{00000000-0000-0000-0000-000000000000}"/>
          </ac:spMkLst>
        </pc:spChg>
        <pc:spChg chg="mod">
          <ac:chgData name="Naomi Doerge" userId="c2ba5b26-9392-4f76-82ca-966719aba79f" providerId="ADAL" clId="{84D29041-FC2C-0945-8C11-B3CB8A83F465}" dt="2025-02-03T17:59:05.792" v="2852" actId="113"/>
          <ac:spMkLst>
            <pc:docMk/>
            <pc:sldMk cId="2409818261" sldId="353"/>
            <ac:spMk id="3" creationId="{00000000-0000-0000-0000-000000000000}"/>
          </ac:spMkLst>
        </pc:spChg>
      </pc:sldChg>
      <pc:sldChg chg="modSp mod modAnim">
        <pc:chgData name="Naomi Doerge" userId="c2ba5b26-9392-4f76-82ca-966719aba79f" providerId="ADAL" clId="{84D29041-FC2C-0945-8C11-B3CB8A83F465}" dt="2025-02-03T16:41:21.821" v="1067" actId="114"/>
        <pc:sldMkLst>
          <pc:docMk/>
          <pc:sldMk cId="3114402835" sldId="354"/>
        </pc:sldMkLst>
        <pc:spChg chg="mod">
          <ac:chgData name="Naomi Doerge" userId="c2ba5b26-9392-4f76-82ca-966719aba79f" providerId="ADAL" clId="{84D29041-FC2C-0945-8C11-B3CB8A83F465}" dt="2025-02-03T16:40:59.604" v="1057" actId="1076"/>
          <ac:spMkLst>
            <pc:docMk/>
            <pc:sldMk cId="3114402835" sldId="354"/>
            <ac:spMk id="2" creationId="{00000000-0000-0000-0000-000000000000}"/>
          </ac:spMkLst>
        </pc:spChg>
        <pc:spChg chg="mod">
          <ac:chgData name="Naomi Doerge" userId="c2ba5b26-9392-4f76-82ca-966719aba79f" providerId="ADAL" clId="{84D29041-FC2C-0945-8C11-B3CB8A83F465}" dt="2025-02-03T16:41:21.821" v="1067" actId="114"/>
          <ac:spMkLst>
            <pc:docMk/>
            <pc:sldMk cId="3114402835" sldId="354"/>
            <ac:spMk id="3" creationId="{00000000-0000-0000-0000-000000000000}"/>
          </ac:spMkLst>
        </pc:spChg>
      </pc:sldChg>
      <pc:sldChg chg="modSp mod ord">
        <pc:chgData name="Naomi Doerge" userId="c2ba5b26-9392-4f76-82ca-966719aba79f" providerId="ADAL" clId="{84D29041-FC2C-0945-8C11-B3CB8A83F465}" dt="2025-02-03T16:26:48.837" v="284" actId="1076"/>
        <pc:sldMkLst>
          <pc:docMk/>
          <pc:sldMk cId="754901319" sldId="356"/>
        </pc:sldMkLst>
        <pc:spChg chg="mod">
          <ac:chgData name="Naomi Doerge" userId="c2ba5b26-9392-4f76-82ca-966719aba79f" providerId="ADAL" clId="{84D29041-FC2C-0945-8C11-B3CB8A83F465}" dt="2025-02-03T16:26:44.489" v="283" actId="20577"/>
          <ac:spMkLst>
            <pc:docMk/>
            <pc:sldMk cId="754901319" sldId="356"/>
            <ac:spMk id="2" creationId="{00000000-0000-0000-0000-000000000000}"/>
          </ac:spMkLst>
        </pc:spChg>
        <pc:picChg chg="mod">
          <ac:chgData name="Naomi Doerge" userId="c2ba5b26-9392-4f76-82ca-966719aba79f" providerId="ADAL" clId="{84D29041-FC2C-0945-8C11-B3CB8A83F465}" dt="2025-02-03T16:26:48.837" v="284" actId="1076"/>
          <ac:picMkLst>
            <pc:docMk/>
            <pc:sldMk cId="754901319" sldId="356"/>
            <ac:picMk id="4098" creationId="{00000000-0000-0000-0000-000000000000}"/>
          </ac:picMkLst>
        </pc:picChg>
      </pc:sldChg>
      <pc:sldChg chg="modSp mod">
        <pc:chgData name="Naomi Doerge" userId="c2ba5b26-9392-4f76-82ca-966719aba79f" providerId="ADAL" clId="{84D29041-FC2C-0945-8C11-B3CB8A83F465}" dt="2025-02-03T18:22:04.625" v="3358" actId="1076"/>
        <pc:sldMkLst>
          <pc:docMk/>
          <pc:sldMk cId="373808191" sldId="364"/>
        </pc:sldMkLst>
        <pc:spChg chg="mod">
          <ac:chgData name="Naomi Doerge" userId="c2ba5b26-9392-4f76-82ca-966719aba79f" providerId="ADAL" clId="{84D29041-FC2C-0945-8C11-B3CB8A83F465}" dt="2025-02-03T18:09:50.505" v="3173" actId="1076"/>
          <ac:spMkLst>
            <pc:docMk/>
            <pc:sldMk cId="373808191" sldId="364"/>
            <ac:spMk id="2" creationId="{00000000-0000-0000-0000-000000000000}"/>
          </ac:spMkLst>
        </pc:spChg>
        <pc:spChg chg="mod">
          <ac:chgData name="Naomi Doerge" userId="c2ba5b26-9392-4f76-82ca-966719aba79f" providerId="ADAL" clId="{84D29041-FC2C-0945-8C11-B3CB8A83F465}" dt="2025-02-03T18:22:04.625" v="3358" actId="1076"/>
          <ac:spMkLst>
            <pc:docMk/>
            <pc:sldMk cId="373808191" sldId="364"/>
            <ac:spMk id="3" creationId="{00000000-0000-0000-0000-000000000000}"/>
          </ac:spMkLst>
        </pc:spChg>
      </pc:sldChg>
      <pc:sldChg chg="modSp mod">
        <pc:chgData name="Naomi Doerge" userId="c2ba5b26-9392-4f76-82ca-966719aba79f" providerId="ADAL" clId="{84D29041-FC2C-0945-8C11-B3CB8A83F465}" dt="2025-02-03T17:56:21.749" v="2569" actId="20577"/>
        <pc:sldMkLst>
          <pc:docMk/>
          <pc:sldMk cId="1472280299" sldId="368"/>
        </pc:sldMkLst>
        <pc:spChg chg="mod">
          <ac:chgData name="Naomi Doerge" userId="c2ba5b26-9392-4f76-82ca-966719aba79f" providerId="ADAL" clId="{84D29041-FC2C-0945-8C11-B3CB8A83F465}" dt="2025-02-03T17:26:01.669" v="1602" actId="207"/>
          <ac:spMkLst>
            <pc:docMk/>
            <pc:sldMk cId="1472280299" sldId="368"/>
            <ac:spMk id="2" creationId="{A24DE211-2C24-4DEE-8844-267E2D09EB20}"/>
          </ac:spMkLst>
        </pc:spChg>
        <pc:spChg chg="mod">
          <ac:chgData name="Naomi Doerge" userId="c2ba5b26-9392-4f76-82ca-966719aba79f" providerId="ADAL" clId="{84D29041-FC2C-0945-8C11-B3CB8A83F465}" dt="2025-02-03T17:56:21.749" v="2569" actId="20577"/>
          <ac:spMkLst>
            <pc:docMk/>
            <pc:sldMk cId="1472280299" sldId="368"/>
            <ac:spMk id="3" creationId="{3C9A0CC3-8759-49BF-BA64-DC9A098CE846}"/>
          </ac:spMkLst>
        </pc:spChg>
      </pc:sldChg>
      <pc:sldChg chg="modSp mod modAnim">
        <pc:chgData name="Naomi Doerge" userId="c2ba5b26-9392-4f76-82ca-966719aba79f" providerId="ADAL" clId="{84D29041-FC2C-0945-8C11-B3CB8A83F465}" dt="2025-02-03T18:05:14.277" v="2912" actId="20577"/>
        <pc:sldMkLst>
          <pc:docMk/>
          <pc:sldMk cId="3234928895" sldId="371"/>
        </pc:sldMkLst>
        <pc:spChg chg="mod">
          <ac:chgData name="Naomi Doerge" userId="c2ba5b26-9392-4f76-82ca-966719aba79f" providerId="ADAL" clId="{84D29041-FC2C-0945-8C11-B3CB8A83F465}" dt="2025-02-03T18:05:14.277" v="2912" actId="20577"/>
          <ac:spMkLst>
            <pc:docMk/>
            <pc:sldMk cId="3234928895" sldId="371"/>
            <ac:spMk id="3" creationId="{00000000-0000-0000-0000-000000000000}"/>
          </ac:spMkLst>
        </pc:spChg>
      </pc:sldChg>
      <pc:sldChg chg="modSp mod modNotesTx">
        <pc:chgData name="Naomi Doerge" userId="c2ba5b26-9392-4f76-82ca-966719aba79f" providerId="ADAL" clId="{84D29041-FC2C-0945-8C11-B3CB8A83F465}" dt="2025-02-03T17:58:47.092" v="2850" actId="122"/>
        <pc:sldMkLst>
          <pc:docMk/>
          <pc:sldMk cId="2660070747" sldId="372"/>
        </pc:sldMkLst>
        <pc:spChg chg="mod">
          <ac:chgData name="Naomi Doerge" userId="c2ba5b26-9392-4f76-82ca-966719aba79f" providerId="ADAL" clId="{84D29041-FC2C-0945-8C11-B3CB8A83F465}" dt="2025-02-03T17:58:47.092" v="2850" actId="122"/>
          <ac:spMkLst>
            <pc:docMk/>
            <pc:sldMk cId="2660070747" sldId="372"/>
            <ac:spMk id="3" creationId="{AE6BCCE4-CEA8-E548-C414-05D30B673AAF}"/>
          </ac:spMkLst>
        </pc:spChg>
      </pc:sldChg>
      <pc:sldChg chg="modSp mod modNotesTx">
        <pc:chgData name="Naomi Doerge" userId="c2ba5b26-9392-4f76-82ca-966719aba79f" providerId="ADAL" clId="{84D29041-FC2C-0945-8C11-B3CB8A83F465}" dt="2025-02-03T17:58:51.821" v="2851" actId="122"/>
        <pc:sldMkLst>
          <pc:docMk/>
          <pc:sldMk cId="642108871" sldId="373"/>
        </pc:sldMkLst>
        <pc:spChg chg="mod">
          <ac:chgData name="Naomi Doerge" userId="c2ba5b26-9392-4f76-82ca-966719aba79f" providerId="ADAL" clId="{84D29041-FC2C-0945-8C11-B3CB8A83F465}" dt="2025-02-03T17:58:51.821" v="2851" actId="122"/>
          <ac:spMkLst>
            <pc:docMk/>
            <pc:sldMk cId="642108871" sldId="373"/>
            <ac:spMk id="3" creationId="{9A97501F-E728-AC2C-C529-72D8D5C241B4}"/>
          </ac:spMkLst>
        </pc:spChg>
      </pc:sldChg>
      <pc:sldChg chg="addSp delSp modSp new mod">
        <pc:chgData name="Naomi Doerge" userId="c2ba5b26-9392-4f76-82ca-966719aba79f" providerId="ADAL" clId="{84D29041-FC2C-0945-8C11-B3CB8A83F465}" dt="2025-02-03T18:10:39.473" v="3200" actId="20577"/>
        <pc:sldMkLst>
          <pc:docMk/>
          <pc:sldMk cId="3643113683" sldId="374"/>
        </pc:sldMkLst>
        <pc:spChg chg="mod">
          <ac:chgData name="Naomi Doerge" userId="c2ba5b26-9392-4f76-82ca-966719aba79f" providerId="ADAL" clId="{84D29041-FC2C-0945-8C11-B3CB8A83F465}" dt="2025-02-03T16:32:07.077" v="334" actId="1076"/>
          <ac:spMkLst>
            <pc:docMk/>
            <pc:sldMk cId="3643113683" sldId="374"/>
            <ac:spMk id="2" creationId="{F5AB0668-05CA-EA8D-E10A-F80DB9407FBD}"/>
          </ac:spMkLst>
        </pc:spChg>
        <pc:spChg chg="del">
          <ac:chgData name="Naomi Doerge" userId="c2ba5b26-9392-4f76-82ca-966719aba79f" providerId="ADAL" clId="{84D29041-FC2C-0945-8C11-B3CB8A83F465}" dt="2025-02-03T16:31:47.285" v="328" actId="931"/>
          <ac:spMkLst>
            <pc:docMk/>
            <pc:sldMk cId="3643113683" sldId="374"/>
            <ac:spMk id="3" creationId="{0A154C84-EDD3-4AF1-FE13-9459B567F8B2}"/>
          </ac:spMkLst>
        </pc:spChg>
        <pc:spChg chg="add mod">
          <ac:chgData name="Naomi Doerge" userId="c2ba5b26-9392-4f76-82ca-966719aba79f" providerId="ADAL" clId="{84D29041-FC2C-0945-8C11-B3CB8A83F465}" dt="2025-02-03T18:10:39.473" v="3200" actId="20577"/>
          <ac:spMkLst>
            <pc:docMk/>
            <pc:sldMk cId="3643113683" sldId="374"/>
            <ac:spMk id="8" creationId="{13FB2A23-C650-7D19-A0ED-BA5FD3F0968B}"/>
          </ac:spMkLst>
        </pc:spChg>
        <pc:picChg chg="add mod">
          <ac:chgData name="Naomi Doerge" userId="c2ba5b26-9392-4f76-82ca-966719aba79f" providerId="ADAL" clId="{84D29041-FC2C-0945-8C11-B3CB8A83F465}" dt="2025-02-03T16:32:11.129" v="335" actId="14100"/>
          <ac:picMkLst>
            <pc:docMk/>
            <pc:sldMk cId="3643113683" sldId="374"/>
            <ac:picMk id="7" creationId="{7B1B80CD-F244-37A2-10C8-151BC0381C26}"/>
          </ac:picMkLst>
        </pc:picChg>
      </pc:sldChg>
      <pc:sldChg chg="addSp delSp modSp new mod">
        <pc:chgData name="Naomi Doerge" userId="c2ba5b26-9392-4f76-82ca-966719aba79f" providerId="ADAL" clId="{84D29041-FC2C-0945-8C11-B3CB8A83F465}" dt="2025-02-03T16:36:17.772" v="443" actId="1076"/>
        <pc:sldMkLst>
          <pc:docMk/>
          <pc:sldMk cId="3699743169" sldId="375"/>
        </pc:sldMkLst>
        <pc:spChg chg="mod">
          <ac:chgData name="Naomi Doerge" userId="c2ba5b26-9392-4f76-82ca-966719aba79f" providerId="ADAL" clId="{84D29041-FC2C-0945-8C11-B3CB8A83F465}" dt="2025-02-03T16:32:44.870" v="379" actId="1076"/>
          <ac:spMkLst>
            <pc:docMk/>
            <pc:sldMk cId="3699743169" sldId="375"/>
            <ac:spMk id="2" creationId="{DB3B6A8E-51DF-C616-118C-048334CA21EE}"/>
          </ac:spMkLst>
        </pc:spChg>
        <pc:spChg chg="del">
          <ac:chgData name="Naomi Doerge" userId="c2ba5b26-9392-4f76-82ca-966719aba79f" providerId="ADAL" clId="{84D29041-FC2C-0945-8C11-B3CB8A83F465}" dt="2025-02-03T16:34:25.199" v="380" actId="931"/>
          <ac:spMkLst>
            <pc:docMk/>
            <pc:sldMk cId="3699743169" sldId="375"/>
            <ac:spMk id="3" creationId="{F0F3D9C5-57E2-8FAE-A3D1-70AC699F58AB}"/>
          </ac:spMkLst>
        </pc:spChg>
        <pc:spChg chg="add mod">
          <ac:chgData name="Naomi Doerge" userId="c2ba5b26-9392-4f76-82ca-966719aba79f" providerId="ADAL" clId="{84D29041-FC2C-0945-8C11-B3CB8A83F465}" dt="2025-02-03T16:36:17.772" v="443" actId="1076"/>
          <ac:spMkLst>
            <pc:docMk/>
            <pc:sldMk cId="3699743169" sldId="375"/>
            <ac:spMk id="8" creationId="{078C55CA-CD22-6128-1536-7027320B64A6}"/>
          </ac:spMkLst>
        </pc:spChg>
        <pc:picChg chg="add mod">
          <ac:chgData name="Naomi Doerge" userId="c2ba5b26-9392-4f76-82ca-966719aba79f" providerId="ADAL" clId="{84D29041-FC2C-0945-8C11-B3CB8A83F465}" dt="2025-02-03T16:34:31.370" v="384" actId="1076"/>
          <ac:picMkLst>
            <pc:docMk/>
            <pc:sldMk cId="3699743169" sldId="375"/>
            <ac:picMk id="7" creationId="{BE30748C-6479-0E82-28F6-7687D0B2F31A}"/>
          </ac:picMkLst>
        </pc:picChg>
      </pc:sldChg>
      <pc:sldChg chg="modSp new mod">
        <pc:chgData name="Naomi Doerge" userId="c2ba5b26-9392-4f76-82ca-966719aba79f" providerId="ADAL" clId="{84D29041-FC2C-0945-8C11-B3CB8A83F465}" dt="2025-02-03T16:40:12.286" v="955" actId="20577"/>
        <pc:sldMkLst>
          <pc:docMk/>
          <pc:sldMk cId="169118138" sldId="376"/>
        </pc:sldMkLst>
        <pc:spChg chg="mod">
          <ac:chgData name="Naomi Doerge" userId="c2ba5b26-9392-4f76-82ca-966719aba79f" providerId="ADAL" clId="{84D29041-FC2C-0945-8C11-B3CB8A83F465}" dt="2025-02-03T16:38:20.535" v="553" actId="404"/>
          <ac:spMkLst>
            <pc:docMk/>
            <pc:sldMk cId="169118138" sldId="376"/>
            <ac:spMk id="2" creationId="{4F9EB3EA-195F-7951-3A96-5D86DAA6946D}"/>
          </ac:spMkLst>
        </pc:spChg>
        <pc:spChg chg="mod">
          <ac:chgData name="Naomi Doerge" userId="c2ba5b26-9392-4f76-82ca-966719aba79f" providerId="ADAL" clId="{84D29041-FC2C-0945-8C11-B3CB8A83F465}" dt="2025-02-03T16:40:12.286" v="955" actId="20577"/>
          <ac:spMkLst>
            <pc:docMk/>
            <pc:sldMk cId="169118138" sldId="376"/>
            <ac:spMk id="3" creationId="{941E662E-B328-5B11-0B8A-144A5D8ABD49}"/>
          </ac:spMkLst>
        </pc:spChg>
      </pc:sldChg>
      <pc:sldChg chg="modSp new mod modNotesTx">
        <pc:chgData name="Naomi Doerge" userId="c2ba5b26-9392-4f76-82ca-966719aba79f" providerId="ADAL" clId="{84D29041-FC2C-0945-8C11-B3CB8A83F465}" dt="2025-02-03T17:29:54.966" v="2026" actId="20577"/>
        <pc:sldMkLst>
          <pc:docMk/>
          <pc:sldMk cId="447708610" sldId="377"/>
        </pc:sldMkLst>
        <pc:spChg chg="mod">
          <ac:chgData name="Naomi Doerge" userId="c2ba5b26-9392-4f76-82ca-966719aba79f" providerId="ADAL" clId="{84D29041-FC2C-0945-8C11-B3CB8A83F465}" dt="2025-02-03T16:55:49.940" v="1444" actId="1076"/>
          <ac:spMkLst>
            <pc:docMk/>
            <pc:sldMk cId="447708610" sldId="377"/>
            <ac:spMk id="2" creationId="{03F35891-9556-633A-D477-ECB6F031945B}"/>
          </ac:spMkLst>
        </pc:spChg>
        <pc:spChg chg="mod">
          <ac:chgData name="Naomi Doerge" userId="c2ba5b26-9392-4f76-82ca-966719aba79f" providerId="ADAL" clId="{84D29041-FC2C-0945-8C11-B3CB8A83F465}" dt="2025-02-03T17:25:28.696" v="1599" actId="255"/>
          <ac:spMkLst>
            <pc:docMk/>
            <pc:sldMk cId="447708610" sldId="377"/>
            <ac:spMk id="3" creationId="{AF9BE543-8EB5-75E4-55AB-8310E134B581}"/>
          </ac:spMkLst>
        </pc:spChg>
      </pc:sldChg>
      <pc:sldChg chg="addSp modSp new mod">
        <pc:chgData name="Naomi Doerge" userId="c2ba5b26-9392-4f76-82ca-966719aba79f" providerId="ADAL" clId="{84D29041-FC2C-0945-8C11-B3CB8A83F465}" dt="2025-02-03T18:22:25.937" v="3359" actId="207"/>
        <pc:sldMkLst>
          <pc:docMk/>
          <pc:sldMk cId="449013046" sldId="378"/>
        </pc:sldMkLst>
        <pc:spChg chg="mod">
          <ac:chgData name="Naomi Doerge" userId="c2ba5b26-9392-4f76-82ca-966719aba79f" providerId="ADAL" clId="{84D29041-FC2C-0945-8C11-B3CB8A83F465}" dt="2025-02-03T18:22:25.937" v="3359" actId="207"/>
          <ac:spMkLst>
            <pc:docMk/>
            <pc:sldMk cId="449013046" sldId="378"/>
            <ac:spMk id="2" creationId="{731C9A2E-5236-B8A1-A4B9-D6BBE3706B91}"/>
          </ac:spMkLst>
        </pc:spChg>
        <pc:spChg chg="mod">
          <ac:chgData name="Naomi Doerge" userId="c2ba5b26-9392-4f76-82ca-966719aba79f" providerId="ADAL" clId="{84D29041-FC2C-0945-8C11-B3CB8A83F465}" dt="2025-02-03T17:54:36.201" v="2309" actId="1076"/>
          <ac:spMkLst>
            <pc:docMk/>
            <pc:sldMk cId="449013046" sldId="378"/>
            <ac:spMk id="3" creationId="{C056086C-AABB-9A20-A161-C2F0254EEA77}"/>
          </ac:spMkLst>
        </pc:spChg>
        <pc:spChg chg="add mod">
          <ac:chgData name="Naomi Doerge" userId="c2ba5b26-9392-4f76-82ca-966719aba79f" providerId="ADAL" clId="{84D29041-FC2C-0945-8C11-B3CB8A83F465}" dt="2025-02-03T17:55:56.321" v="2461" actId="20577"/>
          <ac:spMkLst>
            <pc:docMk/>
            <pc:sldMk cId="449013046" sldId="378"/>
            <ac:spMk id="6" creationId="{06B6CD87-A33E-1B77-8410-E6077BBDB6AD}"/>
          </ac:spMkLst>
        </pc:spChg>
      </pc:sldChg>
    </pc:docChg>
  </pc:docChgLst>
  <pc:docChgLst>
    <pc:chgData name="Naomi Doerge" userId="S::n.doerge@uwtsd.ac.uk::c2ba5b26-9392-4f76-82ca-966719aba79f" providerId="AD" clId="Web-{05320F2E-46A5-D870-1709-EFA7CF732193}"/>
    <pc:docChg chg="modSld">
      <pc:chgData name="Naomi Doerge" userId="S::n.doerge@uwtsd.ac.uk::c2ba5b26-9392-4f76-82ca-966719aba79f" providerId="AD" clId="Web-{05320F2E-46A5-D870-1709-EFA7CF732193}" dt="2025-06-05T16:34:40.452" v="0" actId="1076"/>
      <pc:docMkLst>
        <pc:docMk/>
      </pc:docMkLst>
      <pc:sldChg chg="modSp">
        <pc:chgData name="Naomi Doerge" userId="S::n.doerge@uwtsd.ac.uk::c2ba5b26-9392-4f76-82ca-966719aba79f" providerId="AD" clId="Web-{05320F2E-46A5-D870-1709-EFA7CF732193}" dt="2025-06-05T16:34:40.452" v="0" actId="1076"/>
        <pc:sldMkLst>
          <pc:docMk/>
          <pc:sldMk cId="2926510202" sldId="351"/>
        </pc:sldMkLst>
        <pc:spChg chg="mod">
          <ac:chgData name="Naomi Doerge" userId="S::n.doerge@uwtsd.ac.uk::c2ba5b26-9392-4f76-82ca-966719aba79f" providerId="AD" clId="Web-{05320F2E-46A5-D870-1709-EFA7CF732193}" dt="2025-06-05T16:34:40.452" v="0" actId="1076"/>
          <ac:spMkLst>
            <pc:docMk/>
            <pc:sldMk cId="2926510202" sldId="351"/>
            <ac:spMk id="3" creationId="{00000000-0000-0000-0000-000000000000}"/>
          </ac:spMkLst>
        </pc:spChg>
      </pc:sldChg>
    </pc:docChg>
  </pc:docChgLst>
  <pc:docChgLst>
    <pc:chgData name="Naomi Doerge" userId="S::n.doerge@uwtsd.ac.uk::c2ba5b26-9392-4f76-82ca-966719aba79f" providerId="AD" clId="Web-{10A3E05E-DA8C-9DD2-0458-A990AD5A31D4}"/>
    <pc:docChg chg="addSld delSld modSld">
      <pc:chgData name="Naomi Doerge" userId="S::n.doerge@uwtsd.ac.uk::c2ba5b26-9392-4f76-82ca-966719aba79f" providerId="AD" clId="Web-{10A3E05E-DA8C-9DD2-0458-A990AD5A31D4}" dt="2025-06-06T13:35:27.953" v="655" actId="1076"/>
      <pc:docMkLst>
        <pc:docMk/>
      </pc:docMkLst>
      <pc:sldChg chg="modSp">
        <pc:chgData name="Naomi Doerge" userId="S::n.doerge@uwtsd.ac.uk::c2ba5b26-9392-4f76-82ca-966719aba79f" providerId="AD" clId="Web-{10A3E05E-DA8C-9DD2-0458-A990AD5A31D4}" dt="2025-06-06T13:27:43.490" v="240" actId="20577"/>
        <pc:sldMkLst>
          <pc:docMk/>
          <pc:sldMk cId="3599482109" sldId="350"/>
        </pc:sldMkLst>
        <pc:spChg chg="mod">
          <ac:chgData name="Naomi Doerge" userId="S::n.doerge@uwtsd.ac.uk::c2ba5b26-9392-4f76-82ca-966719aba79f" providerId="AD" clId="Web-{10A3E05E-DA8C-9DD2-0458-A990AD5A31D4}" dt="2025-06-06T13:27:43.490" v="240" actId="20577"/>
          <ac:spMkLst>
            <pc:docMk/>
            <pc:sldMk cId="3599482109" sldId="350"/>
            <ac:spMk id="3" creationId="{00000000-0000-0000-0000-000000000000}"/>
          </ac:spMkLst>
        </pc:spChg>
      </pc:sldChg>
      <pc:sldChg chg="modSp">
        <pc:chgData name="Naomi Doerge" userId="S::n.doerge@uwtsd.ac.uk::c2ba5b26-9392-4f76-82ca-966719aba79f" providerId="AD" clId="Web-{10A3E05E-DA8C-9DD2-0458-A990AD5A31D4}" dt="2025-06-06T13:28:32.382" v="244" actId="20577"/>
        <pc:sldMkLst>
          <pc:docMk/>
          <pc:sldMk cId="2926510202" sldId="351"/>
        </pc:sldMkLst>
        <pc:spChg chg="mod">
          <ac:chgData name="Naomi Doerge" userId="S::n.doerge@uwtsd.ac.uk::c2ba5b26-9392-4f76-82ca-966719aba79f" providerId="AD" clId="Web-{10A3E05E-DA8C-9DD2-0458-A990AD5A31D4}" dt="2025-06-06T13:28:32.382" v="244" actId="20577"/>
          <ac:spMkLst>
            <pc:docMk/>
            <pc:sldMk cId="2926510202" sldId="351"/>
            <ac:spMk id="3" creationId="{00000000-0000-0000-0000-000000000000}"/>
          </ac:spMkLst>
        </pc:spChg>
      </pc:sldChg>
      <pc:sldChg chg="modSp">
        <pc:chgData name="Naomi Doerge" userId="S::n.doerge@uwtsd.ac.uk::c2ba5b26-9392-4f76-82ca-966719aba79f" providerId="AD" clId="Web-{10A3E05E-DA8C-9DD2-0458-A990AD5A31D4}" dt="2025-06-06T13:29:28.492" v="299" actId="20577"/>
        <pc:sldMkLst>
          <pc:docMk/>
          <pc:sldMk cId="3454000987" sldId="352"/>
        </pc:sldMkLst>
        <pc:spChg chg="mod">
          <ac:chgData name="Naomi Doerge" userId="S::n.doerge@uwtsd.ac.uk::c2ba5b26-9392-4f76-82ca-966719aba79f" providerId="AD" clId="Web-{10A3E05E-DA8C-9DD2-0458-A990AD5A31D4}" dt="2025-06-06T13:28:49.523" v="246" actId="20577"/>
          <ac:spMkLst>
            <pc:docMk/>
            <pc:sldMk cId="3454000987" sldId="352"/>
            <ac:spMk id="2" creationId="{00000000-0000-0000-0000-000000000000}"/>
          </ac:spMkLst>
        </pc:spChg>
        <pc:spChg chg="mod">
          <ac:chgData name="Naomi Doerge" userId="S::n.doerge@uwtsd.ac.uk::c2ba5b26-9392-4f76-82ca-966719aba79f" providerId="AD" clId="Web-{10A3E05E-DA8C-9DD2-0458-A990AD5A31D4}" dt="2025-06-06T13:29:28.492" v="299" actId="20577"/>
          <ac:spMkLst>
            <pc:docMk/>
            <pc:sldMk cId="3454000987" sldId="352"/>
            <ac:spMk id="3" creationId="{00000000-0000-0000-0000-000000000000}"/>
          </ac:spMkLst>
        </pc:spChg>
      </pc:sldChg>
      <pc:sldChg chg="modSp">
        <pc:chgData name="Naomi Doerge" userId="S::n.doerge@uwtsd.ac.uk::c2ba5b26-9392-4f76-82ca-966719aba79f" providerId="AD" clId="Web-{10A3E05E-DA8C-9DD2-0458-A990AD5A31D4}" dt="2025-06-06T13:31:36.605" v="439" actId="20577"/>
        <pc:sldMkLst>
          <pc:docMk/>
          <pc:sldMk cId="2409818261" sldId="353"/>
        </pc:sldMkLst>
        <pc:spChg chg="mod">
          <ac:chgData name="Naomi Doerge" userId="S::n.doerge@uwtsd.ac.uk::c2ba5b26-9392-4f76-82ca-966719aba79f" providerId="AD" clId="Web-{10A3E05E-DA8C-9DD2-0458-A990AD5A31D4}" dt="2025-06-06T13:31:36.605" v="439" actId="20577"/>
          <ac:spMkLst>
            <pc:docMk/>
            <pc:sldMk cId="2409818261" sldId="353"/>
            <ac:spMk id="3" creationId="{00000000-0000-0000-0000-000000000000}"/>
          </ac:spMkLst>
        </pc:spChg>
      </pc:sldChg>
      <pc:sldChg chg="modSp">
        <pc:chgData name="Naomi Doerge" userId="S::n.doerge@uwtsd.ac.uk::c2ba5b26-9392-4f76-82ca-966719aba79f" providerId="AD" clId="Web-{10A3E05E-DA8C-9DD2-0458-A990AD5A31D4}" dt="2025-06-06T13:20:20.308" v="0" actId="1076"/>
        <pc:sldMkLst>
          <pc:docMk/>
          <pc:sldMk cId="3114402835" sldId="354"/>
        </pc:sldMkLst>
        <pc:spChg chg="mod">
          <ac:chgData name="Naomi Doerge" userId="S::n.doerge@uwtsd.ac.uk::c2ba5b26-9392-4f76-82ca-966719aba79f" providerId="AD" clId="Web-{10A3E05E-DA8C-9DD2-0458-A990AD5A31D4}" dt="2025-06-06T13:20:20.308" v="0" actId="1076"/>
          <ac:spMkLst>
            <pc:docMk/>
            <pc:sldMk cId="3114402835" sldId="354"/>
            <ac:spMk id="3" creationId="{00000000-0000-0000-0000-000000000000}"/>
          </ac:spMkLst>
        </pc:spChg>
      </pc:sldChg>
      <pc:sldChg chg="modSp">
        <pc:chgData name="Naomi Doerge" userId="S::n.doerge@uwtsd.ac.uk::c2ba5b26-9392-4f76-82ca-966719aba79f" providerId="AD" clId="Web-{10A3E05E-DA8C-9DD2-0458-A990AD5A31D4}" dt="2025-06-06T13:35:27.953" v="655" actId="1076"/>
        <pc:sldMkLst>
          <pc:docMk/>
          <pc:sldMk cId="1472280299" sldId="368"/>
        </pc:sldMkLst>
        <pc:spChg chg="mod">
          <ac:chgData name="Naomi Doerge" userId="S::n.doerge@uwtsd.ac.uk::c2ba5b26-9392-4f76-82ca-966719aba79f" providerId="AD" clId="Web-{10A3E05E-DA8C-9DD2-0458-A990AD5A31D4}" dt="2025-06-06T13:35:27.953" v="655" actId="1076"/>
          <ac:spMkLst>
            <pc:docMk/>
            <pc:sldMk cId="1472280299" sldId="368"/>
            <ac:spMk id="3" creationId="{3C9A0CC3-8759-49BF-BA64-DC9A098CE846}"/>
          </ac:spMkLst>
        </pc:spChg>
      </pc:sldChg>
      <pc:sldChg chg="modSp">
        <pc:chgData name="Naomi Doerge" userId="S::n.doerge@uwtsd.ac.uk::c2ba5b26-9392-4f76-82ca-966719aba79f" providerId="AD" clId="Web-{10A3E05E-DA8C-9DD2-0458-A990AD5A31D4}" dt="2025-06-06T13:32:29.199" v="458" actId="20577"/>
        <pc:sldMkLst>
          <pc:docMk/>
          <pc:sldMk cId="2660070747" sldId="372"/>
        </pc:sldMkLst>
        <pc:spChg chg="mod">
          <ac:chgData name="Naomi Doerge" userId="S::n.doerge@uwtsd.ac.uk::c2ba5b26-9392-4f76-82ca-966719aba79f" providerId="AD" clId="Web-{10A3E05E-DA8C-9DD2-0458-A990AD5A31D4}" dt="2025-06-06T13:32:29.199" v="458" actId="20577"/>
          <ac:spMkLst>
            <pc:docMk/>
            <pc:sldMk cId="2660070747" sldId="372"/>
            <ac:spMk id="3" creationId="{AE6BCCE4-CEA8-E548-C414-05D30B673AAF}"/>
          </ac:spMkLst>
        </pc:spChg>
      </pc:sldChg>
      <pc:sldChg chg="modSp">
        <pc:chgData name="Naomi Doerge" userId="S::n.doerge@uwtsd.ac.uk::c2ba5b26-9392-4f76-82ca-966719aba79f" providerId="AD" clId="Web-{10A3E05E-DA8C-9DD2-0458-A990AD5A31D4}" dt="2025-06-06T13:32:35.715" v="462" actId="20577"/>
        <pc:sldMkLst>
          <pc:docMk/>
          <pc:sldMk cId="642108871" sldId="373"/>
        </pc:sldMkLst>
        <pc:spChg chg="mod">
          <ac:chgData name="Naomi Doerge" userId="S::n.doerge@uwtsd.ac.uk::c2ba5b26-9392-4f76-82ca-966719aba79f" providerId="AD" clId="Web-{10A3E05E-DA8C-9DD2-0458-A990AD5A31D4}" dt="2025-06-06T13:32:35.715" v="462" actId="20577"/>
          <ac:spMkLst>
            <pc:docMk/>
            <pc:sldMk cId="642108871" sldId="373"/>
            <ac:spMk id="3" creationId="{9A97501F-E728-AC2C-C529-72D8D5C241B4}"/>
          </ac:spMkLst>
        </pc:spChg>
      </pc:sldChg>
      <pc:sldChg chg="modSp">
        <pc:chgData name="Naomi Doerge" userId="S::n.doerge@uwtsd.ac.uk::c2ba5b26-9392-4f76-82ca-966719aba79f" providerId="AD" clId="Web-{10A3E05E-DA8C-9DD2-0458-A990AD5A31D4}" dt="2025-06-06T13:21:08.919" v="8" actId="20577"/>
        <pc:sldMkLst>
          <pc:docMk/>
          <pc:sldMk cId="169118138" sldId="376"/>
        </pc:sldMkLst>
        <pc:spChg chg="mod">
          <ac:chgData name="Naomi Doerge" userId="S::n.doerge@uwtsd.ac.uk::c2ba5b26-9392-4f76-82ca-966719aba79f" providerId="AD" clId="Web-{10A3E05E-DA8C-9DD2-0458-A990AD5A31D4}" dt="2025-06-06T13:21:08.919" v="8" actId="20577"/>
          <ac:spMkLst>
            <pc:docMk/>
            <pc:sldMk cId="169118138" sldId="376"/>
            <ac:spMk id="3" creationId="{941E662E-B328-5B11-0B8A-144A5D8ABD49}"/>
          </ac:spMkLst>
        </pc:spChg>
      </pc:sldChg>
      <pc:sldChg chg="modSp new">
        <pc:chgData name="Naomi Doerge" userId="S::n.doerge@uwtsd.ac.uk::c2ba5b26-9392-4f76-82ca-966719aba79f" providerId="AD" clId="Web-{10A3E05E-DA8C-9DD2-0458-A990AD5A31D4}" dt="2025-06-06T13:27:20.224" v="232" actId="20577"/>
        <pc:sldMkLst>
          <pc:docMk/>
          <pc:sldMk cId="2204155560" sldId="380"/>
        </pc:sldMkLst>
        <pc:spChg chg="mod">
          <ac:chgData name="Naomi Doerge" userId="S::n.doerge@uwtsd.ac.uk::c2ba5b26-9392-4f76-82ca-966719aba79f" providerId="AD" clId="Web-{10A3E05E-DA8C-9DD2-0458-A990AD5A31D4}" dt="2025-06-06T13:22:57.499" v="97" actId="1076"/>
          <ac:spMkLst>
            <pc:docMk/>
            <pc:sldMk cId="2204155560" sldId="380"/>
            <ac:spMk id="2" creationId="{CF6BEC89-0D9B-32EA-B560-34AEBB194742}"/>
          </ac:spMkLst>
        </pc:spChg>
        <pc:spChg chg="mod">
          <ac:chgData name="Naomi Doerge" userId="S::n.doerge@uwtsd.ac.uk::c2ba5b26-9392-4f76-82ca-966719aba79f" providerId="AD" clId="Web-{10A3E05E-DA8C-9DD2-0458-A990AD5A31D4}" dt="2025-06-06T13:27:20.224" v="232" actId="20577"/>
          <ac:spMkLst>
            <pc:docMk/>
            <pc:sldMk cId="2204155560" sldId="380"/>
            <ac:spMk id="3" creationId="{6068BFFB-DF84-B416-D432-834EEA885C54}"/>
          </ac:spMkLst>
        </pc:spChg>
      </pc:sldChg>
      <pc:sldChg chg="modSp new del">
        <pc:chgData name="Naomi Doerge" userId="S::n.doerge@uwtsd.ac.uk::c2ba5b26-9392-4f76-82ca-966719aba79f" providerId="AD" clId="Web-{10A3E05E-DA8C-9DD2-0458-A990AD5A31D4}" dt="2025-06-06T13:32:18.590" v="451"/>
        <pc:sldMkLst>
          <pc:docMk/>
          <pc:sldMk cId="414025211" sldId="381"/>
        </pc:sldMkLst>
        <pc:spChg chg="mod">
          <ac:chgData name="Naomi Doerge" userId="S::n.doerge@uwtsd.ac.uk::c2ba5b26-9392-4f76-82ca-966719aba79f" providerId="AD" clId="Web-{10A3E05E-DA8C-9DD2-0458-A990AD5A31D4}" dt="2025-06-06T13:32:08.683" v="450" actId="20577"/>
          <ac:spMkLst>
            <pc:docMk/>
            <pc:sldMk cId="414025211" sldId="381"/>
            <ac:spMk id="2" creationId="{40AD922B-F4C1-81B7-DB74-B1A84A077221}"/>
          </ac:spMkLst>
        </pc:spChg>
      </pc:sldChg>
      <pc:sldChg chg="modSp new">
        <pc:chgData name="Naomi Doerge" userId="S::n.doerge@uwtsd.ac.uk::c2ba5b26-9392-4f76-82ca-966719aba79f" providerId="AD" clId="Web-{10A3E05E-DA8C-9DD2-0458-A990AD5A31D4}" dt="2025-06-06T13:34:03.905" v="559" actId="20577"/>
        <pc:sldMkLst>
          <pc:docMk/>
          <pc:sldMk cId="4042947045" sldId="381"/>
        </pc:sldMkLst>
        <pc:spChg chg="mod">
          <ac:chgData name="Naomi Doerge" userId="S::n.doerge@uwtsd.ac.uk::c2ba5b26-9392-4f76-82ca-966719aba79f" providerId="AD" clId="Web-{10A3E05E-DA8C-9DD2-0458-A990AD5A31D4}" dt="2025-06-06T13:32:52.012" v="469" actId="20577"/>
          <ac:spMkLst>
            <pc:docMk/>
            <pc:sldMk cId="4042947045" sldId="381"/>
            <ac:spMk id="2" creationId="{10AFECE2-C400-7DF2-B355-D63F8913E162}"/>
          </ac:spMkLst>
        </pc:spChg>
        <pc:spChg chg="mod">
          <ac:chgData name="Naomi Doerge" userId="S::n.doerge@uwtsd.ac.uk::c2ba5b26-9392-4f76-82ca-966719aba79f" providerId="AD" clId="Web-{10A3E05E-DA8C-9DD2-0458-A990AD5A31D4}" dt="2025-06-06T13:34:03.905" v="559" actId="20577"/>
          <ac:spMkLst>
            <pc:docMk/>
            <pc:sldMk cId="4042947045" sldId="381"/>
            <ac:spMk id="3" creationId="{B80C1469-19CF-A9AB-CF08-070571F9C97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Give out handouts (Gibb’s Reflective</a:t>
            </a:r>
            <a:r>
              <a:rPr lang="en-GB" baseline="0"/>
              <a:t> Cycle, Kolb’s Experiential Learning Cycle, Driscoll’s What Model) </a:t>
            </a:r>
            <a:r>
              <a:rPr lang="en-GB"/>
              <a:t>- https://www.repository.cam.ac.uk/bitstream/handle/1810/265159/MEM_ReflectivePracticeHandout_V4_20170616.pdf?sequence=1  </a:t>
            </a:r>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7</a:t>
            </a:fld>
            <a:endParaRPr lang="en-GB" altLang="en-US"/>
          </a:p>
        </p:txBody>
      </p:sp>
    </p:spTree>
    <p:extLst>
      <p:ext uri="{BB962C8B-B14F-4D97-AF65-F5344CB8AC3E}">
        <p14:creationId xmlns:p14="http://schemas.microsoft.com/office/powerpoint/2010/main" val="96731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ea typeface="+mn-lt"/>
                <a:cs typeface="+mn-lt"/>
              </a:rPr>
              <a:t>Example:</a:t>
            </a:r>
            <a:r>
              <a:rPr lang="en-US" sz="1200" dirty="0">
                <a:ea typeface="+mn-lt"/>
                <a:cs typeface="+mn-lt"/>
              </a:rPr>
              <a:t> A student who receives feedback on an essay could reflect on where they lost marks, think about how to avoid similar mistakes in future assignments, and develop a more effective writing process for upcoming projects.</a:t>
            </a:r>
            <a:endParaRPr lang="en-US" sz="1200" dirty="0"/>
          </a:p>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17</a:t>
            </a:fld>
            <a:endParaRPr lang="en-GB" altLang="en-US"/>
          </a:p>
        </p:txBody>
      </p:sp>
    </p:spTree>
    <p:extLst>
      <p:ext uri="{BB962C8B-B14F-4D97-AF65-F5344CB8AC3E}">
        <p14:creationId xmlns:p14="http://schemas.microsoft.com/office/powerpoint/2010/main" val="4249032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i="1" dirty="0">
                <a:ea typeface="+mn-lt"/>
                <a:cs typeface="+mn-lt"/>
              </a:rPr>
              <a:t>Example:</a:t>
            </a:r>
            <a:r>
              <a:rPr lang="en-GB" sz="1200" dirty="0">
                <a:ea typeface="+mn-lt"/>
                <a:cs typeface="+mn-lt"/>
              </a:rPr>
              <a:t> A nurse who faced a difficult patient interaction might reflect on their response and consider how to handle similar situations in the future. By identifying alternative approaches or recognizing any personal biases that came into play, the nurse can be better prepared to manage similar encounters empathetically and professionally.</a:t>
            </a:r>
            <a:endParaRPr lang="en-GB" sz="1200" dirty="0"/>
          </a:p>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18</a:t>
            </a:fld>
            <a:endParaRPr lang="en-GB" altLang="en-US"/>
          </a:p>
        </p:txBody>
      </p:sp>
    </p:spTree>
    <p:extLst>
      <p:ext uri="{BB962C8B-B14F-4D97-AF65-F5344CB8AC3E}">
        <p14:creationId xmlns:p14="http://schemas.microsoft.com/office/powerpoint/2010/main" val="3089606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Lecturers, when you take this up, please note that positive experiences are worth reflecting on as well!</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19</a:t>
            </a:fld>
            <a:endParaRPr lang="en-GB" altLang="en-US"/>
          </a:p>
        </p:txBody>
      </p:sp>
    </p:spTree>
    <p:extLst>
      <p:ext uri="{BB962C8B-B14F-4D97-AF65-F5344CB8AC3E}">
        <p14:creationId xmlns:p14="http://schemas.microsoft.com/office/powerpoint/2010/main" val="1321566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06/06/2025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06/06/2025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06/06/2025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06/06/2025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06/06/2025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06/06/2025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06/06/2025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06/06/2025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06/06/2025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06/06/2025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06/06/2025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06/06/2025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radford.ac.uk/wimba-files/skill-space/Reflective_Writing_HTML/page_04.htm" TargetMode="External"/><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cei.ust.hk/files/public/simplypsychology_kolb_learning_styles.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nursinganswers.net/reflective-guides/driscoll-model-of-reflection.php" TargetMode="External"/><Relationship Id="rId7" Type="http://schemas.openxmlformats.org/officeDocument/2006/relationships/hyperlink" Target="https://libguides.cam.ac.uk/reflectivepracticetoolkit/reflectivewriting" TargetMode="External"/><Relationship Id="rId2" Type="http://schemas.openxmlformats.org/officeDocument/2006/relationships/hyperlink" Target="https://skillsforlearning.leedsbeckett.ac.uk/preview/content/models/02.shtml" TargetMode="External"/><Relationship Id="rId1" Type="http://schemas.openxmlformats.org/officeDocument/2006/relationships/slideLayout" Target="../slideLayouts/slideLayout2.xml"/><Relationship Id="rId6" Type="http://schemas.openxmlformats.org/officeDocument/2006/relationships/hyperlink" Target="https://help.open.ac.uk/strategic-study-techniques/reflective-learning" TargetMode="External"/><Relationship Id="rId5" Type="http://schemas.openxmlformats.org/officeDocument/2006/relationships/hyperlink" Target="https://reflection.ed.ac.uk/" TargetMode="External"/><Relationship Id="rId4" Type="http://schemas.openxmlformats.org/officeDocument/2006/relationships/hyperlink" Target="https://www.structural-learning.com/post/gibbs-reflective-cyc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a:solidFill>
                  <a:schemeClr val="bg1"/>
                </a:solidFill>
                <a:effectLst>
                  <a:outerShdw blurRad="38100" dist="38100" dir="2700000" algn="tl">
                    <a:srgbClr val="000000">
                      <a:alpha val="43137"/>
                    </a:srgbClr>
                  </a:outerShdw>
                </a:effectLst>
              </a:rPr>
              <a:t>LCHS4001</a:t>
            </a:r>
          </a:p>
        </p:txBody>
      </p:sp>
      <p:sp>
        <p:nvSpPr>
          <p:cNvPr id="6147" name="Subtitle 4"/>
          <p:cNvSpPr>
            <a:spLocks noGrp="1"/>
          </p:cNvSpPr>
          <p:nvPr>
            <p:ph type="subTitle" idx="1"/>
          </p:nvPr>
        </p:nvSpPr>
        <p:spPr>
          <a:xfrm>
            <a:off x="853770" y="2348880"/>
            <a:ext cx="7786742" cy="3357586"/>
          </a:xfrm>
        </p:spPr>
        <p:txBody>
          <a:bodyPr/>
          <a:lstStyle/>
          <a:p>
            <a:pPr eaLnBrk="1" hangingPunct="1"/>
            <a:r>
              <a:rPr lang="en-GB" altLang="en-US" sz="3600" b="1" dirty="0">
                <a:solidFill>
                  <a:schemeClr val="bg1"/>
                </a:solidFill>
                <a:effectLst>
                  <a:outerShdw blurRad="38100" dist="38100" dir="2700000" algn="tl">
                    <a:srgbClr val="000000">
                      <a:alpha val="43137"/>
                    </a:srgbClr>
                  </a:outerShdw>
                </a:effectLst>
              </a:rPr>
              <a:t>Academic and Employability Skills</a:t>
            </a:r>
          </a:p>
          <a:p>
            <a:pPr eaLnBrk="1" hangingPunct="1"/>
            <a:endParaRPr lang="en-GB" altLang="en-US" dirty="0">
              <a:solidFill>
                <a:schemeClr val="bg1"/>
              </a:solidFill>
              <a:effectLst>
                <a:outerShdw blurRad="38100" dist="38100" dir="2700000" algn="tl">
                  <a:srgbClr val="000000">
                    <a:alpha val="43137"/>
                  </a:srgbClr>
                </a:outerShdw>
              </a:effectLst>
            </a:endParaRPr>
          </a:p>
          <a:p>
            <a:pPr eaLnBrk="1" hangingPunct="1"/>
            <a:r>
              <a:rPr lang="en-GB" altLang="en-US" sz="4800" b="1" dirty="0">
                <a:solidFill>
                  <a:schemeClr val="bg1"/>
                </a:solidFill>
                <a:effectLst>
                  <a:outerShdw blurRad="38100" dist="38100" dir="2700000" algn="tl">
                    <a:srgbClr val="000000">
                      <a:alpha val="43137"/>
                    </a:srgbClr>
                  </a:outerShdw>
                </a:effectLst>
              </a:rPr>
              <a:t>Reflection</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5280"/>
            <a:ext cx="6434877" cy="594320"/>
          </a:xfrm>
        </p:spPr>
        <p:txBody>
          <a:bodyPr/>
          <a:lstStyle/>
          <a:p>
            <a:r>
              <a:rPr lang="en-GB" b="1" dirty="0">
                <a:solidFill>
                  <a:srgbClr val="173AFF"/>
                </a:solidFill>
              </a:rPr>
              <a:t>Discussion</a:t>
            </a:r>
          </a:p>
        </p:txBody>
      </p:sp>
      <p:sp>
        <p:nvSpPr>
          <p:cNvPr id="3" name="Content Placeholder 2"/>
          <p:cNvSpPr>
            <a:spLocks noGrp="1"/>
          </p:cNvSpPr>
          <p:nvPr>
            <p:ph idx="1"/>
          </p:nvPr>
        </p:nvSpPr>
        <p:spPr>
          <a:xfrm>
            <a:off x="292608" y="1050989"/>
            <a:ext cx="8558784" cy="4752528"/>
          </a:xfrm>
        </p:spPr>
        <p:txBody>
          <a:bodyPr>
            <a:noAutofit/>
          </a:bodyPr>
          <a:lstStyle/>
          <a:p>
            <a:pPr marL="0" indent="0">
              <a:buNone/>
            </a:pPr>
            <a:r>
              <a:rPr lang="en-GB" sz="2800" b="1" dirty="0">
                <a:solidFill>
                  <a:srgbClr val="173AFF"/>
                </a:solidFill>
              </a:rPr>
              <a:t>Discuss and answer these questions with a partner.</a:t>
            </a:r>
          </a:p>
          <a:p>
            <a:r>
              <a:rPr lang="en-GB" sz="2800" dirty="0"/>
              <a:t>What does 'reflection' mean to you?</a:t>
            </a:r>
          </a:p>
          <a:p>
            <a:r>
              <a:rPr lang="en-GB" sz="2800" dirty="0"/>
              <a:t>Have you ever kept a diary or a journal before? If so, what kind of things did you write in it? How old were you? Do you still keep one now? Why or why not?</a:t>
            </a:r>
          </a:p>
          <a:p>
            <a:r>
              <a:rPr lang="en-GB" sz="2800" dirty="0"/>
              <a:t>Have you ever reflected on something before? If so, what was it? What did you learn?</a:t>
            </a:r>
          </a:p>
          <a:p>
            <a:pPr marL="0" indent="0">
              <a:buNone/>
            </a:pP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What is reflection?</a:t>
            </a:r>
          </a:p>
        </p:txBody>
      </p:sp>
      <p:sp>
        <p:nvSpPr>
          <p:cNvPr id="3" name="Content Placeholder 2"/>
          <p:cNvSpPr>
            <a:spLocks noGrp="1"/>
          </p:cNvSpPr>
          <p:nvPr>
            <p:ph idx="1"/>
          </p:nvPr>
        </p:nvSpPr>
        <p:spPr>
          <a:xfrm>
            <a:off x="457200" y="1268760"/>
            <a:ext cx="8229600" cy="4248473"/>
          </a:xfrm>
        </p:spPr>
        <p:txBody>
          <a:bodyPr>
            <a:normAutofit fontScale="85000" lnSpcReduction="10000"/>
          </a:bodyPr>
          <a:lstStyle/>
          <a:p>
            <a:endParaRPr lang="en-GB" dirty="0"/>
          </a:p>
          <a:p>
            <a:pPr marL="0" indent="0">
              <a:buNone/>
            </a:pPr>
            <a:r>
              <a:rPr lang="en-GB" b="1" dirty="0"/>
              <a:t>Reflection</a:t>
            </a:r>
            <a:r>
              <a:rPr lang="en-GB" dirty="0"/>
              <a:t> or </a:t>
            </a:r>
            <a:r>
              <a:rPr lang="en-GB" b="1" dirty="0"/>
              <a:t>Critical reflection </a:t>
            </a:r>
            <a:r>
              <a:rPr lang="en-GB" dirty="0"/>
              <a:t>is defined as:</a:t>
            </a:r>
          </a:p>
          <a:p>
            <a:pPr marL="0" indent="0" algn="just">
              <a:buNone/>
            </a:pPr>
            <a:r>
              <a:rPr lang="en-GB" dirty="0">
                <a:ea typeface="+mn-lt"/>
                <a:cs typeface="+mn-lt"/>
              </a:rPr>
              <a:t>Reflecting means thinking carefully about past experiences, thoughts, and actions. The aim is to learn from them, understand them better, and use that insight to guide what we do now and in the future. It can help us question our usual ways of thinking and doing things, and may shape our choices, beliefs, and understanding of ourselves</a:t>
            </a:r>
            <a:r>
              <a:rPr lang="en-GB" dirty="0"/>
              <a:t> (University of Edinburgh, 2024)</a:t>
            </a:r>
          </a:p>
          <a:p>
            <a:pPr marL="0" indent="0">
              <a:buNone/>
            </a:pPr>
            <a:endParaRPr lang="en-GB" dirty="0"/>
          </a:p>
        </p:txBody>
      </p:sp>
    </p:spTree>
    <p:extLst>
      <p:ext uri="{BB962C8B-B14F-4D97-AF65-F5344CB8AC3E}">
        <p14:creationId xmlns:p14="http://schemas.microsoft.com/office/powerpoint/2010/main" val="3234928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785818"/>
          </a:xfrm>
        </p:spPr>
        <p:txBody>
          <a:bodyPr/>
          <a:lstStyle/>
          <a:p>
            <a:r>
              <a:rPr lang="en-GB" b="1" dirty="0"/>
              <a:t>What is reflective thinking?</a:t>
            </a:r>
          </a:p>
        </p:txBody>
      </p:sp>
      <p:sp>
        <p:nvSpPr>
          <p:cNvPr id="3" name="Content Placeholder 2"/>
          <p:cNvSpPr>
            <a:spLocks noGrp="1"/>
          </p:cNvSpPr>
          <p:nvPr>
            <p:ph idx="1"/>
          </p:nvPr>
        </p:nvSpPr>
        <p:spPr>
          <a:xfrm>
            <a:off x="250825" y="1124744"/>
            <a:ext cx="8661527" cy="4392489"/>
          </a:xfrm>
        </p:spPr>
        <p:txBody>
          <a:bodyPr/>
          <a:lstStyle/>
          <a:p>
            <a:pPr>
              <a:buNone/>
            </a:pPr>
            <a:r>
              <a:rPr lang="en-GB" sz="2500" dirty="0"/>
              <a:t>In an academic context, reflective thinking usually involves: </a:t>
            </a:r>
            <a:br>
              <a:rPr lang="en-GB" sz="2500" dirty="0"/>
            </a:br>
            <a:endParaRPr lang="en-GB" sz="2500" dirty="0"/>
          </a:p>
          <a:p>
            <a:pPr marL="457200" indent="-457200">
              <a:buAutoNum type="arabicPeriod"/>
            </a:pPr>
            <a:r>
              <a:rPr lang="en-GB" sz="2500" b="1" dirty="0"/>
              <a:t>Looking back at something </a:t>
            </a:r>
            <a:r>
              <a:rPr lang="en-GB" sz="2500" dirty="0"/>
              <a:t>(often an event/idea, something that happened).</a:t>
            </a:r>
          </a:p>
          <a:p>
            <a:pPr marL="457200" indent="-457200">
              <a:buAutoNum type="arabicPeriod"/>
            </a:pPr>
            <a:r>
              <a:rPr lang="en-GB" sz="2500" b="1" dirty="0"/>
              <a:t>Analysing the event or idea </a:t>
            </a:r>
            <a:r>
              <a:rPr lang="en-GB" sz="2500" dirty="0"/>
              <a:t>(thinking in depth and from different perspectives, and trying to explain, often with reference to a model or theory from your subject). </a:t>
            </a:r>
            <a:endParaRPr lang="en-GB" dirty="0"/>
          </a:p>
          <a:p>
            <a:pPr marL="457200" indent="-457200">
              <a:buAutoNum type="arabicPeriod"/>
            </a:pPr>
            <a:r>
              <a:rPr lang="en-GB" sz="2500" b="1" dirty="0"/>
              <a:t>Thinking carefully about what the event or idea means for you </a:t>
            </a:r>
            <a:r>
              <a:rPr lang="en-GB" sz="2500" dirty="0"/>
              <a:t>and your ongoing progress as a learner and/or practising professional.</a:t>
            </a:r>
            <a:endParaRPr lang="en-GB" dirty="0"/>
          </a:p>
          <a:p>
            <a:pPr marL="514350" indent="-514350">
              <a:buAutoNum type="arabicPeriod"/>
            </a:pPr>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39784"/>
          </a:xfrm>
        </p:spPr>
        <p:txBody>
          <a:bodyPr/>
          <a:lstStyle/>
          <a:p>
            <a:r>
              <a:rPr lang="en-GB" b="1"/>
              <a:t>Why Reflect?</a:t>
            </a:r>
            <a:endParaRPr lang="en-GB"/>
          </a:p>
        </p:txBody>
      </p:sp>
      <p:sp>
        <p:nvSpPr>
          <p:cNvPr id="3" name="Content Placeholder 2"/>
          <p:cNvSpPr>
            <a:spLocks noGrp="1"/>
          </p:cNvSpPr>
          <p:nvPr>
            <p:ph idx="1"/>
          </p:nvPr>
        </p:nvSpPr>
        <p:spPr>
          <a:xfrm>
            <a:off x="593665" y="1335427"/>
            <a:ext cx="7961377" cy="4188394"/>
          </a:xfrm>
        </p:spPr>
        <p:txBody>
          <a:bodyPr/>
          <a:lstStyle/>
          <a:p>
            <a:pPr marL="457200" indent="-457200" algn="just">
              <a:buAutoNum type="arabicPeriod"/>
            </a:pPr>
            <a:r>
              <a:rPr lang="en-GB" sz="2800" dirty="0">
                <a:solidFill>
                  <a:srgbClr val="173AFF"/>
                </a:solidFill>
                <a:ea typeface="+mn-lt"/>
                <a:cs typeface="+mn-lt"/>
              </a:rPr>
              <a:t>Why do you think reflection can be important in personal, academic, and professional life?</a:t>
            </a:r>
            <a:endParaRPr lang="en-GB" sz="2400" dirty="0">
              <a:solidFill>
                <a:srgbClr val="173AFF"/>
              </a:solidFill>
            </a:endParaRPr>
          </a:p>
          <a:p>
            <a:pPr marL="457200" indent="-457200" algn="just">
              <a:buAutoNum type="arabicPeriod"/>
            </a:pPr>
            <a:r>
              <a:rPr lang="en-GB" sz="2800" dirty="0">
                <a:solidFill>
                  <a:srgbClr val="173AFF"/>
                </a:solidFill>
                <a:ea typeface="+mn-lt"/>
                <a:cs typeface="+mn-lt"/>
              </a:rPr>
              <a:t>People often reflect when experiences are </a:t>
            </a:r>
            <a:r>
              <a:rPr lang="en-GB" sz="2800" b="1" dirty="0">
                <a:solidFill>
                  <a:srgbClr val="173AFF"/>
                </a:solidFill>
                <a:ea typeface="+mn-lt"/>
                <a:cs typeface="+mn-lt"/>
              </a:rPr>
              <a:t>negative </a:t>
            </a:r>
            <a:r>
              <a:rPr lang="en-GB" sz="2800" dirty="0">
                <a:solidFill>
                  <a:srgbClr val="173AFF"/>
                </a:solidFill>
                <a:ea typeface="+mn-lt"/>
                <a:cs typeface="+mn-lt"/>
              </a:rPr>
              <a:t>– do you think reflecting on positive experiences can also be worthwhile? Why or why not?</a:t>
            </a:r>
            <a:endParaRPr lang="en-GB" sz="2800" dirty="0">
              <a:solidFill>
                <a:srgbClr val="173AFF"/>
              </a:solidFill>
            </a:endParaRPr>
          </a:p>
          <a:p>
            <a:pPr marL="0" indent="0" algn="just">
              <a:buNone/>
            </a:pPr>
            <a:endParaRPr lang="en-GB" sz="2400" dirty="0"/>
          </a:p>
          <a:p>
            <a:pPr marL="0" indent="0" algn="just">
              <a:buNone/>
            </a:pPr>
            <a:endParaRPr lang="en-GB" sz="2400" dirty="0"/>
          </a:p>
          <a:p>
            <a:pPr marL="0" indent="0" algn="just">
              <a:buNone/>
            </a:pPr>
            <a:endParaRPr lang="en-GB" sz="2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AFCEA-3F62-4D22-B472-ED74039F2C18}"/>
              </a:ext>
            </a:extLst>
          </p:cNvPr>
          <p:cNvSpPr>
            <a:spLocks noGrp="1"/>
          </p:cNvSpPr>
          <p:nvPr>
            <p:ph type="title"/>
          </p:nvPr>
        </p:nvSpPr>
        <p:spPr/>
        <p:txBody>
          <a:bodyPr/>
          <a:lstStyle/>
          <a:p>
            <a:r>
              <a:rPr lang="en-US" dirty="0"/>
              <a:t>Why Reflect?</a:t>
            </a:r>
          </a:p>
        </p:txBody>
      </p:sp>
      <p:sp>
        <p:nvSpPr>
          <p:cNvPr id="3" name="Content Placeholder 2">
            <a:extLst>
              <a:ext uri="{FF2B5EF4-FFF2-40B4-BE49-F238E27FC236}">
                <a16:creationId xmlns:a16="http://schemas.microsoft.com/office/drawing/2014/main" id="{FE422CBA-83D1-F018-F80D-D2A48AC138E7}"/>
              </a:ext>
            </a:extLst>
          </p:cNvPr>
          <p:cNvSpPr>
            <a:spLocks noGrp="1"/>
          </p:cNvSpPr>
          <p:nvPr>
            <p:ph idx="1"/>
          </p:nvPr>
        </p:nvSpPr>
        <p:spPr/>
        <p:txBody>
          <a:bodyPr/>
          <a:lstStyle/>
          <a:p>
            <a:pPr algn="just"/>
            <a:r>
              <a:rPr lang="en-GB" sz="2400" dirty="0">
                <a:latin typeface="Myriad Pro"/>
                <a:cs typeface="Segoe UI"/>
              </a:rPr>
              <a:t>“It is not sufficient simply to have an experience in order to learn. </a:t>
            </a:r>
            <a:r>
              <a:rPr lang="en-GB" sz="2400" b="1" dirty="0">
                <a:latin typeface="Myriad Pro"/>
                <a:cs typeface="Segoe UI"/>
              </a:rPr>
              <a:t>Without reflecting upon this experience, it may quickly be forgotten</a:t>
            </a:r>
            <a:r>
              <a:rPr lang="en-GB" sz="2400" dirty="0">
                <a:latin typeface="Myriad Pro"/>
                <a:cs typeface="Segoe UI"/>
              </a:rPr>
              <a:t>, or its learning potential lost. It is from </a:t>
            </a:r>
            <a:r>
              <a:rPr lang="en-GB" sz="2400" b="1" dirty="0">
                <a:latin typeface="Myriad Pro"/>
                <a:cs typeface="Segoe UI"/>
              </a:rPr>
              <a:t>the feelings and thoughts emerging from this reflection </a:t>
            </a:r>
            <a:r>
              <a:rPr lang="en-GB" sz="2400" dirty="0">
                <a:latin typeface="Myriad Pro"/>
                <a:cs typeface="Segoe UI"/>
              </a:rPr>
              <a:t>that generalisations or concepts can be generated.” </a:t>
            </a:r>
            <a:endParaRPr lang="en-US" sz="2400">
              <a:latin typeface="Myriad Pro"/>
              <a:cs typeface="Segoe UI"/>
            </a:endParaRPr>
          </a:p>
          <a:p>
            <a:pPr marL="0" indent="0" algn="just">
              <a:buNone/>
            </a:pPr>
            <a:r>
              <a:rPr lang="en-GB" sz="2400" dirty="0">
                <a:latin typeface="Myriad Pro"/>
                <a:cs typeface="Segoe UI"/>
              </a:rPr>
              <a:t>(Gibbs, 1988, p.9) </a:t>
            </a:r>
            <a:endParaRPr lang="en-US" dirty="0">
              <a:latin typeface="Myriad Pro"/>
            </a:endParaRPr>
          </a:p>
        </p:txBody>
      </p:sp>
      <p:sp>
        <p:nvSpPr>
          <p:cNvPr id="4" name="Date Placeholder 3">
            <a:extLst>
              <a:ext uri="{FF2B5EF4-FFF2-40B4-BE49-F238E27FC236}">
                <a16:creationId xmlns:a16="http://schemas.microsoft.com/office/drawing/2014/main" id="{B8113FAC-E603-6869-0728-C8313677AF36}"/>
              </a:ext>
            </a:extLst>
          </p:cNvPr>
          <p:cNvSpPr>
            <a:spLocks noGrp="1"/>
          </p:cNvSpPr>
          <p:nvPr>
            <p:ph type="dt" sz="half" idx="10"/>
          </p:nvPr>
        </p:nvSpPr>
        <p:spPr/>
        <p:txBody>
          <a:bodyPr/>
          <a:lstStyle/>
          <a:p>
            <a:pPr>
              <a:defRPr/>
            </a:pPr>
            <a:fld id="{2303D31F-598B-47EE-BA37-93F097A3D676}" type="datetime1">
              <a:rPr lang="en-GB" altLang="en-US"/>
              <a:pPr>
                <a:defRPr/>
              </a:pPr>
              <a:t>06/06/2025</a:t>
            </a:fld>
            <a:endParaRPr lang="en-GB" altLang="en-US"/>
          </a:p>
        </p:txBody>
      </p:sp>
      <p:sp>
        <p:nvSpPr>
          <p:cNvPr id="5" name="Slide Number Placeholder 4">
            <a:extLst>
              <a:ext uri="{FF2B5EF4-FFF2-40B4-BE49-F238E27FC236}">
                <a16:creationId xmlns:a16="http://schemas.microsoft.com/office/drawing/2014/main" id="{84ECB151-4288-3DF7-F550-B5DD036EE46E}"/>
              </a:ext>
            </a:extLst>
          </p:cNvPr>
          <p:cNvSpPr>
            <a:spLocks noGrp="1"/>
          </p:cNvSpPr>
          <p:nvPr>
            <p:ph type="sldNum" sz="quarter" idx="12"/>
          </p:nvPr>
        </p:nvSpPr>
        <p:spPr/>
        <p:txBody>
          <a:bodyPr/>
          <a:lstStyle/>
          <a:p>
            <a:pPr>
              <a:defRPr/>
            </a:pPr>
            <a:fld id="{6550E941-99E4-4403-A917-B30FF69A9617}" type="slidenum">
              <a:rPr lang="en-GB" altLang="en-US"/>
              <a:pPr>
                <a:defRPr/>
              </a:pPr>
              <a:t>6</a:t>
            </a:fld>
            <a:endParaRPr lang="en-GB" altLang="en-US"/>
          </a:p>
        </p:txBody>
      </p:sp>
    </p:spTree>
    <p:extLst>
      <p:ext uri="{BB962C8B-B14F-4D97-AF65-F5344CB8AC3E}">
        <p14:creationId xmlns:p14="http://schemas.microsoft.com/office/powerpoint/2010/main" val="1081114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298" y="-116849"/>
            <a:ext cx="8713663" cy="1143000"/>
          </a:xfrm>
        </p:spPr>
        <p:txBody>
          <a:bodyPr/>
          <a:lstStyle/>
          <a:p>
            <a:r>
              <a:rPr lang="en-GB" sz="3200" b="1" dirty="0"/>
              <a:t>Common Frameworks (models) of Reflection</a:t>
            </a:r>
          </a:p>
        </p:txBody>
      </p:sp>
      <p:sp>
        <p:nvSpPr>
          <p:cNvPr id="3" name="Content Placeholder 2"/>
          <p:cNvSpPr>
            <a:spLocks noGrp="1"/>
          </p:cNvSpPr>
          <p:nvPr>
            <p:ph idx="1"/>
          </p:nvPr>
        </p:nvSpPr>
        <p:spPr>
          <a:xfrm>
            <a:off x="461638" y="815338"/>
            <a:ext cx="8229600" cy="3744416"/>
          </a:xfrm>
        </p:spPr>
        <p:txBody>
          <a:bodyPr/>
          <a:lstStyle/>
          <a:p>
            <a:r>
              <a:rPr lang="en-GB" sz="2400" dirty="0"/>
              <a:t>Gibb’s ‘Reflective Cycle’ (1988)</a:t>
            </a:r>
          </a:p>
          <a:p>
            <a:r>
              <a:rPr lang="en-GB" sz="2400" dirty="0"/>
              <a:t>Kolb’s ‘Experiential Learning Cycle’ (1984)</a:t>
            </a:r>
          </a:p>
          <a:p>
            <a:r>
              <a:rPr lang="en-GB" sz="2400" dirty="0"/>
              <a:t>Driscoll’s Model of Reflection (1994)</a:t>
            </a:r>
          </a:p>
          <a:p>
            <a:pPr marL="0" indent="0">
              <a:buNone/>
            </a:pPr>
            <a:br>
              <a:rPr lang="en-GB" sz="2400" dirty="0"/>
            </a:br>
            <a:r>
              <a:rPr lang="en-GB" sz="2400" dirty="0"/>
              <a:t>…..there are more reflective frameworks! For your Task 2 Reflective Report (Part A of Task 2), you can use </a:t>
            </a:r>
            <a:r>
              <a:rPr lang="en-GB" sz="2400" b="1" dirty="0"/>
              <a:t>any </a:t>
            </a:r>
            <a:r>
              <a:rPr lang="en-GB" sz="2400" b="1" i="1" dirty="0"/>
              <a:t>established</a:t>
            </a:r>
            <a:r>
              <a:rPr lang="en-GB" sz="2400" b="1" dirty="0"/>
              <a:t> model of reflection</a:t>
            </a:r>
            <a:r>
              <a:rPr lang="en-GB" sz="2400" dirty="0"/>
              <a:t> to reflect on an academic skill you’ve learnt in this module. We will go into more detail about Task 2A later on in the term, so don't worry for now! </a:t>
            </a:r>
            <a:endParaRPr lang="en-GB" sz="2400" b="1" dirty="0"/>
          </a:p>
          <a:p>
            <a:pPr marL="0" indent="0">
              <a:buNone/>
            </a:pPr>
            <a:endParaRPr lang="en-GB" sz="2400" dirty="0"/>
          </a:p>
          <a:p>
            <a:pPr marL="0" indent="0">
              <a:buNone/>
            </a:pPr>
            <a:r>
              <a:rPr lang="en-GB" sz="2400" dirty="0"/>
              <a:t>For now, </a:t>
            </a:r>
            <a:r>
              <a:rPr lang="en-GB" sz="2400" b="1" dirty="0">
                <a:solidFill>
                  <a:srgbClr val="173AFF"/>
                </a:solidFill>
              </a:rPr>
              <a:t>what do you think we mean when we say you must use an </a:t>
            </a:r>
            <a:r>
              <a:rPr lang="en-GB" sz="2400" b="1" i="1" dirty="0">
                <a:solidFill>
                  <a:srgbClr val="173AFF"/>
                </a:solidFill>
              </a:rPr>
              <a:t>established</a:t>
            </a:r>
            <a:r>
              <a:rPr lang="en-GB" sz="2400" b="1" dirty="0">
                <a:solidFill>
                  <a:srgbClr val="173AFF"/>
                </a:solidFill>
              </a:rPr>
              <a:t> model?</a:t>
            </a:r>
          </a:p>
          <a:p>
            <a:endParaRPr lang="en-GB" sz="2400" dirty="0"/>
          </a:p>
          <a:p>
            <a:endParaRPr lang="en-GB" sz="2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311440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EB3EA-195F-7951-3A96-5D86DAA6946D}"/>
              </a:ext>
            </a:extLst>
          </p:cNvPr>
          <p:cNvSpPr>
            <a:spLocks noGrp="1"/>
          </p:cNvSpPr>
          <p:nvPr>
            <p:ph type="title"/>
          </p:nvPr>
        </p:nvSpPr>
        <p:spPr/>
        <p:txBody>
          <a:bodyPr/>
          <a:lstStyle/>
          <a:p>
            <a:r>
              <a:rPr lang="en-GB" sz="3600" b="1" dirty="0"/>
              <a:t>Common Frameworks (models)</a:t>
            </a:r>
            <a:br>
              <a:rPr lang="en-GB" sz="3600" b="1" dirty="0"/>
            </a:br>
            <a:r>
              <a:rPr lang="en-GB" sz="3600" b="1" dirty="0"/>
              <a:t>of Reflection</a:t>
            </a:r>
            <a:endParaRPr lang="en-US" sz="3600" dirty="0"/>
          </a:p>
        </p:txBody>
      </p:sp>
      <p:sp>
        <p:nvSpPr>
          <p:cNvPr id="3" name="Content Placeholder 2">
            <a:extLst>
              <a:ext uri="{FF2B5EF4-FFF2-40B4-BE49-F238E27FC236}">
                <a16:creationId xmlns:a16="http://schemas.microsoft.com/office/drawing/2014/main" id="{941E662E-B328-5B11-0B8A-144A5D8ABD49}"/>
              </a:ext>
            </a:extLst>
          </p:cNvPr>
          <p:cNvSpPr>
            <a:spLocks noGrp="1"/>
          </p:cNvSpPr>
          <p:nvPr>
            <p:ph idx="1"/>
          </p:nvPr>
        </p:nvSpPr>
        <p:spPr>
          <a:xfrm>
            <a:off x="250825" y="1470484"/>
            <a:ext cx="8685911" cy="3917032"/>
          </a:xfrm>
        </p:spPr>
        <p:txBody>
          <a:bodyPr/>
          <a:lstStyle/>
          <a:p>
            <a:r>
              <a:rPr lang="en-US" dirty="0"/>
              <a:t>It doesn’t really matter which established model of reflection you use! </a:t>
            </a:r>
          </a:p>
          <a:p>
            <a:r>
              <a:rPr lang="en-US" dirty="0"/>
              <a:t>The key is to make sure you adequately address </a:t>
            </a:r>
            <a:r>
              <a:rPr lang="en-US" b="1" dirty="0"/>
              <a:t>each stage </a:t>
            </a:r>
            <a:r>
              <a:rPr lang="en-US" dirty="0"/>
              <a:t>of whatever model you use (you can't skip stages!)</a:t>
            </a:r>
          </a:p>
          <a:p>
            <a:r>
              <a:rPr lang="en-US" dirty="0"/>
              <a:t>Most models follow the same basic framework of reflection, whether they break this into 3 stages (Driscoll) or 6 (Gibbs)!</a:t>
            </a:r>
          </a:p>
        </p:txBody>
      </p:sp>
      <p:sp>
        <p:nvSpPr>
          <p:cNvPr id="4" name="Date Placeholder 3">
            <a:extLst>
              <a:ext uri="{FF2B5EF4-FFF2-40B4-BE49-F238E27FC236}">
                <a16:creationId xmlns:a16="http://schemas.microsoft.com/office/drawing/2014/main" id="{B7EC3FE6-5978-7710-24DF-DE1DEBABCFC0}"/>
              </a:ext>
            </a:extLst>
          </p:cNvPr>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a:extLst>
              <a:ext uri="{FF2B5EF4-FFF2-40B4-BE49-F238E27FC236}">
                <a16:creationId xmlns:a16="http://schemas.microsoft.com/office/drawing/2014/main" id="{DF751882-F773-6F18-77D4-A6642EB02E06}"/>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169118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lstStyle/>
          <a:p>
            <a:r>
              <a:rPr lang="en-GB" b="1" dirty="0"/>
              <a:t>Most models follow this basic cycle…</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pic>
        <p:nvPicPr>
          <p:cNvPr id="4098" name="Picture 2" descr="https://www.bradford.ac.uk/wimba-files/skill-space/Reflective_Writing_HTML/images/pic003.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71352" y="1416683"/>
            <a:ext cx="5401295" cy="4028541"/>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0" y="5445224"/>
            <a:ext cx="5652120" cy="230832"/>
          </a:xfrm>
          <a:prstGeom prst="rect">
            <a:avLst/>
          </a:prstGeom>
        </p:spPr>
        <p:txBody>
          <a:bodyPr wrap="square">
            <a:spAutoFit/>
          </a:bodyPr>
          <a:lstStyle/>
          <a:p>
            <a:r>
              <a:rPr lang="en-GB" sz="900" b="1"/>
              <a:t>Image source: </a:t>
            </a:r>
            <a:r>
              <a:rPr lang="en-GB" sz="900">
                <a:hlinkClick r:id="rId3"/>
              </a:rPr>
              <a:t>https://www.bradford.ac.uk/wimba-files/skill-space/Reflective_Writing_HTML/page_04.htm</a:t>
            </a:r>
            <a:endParaRPr lang="en-GB" sz="900"/>
          </a:p>
        </p:txBody>
      </p:sp>
    </p:spTree>
    <p:extLst>
      <p:ext uri="{BB962C8B-B14F-4D97-AF65-F5344CB8AC3E}">
        <p14:creationId xmlns:p14="http://schemas.microsoft.com/office/powerpoint/2010/main" val="754901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BEC89-0D9B-32EA-B560-34AEBB194742}"/>
              </a:ext>
            </a:extLst>
          </p:cNvPr>
          <p:cNvSpPr>
            <a:spLocks noGrp="1"/>
          </p:cNvSpPr>
          <p:nvPr>
            <p:ph type="title"/>
          </p:nvPr>
        </p:nvSpPr>
        <p:spPr>
          <a:xfrm>
            <a:off x="450612" y="-232630"/>
            <a:ext cx="8229600" cy="1143000"/>
          </a:xfrm>
        </p:spPr>
        <p:txBody>
          <a:bodyPr/>
          <a:lstStyle/>
          <a:p>
            <a:r>
              <a:rPr lang="en-US" dirty="0"/>
              <a:t>Basically...</a:t>
            </a:r>
          </a:p>
        </p:txBody>
      </p:sp>
      <p:sp>
        <p:nvSpPr>
          <p:cNvPr id="3" name="Content Placeholder 2">
            <a:extLst>
              <a:ext uri="{FF2B5EF4-FFF2-40B4-BE49-F238E27FC236}">
                <a16:creationId xmlns:a16="http://schemas.microsoft.com/office/drawing/2014/main" id="{6068BFFB-DF84-B416-D432-834EEA885C54}"/>
              </a:ext>
            </a:extLst>
          </p:cNvPr>
          <p:cNvSpPr>
            <a:spLocks noGrp="1"/>
          </p:cNvSpPr>
          <p:nvPr>
            <p:ph idx="1"/>
          </p:nvPr>
        </p:nvSpPr>
        <p:spPr>
          <a:xfrm>
            <a:off x="450612" y="644956"/>
            <a:ext cx="8229600" cy="3917032"/>
          </a:xfrm>
        </p:spPr>
        <p:txBody>
          <a:bodyPr/>
          <a:lstStyle/>
          <a:p>
            <a:pPr marL="514350" indent="-514350">
              <a:buAutoNum type="arabicParenR"/>
            </a:pPr>
            <a:r>
              <a:rPr lang="en-US" dirty="0"/>
              <a:t>What </a:t>
            </a:r>
            <a:r>
              <a:rPr lang="en-US" i="1" dirty="0"/>
              <a:t>(happened?)</a:t>
            </a:r>
          </a:p>
          <a:p>
            <a:pPr marL="514350" indent="-514350">
              <a:buAutoNum type="arabicParenR"/>
            </a:pPr>
            <a:r>
              <a:rPr lang="en-US" dirty="0"/>
              <a:t>How </a:t>
            </a:r>
            <a:r>
              <a:rPr lang="en-US" i="1" dirty="0"/>
              <a:t>(did I feel? did it go?)</a:t>
            </a:r>
          </a:p>
          <a:p>
            <a:pPr marL="514350" indent="-514350">
              <a:buAutoNum type="arabicParenR"/>
            </a:pPr>
            <a:r>
              <a:rPr lang="en-US" dirty="0"/>
              <a:t>Why </a:t>
            </a:r>
            <a:r>
              <a:rPr lang="en-US" i="1" dirty="0"/>
              <a:t>(did I feel this way? did the experience go that way?)</a:t>
            </a:r>
          </a:p>
          <a:p>
            <a:pPr marL="514350" indent="-514350">
              <a:buAutoNum type="arabicParenR"/>
            </a:pPr>
            <a:r>
              <a:rPr lang="en-US" dirty="0"/>
              <a:t>What </a:t>
            </a:r>
            <a:r>
              <a:rPr lang="en-US" i="1" dirty="0"/>
              <a:t>(did I learn? will I do differently or the same next time?)</a:t>
            </a:r>
          </a:p>
          <a:p>
            <a:pPr marL="0" indent="0">
              <a:buNone/>
            </a:pPr>
            <a:r>
              <a:rPr lang="en-US" sz="2800" b="1" dirty="0">
                <a:solidFill>
                  <a:srgbClr val="C00000"/>
                </a:solidFill>
              </a:rPr>
              <a:t>Please note: ALL stages are important, but for graded Academic Reflection, Stage 4 is VERY important for your teacher to see evidence of.</a:t>
            </a:r>
          </a:p>
        </p:txBody>
      </p:sp>
      <p:sp>
        <p:nvSpPr>
          <p:cNvPr id="4" name="Date Placeholder 3">
            <a:extLst>
              <a:ext uri="{FF2B5EF4-FFF2-40B4-BE49-F238E27FC236}">
                <a16:creationId xmlns:a16="http://schemas.microsoft.com/office/drawing/2014/main" id="{652410DB-0182-86B9-96FD-05A28D732822}"/>
              </a:ext>
            </a:extLst>
          </p:cNvPr>
          <p:cNvSpPr>
            <a:spLocks noGrp="1"/>
          </p:cNvSpPr>
          <p:nvPr>
            <p:ph type="dt" sz="half" idx="10"/>
          </p:nvPr>
        </p:nvSpPr>
        <p:spPr/>
        <p:txBody>
          <a:bodyPr/>
          <a:lstStyle/>
          <a:p>
            <a:pPr>
              <a:defRPr/>
            </a:pPr>
            <a:fld id="{2303D31F-598B-47EE-BA37-93F097A3D676}" type="datetime1">
              <a:rPr lang="en-GB" altLang="en-US"/>
              <a:pPr>
                <a:defRPr/>
              </a:pPr>
              <a:t>06/06/2025</a:t>
            </a:fld>
            <a:endParaRPr lang="en-GB" altLang="en-US"/>
          </a:p>
        </p:txBody>
      </p:sp>
      <p:sp>
        <p:nvSpPr>
          <p:cNvPr id="5" name="Slide Number Placeholder 4">
            <a:extLst>
              <a:ext uri="{FF2B5EF4-FFF2-40B4-BE49-F238E27FC236}">
                <a16:creationId xmlns:a16="http://schemas.microsoft.com/office/drawing/2014/main" id="{B3A5B2E4-9A4F-6728-0397-25A0E7E68669}"/>
              </a:ext>
            </a:extLst>
          </p:cNvPr>
          <p:cNvSpPr>
            <a:spLocks noGrp="1"/>
          </p:cNvSpPr>
          <p:nvPr>
            <p:ph type="sldNum" sz="quarter" idx="12"/>
          </p:nvPr>
        </p:nvSpPr>
        <p:spPr/>
        <p:txBody>
          <a:bodyPr/>
          <a:lstStyle/>
          <a:p>
            <a:pPr>
              <a:defRPr/>
            </a:pPr>
            <a:fld id="{6550E941-99E4-4403-A917-B30FF69A9617}" type="slidenum">
              <a:rPr lang="en-GB" altLang="en-US"/>
              <a:pPr>
                <a:defRPr/>
              </a:pPr>
              <a:t>10</a:t>
            </a:fld>
            <a:endParaRPr lang="en-GB" altLang="en-US"/>
          </a:p>
        </p:txBody>
      </p:sp>
    </p:spTree>
    <p:extLst>
      <p:ext uri="{BB962C8B-B14F-4D97-AF65-F5344CB8AC3E}">
        <p14:creationId xmlns:p14="http://schemas.microsoft.com/office/powerpoint/2010/main" val="2204155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Kolb’s ‘Experiential Learning Cycle’ (1984)</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
        <p:nvSpPr>
          <p:cNvPr id="6" name="Rectangle 5"/>
          <p:cNvSpPr/>
          <p:nvPr/>
        </p:nvSpPr>
        <p:spPr>
          <a:xfrm>
            <a:off x="107504" y="5421963"/>
            <a:ext cx="4608512" cy="230832"/>
          </a:xfrm>
          <a:prstGeom prst="rect">
            <a:avLst/>
          </a:prstGeom>
        </p:spPr>
        <p:txBody>
          <a:bodyPr wrap="square">
            <a:spAutoFit/>
          </a:bodyPr>
          <a:lstStyle/>
          <a:p>
            <a:r>
              <a:rPr lang="en-GB" sz="900" b="1"/>
              <a:t>Image source: </a:t>
            </a:r>
            <a:r>
              <a:rPr lang="en-GB" sz="900">
                <a:hlinkClick r:id="rId2"/>
              </a:rPr>
              <a:t>http://cei.ust.hk/files/public/simplypsychology_kolb_learning_styles.pdf</a:t>
            </a:r>
            <a:endParaRPr lang="en-GB" sz="90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3728" y="1772816"/>
            <a:ext cx="4608512" cy="3530900"/>
          </a:xfrm>
          <a:prstGeom prst="rect">
            <a:avLst/>
          </a:prstGeom>
          <a:ln w="19050">
            <a:solidFill>
              <a:schemeClr val="tx1"/>
            </a:solidFill>
          </a:ln>
        </p:spPr>
      </p:pic>
    </p:spTree>
    <p:extLst>
      <p:ext uri="{BB962C8B-B14F-4D97-AF65-F5344CB8AC3E}">
        <p14:creationId xmlns:p14="http://schemas.microsoft.com/office/powerpoint/2010/main" val="3641126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B0668-05CA-EA8D-E10A-F80DB9407FBD}"/>
              </a:ext>
            </a:extLst>
          </p:cNvPr>
          <p:cNvSpPr>
            <a:spLocks noGrp="1"/>
          </p:cNvSpPr>
          <p:nvPr>
            <p:ph type="title"/>
          </p:nvPr>
        </p:nvSpPr>
        <p:spPr>
          <a:xfrm>
            <a:off x="864489" y="136525"/>
            <a:ext cx="7499350" cy="564198"/>
          </a:xfrm>
        </p:spPr>
        <p:txBody>
          <a:bodyPr/>
          <a:lstStyle/>
          <a:p>
            <a:r>
              <a:rPr lang="en-US" sz="4000" b="1" dirty="0"/>
              <a:t>Gibbs’ Reflective Cycle (1988)</a:t>
            </a:r>
          </a:p>
        </p:txBody>
      </p:sp>
      <p:pic>
        <p:nvPicPr>
          <p:cNvPr id="7" name="Content Placeholder 6" descr="A diagram of a process&#10;&#10;AI-generated content may be incorrect.">
            <a:extLst>
              <a:ext uri="{FF2B5EF4-FFF2-40B4-BE49-F238E27FC236}">
                <a16:creationId xmlns:a16="http://schemas.microsoft.com/office/drawing/2014/main" id="{7B1B80CD-F244-37A2-10C8-151BC0381C2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9216" y="790058"/>
            <a:ext cx="4932934" cy="4906269"/>
          </a:xfrm>
        </p:spPr>
      </p:pic>
      <p:sp>
        <p:nvSpPr>
          <p:cNvPr id="4" name="Date Placeholder 3">
            <a:extLst>
              <a:ext uri="{FF2B5EF4-FFF2-40B4-BE49-F238E27FC236}">
                <a16:creationId xmlns:a16="http://schemas.microsoft.com/office/drawing/2014/main" id="{89D92217-94C9-FE3F-BBCC-B1B523F2409C}"/>
              </a:ext>
            </a:extLst>
          </p:cNvPr>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a:extLst>
              <a:ext uri="{FF2B5EF4-FFF2-40B4-BE49-F238E27FC236}">
                <a16:creationId xmlns:a16="http://schemas.microsoft.com/office/drawing/2014/main" id="{E22C6AA7-7DA0-D6AA-1BDD-B63C18475441}"/>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
        <p:nvSpPr>
          <p:cNvPr id="8" name="TextBox 7">
            <a:extLst>
              <a:ext uri="{FF2B5EF4-FFF2-40B4-BE49-F238E27FC236}">
                <a16:creationId xmlns:a16="http://schemas.microsoft.com/office/drawing/2014/main" id="{13FB2A23-C650-7D19-A0ED-BA5FD3F0968B}"/>
              </a:ext>
            </a:extLst>
          </p:cNvPr>
          <p:cNvSpPr txBox="1"/>
          <p:nvPr/>
        </p:nvSpPr>
        <p:spPr>
          <a:xfrm>
            <a:off x="5986272" y="5169408"/>
            <a:ext cx="2962656" cy="369332"/>
          </a:xfrm>
          <a:prstGeom prst="rect">
            <a:avLst/>
          </a:prstGeom>
          <a:noFill/>
        </p:spPr>
        <p:txBody>
          <a:bodyPr wrap="square" rtlCol="0">
            <a:spAutoFit/>
          </a:bodyPr>
          <a:lstStyle/>
          <a:p>
            <a:r>
              <a:rPr lang="en-US" dirty="0"/>
              <a:t>(Structural Learning, 2023)</a:t>
            </a:r>
          </a:p>
        </p:txBody>
      </p:sp>
    </p:spTree>
    <p:extLst>
      <p:ext uri="{BB962C8B-B14F-4D97-AF65-F5344CB8AC3E}">
        <p14:creationId xmlns:p14="http://schemas.microsoft.com/office/powerpoint/2010/main" val="3643113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B6A8E-51DF-C616-118C-048334CA21EE}"/>
              </a:ext>
            </a:extLst>
          </p:cNvPr>
          <p:cNvSpPr>
            <a:spLocks noGrp="1"/>
          </p:cNvSpPr>
          <p:nvPr>
            <p:ph type="title"/>
          </p:nvPr>
        </p:nvSpPr>
        <p:spPr>
          <a:xfrm>
            <a:off x="597408" y="136525"/>
            <a:ext cx="8089392" cy="478854"/>
          </a:xfrm>
        </p:spPr>
        <p:txBody>
          <a:bodyPr/>
          <a:lstStyle/>
          <a:p>
            <a:r>
              <a:rPr lang="en-US" sz="3600" b="1" dirty="0"/>
              <a:t>Driscoll’s Model of Reflection (1994)</a:t>
            </a:r>
          </a:p>
        </p:txBody>
      </p:sp>
      <p:pic>
        <p:nvPicPr>
          <p:cNvPr id="7" name="Content Placeholder 6" descr="A diagram of a diagram&#10;&#10;AI-generated content may be incorrect.">
            <a:extLst>
              <a:ext uri="{FF2B5EF4-FFF2-40B4-BE49-F238E27FC236}">
                <a16:creationId xmlns:a16="http://schemas.microsoft.com/office/drawing/2014/main" id="{BE30748C-6479-0E82-28F6-7687D0B2F31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7664" y="830802"/>
            <a:ext cx="5177536" cy="4449445"/>
          </a:xfrm>
        </p:spPr>
      </p:pic>
      <p:sp>
        <p:nvSpPr>
          <p:cNvPr id="4" name="Date Placeholder 3">
            <a:extLst>
              <a:ext uri="{FF2B5EF4-FFF2-40B4-BE49-F238E27FC236}">
                <a16:creationId xmlns:a16="http://schemas.microsoft.com/office/drawing/2014/main" id="{419071EA-5436-287F-514C-919EBED76BA0}"/>
              </a:ext>
            </a:extLst>
          </p:cNvPr>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a:extLst>
              <a:ext uri="{FF2B5EF4-FFF2-40B4-BE49-F238E27FC236}">
                <a16:creationId xmlns:a16="http://schemas.microsoft.com/office/drawing/2014/main" id="{C6B6756B-8708-811A-20AA-BB7DF39605A4}"/>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
        <p:nvSpPr>
          <p:cNvPr id="8" name="TextBox 7">
            <a:extLst>
              <a:ext uri="{FF2B5EF4-FFF2-40B4-BE49-F238E27FC236}">
                <a16:creationId xmlns:a16="http://schemas.microsoft.com/office/drawing/2014/main" id="{078C55CA-CD22-6128-1536-7027320B64A6}"/>
              </a:ext>
            </a:extLst>
          </p:cNvPr>
          <p:cNvSpPr txBox="1"/>
          <p:nvPr/>
        </p:nvSpPr>
        <p:spPr>
          <a:xfrm>
            <a:off x="250825" y="5280247"/>
            <a:ext cx="3431159" cy="369332"/>
          </a:xfrm>
          <a:prstGeom prst="rect">
            <a:avLst/>
          </a:prstGeom>
          <a:noFill/>
        </p:spPr>
        <p:txBody>
          <a:bodyPr wrap="square" rtlCol="0">
            <a:spAutoFit/>
          </a:bodyPr>
          <a:lstStyle/>
          <a:p>
            <a:r>
              <a:rPr lang="en-US" dirty="0"/>
              <a:t>(Nursing Answers, 2024)</a:t>
            </a:r>
          </a:p>
        </p:txBody>
      </p:sp>
    </p:spTree>
    <p:extLst>
      <p:ext uri="{BB962C8B-B14F-4D97-AF65-F5344CB8AC3E}">
        <p14:creationId xmlns:p14="http://schemas.microsoft.com/office/powerpoint/2010/main" val="3699743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Description Stage</a:t>
            </a:r>
          </a:p>
        </p:txBody>
      </p:sp>
      <p:sp>
        <p:nvSpPr>
          <p:cNvPr id="3" name="Content Placeholder 2"/>
          <p:cNvSpPr>
            <a:spLocks noGrp="1"/>
          </p:cNvSpPr>
          <p:nvPr>
            <p:ph idx="1"/>
          </p:nvPr>
        </p:nvSpPr>
        <p:spPr>
          <a:xfrm>
            <a:off x="360104" y="846138"/>
            <a:ext cx="8430328" cy="4464496"/>
          </a:xfrm>
        </p:spPr>
        <p:txBody>
          <a:bodyPr/>
          <a:lstStyle/>
          <a:p>
            <a:pPr marL="0" indent="0">
              <a:buNone/>
            </a:pPr>
            <a:endParaRPr lang="en-GB" dirty="0"/>
          </a:p>
          <a:p>
            <a:r>
              <a:rPr lang="en-GB" dirty="0"/>
              <a:t>In this part, for any reflective model, you describe an experience from the past. Consider the questions: who, what, where, when, why, how.</a:t>
            </a:r>
          </a:p>
          <a:p>
            <a:r>
              <a:rPr lang="en-GB" dirty="0"/>
              <a:t>At this stage you simply describe what happened.</a:t>
            </a:r>
          </a:p>
          <a:p>
            <a:pPr marL="0" indent="0">
              <a:buNone/>
            </a:pPr>
            <a:r>
              <a:rPr lang="en-GB" dirty="0"/>
              <a:t>					        (Kolb, 1984)</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59948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Evaluative Stage</a:t>
            </a:r>
            <a:endParaRPr lang="en-GB" dirty="0"/>
          </a:p>
        </p:txBody>
      </p:sp>
      <p:sp>
        <p:nvSpPr>
          <p:cNvPr id="3" name="Content Placeholder 2"/>
          <p:cNvSpPr>
            <a:spLocks noGrp="1"/>
          </p:cNvSpPr>
          <p:nvPr>
            <p:ph idx="1"/>
          </p:nvPr>
        </p:nvSpPr>
        <p:spPr>
          <a:xfrm>
            <a:off x="421170" y="1233177"/>
            <a:ext cx="8307529" cy="4171602"/>
          </a:xfrm>
        </p:spPr>
        <p:txBody>
          <a:bodyPr/>
          <a:lstStyle/>
          <a:p>
            <a:r>
              <a:rPr lang="en-GB" sz="2800" dirty="0">
                <a:latin typeface="Myriad Pro"/>
                <a:cs typeface="Arial"/>
              </a:rPr>
              <a:t>This is the stage in which you reflect deeply on what has happened in that situation. </a:t>
            </a:r>
          </a:p>
          <a:p>
            <a:r>
              <a:rPr lang="en-GB" sz="2800" dirty="0">
                <a:latin typeface="Myriad Pro"/>
                <a:cs typeface="Arial"/>
              </a:rPr>
              <a:t>You can talk about your feelings and answer questions such as: </a:t>
            </a:r>
          </a:p>
          <a:p>
            <a:pPr marL="514350" indent="-514350">
              <a:buAutoNum type="arabicPeriod"/>
            </a:pPr>
            <a:r>
              <a:rPr lang="en-GB" sz="2800" dirty="0">
                <a:latin typeface="Myriad Pro"/>
                <a:cs typeface="Arial"/>
              </a:rPr>
              <a:t>What worked?</a:t>
            </a:r>
          </a:p>
          <a:p>
            <a:pPr marL="514350" indent="-514350">
              <a:buAutoNum type="arabicPeriod"/>
            </a:pPr>
            <a:r>
              <a:rPr lang="en-GB" sz="2800" dirty="0">
                <a:latin typeface="Myriad Pro"/>
                <a:cs typeface="Arial"/>
              </a:rPr>
              <a:t>What failed?</a:t>
            </a:r>
          </a:p>
          <a:p>
            <a:pPr marL="514350" indent="-514350">
              <a:buAutoNum type="arabicPeriod"/>
            </a:pPr>
            <a:r>
              <a:rPr lang="en-GB" sz="2800" dirty="0">
                <a:latin typeface="Myriad Pro"/>
                <a:cs typeface="Arial"/>
              </a:rPr>
              <a:t>Why did others and I behave in a certain way?</a:t>
            </a:r>
          </a:p>
          <a:p>
            <a:pPr marL="0" indent="0">
              <a:buNone/>
            </a:pPr>
            <a:r>
              <a:rPr lang="en-GB" sz="2800" dirty="0">
                <a:latin typeface="Myriad Pro"/>
                <a:cs typeface="Arial"/>
              </a:rPr>
              <a:t>					</a:t>
            </a:r>
            <a:r>
              <a:rPr lang="en-GB" dirty="0">
                <a:solidFill>
                  <a:prstClr val="black"/>
                </a:solidFill>
                <a:latin typeface="Myriad Pro"/>
                <a:cs typeface="Arial"/>
              </a:rPr>
              <a:t>         (Kolb, 1984)</a:t>
            </a:r>
            <a:endParaRPr lang="en-GB" sz="2800" dirty="0">
              <a:solidFill>
                <a:prstClr val="black"/>
              </a:solidFill>
              <a:latin typeface="Myriad Pro"/>
              <a:cs typeface="Arial"/>
            </a:endParaRPr>
          </a:p>
          <a:p>
            <a:endParaRPr lang="en-GB" sz="2800" dirty="0"/>
          </a:p>
          <a:p>
            <a:endParaRPr lang="en-GB" sz="2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92651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Analytical Stage</a:t>
            </a:r>
          </a:p>
        </p:txBody>
      </p:sp>
      <p:sp>
        <p:nvSpPr>
          <p:cNvPr id="3" name="Content Placeholder 2"/>
          <p:cNvSpPr>
            <a:spLocks noGrp="1"/>
          </p:cNvSpPr>
          <p:nvPr>
            <p:ph idx="1"/>
          </p:nvPr>
        </p:nvSpPr>
        <p:spPr/>
        <p:txBody>
          <a:bodyPr/>
          <a:lstStyle/>
          <a:p>
            <a:r>
              <a:rPr lang="en-GB" sz="2800" dirty="0"/>
              <a:t>This is the stage in which you try to understand a situation better.</a:t>
            </a:r>
          </a:p>
          <a:p>
            <a:r>
              <a:rPr lang="en-GB" sz="2800" dirty="0"/>
              <a:t>Questions to answer include: </a:t>
            </a:r>
          </a:p>
          <a:p>
            <a:pPr marL="0" indent="0">
              <a:buNone/>
            </a:pPr>
            <a:endParaRPr lang="en-GB" sz="2800" dirty="0"/>
          </a:p>
          <a:p>
            <a:pPr marL="514350" indent="-514350">
              <a:buAutoNum type="arabicPeriod"/>
            </a:pPr>
            <a:r>
              <a:rPr lang="en-GB" sz="2800" dirty="0"/>
              <a:t>What </a:t>
            </a:r>
            <a:r>
              <a:rPr lang="en-GB" sz="2800" b="1" dirty="0"/>
              <a:t>could</a:t>
            </a:r>
            <a:r>
              <a:rPr lang="en-GB" sz="2800" dirty="0"/>
              <a:t> have I done better or differently? Why?</a:t>
            </a:r>
          </a:p>
          <a:p>
            <a:pPr marL="514350" indent="-514350">
              <a:buAutoNum type="arabicPeriod" startAt="2"/>
            </a:pPr>
            <a:r>
              <a:rPr lang="en-GB" sz="2800" b="1" dirty="0"/>
              <a:t>Why </a:t>
            </a:r>
            <a:r>
              <a:rPr lang="en-GB" sz="2800" dirty="0"/>
              <a:t>did I feel/act this way? </a:t>
            </a:r>
            <a:r>
              <a:rPr lang="en-GB" sz="2800" b="1" dirty="0"/>
              <a:t>Why </a:t>
            </a:r>
            <a:r>
              <a:rPr lang="en-GB" sz="2800" dirty="0"/>
              <a:t>was my experience negative or positive?</a:t>
            </a:r>
          </a:p>
          <a:p>
            <a:pPr marL="0" indent="0">
              <a:buNone/>
            </a:pPr>
            <a:r>
              <a:rPr lang="en-GB" sz="2800" dirty="0"/>
              <a:t>						</a:t>
            </a:r>
            <a:r>
              <a:rPr lang="en-GB" dirty="0">
                <a:solidFill>
                  <a:prstClr val="black"/>
                </a:solidFill>
              </a:rPr>
              <a:t> </a:t>
            </a:r>
            <a:endParaRPr lang="en-GB" sz="2800" dirty="0">
              <a:solidFill>
                <a:prstClr val="black"/>
              </a:solidFill>
            </a:endParaRPr>
          </a:p>
          <a:p>
            <a:pPr marL="0" indent="0">
              <a:buNone/>
            </a:pPr>
            <a:endParaRPr lang="en-GB" sz="2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345400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462" y="191791"/>
            <a:ext cx="6707088" cy="436910"/>
          </a:xfrm>
        </p:spPr>
        <p:txBody>
          <a:bodyPr/>
          <a:lstStyle/>
          <a:p>
            <a:r>
              <a:rPr lang="en-GB" b="1" dirty="0"/>
              <a:t>‘To the Future!’ Stage</a:t>
            </a:r>
            <a:endParaRPr lang="en-GB" dirty="0"/>
          </a:p>
        </p:txBody>
      </p:sp>
      <p:sp>
        <p:nvSpPr>
          <p:cNvPr id="3" name="Content Placeholder 2"/>
          <p:cNvSpPr>
            <a:spLocks noGrp="1"/>
          </p:cNvSpPr>
          <p:nvPr>
            <p:ph idx="1"/>
          </p:nvPr>
        </p:nvSpPr>
        <p:spPr>
          <a:xfrm>
            <a:off x="349362" y="908720"/>
            <a:ext cx="8507288" cy="4680520"/>
          </a:xfrm>
        </p:spPr>
        <p:txBody>
          <a:bodyPr>
            <a:noAutofit/>
          </a:bodyPr>
          <a:lstStyle/>
          <a:p>
            <a:r>
              <a:rPr lang="en-GB" sz="2300" dirty="0"/>
              <a:t>In this stage you answer the following questions:</a:t>
            </a:r>
          </a:p>
          <a:p>
            <a:pPr marL="514350" indent="-514350">
              <a:buFont typeface="+mj-lt"/>
              <a:buAutoNum type="arabicPeriod"/>
            </a:pPr>
            <a:r>
              <a:rPr lang="en-GB" sz="2300" dirty="0"/>
              <a:t>What </a:t>
            </a:r>
            <a:r>
              <a:rPr lang="en-GB" sz="2300" b="1" dirty="0"/>
              <a:t>will</a:t>
            </a:r>
            <a:r>
              <a:rPr lang="en-GB" sz="2300" dirty="0"/>
              <a:t> I do differently in the future?</a:t>
            </a:r>
          </a:p>
          <a:p>
            <a:pPr marL="514350" indent="-514350">
              <a:buFont typeface="+mj-lt"/>
              <a:buAutoNum type="arabicPeriod"/>
            </a:pPr>
            <a:r>
              <a:rPr lang="en-GB" sz="2300" dirty="0"/>
              <a:t>How can I improve my performance in the future?						 </a:t>
            </a:r>
            <a:r>
              <a:rPr kumimoji="0" lang="en-GB" sz="2300" b="0" i="0" u="none" strike="noStrike" kern="1200" cap="none" spc="0" normalizeH="0" baseline="0" noProof="0">
                <a:ln>
                  <a:noFill/>
                </a:ln>
                <a:solidFill>
                  <a:prstClr val="black"/>
                </a:solidFill>
                <a:effectLst/>
                <a:uLnTx/>
                <a:uFillTx/>
                <a:latin typeface="Myriad Pro"/>
                <a:ea typeface="+mn-ea"/>
                <a:cs typeface="+mn-cs"/>
              </a:rPr>
              <a:t> (Kolb, 1984)</a:t>
            </a:r>
            <a:endParaRPr lang="en-GB" sz="2300">
              <a:solidFill>
                <a:prstClr val="black"/>
              </a:solidFill>
              <a:latin typeface="Myriad Pro"/>
            </a:endParaRPr>
          </a:p>
          <a:p>
            <a:pPr marL="0" indent="0">
              <a:buNone/>
            </a:pPr>
            <a:endParaRPr lang="en-GB" sz="2300" dirty="0">
              <a:solidFill>
                <a:prstClr val="black"/>
              </a:solidFill>
              <a:latin typeface="Myriad Pro"/>
            </a:endParaRPr>
          </a:p>
          <a:p>
            <a:pPr marL="0" indent="0">
              <a:buNone/>
            </a:pPr>
            <a:r>
              <a:rPr lang="en-GB" sz="2300" dirty="0">
                <a:solidFill>
                  <a:prstClr val="black"/>
                </a:solidFill>
                <a:latin typeface="Myriad Pro"/>
              </a:rPr>
              <a:t>This should be </a:t>
            </a:r>
            <a:r>
              <a:rPr lang="en-GB" sz="2300" b="1" dirty="0">
                <a:solidFill>
                  <a:srgbClr val="C00000"/>
                </a:solidFill>
                <a:latin typeface="Myriad Pro"/>
              </a:rPr>
              <a:t>specific </a:t>
            </a:r>
            <a:r>
              <a:rPr lang="en-GB" sz="2300" b="1" dirty="0">
                <a:solidFill>
                  <a:prstClr val="black"/>
                </a:solidFill>
                <a:latin typeface="Myriad Pro"/>
              </a:rPr>
              <a:t>steps</a:t>
            </a:r>
            <a:r>
              <a:rPr lang="en-GB" sz="2300" dirty="0">
                <a:solidFill>
                  <a:prstClr val="black"/>
                </a:solidFill>
                <a:latin typeface="Myriad Pro"/>
              </a:rPr>
              <a:t>. Instead reflecting on a presentation, instead of “I should have practiced more, so I will practice more in the future”, consider </a:t>
            </a:r>
            <a:r>
              <a:rPr lang="en-GB" sz="2300" b="1" dirty="0">
                <a:solidFill>
                  <a:prstClr val="black"/>
                </a:solidFill>
                <a:latin typeface="Myriad Pro"/>
              </a:rPr>
              <a:t>what </a:t>
            </a:r>
            <a:r>
              <a:rPr lang="en-GB" sz="2300" dirty="0">
                <a:solidFill>
                  <a:prstClr val="black"/>
                </a:solidFill>
                <a:latin typeface="Myriad Pro"/>
              </a:rPr>
              <a:t>needed to be practiced more (e.g. do timings need more practice? Tone? Pace? Specific content? More practice with notes? More practice in front of people? How </a:t>
            </a:r>
            <a:r>
              <a:rPr lang="en-GB" sz="2300" b="1" dirty="0">
                <a:solidFill>
                  <a:prstClr val="black"/>
                </a:solidFill>
                <a:latin typeface="Myriad Pro"/>
              </a:rPr>
              <a:t>much </a:t>
            </a:r>
            <a:r>
              <a:rPr lang="en-GB" sz="2300" dirty="0">
                <a:solidFill>
                  <a:prstClr val="black"/>
                </a:solidFill>
                <a:latin typeface="Myriad Pro"/>
              </a:rPr>
              <a:t>more should you practice in the future?) DETAIL IS IMPORTANT IN THIS STAGE</a:t>
            </a:r>
            <a:endParaRPr lang="en-GB" sz="2300" dirty="0">
              <a:solidFill>
                <a:prstClr val="black"/>
              </a:solidFill>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2409818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638A4-F2B6-8F50-2298-60E6F1487AC2}"/>
              </a:ext>
            </a:extLst>
          </p:cNvPr>
          <p:cNvSpPr>
            <a:spLocks noGrp="1"/>
          </p:cNvSpPr>
          <p:nvPr>
            <p:ph type="title"/>
          </p:nvPr>
        </p:nvSpPr>
        <p:spPr>
          <a:xfrm>
            <a:off x="1149489" y="144833"/>
            <a:ext cx="7364238" cy="457922"/>
          </a:xfrm>
        </p:spPr>
        <p:txBody>
          <a:bodyPr/>
          <a:lstStyle/>
          <a:p>
            <a:r>
              <a:rPr lang="en-US" sz="3200" b="1"/>
              <a:t>Why is Reflection Important...</a:t>
            </a:r>
          </a:p>
        </p:txBody>
      </p:sp>
      <p:sp>
        <p:nvSpPr>
          <p:cNvPr id="3" name="Content Placeholder 2">
            <a:extLst>
              <a:ext uri="{FF2B5EF4-FFF2-40B4-BE49-F238E27FC236}">
                <a16:creationId xmlns:a16="http://schemas.microsoft.com/office/drawing/2014/main" id="{AE6BCCE4-CEA8-E548-C414-05D30B673AAF}"/>
              </a:ext>
            </a:extLst>
          </p:cNvPr>
          <p:cNvSpPr>
            <a:spLocks noGrp="1"/>
          </p:cNvSpPr>
          <p:nvPr>
            <p:ph idx="1"/>
          </p:nvPr>
        </p:nvSpPr>
        <p:spPr>
          <a:xfrm>
            <a:off x="240860" y="605034"/>
            <a:ext cx="8748816" cy="5005946"/>
          </a:xfrm>
        </p:spPr>
        <p:txBody>
          <a:bodyPr/>
          <a:lstStyle/>
          <a:p>
            <a:pPr marL="0" indent="0">
              <a:buNone/>
            </a:pPr>
            <a:r>
              <a:rPr lang="en-US" sz="2800" dirty="0"/>
              <a:t>...for </a:t>
            </a:r>
            <a:r>
              <a:rPr lang="en-US" sz="2800" b="1" dirty="0"/>
              <a:t>university students</a:t>
            </a:r>
            <a:r>
              <a:rPr lang="en-US" sz="2800" dirty="0"/>
              <a:t>:</a:t>
            </a:r>
          </a:p>
          <a:p>
            <a:pPr>
              <a:buFont typeface="Arial"/>
              <a:buChar char="•"/>
            </a:pPr>
            <a:r>
              <a:rPr lang="en-US" sz="2300" b="1" dirty="0">
                <a:ea typeface="+mn-lt"/>
                <a:cs typeface="+mn-lt"/>
              </a:rPr>
              <a:t>Improves understanding and retention</a:t>
            </a:r>
            <a:r>
              <a:rPr lang="en-US" sz="2300" dirty="0">
                <a:ea typeface="+mn-lt"/>
                <a:cs typeface="+mn-lt"/>
              </a:rPr>
              <a:t> – solidifies knowledge and connects theory to real life.</a:t>
            </a:r>
            <a:endParaRPr lang="en-US" sz="2300" dirty="0"/>
          </a:p>
          <a:p>
            <a:pPr>
              <a:buFont typeface="Arial"/>
              <a:buChar char="•"/>
            </a:pPr>
            <a:r>
              <a:rPr lang="en-US" sz="2300" b="1" dirty="0">
                <a:ea typeface="+mn-lt"/>
                <a:cs typeface="+mn-lt"/>
              </a:rPr>
              <a:t>Enhances academic skills</a:t>
            </a:r>
            <a:r>
              <a:rPr lang="en-US" sz="2300" dirty="0">
                <a:ea typeface="+mn-lt"/>
                <a:cs typeface="+mn-lt"/>
              </a:rPr>
              <a:t> – identifies strengths and areas to improve (e.g., writing, time management).</a:t>
            </a:r>
            <a:endParaRPr lang="en-US" sz="2300" dirty="0"/>
          </a:p>
          <a:p>
            <a:pPr>
              <a:buFont typeface="Arial"/>
              <a:buChar char="•"/>
            </a:pPr>
            <a:r>
              <a:rPr lang="en-US" sz="2300" b="1" dirty="0">
                <a:ea typeface="+mn-lt"/>
                <a:cs typeface="+mn-lt"/>
              </a:rPr>
              <a:t>Promotes personal growth</a:t>
            </a:r>
            <a:r>
              <a:rPr lang="en-US" sz="2300" dirty="0">
                <a:ea typeface="+mn-lt"/>
                <a:cs typeface="+mn-lt"/>
              </a:rPr>
              <a:t> – builds self-awareness, resilience, and adaptability.</a:t>
            </a:r>
            <a:endParaRPr lang="en-US" sz="2300" dirty="0"/>
          </a:p>
          <a:p>
            <a:pPr>
              <a:buFont typeface="Arial"/>
              <a:buChar char="•"/>
            </a:pPr>
            <a:r>
              <a:rPr lang="en-US" sz="2300" b="1" dirty="0">
                <a:ea typeface="+mn-lt"/>
                <a:cs typeface="+mn-lt"/>
              </a:rPr>
              <a:t>Prepares for professional life</a:t>
            </a:r>
            <a:r>
              <a:rPr lang="en-US" sz="2300" dirty="0">
                <a:ea typeface="+mn-lt"/>
                <a:cs typeface="+mn-lt"/>
              </a:rPr>
              <a:t> – develops critical thinking and self-evaluation for future careers.</a:t>
            </a:r>
          </a:p>
          <a:p>
            <a:pPr>
              <a:buFont typeface="Arial"/>
              <a:buChar char="•"/>
            </a:pPr>
            <a:endParaRPr lang="en-US" sz="1100" dirty="0"/>
          </a:p>
          <a:p>
            <a:pPr marL="0" indent="0" algn="ctr">
              <a:buNone/>
            </a:pPr>
            <a:r>
              <a:rPr lang="en-US" sz="2300" b="1" dirty="0">
                <a:solidFill>
                  <a:srgbClr val="173AFF"/>
                </a:solidFill>
                <a:ea typeface="+mn-lt"/>
                <a:cs typeface="+mn-lt"/>
              </a:rPr>
              <a:t>Can you think of a specific example where a student might benefit from reflecting? Discuss with a partner.</a:t>
            </a:r>
            <a:endParaRPr lang="en-US" sz="2300" dirty="0"/>
          </a:p>
        </p:txBody>
      </p:sp>
      <p:sp>
        <p:nvSpPr>
          <p:cNvPr id="4" name="Date Placeholder 3">
            <a:extLst>
              <a:ext uri="{FF2B5EF4-FFF2-40B4-BE49-F238E27FC236}">
                <a16:creationId xmlns:a16="http://schemas.microsoft.com/office/drawing/2014/main" id="{6F84794A-3629-762B-FA86-8E6705E23E42}"/>
              </a:ext>
            </a:extLst>
          </p:cNvPr>
          <p:cNvSpPr>
            <a:spLocks noGrp="1"/>
          </p:cNvSpPr>
          <p:nvPr>
            <p:ph type="dt" sz="half" idx="10"/>
          </p:nvPr>
        </p:nvSpPr>
        <p:spPr/>
        <p:txBody>
          <a:bodyPr/>
          <a:lstStyle/>
          <a:p>
            <a:pPr>
              <a:defRPr/>
            </a:pPr>
            <a:fld id="{2303D31F-598B-47EE-BA37-93F097A3D676}" type="datetime1">
              <a:rPr lang="en-GB" altLang="en-US"/>
              <a:pPr>
                <a:defRPr/>
              </a:pPr>
              <a:t>06/06/2025</a:t>
            </a:fld>
            <a:endParaRPr lang="en-GB" altLang="en-US"/>
          </a:p>
        </p:txBody>
      </p:sp>
      <p:sp>
        <p:nvSpPr>
          <p:cNvPr id="5" name="Slide Number Placeholder 4">
            <a:extLst>
              <a:ext uri="{FF2B5EF4-FFF2-40B4-BE49-F238E27FC236}">
                <a16:creationId xmlns:a16="http://schemas.microsoft.com/office/drawing/2014/main" id="{95EFE032-36C7-C250-F956-1CB9023AA2BB}"/>
              </a:ext>
            </a:extLst>
          </p:cNvPr>
          <p:cNvSpPr>
            <a:spLocks noGrp="1"/>
          </p:cNvSpPr>
          <p:nvPr>
            <p:ph type="sldNum" sz="quarter" idx="12"/>
          </p:nvPr>
        </p:nvSpPr>
        <p:spPr/>
        <p:txBody>
          <a:bodyPr/>
          <a:lstStyle/>
          <a:p>
            <a:pPr>
              <a:defRPr/>
            </a:pPr>
            <a:fld id="{6550E941-99E4-4403-A917-B30FF69A9617}" type="slidenum">
              <a:rPr lang="en-GB" altLang="en-US"/>
              <a:pPr>
                <a:defRPr/>
              </a:pPr>
              <a:t>18</a:t>
            </a:fld>
            <a:endParaRPr lang="en-GB" altLang="en-US"/>
          </a:p>
        </p:txBody>
      </p:sp>
    </p:spTree>
    <p:extLst>
      <p:ext uri="{BB962C8B-B14F-4D97-AF65-F5344CB8AC3E}">
        <p14:creationId xmlns:p14="http://schemas.microsoft.com/office/powerpoint/2010/main" val="2660070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27E10-9E09-B0DD-F36E-E021E638A6D1}"/>
              </a:ext>
            </a:extLst>
          </p:cNvPr>
          <p:cNvSpPr>
            <a:spLocks noGrp="1"/>
          </p:cNvSpPr>
          <p:nvPr>
            <p:ph type="title"/>
          </p:nvPr>
        </p:nvSpPr>
        <p:spPr>
          <a:xfrm>
            <a:off x="457200" y="274638"/>
            <a:ext cx="8229600" cy="587726"/>
          </a:xfrm>
        </p:spPr>
        <p:txBody>
          <a:bodyPr/>
          <a:lstStyle/>
          <a:p>
            <a:r>
              <a:rPr lang="en-US" sz="3200" b="1">
                <a:ea typeface="+mj-lt"/>
                <a:cs typeface="+mj-lt"/>
              </a:rPr>
              <a:t>Why is Reflection Important...</a:t>
            </a:r>
            <a:endParaRPr lang="en-US" sz="3200">
              <a:ea typeface="+mj-lt"/>
              <a:cs typeface="+mj-lt"/>
            </a:endParaRPr>
          </a:p>
          <a:p>
            <a:endParaRPr lang="en-US"/>
          </a:p>
        </p:txBody>
      </p:sp>
      <p:sp>
        <p:nvSpPr>
          <p:cNvPr id="3" name="Content Placeholder 2">
            <a:extLst>
              <a:ext uri="{FF2B5EF4-FFF2-40B4-BE49-F238E27FC236}">
                <a16:creationId xmlns:a16="http://schemas.microsoft.com/office/drawing/2014/main" id="{9A97501F-E728-AC2C-C529-72D8D5C241B4}"/>
              </a:ext>
            </a:extLst>
          </p:cNvPr>
          <p:cNvSpPr>
            <a:spLocks noGrp="1"/>
          </p:cNvSpPr>
          <p:nvPr>
            <p:ph idx="1"/>
          </p:nvPr>
        </p:nvSpPr>
        <p:spPr>
          <a:xfrm>
            <a:off x="219226" y="453594"/>
            <a:ext cx="8705547" cy="5929000"/>
          </a:xfrm>
        </p:spPr>
        <p:txBody>
          <a:bodyPr/>
          <a:lstStyle/>
          <a:p>
            <a:pPr marL="0" indent="0" algn="just">
              <a:buNone/>
            </a:pPr>
            <a:r>
              <a:rPr lang="en-US" sz="2400" dirty="0"/>
              <a:t>For </a:t>
            </a:r>
            <a:r>
              <a:rPr lang="en-US" sz="2400" b="1" dirty="0"/>
              <a:t>those who work in health and social care...</a:t>
            </a:r>
          </a:p>
          <a:p>
            <a:pPr algn="just"/>
            <a:r>
              <a:rPr lang="en-GB" sz="2400" b="1" dirty="0"/>
              <a:t>Improves patient care</a:t>
            </a:r>
            <a:r>
              <a:rPr lang="en-GB" sz="2400" dirty="0"/>
              <a:t> – refines practice for safer, more effective care.</a:t>
            </a:r>
          </a:p>
          <a:p>
            <a:pPr algn="just"/>
            <a:r>
              <a:rPr lang="en-GB" sz="2400" b="1" dirty="0"/>
              <a:t>Supports ethical and empathic practice</a:t>
            </a:r>
            <a:r>
              <a:rPr lang="en-GB" sz="2400" dirty="0"/>
              <a:t> – ensures respectful, sensitive treatment.</a:t>
            </a:r>
          </a:p>
          <a:p>
            <a:pPr algn="just"/>
            <a:r>
              <a:rPr lang="en-GB" sz="2400" b="1" dirty="0"/>
              <a:t>Facilitates ongoing learning</a:t>
            </a:r>
            <a:r>
              <a:rPr lang="en-GB" sz="2400" dirty="0"/>
              <a:t> – encourages adapting to new evidence and techniques.</a:t>
            </a:r>
          </a:p>
          <a:p>
            <a:pPr algn="just"/>
            <a:r>
              <a:rPr lang="en-GB" sz="2400" b="1" dirty="0"/>
              <a:t>Builds resilience and well-being</a:t>
            </a:r>
            <a:r>
              <a:rPr lang="en-GB" sz="2400" dirty="0"/>
              <a:t> – helps manage stress and avoid burnout.</a:t>
            </a:r>
          </a:p>
          <a:p>
            <a:pPr marL="0" indent="0" algn="just">
              <a:buNone/>
            </a:pPr>
            <a:endParaRPr lang="en-GB" sz="1400" dirty="0"/>
          </a:p>
          <a:p>
            <a:pPr algn="ctr">
              <a:buNone/>
            </a:pPr>
            <a:r>
              <a:rPr lang="en-GB" sz="2500" b="1" dirty="0">
                <a:solidFill>
                  <a:srgbClr val="173AFF"/>
                </a:solidFill>
                <a:ea typeface="+mn-lt"/>
                <a:cs typeface="+mn-lt"/>
              </a:rPr>
              <a:t>Can you think of a specific example where a healthcare professional might benefit from reflecting? Discuss with a partner</a:t>
            </a:r>
            <a:endParaRPr lang="en-GB" sz="2500" b="1" dirty="0">
              <a:solidFill>
                <a:srgbClr val="173AFF"/>
              </a:solidFill>
            </a:endParaRPr>
          </a:p>
          <a:p>
            <a:pPr marL="0" indent="0" algn="just">
              <a:buNone/>
            </a:pPr>
            <a:endParaRPr lang="en-GB" sz="2400" dirty="0"/>
          </a:p>
          <a:p>
            <a:pPr marL="0" indent="0" algn="just">
              <a:buNone/>
            </a:pPr>
            <a:endParaRPr lang="en-US" sz="2400" dirty="0"/>
          </a:p>
        </p:txBody>
      </p:sp>
      <p:sp>
        <p:nvSpPr>
          <p:cNvPr id="4" name="Date Placeholder 3">
            <a:extLst>
              <a:ext uri="{FF2B5EF4-FFF2-40B4-BE49-F238E27FC236}">
                <a16:creationId xmlns:a16="http://schemas.microsoft.com/office/drawing/2014/main" id="{8FD95F86-FA11-A14F-A282-F09ECD121457}"/>
              </a:ext>
            </a:extLst>
          </p:cNvPr>
          <p:cNvSpPr>
            <a:spLocks noGrp="1"/>
          </p:cNvSpPr>
          <p:nvPr>
            <p:ph type="dt" sz="half" idx="10"/>
          </p:nvPr>
        </p:nvSpPr>
        <p:spPr/>
        <p:txBody>
          <a:bodyPr/>
          <a:lstStyle/>
          <a:p>
            <a:pPr>
              <a:defRPr/>
            </a:pPr>
            <a:fld id="{2303D31F-598B-47EE-BA37-93F097A3D676}" type="datetime1">
              <a:rPr lang="en-GB" altLang="en-US"/>
              <a:pPr>
                <a:defRPr/>
              </a:pPr>
              <a:t>06/06/2025</a:t>
            </a:fld>
            <a:endParaRPr lang="en-GB" altLang="en-US"/>
          </a:p>
        </p:txBody>
      </p:sp>
      <p:sp>
        <p:nvSpPr>
          <p:cNvPr id="5" name="Slide Number Placeholder 4">
            <a:extLst>
              <a:ext uri="{FF2B5EF4-FFF2-40B4-BE49-F238E27FC236}">
                <a16:creationId xmlns:a16="http://schemas.microsoft.com/office/drawing/2014/main" id="{1C18F6A9-2096-A706-E4C4-BE42D906BB69}"/>
              </a:ext>
            </a:extLst>
          </p:cNvPr>
          <p:cNvSpPr>
            <a:spLocks noGrp="1"/>
          </p:cNvSpPr>
          <p:nvPr>
            <p:ph type="sldNum" sz="quarter" idx="12"/>
          </p:nvPr>
        </p:nvSpPr>
        <p:spPr/>
        <p:txBody>
          <a:bodyPr/>
          <a:lstStyle/>
          <a:p>
            <a:pPr>
              <a:defRPr/>
            </a:pPr>
            <a:fld id="{6550E941-99E4-4403-A917-B30FF69A9617}" type="slidenum">
              <a:rPr lang="en-GB" altLang="en-US"/>
              <a:pPr>
                <a:defRPr/>
              </a:pPr>
              <a:t>19</a:t>
            </a:fld>
            <a:endParaRPr lang="en-GB" altLang="en-US"/>
          </a:p>
        </p:txBody>
      </p:sp>
    </p:spTree>
    <p:extLst>
      <p:ext uri="{BB962C8B-B14F-4D97-AF65-F5344CB8AC3E}">
        <p14:creationId xmlns:p14="http://schemas.microsoft.com/office/powerpoint/2010/main" val="642108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35891-9556-633A-D477-ECB6F031945B}"/>
              </a:ext>
            </a:extLst>
          </p:cNvPr>
          <p:cNvSpPr>
            <a:spLocks noGrp="1"/>
          </p:cNvSpPr>
          <p:nvPr>
            <p:ph type="title"/>
          </p:nvPr>
        </p:nvSpPr>
        <p:spPr>
          <a:xfrm>
            <a:off x="822325" y="136067"/>
            <a:ext cx="7499350" cy="393510"/>
          </a:xfrm>
        </p:spPr>
        <p:txBody>
          <a:bodyPr/>
          <a:lstStyle/>
          <a:p>
            <a:r>
              <a:rPr lang="en-US" sz="3200" b="1" dirty="0">
                <a:solidFill>
                  <a:srgbClr val="173AFF"/>
                </a:solidFill>
              </a:rPr>
              <a:t>Group Activity</a:t>
            </a:r>
          </a:p>
        </p:txBody>
      </p:sp>
      <p:sp>
        <p:nvSpPr>
          <p:cNvPr id="3" name="Content Placeholder 2">
            <a:extLst>
              <a:ext uri="{FF2B5EF4-FFF2-40B4-BE49-F238E27FC236}">
                <a16:creationId xmlns:a16="http://schemas.microsoft.com/office/drawing/2014/main" id="{AF9BE543-8EB5-75E4-55AB-8310E134B581}"/>
              </a:ext>
            </a:extLst>
          </p:cNvPr>
          <p:cNvSpPr>
            <a:spLocks noGrp="1"/>
          </p:cNvSpPr>
          <p:nvPr>
            <p:ph idx="1"/>
          </p:nvPr>
        </p:nvSpPr>
        <p:spPr>
          <a:xfrm>
            <a:off x="250825" y="579995"/>
            <a:ext cx="8637143" cy="4347223"/>
          </a:xfrm>
        </p:spPr>
        <p:txBody>
          <a:bodyPr/>
          <a:lstStyle/>
          <a:p>
            <a:pPr marL="0" indent="0">
              <a:buNone/>
            </a:pPr>
            <a:r>
              <a:rPr lang="en-GB" sz="2550" b="1" dirty="0"/>
              <a:t>What Makes a ‘Good’ vs. ‘Bad’ Reflection?</a:t>
            </a:r>
          </a:p>
          <a:p>
            <a:pPr marL="0" indent="0">
              <a:buNone/>
            </a:pPr>
            <a:r>
              <a:rPr lang="en-GB" sz="2550" dirty="0"/>
              <a:t>Now that you understand what a reflection is and what it includes, work with your group to brainstorm two lists:</a:t>
            </a:r>
          </a:p>
          <a:p>
            <a:pPr>
              <a:buFont typeface="+mj-lt"/>
              <a:buAutoNum type="arabicPeriod"/>
            </a:pPr>
            <a:r>
              <a:rPr lang="en-GB" sz="2550" b="1" dirty="0"/>
              <a:t>Effective Reflection:</a:t>
            </a:r>
            <a:r>
              <a:rPr lang="en-GB" sz="2550" dirty="0"/>
              <a:t> What actions, behaviours, or elements do you think contribute to a strong, thoughtful reflection? What details would be necessary to include if you’re demonstrating your ability to reflect to others?</a:t>
            </a:r>
          </a:p>
          <a:p>
            <a:pPr>
              <a:buFont typeface="+mj-lt"/>
              <a:buAutoNum type="arabicPeriod"/>
            </a:pPr>
            <a:r>
              <a:rPr lang="en-GB" sz="2550" b="1" dirty="0"/>
              <a:t>Ineffective Reflection:</a:t>
            </a:r>
            <a:r>
              <a:rPr lang="en-GB" sz="2550" dirty="0"/>
              <a:t> What common mistakes or missing elements result in a weak or unhelpful reflection?</a:t>
            </a:r>
          </a:p>
          <a:p>
            <a:r>
              <a:rPr lang="en-GB" sz="2550" dirty="0"/>
              <a:t>Write down your ideas for each list and be prepared to discuss them with the class.</a:t>
            </a:r>
          </a:p>
          <a:p>
            <a:endParaRPr lang="en-US" sz="2550" dirty="0"/>
          </a:p>
        </p:txBody>
      </p:sp>
      <p:sp>
        <p:nvSpPr>
          <p:cNvPr id="4" name="Date Placeholder 3">
            <a:extLst>
              <a:ext uri="{FF2B5EF4-FFF2-40B4-BE49-F238E27FC236}">
                <a16:creationId xmlns:a16="http://schemas.microsoft.com/office/drawing/2014/main" id="{E4D75FA1-B031-FB31-EBE2-2FAC2AF9941F}"/>
              </a:ext>
            </a:extLst>
          </p:cNvPr>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a:extLst>
              <a:ext uri="{FF2B5EF4-FFF2-40B4-BE49-F238E27FC236}">
                <a16:creationId xmlns:a16="http://schemas.microsoft.com/office/drawing/2014/main" id="{921314B0-08ED-DE90-DD84-146651F76B31}"/>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447708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C9A2E-5236-B8A1-A4B9-D6BBE3706B91}"/>
              </a:ext>
            </a:extLst>
          </p:cNvPr>
          <p:cNvSpPr>
            <a:spLocks noGrp="1"/>
          </p:cNvSpPr>
          <p:nvPr>
            <p:ph type="title"/>
          </p:nvPr>
        </p:nvSpPr>
        <p:spPr>
          <a:xfrm>
            <a:off x="1222375" y="31909"/>
            <a:ext cx="6967728" cy="503238"/>
          </a:xfrm>
        </p:spPr>
        <p:txBody>
          <a:bodyPr/>
          <a:lstStyle/>
          <a:p>
            <a:r>
              <a:rPr lang="en-US" sz="3200" b="1" dirty="0">
                <a:solidFill>
                  <a:srgbClr val="00B0F0"/>
                </a:solidFill>
              </a:rPr>
              <a:t>Some Possible Answers</a:t>
            </a:r>
          </a:p>
        </p:txBody>
      </p:sp>
      <p:sp>
        <p:nvSpPr>
          <p:cNvPr id="3" name="Content Placeholder 2">
            <a:extLst>
              <a:ext uri="{FF2B5EF4-FFF2-40B4-BE49-F238E27FC236}">
                <a16:creationId xmlns:a16="http://schemas.microsoft.com/office/drawing/2014/main" id="{C056086C-AABB-9A20-A161-C2F0254EEA77}"/>
              </a:ext>
            </a:extLst>
          </p:cNvPr>
          <p:cNvSpPr>
            <a:spLocks noGrp="1"/>
          </p:cNvSpPr>
          <p:nvPr>
            <p:ph idx="1"/>
          </p:nvPr>
        </p:nvSpPr>
        <p:spPr>
          <a:xfrm>
            <a:off x="164212" y="645542"/>
            <a:ext cx="4327271" cy="5029517"/>
          </a:xfrm>
          <a:ln w="28575">
            <a:solidFill>
              <a:srgbClr val="008200"/>
            </a:solidFill>
          </a:ln>
        </p:spPr>
        <p:txBody>
          <a:bodyPr/>
          <a:lstStyle/>
          <a:p>
            <a:pPr marL="0" indent="0">
              <a:buNone/>
            </a:pPr>
            <a:r>
              <a:rPr lang="en-GB" sz="2400" b="1" dirty="0">
                <a:solidFill>
                  <a:srgbClr val="008200"/>
                </a:solidFill>
              </a:rPr>
              <a:t>Effective Reflection (Good Reflection) </a:t>
            </a:r>
          </a:p>
          <a:p>
            <a:pPr>
              <a:buFont typeface="Arial" panose="020B0604020202020204" pitchFamily="34" charset="0"/>
              <a:buChar char="•"/>
            </a:pPr>
            <a:r>
              <a:rPr lang="en-GB" sz="1750" b="1" dirty="0"/>
              <a:t>Specific &amp; Detailed</a:t>
            </a:r>
            <a:r>
              <a:rPr lang="en-GB" sz="1750" dirty="0"/>
              <a:t> – Clearly explains thoughts, feelings, and experiences.</a:t>
            </a:r>
          </a:p>
          <a:p>
            <a:pPr algn="just">
              <a:buFont typeface="Arial" panose="020B0604020202020204" pitchFamily="34" charset="0"/>
              <a:buChar char="•"/>
            </a:pPr>
            <a:r>
              <a:rPr lang="en-GB" sz="1750" b="1" dirty="0"/>
              <a:t>Connects to Learning</a:t>
            </a:r>
            <a:r>
              <a:rPr lang="en-GB" sz="1750" dirty="0"/>
              <a:t> – Relates personal experiences to key concepts or lessons learned.</a:t>
            </a:r>
          </a:p>
          <a:p>
            <a:pPr>
              <a:buFont typeface="Arial" panose="020B0604020202020204" pitchFamily="34" charset="0"/>
              <a:buChar char="•"/>
            </a:pPr>
            <a:r>
              <a:rPr lang="en-GB" sz="1750" b="1" dirty="0"/>
              <a:t>Self-Aware &amp; Honest</a:t>
            </a:r>
            <a:r>
              <a:rPr lang="en-GB" sz="1750" dirty="0"/>
              <a:t> – Shows genuine self-assessment and willingness to improve.</a:t>
            </a:r>
          </a:p>
          <a:p>
            <a:pPr>
              <a:buFont typeface="Arial" panose="020B0604020202020204" pitchFamily="34" charset="0"/>
              <a:buChar char="•"/>
            </a:pPr>
            <a:r>
              <a:rPr lang="en-GB" sz="1750" b="1" dirty="0"/>
              <a:t>Includes Growth &amp; Next Steps</a:t>
            </a:r>
            <a:r>
              <a:rPr lang="en-GB" sz="1750" dirty="0"/>
              <a:t> – Identifies areas for improvement and how to apply lessons in the future.</a:t>
            </a:r>
          </a:p>
          <a:p>
            <a:pPr>
              <a:buFont typeface="Arial" panose="020B0604020202020204" pitchFamily="34" charset="0"/>
              <a:buChar char="•"/>
            </a:pPr>
            <a:r>
              <a:rPr lang="en-GB" sz="1750" b="1" dirty="0"/>
              <a:t>Balanced Perspective</a:t>
            </a:r>
            <a:r>
              <a:rPr lang="en-GB" sz="1750" dirty="0"/>
              <a:t> – Acknowledges both successes and challenges rather than just focusing on one.</a:t>
            </a:r>
          </a:p>
          <a:p>
            <a:endParaRPr lang="en-US" sz="2000" dirty="0"/>
          </a:p>
        </p:txBody>
      </p:sp>
      <p:sp>
        <p:nvSpPr>
          <p:cNvPr id="4" name="Date Placeholder 3">
            <a:extLst>
              <a:ext uri="{FF2B5EF4-FFF2-40B4-BE49-F238E27FC236}">
                <a16:creationId xmlns:a16="http://schemas.microsoft.com/office/drawing/2014/main" id="{4241A115-D1E4-B86D-ACDF-75F026CEC9DA}"/>
              </a:ext>
            </a:extLst>
          </p:cNvPr>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a:extLst>
              <a:ext uri="{FF2B5EF4-FFF2-40B4-BE49-F238E27FC236}">
                <a16:creationId xmlns:a16="http://schemas.microsoft.com/office/drawing/2014/main" id="{4A29E2A0-9BCF-89C6-7351-9E879D309E3D}"/>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
        <p:nvSpPr>
          <p:cNvPr id="6" name="Content Placeholder 2">
            <a:extLst>
              <a:ext uri="{FF2B5EF4-FFF2-40B4-BE49-F238E27FC236}">
                <a16:creationId xmlns:a16="http://schemas.microsoft.com/office/drawing/2014/main" id="{06B6CD87-A33E-1B77-8410-E6077BBDB6AD}"/>
              </a:ext>
            </a:extLst>
          </p:cNvPr>
          <p:cNvSpPr txBox="1">
            <a:spLocks/>
          </p:cNvSpPr>
          <p:nvPr/>
        </p:nvSpPr>
        <p:spPr bwMode="auto">
          <a:xfrm>
            <a:off x="4652518" y="645542"/>
            <a:ext cx="4327271" cy="5029517"/>
          </a:xfrm>
          <a:prstGeom prst="rect">
            <a:avLst/>
          </a:prstGeom>
          <a:noFill/>
          <a:ln w="28575">
            <a:solidFill>
              <a:srgbClr val="C00000"/>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400" b="1">
                <a:solidFill>
                  <a:srgbClr val="C00000"/>
                </a:solidFill>
              </a:rPr>
              <a:t>Ineffective Reflection (Bad Reflection) </a:t>
            </a:r>
          </a:p>
          <a:p>
            <a:r>
              <a:rPr lang="en-GB" sz="1750" b="1" dirty="0"/>
              <a:t>Vague &amp; Generalised</a:t>
            </a:r>
            <a:r>
              <a:rPr lang="en-GB" sz="1750" dirty="0"/>
              <a:t> – Lacks specific details, making it unclear or unhelpful.</a:t>
            </a:r>
          </a:p>
          <a:p>
            <a:r>
              <a:rPr lang="en-GB" sz="1750" b="1" dirty="0"/>
              <a:t>Doesn’t Connect to Learning</a:t>
            </a:r>
            <a:r>
              <a:rPr lang="en-GB" sz="1750" dirty="0"/>
              <a:t> – Just summarizes events without linking them to lessons or personal growth.</a:t>
            </a:r>
          </a:p>
          <a:p>
            <a:r>
              <a:rPr lang="en-GB" sz="1750" b="1" dirty="0"/>
              <a:t>Avoids Challenges</a:t>
            </a:r>
            <a:r>
              <a:rPr lang="en-GB" sz="1750" dirty="0"/>
              <a:t> – Only focuses on positives or avoids acknowledging areas for improvement.</a:t>
            </a:r>
          </a:p>
          <a:p>
            <a:r>
              <a:rPr lang="en-GB" sz="1750" b="1" dirty="0"/>
              <a:t>Too Short or Superficial</a:t>
            </a:r>
            <a:r>
              <a:rPr lang="en-GB" sz="1750" dirty="0"/>
              <a:t> – Lacks depth or critical thinking.</a:t>
            </a:r>
          </a:p>
          <a:p>
            <a:r>
              <a:rPr lang="en-GB" sz="1750" b="1" dirty="0"/>
              <a:t>Blames External Factors</a:t>
            </a:r>
            <a:r>
              <a:rPr lang="en-GB" sz="1750" dirty="0"/>
              <a:t> – Doesn’t take personal responsibility or reflect on one’s own role in the experience</a:t>
            </a:r>
            <a:endParaRPr lang="en-US" sz="1750" dirty="0"/>
          </a:p>
        </p:txBody>
      </p:sp>
    </p:spTree>
    <p:extLst>
      <p:ext uri="{BB962C8B-B14F-4D97-AF65-F5344CB8AC3E}">
        <p14:creationId xmlns:p14="http://schemas.microsoft.com/office/powerpoint/2010/main" val="449013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FECE2-C400-7DF2-B355-D63F8913E162}"/>
              </a:ext>
            </a:extLst>
          </p:cNvPr>
          <p:cNvSpPr>
            <a:spLocks noGrp="1"/>
          </p:cNvSpPr>
          <p:nvPr>
            <p:ph type="title"/>
          </p:nvPr>
        </p:nvSpPr>
        <p:spPr/>
        <p:txBody>
          <a:bodyPr/>
          <a:lstStyle/>
          <a:p>
            <a:r>
              <a:rPr lang="en-US" dirty="0"/>
              <a:t>Why it matters</a:t>
            </a:r>
          </a:p>
        </p:txBody>
      </p:sp>
      <p:sp>
        <p:nvSpPr>
          <p:cNvPr id="3" name="Content Placeholder 2">
            <a:extLst>
              <a:ext uri="{FF2B5EF4-FFF2-40B4-BE49-F238E27FC236}">
                <a16:creationId xmlns:a16="http://schemas.microsoft.com/office/drawing/2014/main" id="{B80C1469-19CF-A9AB-CF08-070571F9C97B}"/>
              </a:ext>
            </a:extLst>
          </p:cNvPr>
          <p:cNvSpPr>
            <a:spLocks noGrp="1"/>
          </p:cNvSpPr>
          <p:nvPr>
            <p:ph idx="1"/>
          </p:nvPr>
        </p:nvSpPr>
        <p:spPr/>
        <p:txBody>
          <a:bodyPr/>
          <a:lstStyle/>
          <a:p>
            <a:pPr marL="0" indent="0">
              <a:buNone/>
            </a:pPr>
            <a:r>
              <a:rPr lang="en-US" dirty="0"/>
              <a:t>Discuss with a partner/partners:</a:t>
            </a:r>
          </a:p>
          <a:p>
            <a:pPr marL="0" indent="0">
              <a:buNone/>
            </a:pPr>
            <a:endParaRPr lang="en-US" dirty="0">
              <a:solidFill>
                <a:srgbClr val="000000"/>
              </a:solidFill>
            </a:endParaRPr>
          </a:p>
          <a:p>
            <a:pPr marL="0" indent="0">
              <a:buNone/>
            </a:pPr>
            <a:r>
              <a:rPr lang="en-US" dirty="0">
                <a:solidFill>
                  <a:srgbClr val="173AFF"/>
                </a:solidFill>
              </a:rPr>
              <a:t>Even though you will not need to submit a reflection until </a:t>
            </a:r>
            <a:r>
              <a:rPr lang="en-US" b="1" dirty="0">
                <a:solidFill>
                  <a:srgbClr val="173AFF"/>
                </a:solidFill>
              </a:rPr>
              <a:t>Week 11</a:t>
            </a:r>
            <a:r>
              <a:rPr lang="en-US" dirty="0">
                <a:solidFill>
                  <a:srgbClr val="173AFF"/>
                </a:solidFill>
              </a:rPr>
              <a:t>, why do you think we teach you the importance of reflection in </a:t>
            </a:r>
            <a:r>
              <a:rPr lang="en-US" b="1" dirty="0">
                <a:solidFill>
                  <a:srgbClr val="173AFF"/>
                </a:solidFill>
              </a:rPr>
              <a:t>Week 1</a:t>
            </a:r>
            <a:r>
              <a:rPr lang="en-US" dirty="0">
                <a:solidFill>
                  <a:srgbClr val="173AFF"/>
                </a:solidFill>
              </a:rPr>
              <a:t>?</a:t>
            </a:r>
            <a:endParaRPr lang="en-US"/>
          </a:p>
        </p:txBody>
      </p:sp>
      <p:sp>
        <p:nvSpPr>
          <p:cNvPr id="4" name="Date Placeholder 3">
            <a:extLst>
              <a:ext uri="{FF2B5EF4-FFF2-40B4-BE49-F238E27FC236}">
                <a16:creationId xmlns:a16="http://schemas.microsoft.com/office/drawing/2014/main" id="{F9849A1D-B932-ECAD-1870-05625623386F}"/>
              </a:ext>
            </a:extLst>
          </p:cNvPr>
          <p:cNvSpPr>
            <a:spLocks noGrp="1"/>
          </p:cNvSpPr>
          <p:nvPr>
            <p:ph type="dt" sz="half" idx="10"/>
          </p:nvPr>
        </p:nvSpPr>
        <p:spPr/>
        <p:txBody>
          <a:bodyPr/>
          <a:lstStyle/>
          <a:p>
            <a:pPr>
              <a:defRPr/>
            </a:pPr>
            <a:fld id="{2303D31F-598B-47EE-BA37-93F097A3D676}" type="datetime1">
              <a:rPr lang="en-GB" altLang="en-US"/>
              <a:pPr>
                <a:defRPr/>
              </a:pPr>
              <a:t>06/06/2025</a:t>
            </a:fld>
            <a:endParaRPr lang="en-GB" altLang="en-US"/>
          </a:p>
        </p:txBody>
      </p:sp>
      <p:sp>
        <p:nvSpPr>
          <p:cNvPr id="5" name="Slide Number Placeholder 4">
            <a:extLst>
              <a:ext uri="{FF2B5EF4-FFF2-40B4-BE49-F238E27FC236}">
                <a16:creationId xmlns:a16="http://schemas.microsoft.com/office/drawing/2014/main" id="{FB5F9BB8-AB3A-DD6C-D443-92E51495B480}"/>
              </a:ext>
            </a:extLst>
          </p:cNvPr>
          <p:cNvSpPr>
            <a:spLocks noGrp="1"/>
          </p:cNvSpPr>
          <p:nvPr>
            <p:ph type="sldNum" sz="quarter" idx="12"/>
          </p:nvPr>
        </p:nvSpPr>
        <p:spPr/>
        <p:txBody>
          <a:bodyPr/>
          <a:lstStyle/>
          <a:p>
            <a:pPr>
              <a:defRPr/>
            </a:pPr>
            <a:fld id="{6550E941-99E4-4403-A917-B30FF69A9617}" type="slidenum">
              <a:rPr lang="en-GB" altLang="en-US"/>
              <a:pPr>
                <a:defRPr/>
              </a:pPr>
              <a:t>22</a:t>
            </a:fld>
            <a:endParaRPr lang="en-GB" altLang="en-US"/>
          </a:p>
        </p:txBody>
      </p:sp>
    </p:spTree>
    <p:extLst>
      <p:ext uri="{BB962C8B-B14F-4D97-AF65-F5344CB8AC3E}">
        <p14:creationId xmlns:p14="http://schemas.microsoft.com/office/powerpoint/2010/main" val="4042947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DE211-2C24-4DEE-8844-267E2D09EB20}"/>
              </a:ext>
            </a:extLst>
          </p:cNvPr>
          <p:cNvSpPr>
            <a:spLocks noGrp="1"/>
          </p:cNvSpPr>
          <p:nvPr>
            <p:ph type="title"/>
          </p:nvPr>
        </p:nvSpPr>
        <p:spPr>
          <a:xfrm>
            <a:off x="457200" y="-46495"/>
            <a:ext cx="8229600" cy="1143000"/>
          </a:xfrm>
        </p:spPr>
        <p:txBody>
          <a:bodyPr/>
          <a:lstStyle/>
          <a:p>
            <a:r>
              <a:rPr lang="en-GB" b="1" dirty="0">
                <a:solidFill>
                  <a:srgbClr val="00B050"/>
                </a:solidFill>
              </a:rPr>
              <a:t>Individual task </a:t>
            </a:r>
          </a:p>
        </p:txBody>
      </p:sp>
      <p:sp>
        <p:nvSpPr>
          <p:cNvPr id="3" name="Content Placeholder 2">
            <a:extLst>
              <a:ext uri="{FF2B5EF4-FFF2-40B4-BE49-F238E27FC236}">
                <a16:creationId xmlns:a16="http://schemas.microsoft.com/office/drawing/2014/main" id="{3C9A0CC3-8759-49BF-BA64-DC9A098CE846}"/>
              </a:ext>
            </a:extLst>
          </p:cNvPr>
          <p:cNvSpPr>
            <a:spLocks noGrp="1"/>
          </p:cNvSpPr>
          <p:nvPr>
            <p:ph idx="1"/>
          </p:nvPr>
        </p:nvSpPr>
        <p:spPr>
          <a:xfrm>
            <a:off x="457200" y="951571"/>
            <a:ext cx="8229600" cy="4477003"/>
          </a:xfrm>
        </p:spPr>
        <p:txBody>
          <a:bodyPr/>
          <a:lstStyle/>
          <a:p>
            <a:r>
              <a:rPr lang="en-GB" sz="2800" dirty="0"/>
              <a:t>Think about a </a:t>
            </a:r>
            <a:r>
              <a:rPr lang="en-GB" sz="2800" b="1" dirty="0"/>
              <a:t>your Admissions Interview for UWTSD. </a:t>
            </a:r>
          </a:p>
          <a:p>
            <a:r>
              <a:rPr lang="en-GB" sz="2800" dirty="0"/>
              <a:t>Write a short reflection about this experience which clearly follows any of the 3 models of reflection we’ve discussed today.</a:t>
            </a:r>
          </a:p>
          <a:p>
            <a:pPr lvl="1"/>
            <a:r>
              <a:rPr lang="en-GB" dirty="0"/>
              <a:t>Try to write at least 200 words</a:t>
            </a:r>
          </a:p>
          <a:p>
            <a:pPr lvl="1"/>
            <a:r>
              <a:rPr lang="en-GB" dirty="0"/>
              <a:t>Make sure to show each stage with a heading</a:t>
            </a:r>
          </a:p>
          <a:p>
            <a:pPr lvl="1"/>
            <a:r>
              <a:rPr lang="en-GB" dirty="0"/>
              <a:t>Make sure your reflection includes some ideas about what you would do differently in the future (even though you did get in!) </a:t>
            </a:r>
          </a:p>
          <a:p>
            <a:pPr lvl="1"/>
            <a:endParaRPr lang="en-GB" dirty="0"/>
          </a:p>
        </p:txBody>
      </p:sp>
      <p:sp>
        <p:nvSpPr>
          <p:cNvPr id="4" name="Date Placeholder 3">
            <a:extLst>
              <a:ext uri="{FF2B5EF4-FFF2-40B4-BE49-F238E27FC236}">
                <a16:creationId xmlns:a16="http://schemas.microsoft.com/office/drawing/2014/main" id="{3EEE17B1-C6CD-4AAD-B600-8F743AB87F8F}"/>
              </a:ext>
            </a:extLst>
          </p:cNvPr>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a:extLst>
              <a:ext uri="{FF2B5EF4-FFF2-40B4-BE49-F238E27FC236}">
                <a16:creationId xmlns:a16="http://schemas.microsoft.com/office/drawing/2014/main" id="{2DB5109F-FD3C-4AC7-8A77-52AE633B066D}"/>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14722802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160" y="45344"/>
            <a:ext cx="7345680" cy="548641"/>
          </a:xfrm>
        </p:spPr>
        <p:txBody>
          <a:bodyPr/>
          <a:lstStyle/>
          <a:p>
            <a:r>
              <a:rPr lang="en-GB" sz="3200" b="1" dirty="0"/>
              <a:t>References (and further resources!)</a:t>
            </a:r>
          </a:p>
        </p:txBody>
      </p:sp>
      <p:sp>
        <p:nvSpPr>
          <p:cNvPr id="3" name="Content Placeholder 2"/>
          <p:cNvSpPr>
            <a:spLocks noGrp="1"/>
          </p:cNvSpPr>
          <p:nvPr>
            <p:ph idx="1"/>
          </p:nvPr>
        </p:nvSpPr>
        <p:spPr>
          <a:xfrm>
            <a:off x="115824" y="484257"/>
            <a:ext cx="8912352" cy="4464497"/>
          </a:xfrm>
        </p:spPr>
        <p:txBody>
          <a:bodyPr>
            <a:noAutofit/>
          </a:bodyPr>
          <a:lstStyle/>
          <a:p>
            <a:pPr marL="0" indent="0">
              <a:buNone/>
            </a:pPr>
            <a:r>
              <a:rPr lang="en-GB" sz="1550" dirty="0"/>
              <a:t>Gibbs, G. (1988) </a:t>
            </a:r>
            <a:r>
              <a:rPr lang="en-GB" sz="1550" i="1" dirty="0"/>
              <a:t>Learning by doing: a guide to teaching and learning methods</a:t>
            </a:r>
            <a:r>
              <a:rPr lang="en-GB" sz="1550" dirty="0"/>
              <a:t>. [London]: FEU.</a:t>
            </a:r>
          </a:p>
          <a:p>
            <a:pPr marL="0" indent="0">
              <a:buNone/>
            </a:pPr>
            <a:r>
              <a:rPr lang="en-GB" sz="1550" dirty="0"/>
              <a:t>Leeds Beckett University (2015) </a:t>
            </a:r>
            <a:r>
              <a:rPr lang="en-GB" sz="1550" i="1" dirty="0"/>
              <a:t>Content Preview: Models for structuring reflection</a:t>
            </a:r>
            <a:r>
              <a:rPr lang="en-GB" sz="1550" dirty="0"/>
              <a:t>. Available at: </a:t>
            </a:r>
            <a:r>
              <a:rPr lang="en-GB" sz="1550" dirty="0">
                <a:hlinkClick r:id="rId2"/>
              </a:rPr>
              <a:t>https://skillsforlearning.leedsbeckett.ac.uk/preview/content/models/02.shtml</a:t>
            </a:r>
            <a:r>
              <a:rPr lang="en-GB" sz="1550" dirty="0"/>
              <a:t> (Accessed: 8</a:t>
            </a:r>
            <a:r>
              <a:rPr lang="en-GB" sz="1550" baseline="30000" dirty="0"/>
              <a:t>th</a:t>
            </a:r>
            <a:r>
              <a:rPr lang="en-GB" sz="1550" dirty="0"/>
              <a:t> July 2019). </a:t>
            </a:r>
          </a:p>
          <a:p>
            <a:pPr marL="0" indent="0">
              <a:buNone/>
            </a:pPr>
            <a:r>
              <a:rPr lang="en-GB" sz="1550" dirty="0"/>
              <a:t>Kolb, D. A. (1984) </a:t>
            </a:r>
            <a:r>
              <a:rPr lang="en-GB" sz="1550" i="1" dirty="0"/>
              <a:t>Experiential learning: experience as the source of learning and development</a:t>
            </a:r>
            <a:r>
              <a:rPr lang="en-GB" sz="1550" dirty="0"/>
              <a:t>. Englewood Cliffs; London: Prentice-Hall.</a:t>
            </a:r>
          </a:p>
          <a:p>
            <a:pPr marL="0" indent="0">
              <a:buNone/>
            </a:pPr>
            <a:r>
              <a:rPr lang="en-GB" sz="1550" dirty="0"/>
              <a:t>Nursing Answers (2024) </a:t>
            </a:r>
            <a:r>
              <a:rPr lang="en-GB" sz="1550" i="1" dirty="0"/>
              <a:t>Driscoll’s Model of Reflection</a:t>
            </a:r>
            <a:r>
              <a:rPr lang="en-GB" sz="1550" dirty="0"/>
              <a:t>. Available at: </a:t>
            </a:r>
            <a:r>
              <a:rPr lang="en-GB" sz="1550" dirty="0">
                <a:hlinkClick r:id="rId3"/>
              </a:rPr>
              <a:t>https://nursinganswers.net/reflective-guides/driscoll-model-of-reflection.php</a:t>
            </a:r>
            <a:r>
              <a:rPr lang="en-GB" sz="1550" dirty="0"/>
              <a:t> (Accessed: 18</a:t>
            </a:r>
            <a:r>
              <a:rPr lang="en-GB" sz="1550" baseline="30000" dirty="0"/>
              <a:t>th</a:t>
            </a:r>
            <a:r>
              <a:rPr lang="en-GB" sz="1550" dirty="0"/>
              <a:t> December 2024)</a:t>
            </a:r>
          </a:p>
          <a:p>
            <a:pPr marL="0" indent="0">
              <a:buNone/>
            </a:pPr>
            <a:r>
              <a:rPr lang="en-GB" sz="1550" dirty="0"/>
              <a:t>Structural Learning (2023) </a:t>
            </a:r>
            <a:r>
              <a:rPr lang="en-GB" sz="1550" i="1" dirty="0"/>
              <a:t>Gibbs’ Reflective Cycle. </a:t>
            </a:r>
            <a:r>
              <a:rPr lang="en-GB" sz="1550" dirty="0"/>
              <a:t>Available at: </a:t>
            </a:r>
            <a:r>
              <a:rPr lang="en-GB" sz="1550" dirty="0">
                <a:hlinkClick r:id="rId4"/>
              </a:rPr>
              <a:t>https://www.structural-learning.com/post/gibbs-reflective-cycle</a:t>
            </a:r>
            <a:r>
              <a:rPr lang="en-GB" sz="1550" dirty="0"/>
              <a:t> (Accessed: 8</a:t>
            </a:r>
            <a:r>
              <a:rPr lang="en-GB" sz="1550" baseline="30000" dirty="0"/>
              <a:t>th</a:t>
            </a:r>
            <a:r>
              <a:rPr lang="en-GB" sz="1550" dirty="0"/>
              <a:t> January 2025)</a:t>
            </a:r>
            <a:endParaRPr lang="en-GB" sz="1550" i="1" dirty="0"/>
          </a:p>
          <a:p>
            <a:pPr marL="0" indent="0">
              <a:buNone/>
            </a:pPr>
            <a:r>
              <a:rPr lang="en-GB" sz="1550" dirty="0"/>
              <a:t>University of Edinburgh (2024) </a:t>
            </a:r>
            <a:r>
              <a:rPr lang="en-GB" sz="1550" i="1" dirty="0"/>
              <a:t>Reflection Toolkit. </a:t>
            </a:r>
            <a:r>
              <a:rPr lang="en-GB" sz="1550" dirty="0"/>
              <a:t>Available at: </a:t>
            </a:r>
            <a:r>
              <a:rPr lang="en-GB" sz="1550" dirty="0">
                <a:hlinkClick r:id="rId5"/>
              </a:rPr>
              <a:t>https://reflection.ed.ac.uk/</a:t>
            </a:r>
            <a:r>
              <a:rPr lang="en-GB" sz="1550" dirty="0"/>
              <a:t> (Accessed: 10</a:t>
            </a:r>
            <a:r>
              <a:rPr lang="en-GB" sz="1550" baseline="30000" dirty="0"/>
              <a:t>th</a:t>
            </a:r>
            <a:r>
              <a:rPr lang="en-GB" sz="1550" dirty="0"/>
              <a:t> January 2025)</a:t>
            </a:r>
          </a:p>
          <a:p>
            <a:pPr marL="0" indent="0">
              <a:buNone/>
            </a:pPr>
            <a:r>
              <a:rPr lang="en-GB" sz="1550" b="1" dirty="0"/>
              <a:t>Further Resources: </a:t>
            </a:r>
            <a:endParaRPr lang="en-GB" sz="1550" dirty="0"/>
          </a:p>
          <a:p>
            <a:pPr marL="0" indent="0">
              <a:buNone/>
            </a:pPr>
            <a:r>
              <a:rPr lang="en-GB" sz="1550" dirty="0"/>
              <a:t>Open University. (n.d</a:t>
            </a:r>
            <a:r>
              <a:rPr lang="en-GB" sz="1550" i="1" dirty="0"/>
              <a:t>.). Reflective Learning</a:t>
            </a:r>
            <a:r>
              <a:rPr lang="en-GB" sz="1550" dirty="0"/>
              <a:t>. Available at: </a:t>
            </a:r>
            <a:r>
              <a:rPr lang="en-GB" sz="1550" dirty="0">
                <a:hlinkClick r:id="rId6"/>
              </a:rPr>
              <a:t>https://help.open.ac.uk/strategic-study-techniques/reflective-learning</a:t>
            </a:r>
            <a:r>
              <a:rPr lang="en-GB" sz="1550" dirty="0"/>
              <a:t>  (Accessed 3 Feb. 2025)</a:t>
            </a:r>
          </a:p>
          <a:p>
            <a:pPr marL="0" indent="0">
              <a:buNone/>
            </a:pPr>
            <a:r>
              <a:rPr lang="en-GB" sz="1550" dirty="0"/>
              <a:t>University of Cambridge. (n.d.). </a:t>
            </a:r>
            <a:r>
              <a:rPr lang="en-GB" sz="1550" i="1" dirty="0"/>
              <a:t>Reflective Writing - Reflective Practice Toolkit</a:t>
            </a:r>
            <a:r>
              <a:rPr lang="en-GB" sz="1550" dirty="0"/>
              <a:t>. Available at: </a:t>
            </a:r>
            <a:r>
              <a:rPr lang="en-GB" sz="1550" dirty="0">
                <a:hlinkClick r:id="rId7"/>
              </a:rPr>
              <a:t>https://libguides.cam.ac.uk/reflectivepracticetoolkit/reflectivewriting</a:t>
            </a:r>
            <a:r>
              <a:rPr lang="en-GB" sz="1550" dirty="0"/>
              <a:t>  (Accessed 20</a:t>
            </a:r>
            <a:r>
              <a:rPr lang="en-GB" sz="1550" baseline="30000" dirty="0"/>
              <a:t>th</a:t>
            </a:r>
            <a:r>
              <a:rPr lang="en-GB" sz="1550" dirty="0"/>
              <a:t>  Feb. 2025)</a:t>
            </a:r>
          </a:p>
          <a:p>
            <a:pPr marL="0" indent="0">
              <a:buNone/>
            </a:pPr>
            <a:r>
              <a:rPr lang="en-GB" sz="1550" dirty="0"/>
              <a:t>University of Edinburgh (2024) </a:t>
            </a:r>
            <a:r>
              <a:rPr lang="en-GB" sz="1550" i="1" dirty="0"/>
              <a:t>Reflection Toolkit. </a:t>
            </a:r>
            <a:r>
              <a:rPr lang="en-GB" sz="1550" dirty="0"/>
              <a:t>Available at: </a:t>
            </a:r>
            <a:r>
              <a:rPr lang="en-GB" sz="1550" dirty="0">
                <a:hlinkClick r:id="rId5"/>
              </a:rPr>
              <a:t>https://reflection.ed.ac.uk/</a:t>
            </a:r>
            <a:r>
              <a:rPr lang="en-GB" sz="1550" dirty="0"/>
              <a:t> (Accessed: 10</a:t>
            </a:r>
            <a:r>
              <a:rPr lang="en-GB" sz="1550" baseline="30000" dirty="0"/>
              <a:t>th</a:t>
            </a:r>
            <a:r>
              <a:rPr lang="en-GB" sz="1550" dirty="0"/>
              <a:t> January 2025)</a:t>
            </a:r>
          </a:p>
          <a:p>
            <a:pPr marL="0" indent="0">
              <a:buNone/>
            </a:pPr>
            <a:endParaRPr lang="en-GB" sz="1550" b="1"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37380819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129</TotalTime>
  <Words>1872</Words>
  <Application>Microsoft Office PowerPoint</Application>
  <PresentationFormat>On-screen Show (4:3)</PresentationFormat>
  <Paragraphs>163</Paragraphs>
  <Slides>24</Slides>
  <Notes>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20140311PresentationUWTSDTemplate</vt:lpstr>
      <vt:lpstr>LCHS4001</vt:lpstr>
      <vt:lpstr>Discussion</vt:lpstr>
      <vt:lpstr>What is reflection?</vt:lpstr>
      <vt:lpstr>What is reflective thinking?</vt:lpstr>
      <vt:lpstr>Why Reflect?</vt:lpstr>
      <vt:lpstr>Why Reflect?</vt:lpstr>
      <vt:lpstr>Common Frameworks (models) of Reflection</vt:lpstr>
      <vt:lpstr>Common Frameworks (models) of Reflection</vt:lpstr>
      <vt:lpstr>Most models follow this basic cycle…</vt:lpstr>
      <vt:lpstr>Basically...</vt:lpstr>
      <vt:lpstr>Kolb’s ‘Experiential Learning Cycle’ (1984)</vt:lpstr>
      <vt:lpstr>Gibbs’ Reflective Cycle (1988)</vt:lpstr>
      <vt:lpstr>Driscoll’s Model of Reflection (1994)</vt:lpstr>
      <vt:lpstr>The Description Stage</vt:lpstr>
      <vt:lpstr>Evaluative Stage</vt:lpstr>
      <vt:lpstr>Analytical Stage</vt:lpstr>
      <vt:lpstr>‘To the Future!’ Stage</vt:lpstr>
      <vt:lpstr>Why is Reflection Important...</vt:lpstr>
      <vt:lpstr>Why is Reflection Important... </vt:lpstr>
      <vt:lpstr>Group Activity</vt:lpstr>
      <vt:lpstr>Some Possible Answers</vt:lpstr>
      <vt:lpstr>Why it matters</vt:lpstr>
      <vt:lpstr>Individual task </vt:lpstr>
      <vt:lpstr>References (and further resources!)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lizeta demetriou</dc:creator>
  <cp:lastModifiedBy>Naomi Doerge</cp:lastModifiedBy>
  <cp:revision>158</cp:revision>
  <cp:lastPrinted>2018-07-09T15:27:01Z</cp:lastPrinted>
  <dcterms:created xsi:type="dcterms:W3CDTF">2002-10-07T19:43:58Z</dcterms:created>
  <dcterms:modified xsi:type="dcterms:W3CDTF">2025-06-06T13:35:31Z</dcterms:modified>
</cp:coreProperties>
</file>