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gif" ContentType="image/gif"/>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3" r:id="rId1"/>
  </p:sldMasterIdLst>
  <p:notesMasterIdLst>
    <p:notesMasterId r:id="rId14"/>
  </p:notesMasterIdLst>
  <p:sldIdLst>
    <p:sldId id="256" r:id="rId2"/>
    <p:sldId id="262" r:id="rId3"/>
    <p:sldId id="264" r:id="rId4"/>
    <p:sldId id="265" r:id="rId5"/>
    <p:sldId id="257" r:id="rId6"/>
    <p:sldId id="266" r:id="rId7"/>
    <p:sldId id="259" r:id="rId8"/>
    <p:sldId id="267" r:id="rId9"/>
    <p:sldId id="263" r:id="rId10"/>
    <p:sldId id="268" r:id="rId11"/>
    <p:sldId id="269" r:id="rId12"/>
    <p:sldId id="260"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06"/>
    <p:restoredTop sz="94674"/>
  </p:normalViewPr>
  <p:slideViewPr>
    <p:cSldViewPr snapToGrid="0" snapToObjects="1">
      <p:cViewPr varScale="1">
        <p:scale>
          <a:sx n="124" d="100"/>
          <a:sy n="124" d="100"/>
        </p:scale>
        <p:origin x="2320"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2EB4CD-BFC0-6843-82AB-7BD4FEF31083}" type="datetimeFigureOut">
              <a:rPr lang="en-US" smtClean="0"/>
              <a:t>1/7/18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E0EF01-2B2B-7F4B-A7D9-1EE89DFF3668}" type="slidenum">
              <a:rPr lang="en-US" smtClean="0"/>
              <a:t>‹#›</a:t>
            </a:fld>
            <a:endParaRPr lang="en-US"/>
          </a:p>
        </p:txBody>
      </p:sp>
    </p:spTree>
    <p:extLst>
      <p:ext uri="{BB962C8B-B14F-4D97-AF65-F5344CB8AC3E}">
        <p14:creationId xmlns:p14="http://schemas.microsoft.com/office/powerpoint/2010/main" val="245653038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6E0EF01-2B2B-7F4B-A7D9-1EE89DFF3668}" type="slidenum">
              <a:rPr lang="en-US" smtClean="0"/>
              <a:t>3</a:t>
            </a:fld>
            <a:endParaRPr lang="en-US"/>
          </a:p>
        </p:txBody>
      </p:sp>
    </p:spTree>
    <p:extLst>
      <p:ext uri="{BB962C8B-B14F-4D97-AF65-F5344CB8AC3E}">
        <p14:creationId xmlns:p14="http://schemas.microsoft.com/office/powerpoint/2010/main" val="7818929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Black Women</a:t>
            </a:r>
          </a:p>
          <a:p>
            <a:endParaRPr lang="en-US" dirty="0" smtClean="0"/>
          </a:p>
          <a:p>
            <a:pPr marL="285750" indent="-285750">
              <a:buFont typeface="Arial"/>
              <a:buChar char="•"/>
            </a:pPr>
            <a:r>
              <a:rPr lang="en-US" sz="1200" dirty="0" smtClean="0"/>
              <a:t>More than 80 percent of black women with children in the United States are either the sole or principal breadwinners in their families a figure higher than 50 percent of all women in the US regardless of race.</a:t>
            </a:r>
          </a:p>
          <a:p>
            <a:pPr marL="285750" indent="-285750">
              <a:buFont typeface="Arial"/>
              <a:buChar char="•"/>
            </a:pPr>
            <a:r>
              <a:rPr lang="en-US" sz="1200" dirty="0" smtClean="0"/>
              <a:t>This social reality stems from and is exacerbated by the prison industrial complex’s mass incarceration rate of Black males, a </a:t>
            </a:r>
            <a:r>
              <a:rPr lang="en-US" sz="1200" dirty="0" err="1" smtClean="0"/>
              <a:t>carceral</a:t>
            </a:r>
            <a:r>
              <a:rPr lang="en-US" sz="1200" dirty="0" smtClean="0"/>
              <a:t> figure that incarcerates more Black males per head than there were slaves before the American Civil War (Alexander, 2010), and subsequently forces many Black women to assume the role of head of household in pursuit of subsistence for themselves and their families.</a:t>
            </a:r>
          </a:p>
          <a:p>
            <a:pPr marL="285750" indent="-285750">
              <a:buFont typeface="Arial"/>
              <a:buChar char="•"/>
            </a:pPr>
            <a:r>
              <a:rPr lang="en-US" sz="1200" dirty="0" smtClean="0"/>
              <a:t>A structural forced removal of Black males away from Black households due to a </a:t>
            </a:r>
            <a:r>
              <a:rPr lang="en-US" sz="1200" dirty="0" err="1" smtClean="0"/>
              <a:t>racialized</a:t>
            </a:r>
            <a:r>
              <a:rPr lang="en-US" sz="1200" dirty="0" smtClean="0"/>
              <a:t> </a:t>
            </a:r>
            <a:r>
              <a:rPr lang="en-US" sz="1200" dirty="0" err="1" smtClean="0"/>
              <a:t>carceral</a:t>
            </a:r>
            <a:r>
              <a:rPr lang="en-US" sz="1200" dirty="0" smtClean="0"/>
              <a:t> state has left many Black women alone in confronting the health, educational, and income disparities that they themselves and their children encounter in a highly inequitable US.</a:t>
            </a:r>
          </a:p>
          <a:p>
            <a:endParaRPr lang="en-US" dirty="0"/>
          </a:p>
        </p:txBody>
      </p:sp>
      <p:sp>
        <p:nvSpPr>
          <p:cNvPr id="4" name="Slide Number Placeholder 3"/>
          <p:cNvSpPr>
            <a:spLocks noGrp="1"/>
          </p:cNvSpPr>
          <p:nvPr>
            <p:ph type="sldNum" sz="quarter" idx="10"/>
          </p:nvPr>
        </p:nvSpPr>
        <p:spPr/>
        <p:txBody>
          <a:bodyPr/>
          <a:lstStyle/>
          <a:p>
            <a:fld id="{F6E0EF01-2B2B-7F4B-A7D9-1EE89DFF3668}" type="slidenum">
              <a:rPr lang="en-US" smtClean="0"/>
              <a:t>5</a:t>
            </a:fld>
            <a:endParaRPr lang="en-US"/>
          </a:p>
        </p:txBody>
      </p:sp>
    </p:spTree>
    <p:extLst>
      <p:ext uri="{BB962C8B-B14F-4D97-AF65-F5344CB8AC3E}">
        <p14:creationId xmlns:p14="http://schemas.microsoft.com/office/powerpoint/2010/main" val="3236122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Importance of</a:t>
            </a:r>
            <a:r>
              <a:rPr lang="en-US" baseline="0" dirty="0" smtClean="0"/>
              <a:t> Atlanta (HQ)</a:t>
            </a:r>
            <a:endParaRPr lang="en-US" dirty="0"/>
          </a:p>
        </p:txBody>
      </p:sp>
      <p:sp>
        <p:nvSpPr>
          <p:cNvPr id="4" name="Slide Number Placeholder 3"/>
          <p:cNvSpPr>
            <a:spLocks noGrp="1"/>
          </p:cNvSpPr>
          <p:nvPr>
            <p:ph type="sldNum" sz="quarter" idx="10"/>
          </p:nvPr>
        </p:nvSpPr>
        <p:spPr/>
        <p:txBody>
          <a:bodyPr/>
          <a:lstStyle/>
          <a:p>
            <a:fld id="{F6E0EF01-2B2B-7F4B-A7D9-1EE89DFF3668}" type="slidenum">
              <a:rPr lang="en-US" smtClean="0"/>
              <a:t>7</a:t>
            </a:fld>
            <a:endParaRPr lang="en-US"/>
          </a:p>
        </p:txBody>
      </p:sp>
    </p:spTree>
    <p:extLst>
      <p:ext uri="{BB962C8B-B14F-4D97-AF65-F5344CB8AC3E}">
        <p14:creationId xmlns:p14="http://schemas.microsoft.com/office/powerpoint/2010/main" val="788803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Importance of Expansion &amp;</a:t>
            </a:r>
            <a:r>
              <a:rPr lang="en-US" baseline="0" dirty="0" smtClean="0"/>
              <a:t> Location – Philly, Newark, LA</a:t>
            </a:r>
            <a:endParaRPr lang="en-US" dirty="0"/>
          </a:p>
        </p:txBody>
      </p:sp>
      <p:sp>
        <p:nvSpPr>
          <p:cNvPr id="4" name="Slide Number Placeholder 3"/>
          <p:cNvSpPr>
            <a:spLocks noGrp="1"/>
          </p:cNvSpPr>
          <p:nvPr>
            <p:ph type="sldNum" sz="quarter" idx="10"/>
          </p:nvPr>
        </p:nvSpPr>
        <p:spPr/>
        <p:txBody>
          <a:bodyPr/>
          <a:lstStyle/>
          <a:p>
            <a:fld id="{F6E0EF01-2B2B-7F4B-A7D9-1EE89DFF3668}" type="slidenum">
              <a:rPr lang="en-US" smtClean="0"/>
              <a:t>12</a:t>
            </a:fld>
            <a:endParaRPr lang="en-US"/>
          </a:p>
        </p:txBody>
      </p:sp>
    </p:spTree>
    <p:extLst>
      <p:ext uri="{BB962C8B-B14F-4D97-AF65-F5344CB8AC3E}">
        <p14:creationId xmlns:p14="http://schemas.microsoft.com/office/powerpoint/2010/main" val="2748800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86953" y="268288"/>
            <a:ext cx="5669280" cy="39003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268940" y="268288"/>
            <a:ext cx="182880" cy="38868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3200400" y="4208929"/>
            <a:ext cx="5458968" cy="1048684"/>
          </a:xfrm>
        </p:spPr>
        <p:txBody>
          <a:bodyPr vert="horz" lIns="91440" tIns="45720" rIns="91440" bIns="45720" rtlCol="0" anchor="b" anchorCtr="0">
            <a:normAutofit/>
          </a:bodyPr>
          <a:lstStyle>
            <a:lvl1pPr algn="l" defTabSz="914400" rtl="0" eaLnBrk="1" latinLnBrk="0" hangingPunct="1">
              <a:spcBef>
                <a:spcPct val="0"/>
              </a:spcBef>
              <a:buNone/>
              <a:defRPr sz="4600" kern="1200">
                <a:solidFill>
                  <a:schemeClr val="accent1"/>
                </a:solidFill>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3200400" y="5257800"/>
            <a:ext cx="5458968" cy="621792"/>
          </a:xfrm>
        </p:spPr>
        <p:txBody>
          <a:bodyPr vert="horz" lIns="91440" tIns="45720" rIns="91440" bIns="45720" rtlCol="0">
            <a:normAutofit/>
          </a:bodyPr>
          <a:lstStyle>
            <a:lvl1pPr marL="0" indent="0" algn="l" defTabSz="914400" rtl="0" eaLnBrk="1" latinLnBrk="0" hangingPunct="1">
              <a:spcBef>
                <a:spcPts val="0"/>
              </a:spcBef>
              <a:buClr>
                <a:schemeClr val="accent1"/>
              </a:buClr>
              <a:buSzPct val="100000"/>
              <a:buFont typeface="Wingdings 2" pitchFamily="18" charset="2"/>
              <a:buNone/>
              <a:defRPr sz="1600" kern="1200">
                <a:solidFill>
                  <a:schemeClr val="tx2"/>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a:xfrm>
            <a:off x="3276600" y="390525"/>
            <a:ext cx="5504688" cy="365125"/>
          </a:xfrm>
        </p:spPr>
        <p:txBody>
          <a:bodyPr vert="horz" lIns="91440" tIns="45720" rIns="91440" bIns="45720" rtlCol="0" anchor="ctr"/>
          <a:lstStyle>
            <a:lvl1pPr marL="0" algn="r" defTabSz="914400" rtl="0" eaLnBrk="1" latinLnBrk="0" hangingPunct="1">
              <a:defRPr sz="2200" b="0" kern="1200" baseline="0">
                <a:solidFill>
                  <a:schemeClr val="bg1"/>
                </a:solidFill>
                <a:latin typeface="+mn-lt"/>
                <a:ea typeface="+mn-ea"/>
                <a:cs typeface="+mn-cs"/>
              </a:defRPr>
            </a:lvl1pPr>
          </a:lstStyle>
          <a:p>
            <a:fld id="{F980C71E-2D5D-B148-A836-42B2A50B3060}" type="datetimeFigureOut">
              <a:rPr lang="en-US" smtClean="0"/>
              <a:t>1/7/18</a:t>
            </a:fld>
            <a:endParaRPr lang="en-US"/>
          </a:p>
        </p:txBody>
      </p:sp>
      <p:sp>
        <p:nvSpPr>
          <p:cNvPr id="5" name="Footer Placeholder 4"/>
          <p:cNvSpPr>
            <a:spLocks noGrp="1"/>
          </p:cNvSpPr>
          <p:nvPr>
            <p:ph type="ftr" sz="quarter" idx="11"/>
          </p:nvPr>
        </p:nvSpPr>
        <p:spPr>
          <a:xfrm>
            <a:off x="3218688" y="6356350"/>
            <a:ext cx="4736592" cy="365125"/>
          </a:xfrm>
        </p:spPr>
        <p:txBody>
          <a:bodyPr vert="horz" lIns="91440" tIns="45720" rIns="91440" bIns="45720" rtlCol="0" anchor="ctr"/>
          <a:lstStyle>
            <a:lvl1pPr marL="0" algn="l" defTabSz="914400" rtl="0" eaLnBrk="1" latinLnBrk="0" hangingPunct="1">
              <a:defRPr sz="1100" b="1" kern="1200">
                <a:solidFill>
                  <a:schemeClr val="tx2">
                    <a:lumMod val="60000"/>
                    <a:lumOff val="40000"/>
                  </a:schemeClr>
                </a:solidFill>
                <a:latin typeface="+mn-lt"/>
                <a:ea typeface="+mn-ea"/>
                <a:cs typeface="+mn-cs"/>
              </a:defRPr>
            </a:lvl1pPr>
          </a:lstStyle>
          <a:p>
            <a:endParaRPr lang="en-US"/>
          </a:p>
        </p:txBody>
      </p:sp>
      <p:sp>
        <p:nvSpPr>
          <p:cNvPr id="6" name="Slide Number Placeholder 5"/>
          <p:cNvSpPr>
            <a:spLocks noGrp="1"/>
          </p:cNvSpPr>
          <p:nvPr>
            <p:ph type="sldNum" sz="quarter" idx="12"/>
          </p:nvPr>
        </p:nvSpPr>
        <p:spPr>
          <a:xfrm>
            <a:off x="8256494" y="6356350"/>
            <a:ext cx="685800" cy="365125"/>
          </a:xfrm>
        </p:spPr>
        <p:txBody>
          <a:bodyPr vert="horz" lIns="91440" tIns="45720" rIns="91440" bIns="45720" rtlCol="0" anchor="ctr"/>
          <a:lstStyle>
            <a:lvl1pPr marL="0" algn="r" defTabSz="914400" rtl="0" eaLnBrk="1" latinLnBrk="0" hangingPunct="1">
              <a:defRPr sz="1100" b="1" kern="1200">
                <a:solidFill>
                  <a:schemeClr val="tx2">
                    <a:lumMod val="60000"/>
                    <a:lumOff val="40000"/>
                  </a:schemeClr>
                </a:solidFill>
                <a:latin typeface="+mn-lt"/>
                <a:ea typeface="+mn-ea"/>
                <a:cs typeface="+mn-cs"/>
              </a:defRPr>
            </a:lvl1pPr>
          </a:lstStyle>
          <a:p>
            <a:fld id="{57AF16DE-A0D5-4438-950F-5B1E159C2C2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7212106" y="268288"/>
            <a:ext cx="1645920"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a:xfrm>
            <a:off x="7212106" y="6356350"/>
            <a:ext cx="1752600" cy="365125"/>
          </a:xfrm>
        </p:spPr>
        <p:txBody>
          <a:bodyPr/>
          <a:lstStyle/>
          <a:p>
            <a:fld id="{F980C71E-2D5D-B148-A836-42B2A50B3060}" type="datetimeFigureOut">
              <a:rPr lang="en-US" smtClean="0"/>
              <a:t>1/7/18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7" name="Rectangle 6"/>
          <p:cNvSpPr/>
          <p:nvPr/>
        </p:nvSpPr>
        <p:spPr>
          <a:xfrm>
            <a:off x="3186953" y="268288"/>
            <a:ext cx="5669280" cy="25603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3200399" y="4171950"/>
            <a:ext cx="5457919" cy="1085850"/>
          </a:xfrm>
        </p:spPr>
        <p:txBody>
          <a:bodyPr>
            <a:normAutofit/>
          </a:bodyPr>
          <a:lstStyle>
            <a:lvl1pPr>
              <a:defRPr sz="4600"/>
            </a:lvl1pPr>
          </a:lstStyle>
          <a:p>
            <a:r>
              <a:rPr lang="en-US" smtClean="0"/>
              <a:t>Click to edit Master title style</a:t>
            </a:r>
            <a:endParaRPr/>
          </a:p>
        </p:txBody>
      </p:sp>
      <p:sp>
        <p:nvSpPr>
          <p:cNvPr id="3" name="Subtitle 2"/>
          <p:cNvSpPr>
            <a:spLocks noGrp="1"/>
          </p:cNvSpPr>
          <p:nvPr>
            <p:ph type="subTitle" idx="1"/>
          </p:nvPr>
        </p:nvSpPr>
        <p:spPr>
          <a:xfrm>
            <a:off x="3200401" y="5257799"/>
            <a:ext cx="5457918" cy="618565"/>
          </a:xfrm>
        </p:spPr>
        <p:txBody>
          <a:bodyPr>
            <a:normAutofit/>
          </a:bodyPr>
          <a:lstStyle>
            <a:lvl1pPr marL="0" indent="0" algn="l">
              <a:spcBef>
                <a:spcPct val="0"/>
              </a:spcBef>
              <a:buNone/>
              <a:defRPr sz="1600">
                <a:solidFill>
                  <a:schemeClr val="tx2"/>
                </a:solidFill>
              </a:defRPr>
            </a:lvl1pPr>
            <a:lvl2pPr marL="457200" indent="0" algn="ctr">
              <a:spcBef>
                <a:spcPct val="0"/>
              </a:spcBef>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a:xfrm>
            <a:off x="3276600" y="389965"/>
            <a:ext cx="5499847" cy="365125"/>
          </a:xfrm>
        </p:spPr>
        <p:txBody>
          <a:bodyPr/>
          <a:lstStyle>
            <a:lvl1pPr>
              <a:defRPr sz="2200" b="0" baseline="0">
                <a:solidFill>
                  <a:schemeClr val="bg1"/>
                </a:solidFill>
              </a:defRPr>
            </a:lvl1pPr>
          </a:lstStyle>
          <a:p>
            <a:fld id="{F980C71E-2D5D-B148-A836-42B2A50B3060}" type="datetimeFigureOut">
              <a:rPr lang="en-US" smtClean="0"/>
              <a:t>1/7/18</a:t>
            </a:fld>
            <a:endParaRPr lang="en-US"/>
          </a:p>
        </p:txBody>
      </p:sp>
      <p:sp>
        <p:nvSpPr>
          <p:cNvPr id="5" name="Footer Placeholder 4"/>
          <p:cNvSpPr>
            <a:spLocks noGrp="1"/>
          </p:cNvSpPr>
          <p:nvPr>
            <p:ph type="ftr" sz="quarter" idx="11"/>
          </p:nvPr>
        </p:nvSpPr>
        <p:spPr>
          <a:xfrm>
            <a:off x="3213847" y="6356350"/>
            <a:ext cx="4734112" cy="365125"/>
          </a:xfrm>
        </p:spPr>
        <p:txBody>
          <a:bodyPr/>
          <a:lstStyle/>
          <a:p>
            <a:endParaRPr lang="en-US"/>
          </a:p>
        </p:txBody>
      </p:sp>
      <p:sp>
        <p:nvSpPr>
          <p:cNvPr id="6" name="Slide Number Placeholder 5"/>
          <p:cNvSpPr>
            <a:spLocks noGrp="1"/>
          </p:cNvSpPr>
          <p:nvPr>
            <p:ph type="sldNum" sz="quarter" idx="12"/>
          </p:nvPr>
        </p:nvSpPr>
        <p:spPr>
          <a:xfrm>
            <a:off x="8265459" y="6356350"/>
            <a:ext cx="685800" cy="365125"/>
          </a:xfrm>
        </p:spPr>
        <p:txBody>
          <a:bodyPr vert="horz" lIns="91440" tIns="45720" rIns="91440" bIns="45720" rtlCol="0" anchor="ctr"/>
          <a:lstStyle>
            <a:lvl1pPr marL="0" algn="r" defTabSz="914400" rtl="0" eaLnBrk="1" latinLnBrk="0" hangingPunct="1">
              <a:defRPr sz="1100" b="1" kern="1200">
                <a:solidFill>
                  <a:schemeClr val="tx2">
                    <a:lumMod val="60000"/>
                    <a:lumOff val="40000"/>
                  </a:schemeClr>
                </a:solidFill>
                <a:latin typeface="+mn-lt"/>
                <a:ea typeface="+mn-ea"/>
                <a:cs typeface="+mn-cs"/>
              </a:defRPr>
            </a:lvl1pPr>
          </a:lstStyle>
          <a:p>
            <a:fld id="{57AF16DE-A0D5-4438-950F-5B1E159C2C28}" type="slidenum">
              <a:rPr lang="en-US" smtClean="0"/>
              <a:t>‹#›</a:t>
            </a:fld>
            <a:endParaRPr lang="en-US"/>
          </a:p>
        </p:txBody>
      </p:sp>
      <p:sp>
        <p:nvSpPr>
          <p:cNvPr id="9" name="Picture Placeholder 8"/>
          <p:cNvSpPr>
            <a:spLocks noGrp="1"/>
          </p:cNvSpPr>
          <p:nvPr>
            <p:ph type="pic" sz="quarter" idx="13"/>
          </p:nvPr>
        </p:nvSpPr>
        <p:spPr>
          <a:xfrm>
            <a:off x="3200400" y="2877671"/>
            <a:ext cx="5646867" cy="1280160"/>
          </a:xfrm>
        </p:spPr>
        <p:txBody>
          <a:bodyPr/>
          <a:lstStyle>
            <a:lvl1pPr>
              <a:buNone/>
              <a:defRPr/>
            </a:lvl1pPr>
          </a:lstStyle>
          <a:p>
            <a:r>
              <a:rPr lang="en-US" smtClean="0"/>
              <a:t>Drag picture to placeholder or click icon to add</a:t>
            </a:r>
            <a:endParaRPr/>
          </a:p>
        </p:txBody>
      </p:sp>
      <p:sp>
        <p:nvSpPr>
          <p:cNvPr id="10" name="Rectangle 9"/>
          <p:cNvSpPr/>
          <p:nvPr/>
        </p:nvSpPr>
        <p:spPr>
          <a:xfrm>
            <a:off x="268940" y="268288"/>
            <a:ext cx="182880" cy="388685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Content, and Picture">
    <p:spTree>
      <p:nvGrpSpPr>
        <p:cNvPr id="1" name=""/>
        <p:cNvGrpSpPr/>
        <p:nvPr/>
      </p:nvGrpSpPr>
      <p:grpSpPr>
        <a:xfrm>
          <a:off x="0" y="0"/>
          <a:ext cx="0" cy="0"/>
          <a:chOff x="0" y="0"/>
          <a:chExt cx="0" cy="0"/>
        </a:xfrm>
      </p:grpSpPr>
      <p:sp>
        <p:nvSpPr>
          <p:cNvPr id="7" name="Rectangle 6"/>
          <p:cNvSpPr/>
          <p:nvPr/>
        </p:nvSpPr>
        <p:spPr>
          <a:xfrm>
            <a:off x="269875" y="268288"/>
            <a:ext cx="1645920"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178423" y="914400"/>
            <a:ext cx="6508377" cy="1143000"/>
          </a:xfrm>
        </p:spPr>
        <p:txBody>
          <a:bodyPr/>
          <a:lstStyle/>
          <a:p>
            <a:r>
              <a:rPr lang="en-US" smtClean="0"/>
              <a:t>Click to edit Master title style</a:t>
            </a:r>
            <a:endParaRPr/>
          </a:p>
        </p:txBody>
      </p:sp>
      <p:sp>
        <p:nvSpPr>
          <p:cNvPr id="3" name="Content Placeholder 2"/>
          <p:cNvSpPr>
            <a:spLocks noGrp="1"/>
          </p:cNvSpPr>
          <p:nvPr>
            <p:ph idx="1"/>
          </p:nvPr>
        </p:nvSpPr>
        <p:spPr>
          <a:xfrm>
            <a:off x="2178423" y="2209800"/>
            <a:ext cx="6508377" cy="3916363"/>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a:xfrm>
            <a:off x="7212106" y="6356350"/>
            <a:ext cx="1752600" cy="365125"/>
          </a:xfrm>
        </p:spPr>
        <p:txBody>
          <a:bodyPr/>
          <a:lstStyle/>
          <a:p>
            <a:fld id="{F980C71E-2D5D-B148-A836-42B2A50B3060}" type="datetimeFigureOut">
              <a:rPr lang="en-US" smtClean="0"/>
              <a:t>1/7/18</a:t>
            </a:fld>
            <a:endParaRPr lang="en-US"/>
          </a:p>
        </p:txBody>
      </p:sp>
      <p:sp>
        <p:nvSpPr>
          <p:cNvPr id="5" name="Footer Placeholder 4"/>
          <p:cNvSpPr>
            <a:spLocks noGrp="1"/>
          </p:cNvSpPr>
          <p:nvPr>
            <p:ph type="ftr" sz="quarter" idx="11"/>
          </p:nvPr>
        </p:nvSpPr>
        <p:spPr>
          <a:xfrm>
            <a:off x="2178423" y="6356350"/>
            <a:ext cx="4926852" cy="365125"/>
          </a:xfrm>
        </p:spPr>
        <p:txBody>
          <a:bodyPr/>
          <a:lstStyle/>
          <a:p>
            <a:endParaRPr lang="en-US"/>
          </a:p>
        </p:txBody>
      </p:sp>
      <p:sp>
        <p:nvSpPr>
          <p:cNvPr id="6" name="Slide Number Placeholder 5"/>
          <p:cNvSpPr>
            <a:spLocks noGrp="1"/>
          </p:cNvSpPr>
          <p:nvPr>
            <p:ph type="sldNum" sz="quarter" idx="12"/>
          </p:nvPr>
        </p:nvSpPr>
        <p:spPr>
          <a:xfrm>
            <a:off x="331694" y="361016"/>
            <a:ext cx="506506" cy="365125"/>
          </a:xfrm>
        </p:spPr>
        <p:txBody>
          <a:bodyPr/>
          <a:lstStyle/>
          <a:p>
            <a:fld id="{D50992D8-3CE6-C145-864F-887EF51DDA8D}" type="slidenum">
              <a:rPr lang="en-US" smtClean="0"/>
              <a:t>‹#›</a:t>
            </a:fld>
            <a:endParaRPr lang="en-US"/>
          </a:p>
        </p:txBody>
      </p:sp>
      <p:sp>
        <p:nvSpPr>
          <p:cNvPr id="9" name="Picture Placeholder 8"/>
          <p:cNvSpPr>
            <a:spLocks noGrp="1"/>
          </p:cNvSpPr>
          <p:nvPr>
            <p:ph type="pic" sz="quarter" idx="13"/>
          </p:nvPr>
        </p:nvSpPr>
        <p:spPr>
          <a:xfrm>
            <a:off x="269875" y="1976718"/>
            <a:ext cx="1645920" cy="4625788"/>
          </a:xfrm>
        </p:spPr>
        <p:txBody>
          <a:bodyPr/>
          <a:lstStyle>
            <a:lvl1pPr>
              <a:buNone/>
              <a:defRPr/>
            </a:lvl1pPr>
          </a:lstStyle>
          <a:p>
            <a:r>
              <a:rPr lang="en-US" smtClean="0"/>
              <a:t>Drag picture to placeholder or click icon to add</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7758952" y="268288"/>
            <a:ext cx="1099073" cy="6350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09801" y="3429000"/>
            <a:ext cx="4966446" cy="1398494"/>
          </a:xfrm>
        </p:spPr>
        <p:txBody>
          <a:bodyPr anchor="b" anchorCtr="0"/>
          <a:lstStyle>
            <a:lvl1pPr algn="r">
              <a:defRPr sz="4600" b="0" cap="none" baseline="0"/>
            </a:lvl1pPr>
          </a:lstStyle>
          <a:p>
            <a:r>
              <a:rPr lang="en-US" smtClean="0"/>
              <a:t>Click to edit Master title style</a:t>
            </a:r>
            <a:endParaRPr/>
          </a:p>
        </p:txBody>
      </p:sp>
      <p:sp>
        <p:nvSpPr>
          <p:cNvPr id="3" name="Text Placeholder 2"/>
          <p:cNvSpPr>
            <a:spLocks noGrp="1"/>
          </p:cNvSpPr>
          <p:nvPr>
            <p:ph type="body" idx="1"/>
          </p:nvPr>
        </p:nvSpPr>
        <p:spPr>
          <a:xfrm>
            <a:off x="2209801" y="4824414"/>
            <a:ext cx="4966446" cy="1320800"/>
          </a:xfrm>
        </p:spPr>
        <p:txBody>
          <a:bodyPr anchor="t" anchorCtr="0">
            <a:normAutofit/>
          </a:bodyPr>
          <a:lstStyle>
            <a:lvl1pPr marL="0" indent="0" algn="r">
              <a:spcBef>
                <a:spcPts val="0"/>
              </a:spcBef>
              <a:buNone/>
              <a:defRPr sz="16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562600" y="6356350"/>
            <a:ext cx="1622612" cy="365125"/>
          </a:xfrm>
        </p:spPr>
        <p:txBody>
          <a:bodyPr/>
          <a:lstStyle/>
          <a:p>
            <a:fld id="{F980C71E-2D5D-B148-A836-42B2A50B3060}" type="datetimeFigureOut">
              <a:rPr lang="en-US" smtClean="0"/>
              <a:t>1/7/18</a:t>
            </a:fld>
            <a:endParaRPr lang="en-US"/>
          </a:p>
        </p:txBody>
      </p:sp>
      <p:sp>
        <p:nvSpPr>
          <p:cNvPr id="5" name="Footer Placeholder 4"/>
          <p:cNvSpPr>
            <a:spLocks noGrp="1"/>
          </p:cNvSpPr>
          <p:nvPr>
            <p:ph type="ftr" sz="quarter" idx="11"/>
          </p:nvPr>
        </p:nvSpPr>
        <p:spPr>
          <a:xfrm>
            <a:off x="174812" y="6356350"/>
            <a:ext cx="5311588" cy="365125"/>
          </a:xfrm>
        </p:spPr>
        <p:txBody>
          <a:bodyPr/>
          <a:lstStyle/>
          <a:p>
            <a:endParaRPr lang="en-US"/>
          </a:p>
        </p:txBody>
      </p:sp>
      <p:sp>
        <p:nvSpPr>
          <p:cNvPr id="6" name="Slide Number Placeholder 5"/>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spTree>
      <p:nvGrpSpPr>
        <p:cNvPr id="1" name=""/>
        <p:cNvGrpSpPr/>
        <p:nvPr/>
      </p:nvGrpSpPr>
      <p:grpSpPr>
        <a:xfrm>
          <a:off x="0" y="0"/>
          <a:ext cx="0" cy="0"/>
          <a:chOff x="0" y="0"/>
          <a:chExt cx="0" cy="0"/>
        </a:xfrm>
      </p:grpSpPr>
      <p:sp>
        <p:nvSpPr>
          <p:cNvPr id="7" name="Rectangle 6"/>
          <p:cNvSpPr/>
          <p:nvPr/>
        </p:nvSpPr>
        <p:spPr>
          <a:xfrm>
            <a:off x="269875" y="4773706"/>
            <a:ext cx="2971800" cy="18445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720354" y="3429001"/>
            <a:ext cx="4966446" cy="1398494"/>
          </a:xfrm>
        </p:spPr>
        <p:txBody>
          <a:bodyPr anchor="b" anchorCtr="0"/>
          <a:lstStyle>
            <a:lvl1pPr algn="r">
              <a:defRPr sz="4600" b="0" cap="none" baseline="0"/>
            </a:lvl1pPr>
          </a:lstStyle>
          <a:p>
            <a:r>
              <a:rPr lang="en-US" smtClean="0"/>
              <a:t>Click to edit Master title style</a:t>
            </a:r>
            <a:endParaRPr/>
          </a:p>
        </p:txBody>
      </p:sp>
      <p:sp>
        <p:nvSpPr>
          <p:cNvPr id="3" name="Text Placeholder 2"/>
          <p:cNvSpPr>
            <a:spLocks noGrp="1"/>
          </p:cNvSpPr>
          <p:nvPr>
            <p:ph type="body" idx="1"/>
          </p:nvPr>
        </p:nvSpPr>
        <p:spPr>
          <a:xfrm>
            <a:off x="3720354" y="4824414"/>
            <a:ext cx="4966446" cy="1320800"/>
          </a:xfrm>
        </p:spPr>
        <p:txBody>
          <a:bodyPr anchor="t" anchorCtr="0">
            <a:normAutofit/>
          </a:bodyPr>
          <a:lstStyle>
            <a:lvl1pPr marL="0" indent="0" algn="r">
              <a:spcBef>
                <a:spcPts val="0"/>
              </a:spcBef>
              <a:buNone/>
              <a:defRPr sz="16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Slide Number Placeholder 5"/>
          <p:cNvSpPr>
            <a:spLocks noGrp="1"/>
          </p:cNvSpPr>
          <p:nvPr>
            <p:ph type="sldNum" sz="quarter" idx="12"/>
          </p:nvPr>
        </p:nvSpPr>
        <p:spPr>
          <a:xfrm>
            <a:off x="351212" y="6104965"/>
            <a:ext cx="506506" cy="365125"/>
          </a:xfrm>
        </p:spPr>
        <p:txBody>
          <a:bodyPr/>
          <a:lstStyle/>
          <a:p>
            <a:fld id="{D50992D8-3CE6-C145-864F-887EF51DDA8D}" type="slidenum">
              <a:rPr lang="en-US" smtClean="0"/>
              <a:t>‹#›</a:t>
            </a:fld>
            <a:endParaRPr lang="en-US"/>
          </a:p>
        </p:txBody>
      </p:sp>
      <p:sp>
        <p:nvSpPr>
          <p:cNvPr id="9" name="Picture Placeholder 8"/>
          <p:cNvSpPr>
            <a:spLocks noGrp="1"/>
          </p:cNvSpPr>
          <p:nvPr>
            <p:ph type="pic" sz="quarter" idx="13"/>
          </p:nvPr>
        </p:nvSpPr>
        <p:spPr>
          <a:xfrm>
            <a:off x="269874" y="268288"/>
            <a:ext cx="2971800" cy="4438650"/>
          </a:xfrm>
        </p:spPr>
        <p:txBody>
          <a:bodyPr/>
          <a:lstStyle>
            <a:lvl1pPr>
              <a:buNone/>
              <a:defRPr/>
            </a:lvl1pPr>
          </a:lstStyle>
          <a:p>
            <a:r>
              <a:rPr lang="en-US" smtClean="0"/>
              <a:t>Drag picture to placeholder or click icon to add</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smtClean="0"/>
              <a:t>Click to edit Master title style</a:t>
            </a:r>
            <a:endParaRPr/>
          </a:p>
        </p:txBody>
      </p:sp>
      <p:sp>
        <p:nvSpPr>
          <p:cNvPr id="3" name="Content Placeholder 2"/>
          <p:cNvSpPr>
            <a:spLocks noGrp="1"/>
          </p:cNvSpPr>
          <p:nvPr>
            <p:ph sz="half" idx="1"/>
          </p:nvPr>
        </p:nvSpPr>
        <p:spPr>
          <a:xfrm>
            <a:off x="457200" y="2214563"/>
            <a:ext cx="3566160" cy="39116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4282440" y="2214563"/>
            <a:ext cx="3566160" cy="39116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88352" cy="1143000"/>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457200" y="2054132"/>
            <a:ext cx="3566160" cy="639762"/>
          </a:xfrm>
        </p:spPr>
        <p:txBody>
          <a:bodyPr anchor="b">
            <a:noAutofit/>
          </a:bodyPr>
          <a:lstStyle>
            <a:lvl1pPr marL="0" indent="0" algn="ctr">
              <a:spcBef>
                <a:spcPct val="0"/>
              </a:spcBef>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689411"/>
            <a:ext cx="3566160" cy="3436751"/>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4279391" y="2054132"/>
            <a:ext cx="3566160" cy="639762"/>
          </a:xfrm>
        </p:spPr>
        <p:txBody>
          <a:bodyPr anchor="b">
            <a:noAutofit/>
          </a:bodyPr>
          <a:lstStyle>
            <a:lvl1pPr marL="0" indent="0" algn="ctr">
              <a:spcBef>
                <a:spcPct val="0"/>
              </a:spcBef>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79391" y="2689411"/>
            <a:ext cx="3566160" cy="3436751"/>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Date Placeholder 6"/>
          <p:cNvSpPr>
            <a:spLocks noGrp="1"/>
          </p:cNvSpPr>
          <p:nvPr>
            <p:ph type="dt" sz="half" idx="10"/>
          </p:nvPr>
        </p:nvSpPr>
        <p:spPr/>
        <p:txBody>
          <a:bodyPr/>
          <a:lstStyle/>
          <a:p>
            <a:fld id="{F980C71E-2D5D-B148-A836-42B2A50B3060}" type="datetimeFigureOut">
              <a:rPr lang="en-US" smtClean="0"/>
              <a:t>1/7/18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8" name="Rectangle 7"/>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smtClean="0"/>
              <a:t>Click to edit Master title style</a:t>
            </a:r>
            <a:endParaRPr/>
          </a:p>
        </p:txBody>
      </p:sp>
      <p:sp>
        <p:nvSpPr>
          <p:cNvPr id="3" name="Content Placeholder 2"/>
          <p:cNvSpPr>
            <a:spLocks noGrp="1"/>
          </p:cNvSpPr>
          <p:nvPr>
            <p:ph sz="half" idx="1"/>
          </p:nvPr>
        </p:nvSpPr>
        <p:spPr>
          <a:xfrm>
            <a:off x="457199" y="2214562"/>
            <a:ext cx="7396163"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
        <p:nvSpPr>
          <p:cNvPr id="9" name="Content Placeholder 2"/>
          <p:cNvSpPr>
            <a:spLocks noGrp="1"/>
          </p:cNvSpPr>
          <p:nvPr>
            <p:ph sz="half" idx="13"/>
          </p:nvPr>
        </p:nvSpPr>
        <p:spPr>
          <a:xfrm>
            <a:off x="457199" y="4224973"/>
            <a:ext cx="7396163"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smtClean="0"/>
              <a:t>Click to edit Master title style</a:t>
            </a:r>
            <a:endParaRPr/>
          </a:p>
        </p:txBody>
      </p:sp>
      <p:sp>
        <p:nvSpPr>
          <p:cNvPr id="3" name="Content Placeholder 2"/>
          <p:cNvSpPr>
            <a:spLocks noGrp="1"/>
          </p:cNvSpPr>
          <p:nvPr>
            <p:ph sz="half" idx="1"/>
          </p:nvPr>
        </p:nvSpPr>
        <p:spPr>
          <a:xfrm>
            <a:off x="4282440" y="2214562"/>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
        <p:nvSpPr>
          <p:cNvPr id="9" name="Content Placeholder 2"/>
          <p:cNvSpPr>
            <a:spLocks noGrp="1"/>
          </p:cNvSpPr>
          <p:nvPr>
            <p:ph sz="half" idx="13"/>
          </p:nvPr>
        </p:nvSpPr>
        <p:spPr>
          <a:xfrm>
            <a:off x="4282440" y="4224973"/>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0" name="Content Placeholder 2"/>
          <p:cNvSpPr>
            <a:spLocks noGrp="1"/>
          </p:cNvSpPr>
          <p:nvPr>
            <p:ph sz="half" idx="14"/>
          </p:nvPr>
        </p:nvSpPr>
        <p:spPr>
          <a:xfrm>
            <a:off x="457200" y="2214563"/>
            <a:ext cx="3566160" cy="39116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14400"/>
            <a:ext cx="7391401" cy="1143000"/>
          </a:xfrm>
        </p:spPr>
        <p:txBody>
          <a:bodyPr/>
          <a:lstStyle/>
          <a:p>
            <a:r>
              <a:rPr lang="en-US" smtClean="0"/>
              <a:t>Click to edit Master title style</a:t>
            </a:r>
            <a:endParaRPr/>
          </a:p>
        </p:txBody>
      </p:sp>
      <p:sp>
        <p:nvSpPr>
          <p:cNvPr id="3" name="Content Placeholder 2"/>
          <p:cNvSpPr>
            <a:spLocks noGrp="1"/>
          </p:cNvSpPr>
          <p:nvPr>
            <p:ph sz="half" idx="1"/>
          </p:nvPr>
        </p:nvSpPr>
        <p:spPr>
          <a:xfrm>
            <a:off x="4282440" y="2214562"/>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
        <p:nvSpPr>
          <p:cNvPr id="9" name="Content Placeholder 2"/>
          <p:cNvSpPr>
            <a:spLocks noGrp="1"/>
          </p:cNvSpPr>
          <p:nvPr>
            <p:ph sz="half" idx="13"/>
          </p:nvPr>
        </p:nvSpPr>
        <p:spPr>
          <a:xfrm>
            <a:off x="4282440" y="4224973"/>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1" name="Content Placeholder 2"/>
          <p:cNvSpPr>
            <a:spLocks noGrp="1"/>
          </p:cNvSpPr>
          <p:nvPr>
            <p:ph sz="half" idx="14"/>
          </p:nvPr>
        </p:nvSpPr>
        <p:spPr>
          <a:xfrm>
            <a:off x="457200" y="2214562"/>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2" name="Content Placeholder 2"/>
          <p:cNvSpPr>
            <a:spLocks noGrp="1"/>
          </p:cNvSpPr>
          <p:nvPr>
            <p:ph sz="half" idx="15"/>
          </p:nvPr>
        </p:nvSpPr>
        <p:spPr>
          <a:xfrm>
            <a:off x="457200" y="4224973"/>
            <a:ext cx="3566160" cy="192024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a:xfrm>
            <a:off x="8148918" y="268288"/>
            <a:ext cx="718073"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F980C71E-2D5D-B148-A836-42B2A50B3060}" type="datetimeFigureOut">
              <a:rPr lang="en-US" smtClean="0"/>
              <a:t>1/7/18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8148918" y="268288"/>
            <a:ext cx="718073" cy="5669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F980C71E-2D5D-B148-A836-42B2A50B3060}" type="datetimeFigureOut">
              <a:rPr lang="en-US" smtClean="0"/>
              <a:t>1/7/18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148918" y="268288"/>
            <a:ext cx="718073" cy="5669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95082"/>
            <a:ext cx="3566160" cy="1035424"/>
          </a:xfrm>
        </p:spPr>
        <p:txBody>
          <a:bodyPr anchor="b"/>
          <a:lstStyle>
            <a:lvl1pPr algn="l">
              <a:defRPr sz="2800" b="0"/>
            </a:lvl1pPr>
          </a:lstStyle>
          <a:p>
            <a:r>
              <a:rPr lang="en-US" smtClean="0"/>
              <a:t>Click to edit Master title style</a:t>
            </a:r>
            <a:endParaRPr/>
          </a:p>
        </p:txBody>
      </p:sp>
      <p:sp>
        <p:nvSpPr>
          <p:cNvPr id="3" name="Content Placeholder 2"/>
          <p:cNvSpPr>
            <a:spLocks noGrp="1"/>
          </p:cNvSpPr>
          <p:nvPr>
            <p:ph idx="1"/>
          </p:nvPr>
        </p:nvSpPr>
        <p:spPr>
          <a:xfrm>
            <a:off x="4762052" y="990600"/>
            <a:ext cx="3566160" cy="5135563"/>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457199" y="2057400"/>
            <a:ext cx="3566160" cy="3657601"/>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Rectangle 7"/>
          <p:cNvSpPr/>
          <p:nvPr/>
        </p:nvSpPr>
        <p:spPr>
          <a:xfrm>
            <a:off x="4746811" y="268288"/>
            <a:ext cx="4114800" cy="5669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7199" y="995082"/>
            <a:ext cx="3566160" cy="1035424"/>
          </a:xfrm>
        </p:spPr>
        <p:txBody>
          <a:bodyPr anchor="b"/>
          <a:lstStyle>
            <a:lvl1pPr algn="l">
              <a:defRPr sz="2800" b="0"/>
            </a:lvl1pPr>
          </a:lstStyle>
          <a:p>
            <a:r>
              <a:rPr lang="en-US" smtClean="0"/>
              <a:t>Click to edit Master title style</a:t>
            </a:r>
            <a:endParaRPr/>
          </a:p>
        </p:txBody>
      </p:sp>
      <p:sp>
        <p:nvSpPr>
          <p:cNvPr id="4" name="Text Placeholder 3"/>
          <p:cNvSpPr>
            <a:spLocks noGrp="1"/>
          </p:cNvSpPr>
          <p:nvPr>
            <p:ph type="body" sz="half" idx="2"/>
          </p:nvPr>
        </p:nvSpPr>
        <p:spPr>
          <a:xfrm>
            <a:off x="457199" y="2057400"/>
            <a:ext cx="3566160" cy="3657601"/>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161365" y="6124014"/>
            <a:ext cx="1752600" cy="365125"/>
          </a:xfrm>
        </p:spPr>
        <p:txBody>
          <a:bodyPr/>
          <a:lstStyle>
            <a:lvl1pPr algn="l">
              <a:defRPr/>
            </a:lvl1p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a:xfrm>
            <a:off x="174812" y="6356350"/>
            <a:ext cx="3863788" cy="365125"/>
          </a:xfrm>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
        <p:nvSpPr>
          <p:cNvPr id="10" name="Picture Placeholder 9"/>
          <p:cNvSpPr>
            <a:spLocks noGrp="1"/>
          </p:cNvSpPr>
          <p:nvPr>
            <p:ph type="pic" sz="quarter" idx="13"/>
          </p:nvPr>
        </p:nvSpPr>
        <p:spPr>
          <a:xfrm>
            <a:off x="4760258" y="990600"/>
            <a:ext cx="4096512" cy="5611813"/>
          </a:xfrm>
        </p:spPr>
        <p:txBody>
          <a:bodyPr/>
          <a:lstStyle>
            <a:lvl1pPr>
              <a:buNone/>
              <a:defRPr/>
            </a:lvl1pPr>
          </a:lstStyle>
          <a:p>
            <a:r>
              <a:rPr lang="en-US" smtClean="0"/>
              <a:t>Drag picture to placeholder or click icon to add</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8" name="Rectangle 7"/>
          <p:cNvSpPr/>
          <p:nvPr/>
        </p:nvSpPr>
        <p:spPr>
          <a:xfrm>
            <a:off x="7216775" y="268288"/>
            <a:ext cx="1639457" cy="36393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8788" y="4267200"/>
            <a:ext cx="6477000" cy="566738"/>
          </a:xfrm>
        </p:spPr>
        <p:txBody>
          <a:bodyPr anchor="b"/>
          <a:lstStyle>
            <a:lvl1pPr algn="l">
              <a:defRPr sz="2800" b="0"/>
            </a:lvl1pPr>
          </a:lstStyle>
          <a:p>
            <a:r>
              <a:rPr lang="en-US" smtClean="0"/>
              <a:t>Click to edit Master title style</a:t>
            </a:r>
            <a:endParaRPr/>
          </a:p>
        </p:txBody>
      </p:sp>
      <p:sp>
        <p:nvSpPr>
          <p:cNvPr id="3" name="Picture Placeholder 2"/>
          <p:cNvSpPr>
            <a:spLocks noGrp="1"/>
          </p:cNvSpPr>
          <p:nvPr>
            <p:ph type="pic" idx="1"/>
          </p:nvPr>
        </p:nvSpPr>
        <p:spPr>
          <a:xfrm>
            <a:off x="269874" y="268288"/>
            <a:ext cx="6858000" cy="36393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4" name="Text Placeholder 3"/>
          <p:cNvSpPr>
            <a:spLocks noGrp="1"/>
          </p:cNvSpPr>
          <p:nvPr>
            <p:ph type="body" sz="half" idx="2"/>
          </p:nvPr>
        </p:nvSpPr>
        <p:spPr>
          <a:xfrm>
            <a:off x="458788" y="4840941"/>
            <a:ext cx="6475412" cy="1304271"/>
          </a:xfrm>
        </p:spPr>
        <p:txBody>
          <a:bodyPr>
            <a:normAutofit/>
          </a:bodyPr>
          <a:lstStyle>
            <a:lvl1pPr marL="0" indent="0">
              <a:spcBef>
                <a:spcPts val="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4 Pictures with Caption">
    <p:spTree>
      <p:nvGrpSpPr>
        <p:cNvPr id="1" name=""/>
        <p:cNvGrpSpPr/>
        <p:nvPr/>
      </p:nvGrpSpPr>
      <p:grpSpPr>
        <a:xfrm>
          <a:off x="0" y="0"/>
          <a:ext cx="0" cy="0"/>
          <a:chOff x="0" y="0"/>
          <a:chExt cx="0" cy="0"/>
        </a:xfrm>
      </p:grpSpPr>
      <p:sp>
        <p:nvSpPr>
          <p:cNvPr id="8" name="Rectangle 7"/>
          <p:cNvSpPr/>
          <p:nvPr/>
        </p:nvSpPr>
        <p:spPr>
          <a:xfrm>
            <a:off x="8135471" y="268288"/>
            <a:ext cx="720761" cy="36393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58788" y="4267200"/>
            <a:ext cx="6477000" cy="566738"/>
          </a:xfrm>
        </p:spPr>
        <p:txBody>
          <a:bodyPr anchor="b"/>
          <a:lstStyle>
            <a:lvl1pPr algn="l">
              <a:defRPr sz="2800" b="0"/>
            </a:lvl1pPr>
          </a:lstStyle>
          <a:p>
            <a:r>
              <a:rPr lang="en-US" smtClean="0"/>
              <a:t>Click to edit Master title style</a:t>
            </a:r>
            <a:endParaRPr/>
          </a:p>
        </p:txBody>
      </p:sp>
      <p:sp>
        <p:nvSpPr>
          <p:cNvPr id="3" name="Picture Placeholder 2"/>
          <p:cNvSpPr>
            <a:spLocks noGrp="1"/>
          </p:cNvSpPr>
          <p:nvPr>
            <p:ph type="pic" idx="1"/>
          </p:nvPr>
        </p:nvSpPr>
        <p:spPr>
          <a:xfrm>
            <a:off x="269874" y="268288"/>
            <a:ext cx="3006726" cy="36393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4" name="Text Placeholder 3"/>
          <p:cNvSpPr>
            <a:spLocks noGrp="1"/>
          </p:cNvSpPr>
          <p:nvPr>
            <p:ph type="body" sz="half" idx="2"/>
          </p:nvPr>
        </p:nvSpPr>
        <p:spPr>
          <a:xfrm>
            <a:off x="458788" y="4840941"/>
            <a:ext cx="6475412" cy="1304271"/>
          </a:xfrm>
        </p:spPr>
        <p:txBody>
          <a:bodyPr>
            <a:normAutofit/>
          </a:bodyPr>
          <a:lstStyle>
            <a:lvl1pPr marL="0" indent="0">
              <a:spcBef>
                <a:spcPts val="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80C71E-2D5D-B148-A836-42B2A50B3060}" type="datetimeFigureOut">
              <a:rPr lang="en-US" smtClean="0"/>
              <a:t>1/7/18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0992D8-3CE6-C145-864F-887EF51DDA8D}" type="slidenum">
              <a:rPr lang="en-US" smtClean="0"/>
              <a:t>‹#›</a:t>
            </a:fld>
            <a:endParaRPr lang="en-US"/>
          </a:p>
        </p:txBody>
      </p:sp>
      <p:sp>
        <p:nvSpPr>
          <p:cNvPr id="10" name="Picture Placeholder 2"/>
          <p:cNvSpPr>
            <a:spLocks noGrp="1"/>
          </p:cNvSpPr>
          <p:nvPr>
            <p:ph type="pic" idx="13"/>
          </p:nvPr>
        </p:nvSpPr>
        <p:spPr>
          <a:xfrm>
            <a:off x="3352800" y="268288"/>
            <a:ext cx="4701988" cy="17756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11" name="Picture Placeholder 2"/>
          <p:cNvSpPr>
            <a:spLocks noGrp="1"/>
          </p:cNvSpPr>
          <p:nvPr>
            <p:ph type="pic" idx="14"/>
          </p:nvPr>
        </p:nvSpPr>
        <p:spPr>
          <a:xfrm>
            <a:off x="3352800" y="2131935"/>
            <a:ext cx="2304288" cy="17756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12" name="Picture Placeholder 2"/>
          <p:cNvSpPr>
            <a:spLocks noGrp="1"/>
          </p:cNvSpPr>
          <p:nvPr>
            <p:ph type="pic" idx="15"/>
          </p:nvPr>
        </p:nvSpPr>
        <p:spPr>
          <a:xfrm>
            <a:off x="5750500" y="2131935"/>
            <a:ext cx="2304288" cy="17756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7212106" y="268288"/>
            <a:ext cx="1645920" cy="1645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F980C71E-2D5D-B148-A836-42B2A50B3060}" type="datetimeFigureOut">
              <a:rPr lang="en-US" smtClean="0"/>
              <a:t>1/7/18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8148918" y="268288"/>
            <a:ext cx="718073" cy="56692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543799" y="1035424"/>
            <a:ext cx="1322295" cy="5090739"/>
          </a:xfrm>
        </p:spPr>
        <p:txBody>
          <a:bodyPr vert="eaVert" anchor="t" anchorCtr="0"/>
          <a:lstStyle/>
          <a:p>
            <a:r>
              <a:rPr lang="en-US" smtClean="0"/>
              <a:t>Click to edit Master title style</a:t>
            </a:r>
            <a:endParaRPr/>
          </a:p>
        </p:txBody>
      </p:sp>
      <p:sp>
        <p:nvSpPr>
          <p:cNvPr id="3" name="Vertical Text Placeholder 2"/>
          <p:cNvSpPr>
            <a:spLocks noGrp="1"/>
          </p:cNvSpPr>
          <p:nvPr>
            <p:ph type="body" orient="vert" idx="1"/>
          </p:nvPr>
        </p:nvSpPr>
        <p:spPr>
          <a:xfrm>
            <a:off x="457200" y="1035424"/>
            <a:ext cx="6019800" cy="5109789"/>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F980C71E-2D5D-B148-A836-42B2A50B3060}" type="datetimeFigureOut">
              <a:rPr lang="en-US" smtClean="0"/>
              <a:t>1/7/18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0992D8-3CE6-C145-864F-887EF51DDA8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theme" Target="../theme/theme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199" y="914400"/>
            <a:ext cx="6508377" cy="1143000"/>
          </a:xfrm>
          <a:prstGeom prst="rect">
            <a:avLst/>
          </a:prstGeom>
        </p:spPr>
        <p:txBody>
          <a:bodyPr vert="horz" lIns="91440" tIns="45720" rIns="91440" bIns="45720" rtlCol="0" anchor="b" anchorCtr="0">
            <a:noAutofit/>
          </a:bodyPr>
          <a:lstStyle/>
          <a:p>
            <a:r>
              <a:rPr lang="en-US" smtClean="0"/>
              <a:t>Click to edit Master title style</a:t>
            </a:r>
            <a:endParaRPr/>
          </a:p>
        </p:txBody>
      </p:sp>
      <p:sp>
        <p:nvSpPr>
          <p:cNvPr id="3" name="Text Placeholder 2"/>
          <p:cNvSpPr>
            <a:spLocks noGrp="1"/>
          </p:cNvSpPr>
          <p:nvPr>
            <p:ph type="body" idx="1"/>
          </p:nvPr>
        </p:nvSpPr>
        <p:spPr>
          <a:xfrm>
            <a:off x="457199" y="2209800"/>
            <a:ext cx="6508377" cy="39163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7198659" y="6356350"/>
            <a:ext cx="1752600" cy="365125"/>
          </a:xfrm>
          <a:prstGeom prst="rect">
            <a:avLst/>
          </a:prstGeom>
        </p:spPr>
        <p:txBody>
          <a:bodyPr vert="horz" lIns="91440" tIns="45720" rIns="91440" bIns="45720" rtlCol="0" anchor="ctr"/>
          <a:lstStyle>
            <a:lvl1pPr algn="r">
              <a:defRPr sz="1100" b="1">
                <a:solidFill>
                  <a:schemeClr val="tx2">
                    <a:lumMod val="60000"/>
                    <a:lumOff val="40000"/>
                  </a:schemeClr>
                </a:solidFill>
              </a:defRPr>
            </a:lvl1pPr>
          </a:lstStyle>
          <a:p>
            <a:fld id="{F980C71E-2D5D-B148-A836-42B2A50B3060}" type="datetimeFigureOut">
              <a:rPr lang="en-US" smtClean="0"/>
              <a:t>1/7/18</a:t>
            </a:fld>
            <a:endParaRPr lang="en-US"/>
          </a:p>
        </p:txBody>
      </p:sp>
      <p:sp>
        <p:nvSpPr>
          <p:cNvPr id="5" name="Footer Placeholder 4"/>
          <p:cNvSpPr>
            <a:spLocks noGrp="1"/>
          </p:cNvSpPr>
          <p:nvPr>
            <p:ph type="ftr" sz="quarter" idx="3"/>
          </p:nvPr>
        </p:nvSpPr>
        <p:spPr>
          <a:xfrm>
            <a:off x="174812" y="6356350"/>
            <a:ext cx="6007100" cy="365125"/>
          </a:xfrm>
          <a:prstGeom prst="rect">
            <a:avLst/>
          </a:prstGeom>
        </p:spPr>
        <p:txBody>
          <a:bodyPr vert="horz" lIns="91440" tIns="45720" rIns="91440" bIns="45720" rtlCol="0" anchor="ctr"/>
          <a:lstStyle>
            <a:lvl1pPr algn="l">
              <a:defRPr sz="1100" b="1">
                <a:solidFill>
                  <a:schemeClr val="tx2">
                    <a:lumMod val="60000"/>
                    <a:lumOff val="40000"/>
                  </a:schemeClr>
                </a:solidFill>
              </a:defRPr>
            </a:lvl1pPr>
          </a:lstStyle>
          <a:p>
            <a:endParaRPr lang="en-US"/>
          </a:p>
        </p:txBody>
      </p:sp>
      <p:sp>
        <p:nvSpPr>
          <p:cNvPr id="6" name="Slide Number Placeholder 5"/>
          <p:cNvSpPr>
            <a:spLocks noGrp="1"/>
          </p:cNvSpPr>
          <p:nvPr>
            <p:ph type="sldNum" sz="quarter" idx="4"/>
          </p:nvPr>
        </p:nvSpPr>
        <p:spPr>
          <a:xfrm>
            <a:off x="8256494" y="361016"/>
            <a:ext cx="506506" cy="365125"/>
          </a:xfrm>
          <a:prstGeom prst="rect">
            <a:avLst/>
          </a:prstGeom>
        </p:spPr>
        <p:txBody>
          <a:bodyPr vert="horz" lIns="91440" tIns="45720" rIns="91440" bIns="45720" rtlCol="0" anchor="ctr"/>
          <a:lstStyle>
            <a:lvl1pPr algn="r">
              <a:defRPr sz="2200" b="1">
                <a:solidFill>
                  <a:schemeClr val="bg1"/>
                </a:solidFill>
              </a:defRPr>
            </a:lvl1pPr>
          </a:lstStyle>
          <a:p>
            <a:fld id="{D50992D8-3CE6-C145-864F-887EF51DDA8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 id="2147483720" r:id="rId17"/>
    <p:sldLayoutId id="2147483721" r:id="rId18"/>
    <p:sldLayoutId id="2147483722" r:id="rId19"/>
  </p:sldLayoutIdLst>
  <p:txStyles>
    <p:titleStyle>
      <a:lvl1pPr algn="l" defTabSz="914400" rtl="0" eaLnBrk="1" latinLnBrk="0" hangingPunct="1">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spcBef>
          <a:spcPts val="1800"/>
        </a:spcBef>
        <a:buClr>
          <a:schemeClr val="accent1"/>
        </a:buClr>
        <a:buSzPct val="100000"/>
        <a:buFont typeface="Wingdings 2" pitchFamily="18" charset="2"/>
        <a:buChar char="¡"/>
        <a:defRPr sz="2000" kern="1200">
          <a:solidFill>
            <a:schemeClr val="tx2"/>
          </a:solidFill>
          <a:latin typeface="+mn-lt"/>
          <a:ea typeface="+mn-ea"/>
          <a:cs typeface="+mn-cs"/>
        </a:defRPr>
      </a:lvl1pPr>
      <a:lvl2pPr marL="457200" indent="-228600" algn="l" defTabSz="914400" rtl="0" eaLnBrk="1" latinLnBrk="0" hangingPunct="1">
        <a:spcBef>
          <a:spcPts val="600"/>
        </a:spcBef>
        <a:buClr>
          <a:schemeClr val="accent1">
            <a:lumMod val="50000"/>
          </a:schemeClr>
        </a:buClr>
        <a:buSzPct val="100000"/>
        <a:buFont typeface="Wingdings 2" pitchFamily="18" charset="2"/>
        <a:buChar char="¡"/>
        <a:defRPr sz="1800" kern="1200">
          <a:solidFill>
            <a:schemeClr val="tx2"/>
          </a:solidFill>
          <a:latin typeface="+mn-lt"/>
          <a:ea typeface="+mn-ea"/>
          <a:cs typeface="+mn-cs"/>
        </a:defRPr>
      </a:lvl2pPr>
      <a:lvl3pPr marL="685800" indent="-228600" algn="l" defTabSz="914400" rtl="0" eaLnBrk="1" latinLnBrk="0" hangingPunct="1">
        <a:spcBef>
          <a:spcPts val="600"/>
        </a:spcBef>
        <a:buClr>
          <a:schemeClr val="accent1"/>
        </a:buClr>
        <a:buSzPct val="100000"/>
        <a:buFont typeface="Wingdings 2" pitchFamily="18" charset="2"/>
        <a:buChar char="¡"/>
        <a:defRPr sz="1800" kern="1200">
          <a:solidFill>
            <a:schemeClr val="tx2"/>
          </a:solidFill>
          <a:latin typeface="+mn-lt"/>
          <a:ea typeface="+mn-ea"/>
          <a:cs typeface="+mn-cs"/>
        </a:defRPr>
      </a:lvl3pPr>
      <a:lvl4pPr marL="914400" indent="-228600" algn="l" defTabSz="914400" rtl="0" eaLnBrk="1" latinLnBrk="0" hangingPunct="1">
        <a:spcBef>
          <a:spcPts val="600"/>
        </a:spcBef>
        <a:buClr>
          <a:schemeClr val="accent1">
            <a:lumMod val="50000"/>
          </a:schemeClr>
        </a:buClr>
        <a:buSzPct val="100000"/>
        <a:buFont typeface="Wingdings 2" pitchFamily="18" charset="2"/>
        <a:buChar char="¡"/>
        <a:defRPr sz="1800" kern="1200">
          <a:solidFill>
            <a:schemeClr val="tx2"/>
          </a:solidFill>
          <a:latin typeface="+mn-lt"/>
          <a:ea typeface="+mn-ea"/>
          <a:cs typeface="+mn-cs"/>
        </a:defRPr>
      </a:lvl4pPr>
      <a:lvl5pPr marL="1143000" indent="-228600" algn="l" defTabSz="914400" rtl="0" eaLnBrk="1" latinLnBrk="0" hangingPunct="1">
        <a:spcBef>
          <a:spcPts val="600"/>
        </a:spcBef>
        <a:buClr>
          <a:schemeClr val="accent1"/>
        </a:buClr>
        <a:buSzPct val="100000"/>
        <a:buFont typeface="Wingdings 2" pitchFamily="18" charset="2"/>
        <a:buChar char="¡"/>
        <a:defRPr sz="1800" kern="1200">
          <a:solidFill>
            <a:schemeClr val="tx2"/>
          </a:solidFill>
          <a:latin typeface="+mn-lt"/>
          <a:ea typeface="+mn-ea"/>
          <a:cs typeface="+mn-cs"/>
        </a:defRPr>
      </a:lvl5pPr>
      <a:lvl6pPr marL="1377950" indent="-228600"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2"/>
          </a:solidFill>
          <a:latin typeface="+mn-lt"/>
          <a:ea typeface="+mn-ea"/>
          <a:cs typeface="+mn-cs"/>
        </a:defRPr>
      </a:lvl6pPr>
      <a:lvl7pPr marL="1603375" indent="-228600" algn="l" defTabSz="914400" rtl="0" eaLnBrk="1" latinLnBrk="0" hangingPunct="1">
        <a:spcBef>
          <a:spcPct val="20000"/>
        </a:spcBef>
        <a:buClr>
          <a:schemeClr val="accent1"/>
        </a:buClr>
        <a:buFont typeface="Wingdings 2" pitchFamily="18" charset="2"/>
        <a:buChar char=""/>
        <a:defRPr lang="en-US" sz="1800" kern="1200" dirty="0" smtClean="0">
          <a:solidFill>
            <a:schemeClr val="tx2"/>
          </a:solidFill>
          <a:latin typeface="+mn-lt"/>
          <a:ea typeface="+mn-ea"/>
          <a:cs typeface="+mn-cs"/>
        </a:defRPr>
      </a:lvl7pPr>
      <a:lvl8pPr marL="1830388" indent="-228600" algn="l" defTabSz="914400" rtl="0" eaLnBrk="1" latinLnBrk="0" hangingPunct="1">
        <a:spcBef>
          <a:spcPct val="20000"/>
        </a:spcBef>
        <a:buClr>
          <a:schemeClr val="accent1">
            <a:lumMod val="50000"/>
          </a:schemeClr>
        </a:buClr>
        <a:buFont typeface="Wingdings 2" pitchFamily="18" charset="2"/>
        <a:buChar char=""/>
        <a:defRPr lang="en-US" sz="1800" kern="1200" dirty="0" smtClean="0">
          <a:solidFill>
            <a:schemeClr val="tx2"/>
          </a:solidFill>
          <a:latin typeface="+mn-lt"/>
          <a:ea typeface="+mn-ea"/>
          <a:cs typeface="+mn-cs"/>
        </a:defRPr>
      </a:lvl8pPr>
      <a:lvl9pPr marL="2057400" indent="-228600" algn="l" defTabSz="914400" rtl="0" eaLnBrk="1" latinLnBrk="0" hangingPunct="1">
        <a:spcBef>
          <a:spcPct val="20000"/>
        </a:spcBef>
        <a:buClr>
          <a:schemeClr val="accent1"/>
        </a:buClr>
        <a:buFont typeface="Wingdings 2" pitchFamily="18" charset="2"/>
        <a:buChar char=""/>
        <a:defRPr lang="en-US" sz="1800" kern="1200" dirty="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jpg"/><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4" Type="http://schemas.openxmlformats.org/officeDocument/2006/relationships/image" Target="../media/image4.jpg"/><Relationship Id="rId5" Type="http://schemas.openxmlformats.org/officeDocument/2006/relationships/image" Target="../media/image7.png"/><Relationship Id="rId1" Type="http://schemas.openxmlformats.org/officeDocument/2006/relationships/slideLayout" Target="../slideLayouts/slideLayout14.xml"/><Relationship Id="rId2"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jpg"/><Relationship Id="rId1" Type="http://schemas.openxmlformats.org/officeDocument/2006/relationships/slideLayout" Target="../slideLayouts/slideLayout14.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4.jpg"/><Relationship Id="rId1" Type="http://schemas.openxmlformats.org/officeDocument/2006/relationships/slideLayout" Target="../slideLayouts/slideLayout14.xml"/><Relationship Id="rId2"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jpg"/><Relationship Id="rId6" Type="http://schemas.openxmlformats.org/officeDocument/2006/relationships/image" Target="../media/image4.jpg"/><Relationship Id="rId1" Type="http://schemas.openxmlformats.org/officeDocument/2006/relationships/slideLayout" Target="../slideLayouts/slideLayout14.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image" Target="../media/image16.gif"/><Relationship Id="rId4" Type="http://schemas.openxmlformats.org/officeDocument/2006/relationships/image" Target="../media/image4.jpg"/><Relationship Id="rId5" Type="http://schemas.openxmlformats.org/officeDocument/2006/relationships/image" Target="../media/image17.jpg"/><Relationship Id="rId1" Type="http://schemas.openxmlformats.org/officeDocument/2006/relationships/slideLayout" Target="../slideLayouts/slideLayout14.xml"/><Relationship Id="rId2" Type="http://schemas.openxmlformats.org/officeDocument/2006/relationships/image" Target="../media/image15.jp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4.jpg"/><Relationship Id="rId1" Type="http://schemas.openxmlformats.org/officeDocument/2006/relationships/slideLayout" Target="../slideLayouts/slideLayout14.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5" Type="http://schemas.openxmlformats.org/officeDocument/2006/relationships/image" Target="../media/image22.jpg"/><Relationship Id="rId1" Type="http://schemas.openxmlformats.org/officeDocument/2006/relationships/slideLayout" Target="../slideLayouts/slideLayout14.xml"/><Relationship Id="rId2"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image" Target="../media/image24.jpg"/><Relationship Id="rId1" Type="http://schemas.openxmlformats.org/officeDocument/2006/relationships/slideLayout" Target="../slideLayouts/slideLayout14.xml"/><Relationship Id="rId2" Type="http://schemas.openxmlformats.org/officeDocument/2006/relationships/image" Target="../media/image4.jp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7.png"/><Relationship Id="rId1" Type="http://schemas.openxmlformats.org/officeDocument/2006/relationships/slideLayout" Target="../slideLayouts/slideLayout14.xml"/><Relationship Id="rId2"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hyperlink" Target="http://www.georgia.org/small-business/connect/mentoring-women/" TargetMode="External"/><Relationship Id="rId4" Type="http://schemas.openxmlformats.org/officeDocument/2006/relationships/hyperlink" Target="https://www.bizjournals.com/atlanta/news/2015/12/31/atlanta-among-top-cities-in-united-states-to.html" TargetMode="External"/><Relationship Id="rId5" Type="http://schemas.openxmlformats.org/officeDocument/2006/relationships/hyperlink" Target="https://moodle.uwtsd.ac.uk/mod/forum/discuss.php?d=1832" TargetMode="External"/><Relationship Id="rId6" Type="http://schemas.openxmlformats.org/officeDocument/2006/relationships/hyperlink" Target="http://www.ajc.com/business/atlanta-named-one-america-tech-the-nation-top-cities-tech/SRZyljLzIVCGnkHgZXQV2K/" TargetMode="External"/><Relationship Id="rId7" Type="http://schemas.openxmlformats.org/officeDocument/2006/relationships/hyperlink" Target="https://www.nerdwallet.com/blog/small-business/best-places-for-Black-owned-businesses/" TargetMode="External"/><Relationship Id="rId8" Type="http://schemas.openxmlformats.org/officeDocument/2006/relationships/hyperlink" Target="https://www.census.gov/quickfacts/fact/table/atlantacitygeorgia/PST045217" TargetMode="External"/><Relationship Id="rId1" Type="http://schemas.openxmlformats.org/officeDocument/2006/relationships/slideLayout" Target="../slideLayouts/slideLayout14.xml"/><Relationship Id="rId2" Type="http://schemas.openxmlformats.org/officeDocument/2006/relationships/hyperlink" Target="http://www.aecf.org/blog/as-atlantas-economy-thrives-many-residents-of-color-are-left-behin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jpg"/><Relationship Id="rId4" Type="http://schemas.openxmlformats.org/officeDocument/2006/relationships/image" Target="../media/image29.jpg"/><Relationship Id="rId5" Type="http://schemas.openxmlformats.org/officeDocument/2006/relationships/image" Target="../media/image4.jpg"/><Relationship Id="rId1" Type="http://schemas.openxmlformats.org/officeDocument/2006/relationships/slideLayout" Target="../slideLayouts/slideLayout14.xml"/><Relationship Id="rId2"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6449" y="4049579"/>
            <a:ext cx="5320113" cy="1369063"/>
          </a:xfrm>
        </p:spPr>
        <p:txBody>
          <a:bodyPr>
            <a:normAutofit fontScale="90000"/>
          </a:bodyPr>
          <a:lstStyle/>
          <a:p>
            <a:r>
              <a:rPr lang="en-US" sz="2000" b="1" dirty="0" err="1" smtClean="0"/>
              <a:t>Digitalundivided</a:t>
            </a:r>
            <a:r>
              <a:rPr lang="en-US" sz="2000" b="1" dirty="0" smtClean="0"/>
              <a:t>: </a:t>
            </a:r>
            <a:r>
              <a:rPr lang="en-US" sz="2000" dirty="0" smtClean="0"/>
              <a:t/>
            </a:r>
            <a:br>
              <a:rPr lang="en-US" sz="2000" dirty="0" smtClean="0"/>
            </a:br>
            <a:r>
              <a:rPr lang="en-US" sz="2000" dirty="0" smtClean="0"/>
              <a:t>Serving Women of Color and “Black Meccas” through Social Entrepreneurship’s </a:t>
            </a:r>
            <a:br>
              <a:rPr lang="en-US" sz="2000" dirty="0" smtClean="0"/>
            </a:br>
            <a:r>
              <a:rPr lang="en-US" sz="2000" dirty="0" smtClean="0"/>
              <a:t>Economic Development and Social Impact</a:t>
            </a:r>
            <a:endParaRPr lang="en-US" sz="2000" dirty="0"/>
          </a:p>
        </p:txBody>
      </p:sp>
      <p:sp>
        <p:nvSpPr>
          <p:cNvPr id="3" name="Subtitle 2"/>
          <p:cNvSpPr>
            <a:spLocks noGrp="1"/>
          </p:cNvSpPr>
          <p:nvPr>
            <p:ph type="subTitle" idx="1"/>
          </p:nvPr>
        </p:nvSpPr>
        <p:spPr>
          <a:xfrm>
            <a:off x="766449" y="5661339"/>
            <a:ext cx="9685985" cy="1113265"/>
          </a:xfrm>
        </p:spPr>
        <p:txBody>
          <a:bodyPr>
            <a:normAutofit fontScale="77500" lnSpcReduction="20000"/>
          </a:bodyPr>
          <a:lstStyle/>
          <a:p>
            <a:r>
              <a:rPr lang="en-US" b="1" dirty="0" smtClean="0"/>
              <a:t>Justin </a:t>
            </a:r>
            <a:r>
              <a:rPr lang="en-US" b="1" dirty="0" smtClean="0"/>
              <a:t>K. Fernando</a:t>
            </a:r>
            <a:endParaRPr lang="en-US" b="1" dirty="0" smtClean="0"/>
          </a:p>
          <a:p>
            <a:r>
              <a:rPr lang="en-US" dirty="0" smtClean="0"/>
              <a:t>7 January 2018</a:t>
            </a:r>
          </a:p>
          <a:p>
            <a:r>
              <a:rPr lang="en-US" dirty="0" smtClean="0"/>
              <a:t>Student ID Number: 1705758</a:t>
            </a:r>
          </a:p>
          <a:p>
            <a:r>
              <a:rPr lang="en-US" dirty="0" smtClean="0"/>
              <a:t>Dr. Louise Emanuel</a:t>
            </a:r>
          </a:p>
          <a:p>
            <a:r>
              <a:rPr lang="en-US" dirty="0" smtClean="0"/>
              <a:t>Entrepreneurship SMBA711D</a:t>
            </a:r>
          </a:p>
          <a:p>
            <a:r>
              <a:rPr lang="en-US" dirty="0" smtClean="0"/>
              <a:t>University of Wales Trinity Saint David</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6203" y="123987"/>
            <a:ext cx="2758696" cy="689674"/>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5281" y="364209"/>
            <a:ext cx="2484087" cy="2617845"/>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46453" y="360535"/>
            <a:ext cx="2451391" cy="2621519"/>
          </a:xfrm>
          <a:prstGeom prst="rect">
            <a:avLst/>
          </a:prstGeom>
        </p:spPr>
      </p:pic>
      <p:sp>
        <p:nvSpPr>
          <p:cNvPr id="11" name="TextBox 10"/>
          <p:cNvSpPr txBox="1"/>
          <p:nvPr/>
        </p:nvSpPr>
        <p:spPr>
          <a:xfrm>
            <a:off x="3546453" y="3192651"/>
            <a:ext cx="2451391" cy="646331"/>
          </a:xfrm>
          <a:prstGeom prst="rect">
            <a:avLst/>
          </a:prstGeom>
          <a:noFill/>
        </p:spPr>
        <p:txBody>
          <a:bodyPr wrap="square" rtlCol="0">
            <a:spAutoFit/>
          </a:bodyPr>
          <a:lstStyle/>
          <a:p>
            <a:r>
              <a:rPr lang="en-US" sz="1200" dirty="0" smtClean="0">
                <a:solidFill>
                  <a:schemeClr val="bg1"/>
                </a:solidFill>
              </a:rPr>
              <a:t>Kathryn Finney,</a:t>
            </a:r>
          </a:p>
          <a:p>
            <a:r>
              <a:rPr lang="en-US" sz="1200" dirty="0" smtClean="0">
                <a:solidFill>
                  <a:schemeClr val="bg1"/>
                </a:solidFill>
              </a:rPr>
              <a:t>Co-Founder &amp; </a:t>
            </a:r>
          </a:p>
          <a:p>
            <a:r>
              <a:rPr lang="en-US" sz="1200" dirty="0" smtClean="0">
                <a:solidFill>
                  <a:schemeClr val="bg1"/>
                </a:solidFill>
              </a:rPr>
              <a:t>CEO</a:t>
            </a:r>
            <a:endParaRPr lang="en-US" sz="1200" dirty="0">
              <a:solidFill>
                <a:schemeClr val="bg1"/>
              </a:solidFill>
            </a:endParaRPr>
          </a:p>
        </p:txBody>
      </p:sp>
      <p:sp>
        <p:nvSpPr>
          <p:cNvPr id="12" name="TextBox 11"/>
          <p:cNvSpPr txBox="1"/>
          <p:nvPr/>
        </p:nvSpPr>
        <p:spPr>
          <a:xfrm>
            <a:off x="6175281" y="3192651"/>
            <a:ext cx="2627756" cy="923330"/>
          </a:xfrm>
          <a:prstGeom prst="rect">
            <a:avLst/>
          </a:prstGeom>
          <a:noFill/>
        </p:spPr>
        <p:txBody>
          <a:bodyPr wrap="square" rtlCol="0">
            <a:spAutoFit/>
          </a:bodyPr>
          <a:lstStyle/>
          <a:p>
            <a:r>
              <a:rPr lang="en-US" sz="1200" dirty="0" smtClean="0">
                <a:solidFill>
                  <a:schemeClr val="bg1"/>
                </a:solidFill>
              </a:rPr>
              <a:t>Darlene Gillard Jones,</a:t>
            </a:r>
            <a:endParaRPr lang="en-US" sz="1200" dirty="0">
              <a:solidFill>
                <a:schemeClr val="bg1"/>
              </a:solidFill>
            </a:endParaRPr>
          </a:p>
          <a:p>
            <a:r>
              <a:rPr lang="en-US" sz="1200" dirty="0" smtClean="0">
                <a:solidFill>
                  <a:schemeClr val="bg1"/>
                </a:solidFill>
              </a:rPr>
              <a:t>Co-Founder &amp; </a:t>
            </a:r>
          </a:p>
          <a:p>
            <a:r>
              <a:rPr lang="en-US" sz="1200" dirty="0" smtClean="0">
                <a:solidFill>
                  <a:schemeClr val="bg1"/>
                </a:solidFill>
              </a:rPr>
              <a:t>Chief Community Officer</a:t>
            </a:r>
            <a:endParaRPr lang="en-US" sz="1200" dirty="0">
              <a:solidFill>
                <a:schemeClr val="bg1"/>
              </a:solidFill>
            </a:endParaRPr>
          </a:p>
          <a:p>
            <a:endParaRPr lang="en-US" dirty="0"/>
          </a:p>
        </p:txBody>
      </p:sp>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23670" y="6222403"/>
            <a:ext cx="1179367" cy="391127"/>
          </a:xfrm>
          <a:prstGeom prst="rect">
            <a:avLst/>
          </a:prstGeom>
        </p:spPr>
      </p:pic>
    </p:spTree>
    <p:extLst>
      <p:ext uri="{BB962C8B-B14F-4D97-AF65-F5344CB8AC3E}">
        <p14:creationId xmlns:p14="http://schemas.microsoft.com/office/powerpoint/2010/main" val="21643867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Theoretical Frameworks</a:t>
            </a:r>
            <a:endParaRPr lang="en-US"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04729" y="3886200"/>
            <a:ext cx="2884701" cy="1442350"/>
          </a:xfrm>
        </p:spPr>
      </p:pic>
      <p:sp>
        <p:nvSpPr>
          <p:cNvPr id="4" name="Text Placeholder 3"/>
          <p:cNvSpPr>
            <a:spLocks noGrp="1"/>
          </p:cNvSpPr>
          <p:nvPr>
            <p:ph type="body" sz="half" idx="2"/>
          </p:nvPr>
        </p:nvSpPr>
        <p:spPr/>
        <p:txBody>
          <a:bodyPr>
            <a:normAutofit fontScale="92500" lnSpcReduction="20000"/>
          </a:bodyPr>
          <a:lstStyle/>
          <a:p>
            <a:pPr marL="285750" indent="-285750">
              <a:buFont typeface="Arial" charset="0"/>
              <a:buChar char="•"/>
            </a:pPr>
            <a:r>
              <a:rPr lang="en-US" dirty="0" smtClean="0"/>
              <a:t>Feminist Approach to Social Entrepreneurship Towards Female Empowerment in Social, Economic, and Political Realms (</a:t>
            </a:r>
            <a:r>
              <a:rPr lang="en-US" dirty="0" err="1" smtClean="0"/>
              <a:t>Haugh</a:t>
            </a:r>
            <a:r>
              <a:rPr lang="en-US" dirty="0" smtClean="0"/>
              <a:t> &amp; </a:t>
            </a:r>
            <a:r>
              <a:rPr lang="en-US" dirty="0" err="1" smtClean="0"/>
              <a:t>Talwar</a:t>
            </a:r>
            <a:r>
              <a:rPr lang="en-US" dirty="0" smtClean="0"/>
              <a:t>, 2016) </a:t>
            </a:r>
          </a:p>
          <a:p>
            <a:pPr marL="742950" lvl="1" indent="-285750">
              <a:buFont typeface="Arial" charset="0"/>
              <a:buChar char="•"/>
            </a:pPr>
            <a:r>
              <a:rPr lang="en-US" dirty="0" smtClean="0"/>
              <a:t>Tackling gender discrimination is vital for social enterprises to close gender gaps (</a:t>
            </a:r>
            <a:r>
              <a:rPr lang="en-US" dirty="0" err="1" smtClean="0"/>
              <a:t>McGeeney</a:t>
            </a:r>
            <a:r>
              <a:rPr lang="en-US" dirty="0" smtClean="0"/>
              <a:t>, 2017).</a:t>
            </a:r>
          </a:p>
          <a:p>
            <a:pPr marL="285750" indent="-285750">
              <a:buFont typeface="Arial" charset="0"/>
              <a:buChar char="•"/>
            </a:pPr>
            <a:r>
              <a:rPr lang="en-US" dirty="0" smtClean="0"/>
              <a:t>Dependency between economic development and non-economic well-being (Sen, 2001)</a:t>
            </a:r>
          </a:p>
          <a:p>
            <a:pPr marL="285750" indent="-285750">
              <a:buFont typeface="Arial" charset="0"/>
              <a:buChar char="•"/>
            </a:pPr>
            <a:r>
              <a:rPr lang="en-US" dirty="0" smtClean="0"/>
              <a:t>Social Entrepreneurship Performance and Impact Assessment: ”Multidirectional” Accountability System, which focuses on economic bottom-line </a:t>
            </a:r>
            <a:r>
              <a:rPr lang="en-US" u="sng" dirty="0" smtClean="0"/>
              <a:t>and</a:t>
            </a:r>
            <a:r>
              <a:rPr lang="en-US" dirty="0" smtClean="0"/>
              <a:t> social outcomes (</a:t>
            </a:r>
            <a:r>
              <a:rPr lang="en-US" dirty="0" err="1" smtClean="0"/>
              <a:t>Kanter</a:t>
            </a:r>
            <a:r>
              <a:rPr lang="en-US" dirty="0" smtClean="0"/>
              <a:t> &amp; Summers, 1987).</a:t>
            </a:r>
          </a:p>
          <a:p>
            <a:pPr marL="285750" indent="-285750">
              <a:buFont typeface="Arial" charset="0"/>
              <a:buChar char="•"/>
            </a:pPr>
            <a:endParaRPr lang="en-US" dirty="0" smtClean="0"/>
          </a:p>
          <a:p>
            <a:pPr marL="285750" indent="-285750">
              <a:buFont typeface="Arial" charset="0"/>
              <a:buChar char="•"/>
            </a:pPr>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7136" y="1027030"/>
            <a:ext cx="5082968" cy="2859170"/>
          </a:xfrm>
          <a:prstGeom prst="rect">
            <a:avLst/>
          </a:prstGeom>
        </p:spPr>
      </p:pic>
      <p:sp>
        <p:nvSpPr>
          <p:cNvPr id="9" name="Frame 8"/>
          <p:cNvSpPr/>
          <p:nvPr/>
        </p:nvSpPr>
        <p:spPr>
          <a:xfrm>
            <a:off x="4438436" y="1205582"/>
            <a:ext cx="1726058" cy="400692"/>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3670" y="6222403"/>
            <a:ext cx="1179367" cy="391127"/>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85639" y="5388514"/>
            <a:ext cx="2722880" cy="715757"/>
          </a:xfrm>
          <a:prstGeom prst="rect">
            <a:avLst/>
          </a:prstGeom>
        </p:spPr>
      </p:pic>
    </p:spTree>
    <p:extLst>
      <p:ext uri="{BB962C8B-B14F-4D97-AF65-F5344CB8AC3E}">
        <p14:creationId xmlns:p14="http://schemas.microsoft.com/office/powerpoint/2010/main" val="13054315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238" y="140662"/>
            <a:ext cx="4951708" cy="347535"/>
          </a:xfrm>
        </p:spPr>
        <p:txBody>
          <a:bodyPr/>
          <a:lstStyle/>
          <a:p>
            <a:r>
              <a:rPr lang="en-US" sz="2000" dirty="0" smtClean="0"/>
              <a:t>Incubator: Cohort Demographics</a:t>
            </a:r>
            <a:endParaRPr lang="en-US" sz="2000"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110207" y="117961"/>
            <a:ext cx="2686935" cy="6717338"/>
          </a:xfrm>
        </p:spPr>
      </p:pic>
      <p:sp>
        <p:nvSpPr>
          <p:cNvPr id="4" name="Text Placeholder 3"/>
          <p:cNvSpPr>
            <a:spLocks noGrp="1"/>
          </p:cNvSpPr>
          <p:nvPr>
            <p:ph type="body" sz="half" idx="2"/>
          </p:nvPr>
        </p:nvSpPr>
        <p:spPr>
          <a:xfrm>
            <a:off x="116237" y="488197"/>
            <a:ext cx="4866467" cy="3533613"/>
          </a:xfrm>
        </p:spPr>
        <p:txBody>
          <a:bodyPr>
            <a:normAutofit fontScale="70000" lnSpcReduction="20000"/>
          </a:bodyPr>
          <a:lstStyle/>
          <a:p>
            <a:r>
              <a:rPr lang="en-US" b="1" dirty="0" smtClean="0"/>
              <a:t>2016</a:t>
            </a:r>
          </a:p>
          <a:p>
            <a:pPr marL="285750" indent="-285750">
              <a:buFont typeface="Arial" charset="0"/>
              <a:buChar char="•"/>
            </a:pPr>
            <a:r>
              <a:rPr lang="en-US" sz="1300" dirty="0" smtClean="0"/>
              <a:t>100 Applicants</a:t>
            </a:r>
          </a:p>
          <a:p>
            <a:pPr marL="285750" indent="-285750">
              <a:buFont typeface="Arial" charset="0"/>
              <a:buChar char="•"/>
            </a:pPr>
            <a:r>
              <a:rPr lang="en-US" sz="1300" dirty="0" smtClean="0"/>
              <a:t>Cohort #: 7 women of color founders</a:t>
            </a:r>
          </a:p>
          <a:p>
            <a:pPr marL="285750" indent="-285750">
              <a:buFont typeface="Arial" charset="0"/>
              <a:buChar char="•"/>
            </a:pPr>
            <a:r>
              <a:rPr lang="en-US" sz="1300" dirty="0" smtClean="0"/>
              <a:t>12-week accelerator program</a:t>
            </a:r>
          </a:p>
          <a:p>
            <a:pPr marL="285750" indent="-285750">
              <a:buFont typeface="Arial" charset="0"/>
              <a:buChar char="•"/>
            </a:pPr>
            <a:r>
              <a:rPr lang="en-US" sz="1300" dirty="0" smtClean="0"/>
              <a:t>64% of cohort have co-founders</a:t>
            </a:r>
          </a:p>
          <a:p>
            <a:pPr marL="285750" indent="-285750">
              <a:buFont typeface="Arial" charset="0"/>
              <a:buChar char="•"/>
            </a:pPr>
            <a:r>
              <a:rPr lang="en-US" sz="1300" dirty="0" smtClean="0"/>
              <a:t>68% had worked in a startup</a:t>
            </a:r>
          </a:p>
          <a:p>
            <a:pPr marL="285750" indent="-285750">
              <a:buFont typeface="Arial" charset="0"/>
              <a:buChar char="•"/>
            </a:pPr>
            <a:r>
              <a:rPr lang="en-US" sz="1300" dirty="0" smtClean="0"/>
              <a:t>38% already had sales</a:t>
            </a:r>
          </a:p>
          <a:p>
            <a:pPr marL="285750" indent="-285750">
              <a:buFont typeface="Arial" charset="0"/>
              <a:buChar char="•"/>
            </a:pPr>
            <a:r>
              <a:rPr lang="en-US" sz="1300" dirty="0" smtClean="0"/>
              <a:t>Educational Background</a:t>
            </a:r>
          </a:p>
          <a:p>
            <a:pPr marL="742950" lvl="1" indent="-285750">
              <a:buFont typeface="Arial" charset="0"/>
              <a:buChar char="•"/>
            </a:pPr>
            <a:r>
              <a:rPr lang="en-US" sz="1000" dirty="0" smtClean="0"/>
              <a:t>48% master’s degree</a:t>
            </a:r>
          </a:p>
          <a:p>
            <a:pPr marL="742950" lvl="1" indent="-285750">
              <a:buFont typeface="Arial" charset="0"/>
              <a:buChar char="•"/>
            </a:pPr>
            <a:r>
              <a:rPr lang="en-US" sz="1000" dirty="0" smtClean="0"/>
              <a:t>32% bachelor’s degree</a:t>
            </a:r>
          </a:p>
          <a:p>
            <a:pPr marL="742950" lvl="1" indent="-285750">
              <a:buFont typeface="Arial" charset="0"/>
              <a:buChar char="•"/>
            </a:pPr>
            <a:r>
              <a:rPr lang="en-US" sz="1000" dirty="0" smtClean="0"/>
              <a:t>20% associate’s degree</a:t>
            </a:r>
          </a:p>
          <a:p>
            <a:pPr marL="285750" indent="-285750">
              <a:buFont typeface="Arial" charset="0"/>
              <a:buChar char="•"/>
            </a:pPr>
            <a:r>
              <a:rPr lang="en-US" sz="1300" dirty="0" smtClean="0"/>
              <a:t>Business Model:</a:t>
            </a:r>
          </a:p>
          <a:p>
            <a:pPr marL="742950" lvl="1" indent="-285750">
              <a:buFont typeface="Arial" charset="0"/>
              <a:buChar char="•"/>
            </a:pPr>
            <a:r>
              <a:rPr lang="en-US" sz="1000" dirty="0" smtClean="0"/>
              <a:t>29% subscription-based revenue</a:t>
            </a:r>
          </a:p>
          <a:p>
            <a:pPr marL="742950" lvl="1" indent="-285750">
              <a:buFont typeface="Arial" charset="0"/>
              <a:buChar char="•"/>
            </a:pPr>
            <a:r>
              <a:rPr lang="en-US" sz="1000" dirty="0" smtClean="0"/>
              <a:t>12% commissions or affiliates</a:t>
            </a:r>
          </a:p>
          <a:p>
            <a:pPr marL="742950" lvl="1" indent="-285750">
              <a:buFont typeface="Arial" charset="0"/>
              <a:buChar char="•"/>
            </a:pPr>
            <a:r>
              <a:rPr lang="en-US" sz="1000" dirty="0" smtClean="0"/>
              <a:t>8% e-commerce</a:t>
            </a:r>
          </a:p>
          <a:p>
            <a:pPr marL="742950" lvl="1" indent="-285750">
              <a:buFont typeface="Arial" charset="0"/>
              <a:buChar char="•"/>
            </a:pPr>
            <a:r>
              <a:rPr lang="en-US" sz="1000" dirty="0" smtClean="0"/>
              <a:t>51%  sponsorship, licensing, freemium, &amp; reverse auction</a:t>
            </a:r>
          </a:p>
          <a:p>
            <a:pPr marL="285750" indent="-285750">
              <a:buFont typeface="Arial" charset="0"/>
              <a:buChar char="•"/>
            </a:pPr>
            <a:r>
              <a:rPr lang="en-US" sz="1300" dirty="0" smtClean="0"/>
              <a:t>Assessments: </a:t>
            </a:r>
          </a:p>
          <a:p>
            <a:pPr marL="742950" lvl="1" indent="-285750">
              <a:buFont typeface="Arial" charset="0"/>
              <a:buChar char="•"/>
            </a:pPr>
            <a:r>
              <a:rPr lang="en-US" sz="1000" dirty="0" smtClean="0"/>
              <a:t>Educated and experienced women of color founders but at the early stages of their startup</a:t>
            </a:r>
          </a:p>
          <a:p>
            <a:pPr marL="742950" lvl="1" indent="-285750">
              <a:buFont typeface="Arial" charset="0"/>
              <a:buChar char="•"/>
            </a:pPr>
            <a:r>
              <a:rPr lang="en-US" sz="1000" dirty="0" smtClean="0"/>
              <a:t>Small and limited cohort-size means scale of the impact continues to be limited due to modest scalability.</a:t>
            </a:r>
          </a:p>
          <a:p>
            <a:pPr marL="742950" lvl="1" indent="-285750">
              <a:buFont typeface="Arial" charset="0"/>
              <a:buChar char="•"/>
            </a:pPr>
            <a:endParaRPr lang="en-US" sz="600" dirty="0" smtClean="0"/>
          </a:p>
          <a:p>
            <a:pPr marL="285750" indent="-285750">
              <a:buFont typeface="Arial" charset="0"/>
              <a:buChar char="•"/>
            </a:pPr>
            <a:endParaRPr lang="en-US" sz="1000" dirty="0" smtClean="0"/>
          </a:p>
          <a:p>
            <a:pPr marL="285750" indent="-285750">
              <a:buFont typeface="Arial" charset="0"/>
              <a:buChar char="•"/>
            </a:pPr>
            <a:endParaRPr lang="en-US" dirty="0"/>
          </a:p>
        </p:txBody>
      </p:sp>
      <p:sp>
        <p:nvSpPr>
          <p:cNvPr id="3" name="TextBox 2"/>
          <p:cNvSpPr txBox="1"/>
          <p:nvPr/>
        </p:nvSpPr>
        <p:spPr>
          <a:xfrm>
            <a:off x="6001326" y="175929"/>
            <a:ext cx="790415" cy="276999"/>
          </a:xfrm>
          <a:prstGeom prst="rect">
            <a:avLst/>
          </a:prstGeom>
          <a:noFill/>
        </p:spPr>
        <p:txBody>
          <a:bodyPr wrap="square" rtlCol="0">
            <a:spAutoFit/>
          </a:bodyPr>
          <a:lstStyle/>
          <a:p>
            <a:r>
              <a:rPr lang="en-US" sz="1200" b="1" dirty="0" smtClean="0"/>
              <a:t>2017</a:t>
            </a:r>
            <a:endParaRPr lang="en-US" sz="1200" b="1" dirty="0"/>
          </a:p>
        </p:txBody>
      </p:sp>
      <p:sp>
        <p:nvSpPr>
          <p:cNvPr id="6" name="TextBox 5"/>
          <p:cNvSpPr txBox="1"/>
          <p:nvPr/>
        </p:nvSpPr>
        <p:spPr>
          <a:xfrm>
            <a:off x="116237" y="4115049"/>
            <a:ext cx="5574558" cy="2369880"/>
          </a:xfrm>
          <a:prstGeom prst="rect">
            <a:avLst/>
          </a:prstGeom>
          <a:noFill/>
        </p:spPr>
        <p:txBody>
          <a:bodyPr wrap="square" rtlCol="0">
            <a:spAutoFit/>
          </a:bodyPr>
          <a:lstStyle/>
          <a:p>
            <a:r>
              <a:rPr lang="en-US" dirty="0" smtClean="0"/>
              <a:t>Impact Assessment</a:t>
            </a:r>
          </a:p>
          <a:p>
            <a:pPr marL="742950" lvl="1" indent="-285750">
              <a:buFont typeface="Arial" charset="0"/>
              <a:buChar char="•"/>
            </a:pPr>
            <a:r>
              <a:rPr lang="en-US" sz="1400" dirty="0" smtClean="0"/>
              <a:t>Educated </a:t>
            </a:r>
            <a:r>
              <a:rPr lang="en-US" sz="1400" dirty="0"/>
              <a:t>and experienced women of color founders but at the early stages of their </a:t>
            </a:r>
            <a:r>
              <a:rPr lang="en-US" sz="1400" dirty="0" smtClean="0"/>
              <a:t>startup</a:t>
            </a:r>
          </a:p>
          <a:p>
            <a:pPr marL="742950" lvl="1" indent="-285750">
              <a:buFont typeface="Arial" charset="0"/>
              <a:buChar char="•"/>
            </a:pPr>
            <a:r>
              <a:rPr lang="en-US" sz="1400" dirty="0" smtClean="0"/>
              <a:t>Even if experienced and educated, women of color founders are need of mentorship/networking, starting capital, and training</a:t>
            </a:r>
            <a:endParaRPr lang="en-US" sz="1400" dirty="0"/>
          </a:p>
          <a:p>
            <a:pPr marL="742950" lvl="1" indent="-285750">
              <a:buFont typeface="Arial" charset="0"/>
              <a:buChar char="•"/>
            </a:pPr>
            <a:r>
              <a:rPr lang="en-US" sz="1400" dirty="0"/>
              <a:t>Small and limited cohort-size means scale of the impact continues to be limited due to modest scalability.</a:t>
            </a:r>
          </a:p>
          <a:p>
            <a:endParaRPr lang="en-US" dirty="0"/>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81835" y="719685"/>
            <a:ext cx="3528372" cy="1986474"/>
          </a:xfrm>
          <a:prstGeom prst="rect">
            <a:avLst/>
          </a:prstGeom>
        </p:spPr>
      </p:pic>
    </p:spTree>
    <p:extLst>
      <p:ext uri="{BB962C8B-B14F-4D97-AF65-F5344CB8AC3E}">
        <p14:creationId xmlns:p14="http://schemas.microsoft.com/office/powerpoint/2010/main" val="3817288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456" y="756453"/>
            <a:ext cx="5835113" cy="477257"/>
          </a:xfrm>
        </p:spPr>
        <p:txBody>
          <a:bodyPr/>
          <a:lstStyle/>
          <a:p>
            <a:r>
              <a:rPr lang="en-US" dirty="0" err="1" smtClean="0"/>
              <a:t>Digitalundivided</a:t>
            </a:r>
            <a:r>
              <a:rPr lang="en-US" dirty="0" smtClean="0"/>
              <a:t> Incubator Alumnae</a:t>
            </a:r>
            <a:endParaRPr lang="en-US"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45828" y="995081"/>
            <a:ext cx="4443271" cy="5750115"/>
          </a:xfrm>
        </p:spPr>
      </p:pic>
      <p:sp>
        <p:nvSpPr>
          <p:cNvPr id="4" name="Text Placeholder 3"/>
          <p:cNvSpPr>
            <a:spLocks noGrp="1"/>
          </p:cNvSpPr>
          <p:nvPr>
            <p:ph type="body" sz="half" idx="2"/>
          </p:nvPr>
        </p:nvSpPr>
        <p:spPr/>
        <p:txBody>
          <a:bodyPr/>
          <a:lstStyle/>
          <a:p>
            <a:endParaRPr lang="en-US"/>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856" y="1604075"/>
            <a:ext cx="3890846" cy="5141122"/>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7736" y="6354070"/>
            <a:ext cx="1179367" cy="391127"/>
          </a:xfrm>
          <a:prstGeom prst="rect">
            <a:avLst/>
          </a:prstGeom>
        </p:spPr>
      </p:pic>
    </p:spTree>
    <p:extLst>
      <p:ext uri="{BB962C8B-B14F-4D97-AF65-F5344CB8AC3E}">
        <p14:creationId xmlns:p14="http://schemas.microsoft.com/office/powerpoint/2010/main" val="13045062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034" y="0"/>
            <a:ext cx="7863001" cy="774700"/>
          </a:xfrm>
        </p:spPr>
        <p:txBody>
          <a:bodyPr/>
          <a:lstStyle/>
          <a:p>
            <a:r>
              <a:rPr lang="en-US" sz="1800" smtClean="0"/>
              <a:t>Black Women/Women </a:t>
            </a:r>
            <a:r>
              <a:rPr lang="en-US" sz="1800" dirty="0" smtClean="0"/>
              <a:t>of Color: Underpaid Sole Breadwinners</a:t>
            </a:r>
            <a:endParaRPr lang="en-US" sz="1800" dirty="0"/>
          </a:p>
        </p:txBody>
      </p:sp>
      <p:sp>
        <p:nvSpPr>
          <p:cNvPr id="4" name="Text Placeholder 3"/>
          <p:cNvSpPr>
            <a:spLocks noGrp="1"/>
          </p:cNvSpPr>
          <p:nvPr>
            <p:ph type="body" sz="half" idx="2"/>
          </p:nvPr>
        </p:nvSpPr>
        <p:spPr>
          <a:xfrm>
            <a:off x="310091" y="827022"/>
            <a:ext cx="4282457" cy="2969366"/>
          </a:xfrm>
        </p:spPr>
        <p:txBody>
          <a:bodyPr>
            <a:normAutofit/>
          </a:bodyPr>
          <a:lstStyle/>
          <a:p>
            <a:pPr marL="285750" indent="-285750">
              <a:buFont typeface="Arial"/>
              <a:buChar char="•"/>
            </a:pPr>
            <a:r>
              <a:rPr lang="en-US" dirty="0" smtClean="0">
                <a:latin typeface="Century Gothic" charset="0"/>
                <a:ea typeface="Century Gothic" charset="0"/>
                <a:cs typeface="Century Gothic" charset="0"/>
              </a:rPr>
              <a:t>Black women earn $20,000 less than white males for the same job</a:t>
            </a:r>
          </a:p>
          <a:p>
            <a:pPr marL="285750" indent="-285750">
              <a:buFont typeface="Arial"/>
              <a:buChar char="•"/>
            </a:pPr>
            <a:r>
              <a:rPr lang="en-US" dirty="0">
                <a:latin typeface="Century Gothic" charset="0"/>
                <a:ea typeface="Century Gothic" charset="0"/>
                <a:cs typeface="Century Gothic" charset="0"/>
              </a:rPr>
              <a:t>This gender pay inequity means that if a woman were </a:t>
            </a:r>
            <a:r>
              <a:rPr lang="en-US" dirty="0" smtClean="0">
                <a:latin typeface="Century Gothic" charset="0"/>
                <a:ea typeface="Century Gothic" charset="0"/>
                <a:cs typeface="Century Gothic" charset="0"/>
              </a:rPr>
              <a:t>to work </a:t>
            </a:r>
            <a:r>
              <a:rPr lang="en-US" dirty="0">
                <a:latin typeface="Century Gothic" charset="0"/>
                <a:ea typeface="Century Gothic" charset="0"/>
                <a:cs typeface="Century Gothic" charset="0"/>
              </a:rPr>
              <a:t>for 40 years, this would lead to $430,000 in lost wages by women </a:t>
            </a:r>
            <a:r>
              <a:rPr lang="en-US" dirty="0" smtClean="0">
                <a:latin typeface="Century Gothic" charset="0"/>
                <a:ea typeface="Century Gothic" charset="0"/>
                <a:cs typeface="Century Gothic" charset="0"/>
              </a:rPr>
              <a:t>in a lifetime</a:t>
            </a:r>
          </a:p>
          <a:p>
            <a:pPr marL="285750" indent="-285750">
              <a:buFont typeface="Arial"/>
              <a:buChar char="•"/>
            </a:pPr>
            <a:r>
              <a:rPr lang="en-US" dirty="0" smtClean="0">
                <a:latin typeface="Century Gothic" charset="0"/>
                <a:ea typeface="Century Gothic" charset="0"/>
                <a:cs typeface="Century Gothic" charset="0"/>
              </a:rPr>
              <a:t>In 2017, &gt;80% of Black women </a:t>
            </a:r>
            <a:r>
              <a:rPr lang="en-US" u="sng" dirty="0" smtClean="0">
                <a:latin typeface="Century Gothic" charset="0"/>
                <a:ea typeface="Century Gothic" charset="0"/>
                <a:cs typeface="Century Gothic" charset="0"/>
              </a:rPr>
              <a:t>with children</a:t>
            </a:r>
            <a:r>
              <a:rPr lang="en-US" dirty="0" smtClean="0">
                <a:latin typeface="Century Gothic" charset="0"/>
                <a:ea typeface="Century Gothic" charset="0"/>
                <a:cs typeface="Century Gothic" charset="0"/>
              </a:rPr>
              <a:t> are either the sole or principal breadwinners in their families</a:t>
            </a:r>
            <a:endParaRPr lang="en-US" sz="2000" dirty="0" smtClean="0">
              <a:latin typeface="Century Gothic" charset="0"/>
              <a:ea typeface="Century Gothic" charset="0"/>
              <a:cs typeface="Century Gothic" charset="0"/>
            </a:endParaRPr>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0046" y="4286152"/>
            <a:ext cx="5803555" cy="2218842"/>
          </a:xfr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92548" y="1024964"/>
            <a:ext cx="4397971" cy="2969366"/>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36301" y="4565068"/>
            <a:ext cx="2585634" cy="1831490"/>
          </a:xfrm>
          <a:prstGeom prst="rect">
            <a:avLst/>
          </a:prstGeom>
        </p:spPr>
      </p:pic>
      <p:sp>
        <p:nvSpPr>
          <p:cNvPr id="11" name="Half Frame 10"/>
          <p:cNvSpPr/>
          <p:nvPr/>
        </p:nvSpPr>
        <p:spPr>
          <a:xfrm>
            <a:off x="6935492" y="1270861"/>
            <a:ext cx="302216" cy="457200"/>
          </a:xfrm>
          <a:prstGeom prst="half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12" name="Half Frame 11"/>
          <p:cNvSpPr/>
          <p:nvPr/>
        </p:nvSpPr>
        <p:spPr>
          <a:xfrm flipH="1" flipV="1">
            <a:off x="8561639" y="2001740"/>
            <a:ext cx="313366" cy="480447"/>
          </a:xfrm>
          <a:prstGeom prst="half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cxnSp>
        <p:nvCxnSpPr>
          <p:cNvPr id="15" name="Elbow Connector 14"/>
          <p:cNvCxnSpPr/>
          <p:nvPr/>
        </p:nvCxnSpPr>
        <p:spPr>
          <a:xfrm rot="16200000" flipH="1">
            <a:off x="6104097" y="3294211"/>
            <a:ext cx="2407526" cy="442517"/>
          </a:xfrm>
          <a:prstGeom prst="bentConnector3">
            <a:avLst>
              <a:gd name="adj1" fmla="val 76394"/>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Frame 18"/>
          <p:cNvSpPr/>
          <p:nvPr/>
        </p:nvSpPr>
        <p:spPr>
          <a:xfrm>
            <a:off x="3471620" y="5300420"/>
            <a:ext cx="581187" cy="340963"/>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cxnSp>
        <p:nvCxnSpPr>
          <p:cNvPr id="21" name="Elbow Connector 20"/>
          <p:cNvCxnSpPr/>
          <p:nvPr/>
        </p:nvCxnSpPr>
        <p:spPr>
          <a:xfrm>
            <a:off x="4052807" y="5117290"/>
            <a:ext cx="3184901" cy="664273"/>
          </a:xfrm>
          <a:prstGeom prst="bentConnector3">
            <a:avLst>
              <a:gd name="adj1" fmla="val 63625"/>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8" name="Straight Connector 27"/>
          <p:cNvCxnSpPr/>
          <p:nvPr/>
        </p:nvCxnSpPr>
        <p:spPr>
          <a:xfrm flipV="1">
            <a:off x="4052807" y="5117290"/>
            <a:ext cx="0" cy="183131"/>
          </a:xfrm>
          <a:prstGeom prst="line">
            <a:avLst/>
          </a:prstGeom>
        </p:spPr>
        <p:style>
          <a:lnRef idx="2">
            <a:schemeClr val="accent1"/>
          </a:lnRef>
          <a:fillRef idx="0">
            <a:schemeClr val="accent1"/>
          </a:fillRef>
          <a:effectRef idx="1">
            <a:schemeClr val="accent1"/>
          </a:effectRef>
          <a:fontRef idx="minor">
            <a:schemeClr val="tx1"/>
          </a:fontRef>
        </p:style>
      </p:cxnSp>
      <p:sp>
        <p:nvSpPr>
          <p:cNvPr id="29" name="Frame 28"/>
          <p:cNvSpPr/>
          <p:nvPr/>
        </p:nvSpPr>
        <p:spPr>
          <a:xfrm>
            <a:off x="5439023" y="5548394"/>
            <a:ext cx="411588" cy="267346"/>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cxnSp>
        <p:nvCxnSpPr>
          <p:cNvPr id="31" name="Straight Connector 30"/>
          <p:cNvCxnSpPr/>
          <p:nvPr/>
        </p:nvCxnSpPr>
        <p:spPr>
          <a:xfrm>
            <a:off x="5850611" y="5781563"/>
            <a:ext cx="240223" cy="0"/>
          </a:xfrm>
          <a:prstGeom prst="line">
            <a:avLst/>
          </a:prstGeom>
        </p:spPr>
        <p:style>
          <a:lnRef idx="2">
            <a:schemeClr val="accent1"/>
          </a:lnRef>
          <a:fillRef idx="0">
            <a:schemeClr val="accent1"/>
          </a:fillRef>
          <a:effectRef idx="1">
            <a:schemeClr val="accent1"/>
          </a:effectRef>
          <a:fontRef idx="minor">
            <a:schemeClr val="tx1"/>
          </a:fontRef>
        </p:style>
      </p:cxnSp>
      <p:pic>
        <p:nvPicPr>
          <p:cNvPr id="16" name="Picture 1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33656" y="6469339"/>
            <a:ext cx="1033900" cy="342884"/>
          </a:xfrm>
          <a:prstGeom prst="rect">
            <a:avLst/>
          </a:prstGeom>
        </p:spPr>
      </p:pic>
    </p:spTree>
    <p:extLst>
      <p:ext uri="{BB962C8B-B14F-4D97-AF65-F5344CB8AC3E}">
        <p14:creationId xmlns:p14="http://schemas.microsoft.com/office/powerpoint/2010/main" val="807795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60356" y="968566"/>
            <a:ext cx="4183644" cy="5135563"/>
          </a:xfrm>
        </p:spPr>
        <p:txBody>
          <a:bodyPr>
            <a:normAutofit fontScale="70000" lnSpcReduction="20000"/>
          </a:bodyPr>
          <a:lstStyle/>
          <a:p>
            <a:r>
              <a:rPr lang="en-US" dirty="0" smtClean="0"/>
              <a:t>Women, especially women of color, dedicate a greater percentage of financial resources towards health, nutrition, and education than men, especially compared to white men.</a:t>
            </a:r>
          </a:p>
          <a:p>
            <a:r>
              <a:rPr lang="en-US" dirty="0" smtClean="0"/>
              <a:t>Women who are mothers prioritize their children’s interests, wellness, and success to the forefront.</a:t>
            </a:r>
          </a:p>
          <a:p>
            <a:r>
              <a:rPr lang="en-US" dirty="0" smtClean="0"/>
              <a:t>Women of color in particular face persistent structural pay gaps, lack of employment opportunities, professional development, and lack of access to “old boy’s network” (Jones, 2003)</a:t>
            </a:r>
          </a:p>
          <a:p>
            <a:r>
              <a:rPr lang="en-US" dirty="0" smtClean="0"/>
              <a:t>ECONOMIC &amp; SOCIAL IMPACT: Providing greater economic opportunities to Black women and boosting their wages towards the feminist socioeconomic goal of equal pay for equal work would elevate not only Black women themselves, but because of their spending patterns to care for their loved ones, would also increase the likelihood of youth of color attending better schools, affording and choosing healthier food options and after-school exercise and enrichment activities, and improving educational and professional opportunities and outcomes.</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2576" y="3042629"/>
            <a:ext cx="2596084" cy="1974231"/>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51" y="10099"/>
            <a:ext cx="4839805" cy="25580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3670" y="6222403"/>
            <a:ext cx="1179367" cy="391127"/>
          </a:xfrm>
          <a:prstGeom prst="rect">
            <a:avLst/>
          </a:prstGeom>
        </p:spPr>
      </p:pic>
      <p:sp>
        <p:nvSpPr>
          <p:cNvPr id="9" name="TextBox 8"/>
          <p:cNvSpPr txBox="1"/>
          <p:nvPr/>
        </p:nvSpPr>
        <p:spPr>
          <a:xfrm>
            <a:off x="1103070" y="2507989"/>
            <a:ext cx="3966072" cy="369332"/>
          </a:xfrm>
          <a:prstGeom prst="rect">
            <a:avLst/>
          </a:prstGeom>
          <a:noFill/>
        </p:spPr>
        <p:txBody>
          <a:bodyPr wrap="square" rtlCol="0">
            <a:spAutoFit/>
          </a:bodyPr>
          <a:lstStyle/>
          <a:p>
            <a:r>
              <a:rPr lang="en-US" smtClean="0"/>
              <a:t>Social Ecological Model</a:t>
            </a:r>
            <a:endParaRPr lang="en-US"/>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4809" y="5182168"/>
            <a:ext cx="2271617" cy="1512897"/>
          </a:xfrm>
          <a:prstGeom prst="rect">
            <a:avLst/>
          </a:prstGeom>
        </p:spPr>
      </p:pic>
    </p:spTree>
    <p:extLst>
      <p:ext uri="{BB962C8B-B14F-4D97-AF65-F5344CB8AC3E}">
        <p14:creationId xmlns:p14="http://schemas.microsoft.com/office/powerpoint/2010/main" val="19039981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5048" y="-72189"/>
            <a:ext cx="5002305" cy="1561064"/>
          </a:xfrm>
        </p:spPr>
        <p:txBody>
          <a:bodyPr/>
          <a:lstStyle/>
          <a:p>
            <a:r>
              <a:rPr lang="en-US" sz="2000" b="1" dirty="0" smtClean="0"/>
              <a:t>Serving A Tale of Two Cities: “Black Mecca” as an Overlapping Milieu of Tech Innovation and Social &amp; Economic Depravation</a:t>
            </a:r>
            <a:endParaRPr lang="en-US" sz="2000" b="1" dirty="0"/>
          </a:p>
        </p:txBody>
      </p:sp>
      <p:sp>
        <p:nvSpPr>
          <p:cNvPr id="4" name="Text Placeholder 3"/>
          <p:cNvSpPr>
            <a:spLocks noGrp="1"/>
          </p:cNvSpPr>
          <p:nvPr>
            <p:ph type="body" sz="half" idx="2"/>
          </p:nvPr>
        </p:nvSpPr>
        <p:spPr>
          <a:xfrm>
            <a:off x="162430" y="2082321"/>
            <a:ext cx="8760076" cy="4445239"/>
          </a:xfrm>
        </p:spPr>
        <p:txBody>
          <a:bodyPr>
            <a:normAutofit fontScale="85000" lnSpcReduction="10000"/>
          </a:bodyPr>
          <a:lstStyle/>
          <a:p>
            <a:pPr marL="285750" indent="-285750">
              <a:buFont typeface="Arial"/>
              <a:buChar char="•"/>
            </a:pPr>
            <a:r>
              <a:rPr lang="en-US" sz="1900" dirty="0" err="1" smtClean="0">
                <a:latin typeface="Century Gothic" charset="0"/>
                <a:ea typeface="Century Gothic" charset="0"/>
                <a:cs typeface="Century Gothic" charset="0"/>
              </a:rPr>
              <a:t>Digitalundivided</a:t>
            </a:r>
            <a:r>
              <a:rPr lang="en-US" sz="1900" dirty="0" smtClean="0">
                <a:latin typeface="Century Gothic" charset="0"/>
                <a:ea typeface="Century Gothic" charset="0"/>
                <a:cs typeface="Century Gothic" charset="0"/>
              </a:rPr>
              <a:t> HQ </a:t>
            </a:r>
            <a:r>
              <a:rPr lang="en-US" sz="1900" dirty="0">
                <a:latin typeface="Century Gothic" charset="0"/>
                <a:ea typeface="Century Gothic" charset="0"/>
                <a:cs typeface="Century Gothic" charset="0"/>
              </a:rPr>
              <a:t>relocated from New York City’s Harlem to Atlanta, </a:t>
            </a:r>
            <a:r>
              <a:rPr lang="en-US" sz="1900" dirty="0" smtClean="0">
                <a:latin typeface="Century Gothic" charset="0"/>
                <a:ea typeface="Century Gothic" charset="0"/>
                <a:cs typeface="Century Gothic" charset="0"/>
              </a:rPr>
              <a:t>Georgia.</a:t>
            </a:r>
          </a:p>
          <a:p>
            <a:pPr marL="285750" indent="-285750">
              <a:buFont typeface="Arial"/>
              <a:buChar char="•"/>
            </a:pPr>
            <a:r>
              <a:rPr lang="en-US" sz="1900" dirty="0" err="1" smtClean="0">
                <a:latin typeface="Century Gothic" charset="0"/>
                <a:ea typeface="Century Gothic" charset="0"/>
                <a:cs typeface="Century Gothic" charset="0"/>
              </a:rPr>
              <a:t>Altanta</a:t>
            </a:r>
            <a:r>
              <a:rPr lang="en-US" sz="1900" dirty="0" smtClean="0">
                <a:latin typeface="Century Gothic" charset="0"/>
                <a:ea typeface="Century Gothic" charset="0"/>
                <a:cs typeface="Century Gothic" charset="0"/>
              </a:rPr>
              <a:t> is known as “Black Mecca.” </a:t>
            </a:r>
          </a:p>
          <a:p>
            <a:pPr marL="285750" indent="-285750">
              <a:buFont typeface="Arial"/>
              <a:buChar char="•"/>
            </a:pPr>
            <a:r>
              <a:rPr lang="en-US" sz="1900" dirty="0">
                <a:latin typeface="Century Gothic" charset="0"/>
                <a:ea typeface="Century Gothic" charset="0"/>
                <a:cs typeface="Century Gothic" charset="0"/>
              </a:rPr>
              <a:t>R</a:t>
            </a:r>
            <a:r>
              <a:rPr lang="en-US" sz="1900" dirty="0" smtClean="0">
                <a:latin typeface="Century Gothic" charset="0"/>
                <a:ea typeface="Century Gothic" charset="0"/>
                <a:cs typeface="Century Gothic" charset="0"/>
              </a:rPr>
              <a:t>anked </a:t>
            </a:r>
            <a:r>
              <a:rPr lang="en-US" sz="1900" dirty="0">
                <a:latin typeface="Century Gothic" charset="0"/>
                <a:ea typeface="Century Gothic" charset="0"/>
                <a:cs typeface="Century Gothic" charset="0"/>
              </a:rPr>
              <a:t>as 4th best tech hub in the </a:t>
            </a:r>
            <a:r>
              <a:rPr lang="en-US" sz="1900" dirty="0" smtClean="0">
                <a:latin typeface="Century Gothic" charset="0"/>
                <a:ea typeface="Century Gothic" charset="0"/>
                <a:cs typeface="Century Gothic" charset="0"/>
              </a:rPr>
              <a:t>US (</a:t>
            </a:r>
            <a:r>
              <a:rPr lang="en-US" sz="1900" dirty="0" err="1">
                <a:latin typeface="Century Gothic" charset="0"/>
                <a:ea typeface="Century Gothic" charset="0"/>
                <a:cs typeface="Century Gothic" charset="0"/>
              </a:rPr>
              <a:t>Pirani</a:t>
            </a:r>
            <a:r>
              <a:rPr lang="en-US" sz="1900" dirty="0">
                <a:latin typeface="Century Gothic" charset="0"/>
                <a:ea typeface="Century Gothic" charset="0"/>
                <a:cs typeface="Century Gothic" charset="0"/>
              </a:rPr>
              <a:t>, 2017</a:t>
            </a:r>
            <a:r>
              <a:rPr lang="en-US" sz="1900" dirty="0" smtClean="0">
                <a:latin typeface="Century Gothic" charset="0"/>
                <a:ea typeface="Century Gothic" charset="0"/>
                <a:cs typeface="Century Gothic" charset="0"/>
              </a:rPr>
              <a:t>)</a:t>
            </a:r>
          </a:p>
          <a:p>
            <a:pPr marL="285750" indent="-285750">
              <a:buFont typeface="Arial"/>
              <a:buChar char="•"/>
            </a:pPr>
            <a:r>
              <a:rPr lang="en-US" sz="1900" dirty="0" smtClean="0">
                <a:latin typeface="Century Gothic" charset="0"/>
                <a:ea typeface="Century Gothic" charset="0"/>
                <a:cs typeface="Century Gothic" charset="0"/>
              </a:rPr>
              <a:t>#</a:t>
            </a:r>
            <a:r>
              <a:rPr lang="en-US" sz="1900" dirty="0">
                <a:latin typeface="Century Gothic" charset="0"/>
                <a:ea typeface="Century Gothic" charset="0"/>
                <a:cs typeface="Century Gothic" charset="0"/>
              </a:rPr>
              <a:t>7 in the </a:t>
            </a:r>
            <a:r>
              <a:rPr lang="en-US" sz="1900" dirty="0" smtClean="0">
                <a:latin typeface="Century Gothic" charset="0"/>
                <a:ea typeface="Century Gothic" charset="0"/>
                <a:cs typeface="Century Gothic" charset="0"/>
              </a:rPr>
              <a:t>US </a:t>
            </a:r>
            <a:r>
              <a:rPr lang="en-US" sz="1900" dirty="0">
                <a:latin typeface="Century Gothic" charset="0"/>
                <a:ea typeface="Century Gothic" charset="0"/>
                <a:cs typeface="Century Gothic" charset="0"/>
              </a:rPr>
              <a:t>as the best city to launch </a:t>
            </a:r>
            <a:r>
              <a:rPr lang="en-US" sz="1900" dirty="0" smtClean="0">
                <a:latin typeface="Century Gothic" charset="0"/>
                <a:ea typeface="Century Gothic" charset="0"/>
                <a:cs typeface="Century Gothic" charset="0"/>
              </a:rPr>
              <a:t>a startup </a:t>
            </a:r>
            <a:r>
              <a:rPr lang="en-US" sz="1900" dirty="0">
                <a:latin typeface="Century Gothic" charset="0"/>
                <a:ea typeface="Century Gothic" charset="0"/>
                <a:cs typeface="Century Gothic" charset="0"/>
              </a:rPr>
              <a:t>(Hudson, 2015</a:t>
            </a:r>
            <a:r>
              <a:rPr lang="en-US" sz="1900" dirty="0" smtClean="0">
                <a:latin typeface="Century Gothic" charset="0"/>
                <a:ea typeface="Century Gothic" charset="0"/>
                <a:cs typeface="Century Gothic" charset="0"/>
              </a:rPr>
              <a:t>).</a:t>
            </a:r>
          </a:p>
          <a:p>
            <a:pPr marL="285750" indent="-285750">
              <a:buFont typeface="Arial"/>
              <a:buChar char="•"/>
            </a:pPr>
            <a:r>
              <a:rPr lang="en-US" sz="1900" dirty="0" smtClean="0">
                <a:latin typeface="Century Gothic" charset="0"/>
                <a:ea typeface="Century Gothic" charset="0"/>
                <a:cs typeface="Century Gothic" charset="0"/>
              </a:rPr>
              <a:t>#1 </a:t>
            </a:r>
            <a:r>
              <a:rPr lang="en-US" sz="1900" dirty="0">
                <a:latin typeface="Century Gothic" charset="0"/>
                <a:ea typeface="Century Gothic" charset="0"/>
                <a:cs typeface="Century Gothic" charset="0"/>
              </a:rPr>
              <a:t>city with the most black-owned businesses (Todd</a:t>
            </a:r>
            <a:r>
              <a:rPr lang="en-US" sz="1900" dirty="0" smtClean="0">
                <a:latin typeface="Century Gothic" charset="0"/>
                <a:ea typeface="Century Gothic" charset="0"/>
                <a:cs typeface="Century Gothic" charset="0"/>
              </a:rPr>
              <a:t>, 2016).</a:t>
            </a:r>
          </a:p>
          <a:p>
            <a:pPr marL="285750" indent="-285750">
              <a:buFont typeface="Arial"/>
              <a:buChar char="•"/>
            </a:pPr>
            <a:r>
              <a:rPr lang="en-US" sz="1900" dirty="0" smtClean="0">
                <a:latin typeface="Century Gothic" charset="0"/>
                <a:ea typeface="Century Gothic" charset="0"/>
                <a:cs typeface="Century Gothic" charset="0"/>
              </a:rPr>
              <a:t>2nd </a:t>
            </a:r>
            <a:r>
              <a:rPr lang="en-US" sz="1900" dirty="0">
                <a:latin typeface="Century Gothic" charset="0"/>
                <a:ea typeface="Century Gothic" charset="0"/>
                <a:cs typeface="Century Gothic" charset="0"/>
              </a:rPr>
              <a:t>cheapest major US city to </a:t>
            </a:r>
            <a:r>
              <a:rPr lang="en-US" sz="1900" dirty="0" smtClean="0">
                <a:latin typeface="Century Gothic" charset="0"/>
                <a:ea typeface="Century Gothic" charset="0"/>
                <a:cs typeface="Century Gothic" charset="0"/>
              </a:rPr>
              <a:t>do Business (KPMG, 2010).</a:t>
            </a:r>
          </a:p>
          <a:p>
            <a:pPr marL="285750" indent="-285750">
              <a:buFont typeface="Arial"/>
              <a:buChar char="•"/>
            </a:pPr>
            <a:r>
              <a:rPr lang="en-US" sz="1900" dirty="0" smtClean="0">
                <a:latin typeface="Century Gothic" charset="0"/>
                <a:ea typeface="Century Gothic" charset="0"/>
                <a:cs typeface="Century Gothic" charset="0"/>
              </a:rPr>
              <a:t>State </a:t>
            </a:r>
            <a:r>
              <a:rPr lang="en-US" sz="1900" dirty="0">
                <a:latin typeface="Century Gothic" charset="0"/>
                <a:ea typeface="Century Gothic" charset="0"/>
                <a:cs typeface="Century Gothic" charset="0"/>
              </a:rPr>
              <a:t>of Georgia “ranks as #5 in the US for greatest number of women-owned companies</a:t>
            </a:r>
            <a:r>
              <a:rPr lang="en-US" sz="1900" dirty="0" smtClean="0">
                <a:latin typeface="Century Gothic" charset="0"/>
                <a:ea typeface="Century Gothic" charset="0"/>
                <a:cs typeface="Century Gothic" charset="0"/>
              </a:rPr>
              <a:t>” (</a:t>
            </a:r>
            <a:r>
              <a:rPr lang="en-US" sz="1900" dirty="0">
                <a:latin typeface="Century Gothic" charset="0"/>
                <a:ea typeface="Century Gothic" charset="0"/>
                <a:cs typeface="Century Gothic" charset="0"/>
              </a:rPr>
              <a:t>Georgia Department of Economic Development, 2017)</a:t>
            </a:r>
            <a:r>
              <a:rPr lang="en-US" sz="1900" dirty="0" smtClean="0">
                <a:latin typeface="Century Gothic" charset="0"/>
                <a:ea typeface="Century Gothic" charset="0"/>
                <a:cs typeface="Century Gothic" charset="0"/>
              </a:rPr>
              <a:t>.</a:t>
            </a:r>
          </a:p>
          <a:p>
            <a:pPr marL="285750" indent="-285750">
              <a:buFont typeface="Arial"/>
              <a:buChar char="•"/>
            </a:pPr>
            <a:r>
              <a:rPr lang="en-US" sz="1900" dirty="0" smtClean="0">
                <a:latin typeface="Century Gothic" charset="0"/>
                <a:ea typeface="Century Gothic" charset="0"/>
                <a:cs typeface="Century Gothic" charset="0"/>
              </a:rPr>
              <a:t>Atlanta Black population = </a:t>
            </a:r>
            <a:r>
              <a:rPr lang="en-US" sz="1900" dirty="0">
                <a:latin typeface="Century Gothic" charset="0"/>
                <a:ea typeface="Century Gothic" charset="0"/>
                <a:cs typeface="Century Gothic" charset="0"/>
              </a:rPr>
              <a:t>286,126 or </a:t>
            </a:r>
            <a:r>
              <a:rPr lang="en-US" sz="1900" dirty="0" smtClean="0">
                <a:latin typeface="Century Gothic" charset="0"/>
                <a:ea typeface="Century Gothic" charset="0"/>
                <a:cs typeface="Century Gothic" charset="0"/>
              </a:rPr>
              <a:t>54%of </a:t>
            </a:r>
            <a:r>
              <a:rPr lang="en-US" sz="1900" dirty="0">
                <a:latin typeface="Century Gothic" charset="0"/>
                <a:ea typeface="Century Gothic" charset="0"/>
                <a:cs typeface="Century Gothic" charset="0"/>
              </a:rPr>
              <a:t>the population, according to the 2010 </a:t>
            </a:r>
            <a:r>
              <a:rPr lang="en-US" sz="1900" dirty="0" smtClean="0">
                <a:latin typeface="Century Gothic" charset="0"/>
                <a:ea typeface="Century Gothic" charset="0"/>
                <a:cs typeface="Century Gothic" charset="0"/>
              </a:rPr>
              <a:t>US census </a:t>
            </a:r>
            <a:r>
              <a:rPr lang="en-US" sz="1900" dirty="0">
                <a:latin typeface="Century Gothic" charset="0"/>
                <a:ea typeface="Century Gothic" charset="0"/>
                <a:cs typeface="Century Gothic" charset="0"/>
              </a:rPr>
              <a:t>(US Census Bureau, 2010</a:t>
            </a:r>
            <a:r>
              <a:rPr lang="en-US" sz="1900" dirty="0" smtClean="0">
                <a:latin typeface="Century Gothic" charset="0"/>
                <a:ea typeface="Century Gothic" charset="0"/>
                <a:cs typeface="Century Gothic" charset="0"/>
              </a:rPr>
              <a:t>)</a:t>
            </a:r>
          </a:p>
          <a:p>
            <a:pPr marL="285750" indent="-285750">
              <a:buFont typeface="Arial"/>
              <a:buChar char="•"/>
            </a:pPr>
            <a:r>
              <a:rPr lang="en-US" sz="1900" dirty="0" smtClean="0">
                <a:latin typeface="Century Gothic" charset="0"/>
                <a:ea typeface="Century Gothic" charset="0"/>
                <a:cs typeface="Century Gothic" charset="0"/>
              </a:rPr>
              <a:t> 80 </a:t>
            </a:r>
            <a:r>
              <a:rPr lang="en-US" sz="1900" dirty="0">
                <a:latin typeface="Century Gothic" charset="0"/>
                <a:ea typeface="Century Gothic" charset="0"/>
                <a:cs typeface="Century Gothic" charset="0"/>
              </a:rPr>
              <a:t>%</a:t>
            </a:r>
            <a:r>
              <a:rPr lang="en-US" sz="1900" dirty="0" smtClean="0">
                <a:latin typeface="Century Gothic" charset="0"/>
                <a:ea typeface="Century Gothic" charset="0"/>
                <a:cs typeface="Century Gothic" charset="0"/>
              </a:rPr>
              <a:t> </a:t>
            </a:r>
            <a:r>
              <a:rPr lang="en-US" sz="1900" dirty="0">
                <a:latin typeface="Century Gothic" charset="0"/>
                <a:ea typeface="Century Gothic" charset="0"/>
                <a:cs typeface="Century Gothic" charset="0"/>
              </a:rPr>
              <a:t>of the city’s Black children live in communities with high concentrations </a:t>
            </a:r>
            <a:r>
              <a:rPr lang="en-US" sz="1900" dirty="0" smtClean="0">
                <a:latin typeface="Century Gothic" charset="0"/>
                <a:ea typeface="Century Gothic" charset="0"/>
                <a:cs typeface="Century Gothic" charset="0"/>
              </a:rPr>
              <a:t>of poverty </a:t>
            </a:r>
            <a:r>
              <a:rPr lang="en-US" sz="1900" dirty="0">
                <a:latin typeface="Century Gothic" charset="0"/>
                <a:ea typeface="Century Gothic" charset="0"/>
                <a:cs typeface="Century Gothic" charset="0"/>
              </a:rPr>
              <a:t>compared to </a:t>
            </a:r>
            <a:r>
              <a:rPr lang="en-US" sz="1900" dirty="0" smtClean="0">
                <a:latin typeface="Century Gothic" charset="0"/>
                <a:ea typeface="Century Gothic" charset="0"/>
                <a:cs typeface="Century Gothic" charset="0"/>
              </a:rPr>
              <a:t>43% </a:t>
            </a:r>
            <a:r>
              <a:rPr lang="en-US" sz="1900" dirty="0">
                <a:latin typeface="Century Gothic" charset="0"/>
                <a:ea typeface="Century Gothic" charset="0"/>
                <a:cs typeface="Century Gothic" charset="0"/>
              </a:rPr>
              <a:t>of Latino children and </a:t>
            </a:r>
            <a:r>
              <a:rPr lang="en-US" sz="1900" dirty="0" smtClean="0">
                <a:latin typeface="Century Gothic" charset="0"/>
                <a:ea typeface="Century Gothic" charset="0"/>
                <a:cs typeface="Century Gothic" charset="0"/>
              </a:rPr>
              <a:t>6% of </a:t>
            </a:r>
            <a:r>
              <a:rPr lang="en-US" sz="1900" dirty="0">
                <a:latin typeface="Century Gothic" charset="0"/>
                <a:ea typeface="Century Gothic" charset="0"/>
                <a:cs typeface="Century Gothic" charset="0"/>
              </a:rPr>
              <a:t>white peers (The Annie </a:t>
            </a:r>
            <a:r>
              <a:rPr lang="en-US" sz="1900" dirty="0" smtClean="0">
                <a:latin typeface="Century Gothic" charset="0"/>
                <a:ea typeface="Century Gothic" charset="0"/>
                <a:cs typeface="Century Gothic" charset="0"/>
              </a:rPr>
              <a:t>E. Casey </a:t>
            </a:r>
            <a:r>
              <a:rPr lang="en-US" sz="1900" dirty="0">
                <a:latin typeface="Century Gothic" charset="0"/>
                <a:ea typeface="Century Gothic" charset="0"/>
                <a:cs typeface="Century Gothic" charset="0"/>
              </a:rPr>
              <a:t>Foundation, 2015)</a:t>
            </a:r>
            <a:r>
              <a:rPr lang="en-US" sz="1900" dirty="0" smtClean="0">
                <a:latin typeface="Century Gothic" charset="0"/>
                <a:ea typeface="Century Gothic" charset="0"/>
                <a:cs typeface="Century Gothic" charset="0"/>
              </a:rPr>
              <a:t>.</a:t>
            </a:r>
          </a:p>
          <a:p>
            <a:pPr marL="285750" indent="-285750">
              <a:buFont typeface="Arial"/>
              <a:buChar char="•"/>
            </a:pPr>
            <a:r>
              <a:rPr lang="en-US" sz="1900" dirty="0" smtClean="0">
                <a:latin typeface="Century Gothic" charset="0"/>
                <a:ea typeface="Century Gothic" charset="0"/>
                <a:cs typeface="Century Gothic" charset="0"/>
              </a:rPr>
              <a:t>White </a:t>
            </a:r>
            <a:r>
              <a:rPr lang="en-US" sz="1900" dirty="0" err="1">
                <a:latin typeface="Century Gothic" charset="0"/>
                <a:ea typeface="Century Gothic" charset="0"/>
                <a:cs typeface="Century Gothic" charset="0"/>
              </a:rPr>
              <a:t>Atlantans</a:t>
            </a:r>
            <a:r>
              <a:rPr lang="en-US" sz="1900" dirty="0">
                <a:latin typeface="Century Gothic" charset="0"/>
                <a:ea typeface="Century Gothic" charset="0"/>
                <a:cs typeface="Century Gothic" charset="0"/>
              </a:rPr>
              <a:t> earn more than </a:t>
            </a:r>
            <a:r>
              <a:rPr lang="en-US" sz="1900" dirty="0" smtClean="0">
                <a:latin typeface="Century Gothic" charset="0"/>
                <a:ea typeface="Century Gothic" charset="0"/>
                <a:cs typeface="Century Gothic" charset="0"/>
              </a:rPr>
              <a:t>3x the amount </a:t>
            </a:r>
            <a:r>
              <a:rPr lang="en-US" sz="1900" dirty="0">
                <a:latin typeface="Century Gothic" charset="0"/>
                <a:ea typeface="Century Gothic" charset="0"/>
                <a:cs typeface="Century Gothic" charset="0"/>
              </a:rPr>
              <a:t>per year </a:t>
            </a:r>
            <a:r>
              <a:rPr lang="en-US" sz="1900" dirty="0" smtClean="0">
                <a:latin typeface="Century Gothic" charset="0"/>
                <a:ea typeface="Century Gothic" charset="0"/>
                <a:cs typeface="Century Gothic" charset="0"/>
              </a:rPr>
              <a:t>than Black </a:t>
            </a:r>
            <a:r>
              <a:rPr lang="en-US" sz="1900" dirty="0" err="1" smtClean="0">
                <a:latin typeface="Century Gothic" charset="0"/>
                <a:ea typeface="Century Gothic" charset="0"/>
                <a:cs typeface="Century Gothic" charset="0"/>
              </a:rPr>
              <a:t>Atlantans</a:t>
            </a:r>
            <a:r>
              <a:rPr lang="en-US" sz="1900" dirty="0" smtClean="0">
                <a:latin typeface="Century Gothic" charset="0"/>
                <a:ea typeface="Century Gothic" charset="0"/>
                <a:cs typeface="Century Gothic" charset="0"/>
              </a:rPr>
              <a:t>.</a:t>
            </a:r>
          </a:p>
          <a:p>
            <a:endParaRPr lang="en-US" dirty="0">
              <a:latin typeface="Century Gothic" charset="0"/>
              <a:ea typeface="Century Gothic" charset="0"/>
              <a:cs typeface="Century Gothic" charset="0"/>
            </a:endParaRPr>
          </a:p>
        </p:txBody>
      </p:sp>
      <p:pic>
        <p:nvPicPr>
          <p:cNvPr id="5" name="Picture 4" descr="Screen Shot 2018-01-06 at 6.42.20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138" y="144379"/>
            <a:ext cx="2069432" cy="117852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3670" y="6222403"/>
            <a:ext cx="1179367" cy="391127"/>
          </a:xfrm>
          <a:prstGeom prst="rect">
            <a:avLst/>
          </a:prstGeom>
        </p:spPr>
      </p:pic>
    </p:spTree>
    <p:extLst>
      <p:ext uri="{BB962C8B-B14F-4D97-AF65-F5344CB8AC3E}">
        <p14:creationId xmlns:p14="http://schemas.microsoft.com/office/powerpoint/2010/main" val="3913509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757" y="68438"/>
            <a:ext cx="7796464" cy="501770"/>
          </a:xfrm>
        </p:spPr>
        <p:txBody>
          <a:bodyPr/>
          <a:lstStyle/>
          <a:p>
            <a:r>
              <a:rPr lang="en-US" sz="2400" dirty="0" smtClean="0"/>
              <a:t>The Social Entrepreneurship Case for Atlanta</a:t>
            </a:r>
            <a:endParaRPr lang="en-US" sz="2400" dirty="0"/>
          </a:p>
        </p:txBody>
      </p:sp>
      <p:sp>
        <p:nvSpPr>
          <p:cNvPr id="3" name="Content Placeholder 2"/>
          <p:cNvSpPr>
            <a:spLocks noGrp="1"/>
          </p:cNvSpPr>
          <p:nvPr>
            <p:ph idx="1"/>
          </p:nvPr>
        </p:nvSpPr>
        <p:spPr>
          <a:xfrm>
            <a:off x="4762052" y="990600"/>
            <a:ext cx="4165380" cy="3834063"/>
          </a:xfrm>
        </p:spPr>
        <p:txBody>
          <a:bodyPr>
            <a:normAutofit fontScale="70000" lnSpcReduction="20000"/>
          </a:bodyPr>
          <a:lstStyle/>
          <a:p>
            <a:r>
              <a:rPr lang="en-US" dirty="0" smtClean="0"/>
              <a:t>Business-friendly environment, especially for tech startups</a:t>
            </a:r>
          </a:p>
          <a:p>
            <a:r>
              <a:rPr lang="en-US" dirty="0" smtClean="0"/>
              <a:t>Affordable operations, cheaper real-estate than former headquarter in Harlem in New York City</a:t>
            </a:r>
          </a:p>
          <a:p>
            <a:r>
              <a:rPr lang="en-US" dirty="0" smtClean="0"/>
              <a:t>Home to a highly economically underserved/working class Black population</a:t>
            </a:r>
          </a:p>
          <a:p>
            <a:r>
              <a:rPr lang="en-US" dirty="0" smtClean="0"/>
              <a:t>Atlanta City Government’s Small Business Administration favorable to Woman-Owned Business Enterprises (WBEs) and Minority-Owned Business Enterprises (MBEs)</a:t>
            </a:r>
          </a:p>
          <a:p>
            <a:r>
              <a:rPr lang="en-US" dirty="0" smtClean="0"/>
              <a:t>Maximize likelihood for economic bottom-line operations sustainability, while still responding to and meeting social and economic needs of women of color as an underserved population in the city</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493" y="2907631"/>
            <a:ext cx="3604476" cy="162025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6706" y="4798675"/>
            <a:ext cx="6171610" cy="1886439"/>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13600" y="4480313"/>
            <a:ext cx="1449137" cy="688699"/>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31610" y="730319"/>
            <a:ext cx="2378242" cy="1954122"/>
          </a:xfrm>
          <a:prstGeom prst="rect">
            <a:avLst/>
          </a:prstGeom>
        </p:spPr>
      </p:pic>
    </p:spTree>
    <p:extLst>
      <p:ext uri="{BB962C8B-B14F-4D97-AF65-F5344CB8AC3E}">
        <p14:creationId xmlns:p14="http://schemas.microsoft.com/office/powerpoint/2010/main" val="19767204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248" y="420912"/>
            <a:ext cx="7166471" cy="436676"/>
          </a:xfrm>
        </p:spPr>
        <p:txBody>
          <a:bodyPr/>
          <a:lstStyle/>
          <a:p>
            <a:r>
              <a:rPr lang="en-US" sz="2000" dirty="0" smtClean="0"/>
              <a:t>Scalability Strategy to More “Black Meccas”</a:t>
            </a:r>
            <a:endParaRPr lang="en-US" sz="2000" dirty="0"/>
          </a:p>
        </p:txBody>
      </p:sp>
      <p:sp>
        <p:nvSpPr>
          <p:cNvPr id="4" name="Text Placeholder 3"/>
          <p:cNvSpPr>
            <a:spLocks noGrp="1"/>
          </p:cNvSpPr>
          <p:nvPr>
            <p:ph type="body" sz="half" idx="2"/>
          </p:nvPr>
        </p:nvSpPr>
        <p:spPr>
          <a:xfrm>
            <a:off x="247929" y="3777915"/>
            <a:ext cx="4026875" cy="3080085"/>
          </a:xfrm>
        </p:spPr>
        <p:txBody>
          <a:bodyPr>
            <a:noAutofit/>
          </a:bodyPr>
          <a:lstStyle/>
          <a:p>
            <a:endParaRPr lang="en-US" sz="1150" dirty="0"/>
          </a:p>
          <a:p>
            <a:pPr marL="285750" indent="-285750">
              <a:buFont typeface="Arial" charset="0"/>
              <a:buChar char="•"/>
            </a:pPr>
            <a:r>
              <a:rPr lang="en-US" dirty="0" smtClean="0"/>
              <a:t>Expansion Scope: Cities with access to starting capital, such as angel investors and sponsors</a:t>
            </a:r>
            <a:r>
              <a:rPr lang="en-US" dirty="0"/>
              <a:t>,</a:t>
            </a:r>
            <a:r>
              <a:rPr lang="en-US" dirty="0" smtClean="0"/>
              <a:t> &amp; </a:t>
            </a:r>
            <a:r>
              <a:rPr lang="en-US" dirty="0"/>
              <a:t>h</a:t>
            </a:r>
            <a:r>
              <a:rPr lang="en-US" dirty="0" smtClean="0"/>
              <a:t>igh proportions of economically underserved Black residents</a:t>
            </a:r>
          </a:p>
          <a:p>
            <a:pPr marL="285750" indent="-285750">
              <a:buFont typeface="Arial" charset="0"/>
              <a:buChar char="•"/>
            </a:pPr>
            <a:r>
              <a:rPr lang="en-US" dirty="0" err="1" smtClean="0"/>
              <a:t>Digitalundivided</a:t>
            </a:r>
            <a:r>
              <a:rPr lang="en-US" dirty="0" smtClean="0"/>
              <a:t> seeks to expand by </a:t>
            </a:r>
            <a:r>
              <a:rPr lang="en-US" dirty="0"/>
              <a:t>c</a:t>
            </a:r>
            <a:r>
              <a:rPr lang="en-US" dirty="0" smtClean="0"/>
              <a:t>harging incubator participation fee starting in 2017.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3670" y="6321044"/>
            <a:ext cx="1179367" cy="391127"/>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2955" y="857588"/>
            <a:ext cx="2860174" cy="2785235"/>
          </a:xfrm>
          <a:prstGeom prst="rect">
            <a:avLst/>
          </a:prstGeom>
        </p:spPr>
      </p:pic>
      <p:sp>
        <p:nvSpPr>
          <p:cNvPr id="7" name="Oval Callout 6"/>
          <p:cNvSpPr/>
          <p:nvPr/>
        </p:nvSpPr>
        <p:spPr>
          <a:xfrm>
            <a:off x="4788568" y="801726"/>
            <a:ext cx="4355432" cy="1863431"/>
          </a:xfrm>
          <a:prstGeom prst="wedgeEllipseCallout">
            <a:avLst>
              <a:gd name="adj1" fmla="val -59101"/>
              <a:gd name="adj2" fmla="val 35717"/>
            </a:avLst>
          </a:prstGeom>
          <a:noFill/>
          <a:effectLst>
            <a:innerShdw blurRad="190500" dist="63500" dir="5400000">
              <a:srgbClr val="FFFFFF">
                <a:alpha val="7000"/>
              </a:srgbClr>
            </a:inn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TextBox 9"/>
          <p:cNvSpPr txBox="1"/>
          <p:nvPr/>
        </p:nvSpPr>
        <p:spPr>
          <a:xfrm>
            <a:off x="5606717" y="964117"/>
            <a:ext cx="3196320" cy="1769715"/>
          </a:xfrm>
          <a:prstGeom prst="rect">
            <a:avLst/>
          </a:prstGeom>
          <a:noFill/>
        </p:spPr>
        <p:txBody>
          <a:bodyPr wrap="square" rtlCol="0">
            <a:spAutoFit/>
          </a:bodyPr>
          <a:lstStyle/>
          <a:p>
            <a:r>
              <a:rPr lang="en-US" sz="1300" dirty="0"/>
              <a:t>“Part of our expansion is to go to other cities like Philadelphia. We definitely are looking at places like LA</a:t>
            </a:r>
            <a:r>
              <a:rPr lang="mr-IN" sz="1300" dirty="0"/>
              <a:t>…</a:t>
            </a:r>
            <a:r>
              <a:rPr lang="en-US" sz="1300" dirty="0"/>
              <a:t>We want to go to communities and areas like Philly, Detroit, and Newark in New Jersey” (Gillard Jones, 2017). </a:t>
            </a:r>
          </a:p>
          <a:p>
            <a:endParaRPr lang="en-US" dirty="0"/>
          </a:p>
        </p:txBody>
      </p:sp>
      <p:pic>
        <p:nvPicPr>
          <p:cNvPr id="12" name="Content Placeholder 11"/>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66479" y="2821494"/>
            <a:ext cx="4393877" cy="2931344"/>
          </a:xfrm>
        </p:spPr>
      </p:pic>
      <p:sp>
        <p:nvSpPr>
          <p:cNvPr id="13" name="TextBox 12"/>
          <p:cNvSpPr txBox="1"/>
          <p:nvPr/>
        </p:nvSpPr>
        <p:spPr>
          <a:xfrm>
            <a:off x="4566479" y="5859379"/>
            <a:ext cx="4144384" cy="461665"/>
          </a:xfrm>
          <a:prstGeom prst="rect">
            <a:avLst/>
          </a:prstGeom>
          <a:noFill/>
        </p:spPr>
        <p:txBody>
          <a:bodyPr wrap="square" rtlCol="0">
            <a:spAutoFit/>
          </a:bodyPr>
          <a:lstStyle/>
          <a:p>
            <a:r>
              <a:rPr lang="en-US" sz="1200" dirty="0" err="1" smtClean="0"/>
              <a:t>Digitalundivided</a:t>
            </a:r>
            <a:r>
              <a:rPr lang="en-US" sz="1200" dirty="0" smtClean="0"/>
              <a:t> Atlanta HQ Wall with clocks indicating time zones of other ”Black Meccas”</a:t>
            </a:r>
            <a:endParaRPr lang="en-US" sz="1200" dirty="0"/>
          </a:p>
        </p:txBody>
      </p:sp>
      <p:sp>
        <p:nvSpPr>
          <p:cNvPr id="14" name="TextBox 13"/>
          <p:cNvSpPr txBox="1"/>
          <p:nvPr/>
        </p:nvSpPr>
        <p:spPr>
          <a:xfrm>
            <a:off x="0" y="3601568"/>
            <a:ext cx="6200683" cy="553998"/>
          </a:xfrm>
          <a:prstGeom prst="rect">
            <a:avLst/>
          </a:prstGeom>
          <a:noFill/>
        </p:spPr>
        <p:txBody>
          <a:bodyPr wrap="square" rtlCol="0">
            <a:spAutoFit/>
          </a:bodyPr>
          <a:lstStyle/>
          <a:p>
            <a:r>
              <a:rPr lang="en-US" sz="1200" dirty="0" smtClean="0"/>
              <a:t>Darlene Gillard </a:t>
            </a:r>
            <a:r>
              <a:rPr lang="en-US" sz="1200" smtClean="0"/>
              <a:t>Jones,</a:t>
            </a:r>
            <a:r>
              <a:rPr lang="en-US" sz="1200" dirty="0" smtClean="0"/>
              <a:t> </a:t>
            </a:r>
            <a:r>
              <a:rPr lang="en-US" sz="1200" smtClean="0"/>
              <a:t>Co-Founder &amp; Chief </a:t>
            </a:r>
            <a:r>
              <a:rPr lang="en-US" sz="1200" dirty="0" smtClean="0"/>
              <a:t>Community Officer</a:t>
            </a:r>
            <a:endParaRPr lang="en-US" sz="1200" dirty="0"/>
          </a:p>
          <a:p>
            <a:endParaRPr lang="en-US" dirty="0"/>
          </a:p>
        </p:txBody>
      </p:sp>
    </p:spTree>
    <p:extLst>
      <p:ext uri="{BB962C8B-B14F-4D97-AF65-F5344CB8AC3E}">
        <p14:creationId xmlns:p14="http://schemas.microsoft.com/office/powerpoint/2010/main" val="11110531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916" y="-76908"/>
            <a:ext cx="7194885" cy="1035424"/>
          </a:xfrm>
        </p:spPr>
        <p:txBody>
          <a:bodyPr/>
          <a:lstStyle/>
          <a:p>
            <a:r>
              <a:rPr lang="en-US" sz="2000" dirty="0"/>
              <a:t>Scalability Strategy to More </a:t>
            </a:r>
            <a:r>
              <a:rPr lang="en-US" sz="2000" dirty="0" smtClean="0"/>
              <a:t>“Black Meccas”: </a:t>
            </a:r>
            <a:r>
              <a:rPr lang="en-US" sz="2000" dirty="0"/>
              <a:t/>
            </a:r>
            <a:br>
              <a:rPr lang="en-US" sz="2000" dirty="0"/>
            </a:br>
            <a:r>
              <a:rPr lang="en-US" sz="2000" dirty="0"/>
              <a:t>Philadelphia, Detroit, Los Angeles, and Newark</a:t>
            </a:r>
          </a:p>
        </p:txBody>
      </p:sp>
      <p:sp>
        <p:nvSpPr>
          <p:cNvPr id="4" name="Text Placeholder 3"/>
          <p:cNvSpPr>
            <a:spLocks noGrp="1"/>
          </p:cNvSpPr>
          <p:nvPr>
            <p:ph type="body" sz="half" idx="2"/>
          </p:nvPr>
        </p:nvSpPr>
        <p:spPr>
          <a:xfrm>
            <a:off x="108284" y="1167063"/>
            <a:ext cx="3566160" cy="4848726"/>
          </a:xfrm>
        </p:spPr>
        <p:txBody>
          <a:bodyPr>
            <a:normAutofit fontScale="92500" lnSpcReduction="20000"/>
          </a:bodyPr>
          <a:lstStyle/>
          <a:p>
            <a:pPr marL="285750" indent="-285750">
              <a:buFont typeface="Arial" charset="0"/>
              <a:buChar char="•"/>
            </a:pPr>
            <a:r>
              <a:rPr lang="en-US" dirty="0"/>
              <a:t>Expansion to these cities </a:t>
            </a:r>
            <a:r>
              <a:rPr lang="en-US" dirty="0" smtClean="0"/>
              <a:t>demonstrate profound subject matter expert </a:t>
            </a:r>
            <a:r>
              <a:rPr lang="en-US" dirty="0"/>
              <a:t>knowledge of the community and the audience </a:t>
            </a:r>
            <a:r>
              <a:rPr lang="en-US" dirty="0" smtClean="0"/>
              <a:t>(customer discovery </a:t>
            </a:r>
            <a:r>
              <a:rPr lang="en-US" smtClean="0"/>
              <a:t>and development) </a:t>
            </a:r>
            <a:r>
              <a:rPr lang="en-US" dirty="0" smtClean="0"/>
              <a:t>that </a:t>
            </a:r>
            <a:r>
              <a:rPr lang="en-US" dirty="0"/>
              <a:t>the social enterprise seeks to help, in particular because these cities are hotbeds of resistance, community development, and </a:t>
            </a:r>
            <a:r>
              <a:rPr lang="en-US" dirty="0" smtClean="0"/>
              <a:t>racial-, </a:t>
            </a:r>
            <a:r>
              <a:rPr lang="en-US" dirty="0"/>
              <a:t>working </a:t>
            </a:r>
            <a:r>
              <a:rPr lang="en-US" dirty="0" smtClean="0"/>
              <a:t>class-, </a:t>
            </a:r>
            <a:r>
              <a:rPr lang="en-US" dirty="0"/>
              <a:t>and women of </a:t>
            </a:r>
            <a:r>
              <a:rPr lang="en-US" dirty="0" smtClean="0"/>
              <a:t>color-solidarity from the unfinished work of </a:t>
            </a:r>
            <a:r>
              <a:rPr lang="en-US" dirty="0"/>
              <a:t>the </a:t>
            </a:r>
            <a:r>
              <a:rPr lang="en-US" u="sng" dirty="0"/>
              <a:t>Civil </a:t>
            </a:r>
            <a:r>
              <a:rPr lang="en-US" u="sng" dirty="0" smtClean="0"/>
              <a:t>Rights Movement</a:t>
            </a:r>
            <a:r>
              <a:rPr lang="en-US" dirty="0"/>
              <a:t>, </a:t>
            </a:r>
            <a:r>
              <a:rPr lang="en-US" u="sng" dirty="0" smtClean="0"/>
              <a:t>Third </a:t>
            </a:r>
            <a:r>
              <a:rPr lang="en-US" u="sng" dirty="0"/>
              <a:t>Wave Feminism</a:t>
            </a:r>
            <a:r>
              <a:rPr lang="en-US" dirty="0"/>
              <a:t>, and </a:t>
            </a:r>
            <a:r>
              <a:rPr lang="en-US" u="sng" dirty="0" smtClean="0"/>
              <a:t>Black </a:t>
            </a:r>
            <a:r>
              <a:rPr lang="en-US" u="sng" dirty="0"/>
              <a:t>Lives Matter</a:t>
            </a:r>
            <a:r>
              <a:rPr lang="en-US" dirty="0"/>
              <a:t> in the present.</a:t>
            </a:r>
          </a:p>
          <a:p>
            <a:pPr marL="285750" indent="-285750">
              <a:buFont typeface="Arial" charset="0"/>
              <a:buChar char="•"/>
            </a:pPr>
            <a:r>
              <a:rPr lang="en-US" dirty="0" smtClean="0"/>
              <a:t>Charging incubator participation </a:t>
            </a:r>
            <a:r>
              <a:rPr lang="en-US" dirty="0"/>
              <a:t>fees involves taking a business-like approach to the mission of delivering services for the community for the sake of </a:t>
            </a:r>
            <a:r>
              <a:rPr lang="en-US" u="sng" dirty="0"/>
              <a:t>sustainable operations </a:t>
            </a:r>
            <a:r>
              <a:rPr lang="en-US" dirty="0"/>
              <a:t>and </a:t>
            </a:r>
            <a:r>
              <a:rPr lang="en-US" u="sng" dirty="0"/>
              <a:t>strategic expansion</a:t>
            </a:r>
            <a:r>
              <a:rPr lang="en-US" dirty="0"/>
              <a:t>.</a:t>
            </a:r>
          </a:p>
          <a:p>
            <a:endParaRPr lang="en-US" dirty="0"/>
          </a:p>
        </p:txBody>
      </p:sp>
      <p:pic>
        <p:nvPicPr>
          <p:cNvPr id="5" name="Content Placeholder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7396" y="958516"/>
            <a:ext cx="5146604" cy="244093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1620" y="3293254"/>
            <a:ext cx="2678362" cy="3465801"/>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81102" y="4434874"/>
            <a:ext cx="2634916" cy="1378939"/>
          </a:xfrm>
          <a:prstGeom prst="rect">
            <a:avLst/>
          </a:prstGeom>
        </p:spPr>
      </p:pic>
    </p:spTree>
    <p:extLst>
      <p:ext uri="{BB962C8B-B14F-4D97-AF65-F5344CB8AC3E}">
        <p14:creationId xmlns:p14="http://schemas.microsoft.com/office/powerpoint/2010/main" val="15066885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484" y="-93979"/>
            <a:ext cx="2748340" cy="679605"/>
          </a:xfrm>
        </p:spPr>
        <p:txBody>
          <a:bodyPr/>
          <a:lstStyle/>
          <a:p>
            <a:r>
              <a:rPr lang="en-US" dirty="0" smtClean="0"/>
              <a:t>Reference List</a:t>
            </a:r>
            <a:endParaRPr lang="en-US" dirty="0"/>
          </a:p>
        </p:txBody>
      </p:sp>
      <p:sp>
        <p:nvSpPr>
          <p:cNvPr id="4" name="Text Placeholder 3"/>
          <p:cNvSpPr>
            <a:spLocks noGrp="1"/>
          </p:cNvSpPr>
          <p:nvPr>
            <p:ph type="body" sz="half" idx="2"/>
          </p:nvPr>
        </p:nvSpPr>
        <p:spPr>
          <a:xfrm>
            <a:off x="205484" y="585626"/>
            <a:ext cx="8815226" cy="6272373"/>
          </a:xfrm>
        </p:spPr>
        <p:txBody>
          <a:bodyPr>
            <a:normAutofit fontScale="32500" lnSpcReduction="20000"/>
          </a:bodyPr>
          <a:lstStyle/>
          <a:p>
            <a:r>
              <a:rPr lang="en-US" sz="2800" dirty="0"/>
              <a:t>The Annie E. Casey Foundation. (2015). As Atlanta’s Economy Thrives, Many Residents of </a:t>
            </a:r>
            <a:r>
              <a:rPr lang="en-US" sz="2800" dirty="0" smtClean="0"/>
              <a:t>Color </a:t>
            </a:r>
            <a:r>
              <a:rPr lang="en-US" sz="2800" dirty="0"/>
              <a:t>Are Left Behind. Retrieved from </a:t>
            </a:r>
            <a:r>
              <a:rPr lang="en-US" sz="2800" u="sng" dirty="0">
                <a:hlinkClick r:id="rId2"/>
              </a:rPr>
              <a:t>http://</a:t>
            </a:r>
            <a:r>
              <a:rPr lang="en-US" sz="2800" u="sng" dirty="0" smtClean="0">
                <a:hlinkClick r:id="rId2"/>
              </a:rPr>
              <a:t>www.aecf.org/blog/as-atlantas-economy-thrives-many-residents-of-color-are-left-behind</a:t>
            </a:r>
            <a:r>
              <a:rPr lang="en-US" sz="2800" u="sng" dirty="0">
                <a:hlinkClick r:id="rId2"/>
              </a:rPr>
              <a:t>/</a:t>
            </a:r>
            <a:endParaRPr lang="en-US" sz="2800" dirty="0"/>
          </a:p>
          <a:p>
            <a:endParaRPr lang="en-US" sz="2800" dirty="0" smtClean="0"/>
          </a:p>
          <a:p>
            <a:r>
              <a:rPr lang="en-US" sz="2800" dirty="0" smtClean="0"/>
              <a:t>Georgia </a:t>
            </a:r>
            <a:r>
              <a:rPr lang="en-US" sz="2800" dirty="0"/>
              <a:t>Department of Economic Development. (2017). Women-Owned Small Businesses. </a:t>
            </a:r>
            <a:r>
              <a:rPr lang="en-US" sz="2800" dirty="0" smtClean="0"/>
              <a:t>Retrieved </a:t>
            </a:r>
            <a:r>
              <a:rPr lang="en-US" sz="2800" dirty="0"/>
              <a:t>from </a:t>
            </a:r>
            <a:r>
              <a:rPr lang="en-US" sz="2800" u="sng" dirty="0">
                <a:hlinkClick r:id="rId3"/>
              </a:rPr>
              <a:t>http://www.georgia.org/small-business/connect/mentoring-women/</a:t>
            </a:r>
            <a:r>
              <a:rPr lang="en-US" sz="2800" dirty="0"/>
              <a:t> </a:t>
            </a:r>
          </a:p>
          <a:p>
            <a:endParaRPr lang="en-US" sz="3100" dirty="0" smtClean="0"/>
          </a:p>
          <a:p>
            <a:r>
              <a:rPr lang="en-US" sz="3100" dirty="0" err="1" smtClean="0"/>
              <a:t>Haugh</a:t>
            </a:r>
            <a:r>
              <a:rPr lang="en-US" sz="3100" dirty="0"/>
              <a:t>, H. and </a:t>
            </a:r>
            <a:r>
              <a:rPr lang="en-US" sz="3100" dirty="0" err="1"/>
              <a:t>Talwar</a:t>
            </a:r>
            <a:r>
              <a:rPr lang="en-US" sz="3100" dirty="0"/>
              <a:t>, A. (2016). Linking Social Entrepreneurship and Social Change: The </a:t>
            </a:r>
            <a:r>
              <a:rPr lang="en-US" sz="3100" dirty="0" smtClean="0"/>
              <a:t>Mediating </a:t>
            </a:r>
            <a:r>
              <a:rPr lang="en-US" sz="3100" dirty="0"/>
              <a:t>Role of Empowerment. </a:t>
            </a:r>
            <a:r>
              <a:rPr lang="en-US" sz="3100" i="1" dirty="0"/>
              <a:t>Journal of Business Ethics</a:t>
            </a:r>
            <a:r>
              <a:rPr lang="en-US" sz="3100" dirty="0"/>
              <a:t> (133) 643-658</a:t>
            </a:r>
            <a:r>
              <a:rPr lang="en-US" sz="3100" dirty="0" smtClean="0"/>
              <a:t>.</a:t>
            </a:r>
          </a:p>
          <a:p>
            <a:endParaRPr lang="en-US" sz="3100" dirty="0"/>
          </a:p>
          <a:p>
            <a:r>
              <a:rPr lang="en-US" sz="3100" dirty="0"/>
              <a:t>Hudson, P. (2015). Atlanta Among Top Cities in United States to Launch a Startup. </a:t>
            </a:r>
            <a:r>
              <a:rPr lang="en-US" sz="3100" i="1" dirty="0" err="1"/>
              <a:t>BizJournals</a:t>
            </a:r>
            <a:r>
              <a:rPr lang="en-US" sz="3100" i="1" dirty="0"/>
              <a:t>. </a:t>
            </a:r>
            <a:r>
              <a:rPr lang="en-US" sz="3100" dirty="0" smtClean="0"/>
              <a:t>Retrieved </a:t>
            </a:r>
            <a:r>
              <a:rPr lang="en-US" sz="3100" dirty="0"/>
              <a:t>from </a:t>
            </a:r>
            <a:r>
              <a:rPr lang="en-US" sz="3100" u="sng" dirty="0">
                <a:hlinkClick r:id="rId4"/>
              </a:rPr>
              <a:t>https://</a:t>
            </a:r>
            <a:r>
              <a:rPr lang="en-US" sz="3100" u="sng" dirty="0" smtClean="0">
                <a:hlinkClick r:id="rId4"/>
              </a:rPr>
              <a:t>www.bizjournals.com/atlanta/news/2015/12/31/atlanta-among-top-cities-in-united-states-to.html</a:t>
            </a:r>
            <a:endParaRPr lang="en-US" sz="3100" dirty="0" smtClean="0"/>
          </a:p>
          <a:p>
            <a:endParaRPr lang="en-US" sz="3100" dirty="0"/>
          </a:p>
          <a:p>
            <a:r>
              <a:rPr lang="en-US" sz="3100" dirty="0"/>
              <a:t>Jones, A. (2003). </a:t>
            </a:r>
            <a:r>
              <a:rPr lang="en-US" sz="3100" i="1" dirty="0"/>
              <a:t>The</a:t>
            </a:r>
            <a:r>
              <a:rPr lang="en-US" sz="3100" dirty="0"/>
              <a:t> </a:t>
            </a:r>
            <a:r>
              <a:rPr lang="en-US" sz="3100" i="1" dirty="0"/>
              <a:t>Feminism and Visual Culture Reader</a:t>
            </a:r>
            <a:r>
              <a:rPr lang="en-US" sz="3100" dirty="0"/>
              <a:t>. London: Routledge. </a:t>
            </a:r>
          </a:p>
          <a:p>
            <a:endParaRPr lang="en-US" sz="3100" dirty="0" smtClean="0"/>
          </a:p>
          <a:p>
            <a:r>
              <a:rPr lang="en-US" sz="3100" dirty="0" err="1"/>
              <a:t>Kanter</a:t>
            </a:r>
            <a:r>
              <a:rPr lang="en-US" sz="3100" dirty="0"/>
              <a:t>, R. and Summers D. (1987). Doing Well While Doing Good: Dilemmas of Performance </a:t>
            </a:r>
            <a:r>
              <a:rPr lang="en-US" sz="3100" dirty="0" smtClean="0"/>
              <a:t>Measurement </a:t>
            </a:r>
            <a:r>
              <a:rPr lang="en-US" sz="3100" dirty="0"/>
              <a:t>in Nonprofit Organizations and the need for a Multiple-Constituency </a:t>
            </a:r>
            <a:r>
              <a:rPr lang="en-US" sz="3100" dirty="0" smtClean="0"/>
              <a:t>Approach</a:t>
            </a:r>
            <a:r>
              <a:rPr lang="en-US" sz="3100" dirty="0"/>
              <a:t>. In Powell, W. (Ed.), </a:t>
            </a:r>
            <a:r>
              <a:rPr lang="en-US" sz="3100" i="1" dirty="0"/>
              <a:t>The Non-Profit Sector: A Research Handbook</a:t>
            </a:r>
            <a:r>
              <a:rPr lang="en-US" sz="3100" dirty="0"/>
              <a:t> (154-165). New Haven, Connecticut: Yale University Press.</a:t>
            </a:r>
          </a:p>
          <a:p>
            <a:endParaRPr lang="en-US" sz="3100" dirty="0" smtClean="0"/>
          </a:p>
          <a:p>
            <a:r>
              <a:rPr lang="en-US" sz="3100" dirty="0"/>
              <a:t>KPMG. (2010). Competitive Alternatives: KPMG’s Guide to International Business Location. </a:t>
            </a:r>
            <a:r>
              <a:rPr lang="en-US" sz="3100" dirty="0" smtClean="0"/>
              <a:t>(</a:t>
            </a:r>
            <a:r>
              <a:rPr lang="en-US" sz="3100" dirty="0"/>
              <a:t>2010 ed.). Amstelveen, Netherlands: KPMG LLP. </a:t>
            </a:r>
          </a:p>
          <a:p>
            <a:endParaRPr lang="en-US" sz="3100" dirty="0"/>
          </a:p>
          <a:p>
            <a:r>
              <a:rPr lang="en-US" sz="3100" dirty="0" err="1"/>
              <a:t>McGeeney</a:t>
            </a:r>
            <a:r>
              <a:rPr lang="en-US" sz="3100" dirty="0"/>
              <a:t>, E. (2017, December 9). Key Principles. [Blog] </a:t>
            </a:r>
            <a:r>
              <a:rPr lang="en-US" sz="3100" i="1" dirty="0"/>
              <a:t>Entrepreneurship (SMBA711D). </a:t>
            </a:r>
            <a:r>
              <a:rPr lang="en-US" sz="3100" dirty="0" smtClean="0"/>
              <a:t>Retrieved </a:t>
            </a:r>
            <a:r>
              <a:rPr lang="en-US" sz="3100" dirty="0"/>
              <a:t>December 15, 2017 </a:t>
            </a:r>
            <a:r>
              <a:rPr lang="en-US" sz="3100" dirty="0" smtClean="0"/>
              <a:t>from </a:t>
            </a:r>
            <a:r>
              <a:rPr lang="en-US" sz="3100" u="sng" dirty="0" smtClean="0">
                <a:hlinkClick r:id="rId5"/>
              </a:rPr>
              <a:t>https</a:t>
            </a:r>
            <a:r>
              <a:rPr lang="en-US" sz="3100" u="sng" dirty="0">
                <a:hlinkClick r:id="rId5"/>
              </a:rPr>
              <a:t>://moodle.uwtsd.ac.uk/mod/forum/discuss.php?d=1832</a:t>
            </a:r>
            <a:r>
              <a:rPr lang="en-US" sz="3100" dirty="0"/>
              <a:t> </a:t>
            </a:r>
            <a:endParaRPr lang="en-US" sz="3100" dirty="0" smtClean="0"/>
          </a:p>
          <a:p>
            <a:endParaRPr lang="en-US" sz="3100" dirty="0"/>
          </a:p>
          <a:p>
            <a:r>
              <a:rPr lang="en-US" sz="3100" dirty="0"/>
              <a:t>Pirani, F. (2017). Atlanta Named One of America’s “Tech 25”—The Nation’s Top 25 Cities in </a:t>
            </a:r>
          </a:p>
          <a:p>
            <a:r>
              <a:rPr lang="en-US" sz="3100" dirty="0"/>
              <a:t>Tech. </a:t>
            </a:r>
            <a:r>
              <a:rPr lang="en-US" sz="3100" i="1" dirty="0"/>
              <a:t>Atlanta Georgia News</a:t>
            </a:r>
            <a:r>
              <a:rPr lang="en-US" sz="3100" dirty="0"/>
              <a:t>. Retrieved from </a:t>
            </a:r>
            <a:r>
              <a:rPr lang="en-US" sz="3100" u="sng" dirty="0">
                <a:hlinkClick r:id="rId6"/>
              </a:rPr>
              <a:t>http://www.ajc.com/business/atlanta-named-one-america-tech-the-nation-top-cities-tech/SRZyljLzIVCGnkHgZXQV2K/</a:t>
            </a:r>
            <a:r>
              <a:rPr lang="en-US" sz="3100" dirty="0"/>
              <a:t> </a:t>
            </a:r>
            <a:endParaRPr lang="en-US" sz="3100" dirty="0" smtClean="0"/>
          </a:p>
          <a:p>
            <a:endParaRPr lang="en-US" sz="3100" dirty="0"/>
          </a:p>
          <a:p>
            <a:r>
              <a:rPr lang="en-US" sz="3100" dirty="0"/>
              <a:t>Todd, J. (2016). Best Places for Black-Owned Businesses. </a:t>
            </a:r>
            <a:r>
              <a:rPr lang="en-US" sz="3100" i="1" dirty="0" err="1"/>
              <a:t>NerdWallet</a:t>
            </a:r>
            <a:r>
              <a:rPr lang="en-US" sz="3100" dirty="0"/>
              <a:t>. Retrieved from </a:t>
            </a:r>
          </a:p>
          <a:p>
            <a:r>
              <a:rPr lang="en-US" sz="3100" u="sng" dirty="0">
                <a:hlinkClick r:id="rId7"/>
              </a:rPr>
              <a:t>https://www.nerdwallet.com/blog/small-business/best-places-for-Black-owned-businesses</a:t>
            </a:r>
            <a:r>
              <a:rPr lang="en-US" sz="3100" u="sng" dirty="0" smtClean="0">
                <a:hlinkClick r:id="rId7"/>
              </a:rPr>
              <a:t>/</a:t>
            </a:r>
            <a:endParaRPr lang="en-US" sz="3100" u="sng" dirty="0" smtClean="0"/>
          </a:p>
          <a:p>
            <a:endParaRPr lang="en-US" sz="3100" u="sng" dirty="0"/>
          </a:p>
          <a:p>
            <a:r>
              <a:rPr lang="en-US" sz="2800" dirty="0"/>
              <a:t>US Census Bureau. (2010). Quick Facts: Atlanta Georgia: Retrieved December 23, 2017 from </a:t>
            </a:r>
          </a:p>
          <a:p>
            <a:r>
              <a:rPr lang="en-US" sz="2800" u="sng" dirty="0">
                <a:hlinkClick r:id="rId8"/>
              </a:rPr>
              <a:t>https://www.census.gov/quickfacts/fact/table/atlantacitygeorgia/PST045217</a:t>
            </a:r>
            <a:endParaRPr lang="en-US" sz="2800" dirty="0"/>
          </a:p>
          <a:p>
            <a:endParaRPr lang="en-US" sz="1100" dirty="0"/>
          </a:p>
          <a:p>
            <a:endParaRPr lang="en-US" sz="1100" dirty="0"/>
          </a:p>
          <a:p>
            <a:endParaRPr lang="en-US" sz="1100" dirty="0" smtClean="0"/>
          </a:p>
          <a:p>
            <a:endParaRPr lang="en-US" dirty="0"/>
          </a:p>
          <a:p>
            <a:endParaRPr lang="en-US" dirty="0"/>
          </a:p>
          <a:p>
            <a:endParaRPr lang="en-US" dirty="0"/>
          </a:p>
          <a:p>
            <a:pPr marL="285750" marR="0" lvl="0" indent="-285750" defTabSz="914400" eaLnBrk="1" fontAlgn="auto" latinLnBrk="0" hangingPunct="1">
              <a:lnSpc>
                <a:spcPct val="100000"/>
              </a:lnSpc>
              <a:spcBef>
                <a:spcPts val="0"/>
              </a:spcBef>
              <a:spcAft>
                <a:spcPts val="0"/>
              </a:spcAft>
              <a:buClrTx/>
              <a:buSzTx/>
              <a:buFont typeface="Arial" charset="0"/>
              <a:buNone/>
              <a:tabLst/>
              <a:defRPr/>
            </a:pPr>
            <a:endParaRPr lang="en-US" dirty="0"/>
          </a:p>
        </p:txBody>
      </p:sp>
    </p:spTree>
    <p:extLst>
      <p:ext uri="{BB962C8B-B14F-4D97-AF65-F5344CB8AC3E}">
        <p14:creationId xmlns:p14="http://schemas.microsoft.com/office/powerpoint/2010/main" val="37943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72" y="1467853"/>
            <a:ext cx="7412174" cy="4944979"/>
          </a:xfrm>
          <a:prstGeom prst="rect">
            <a:avLst/>
          </a:prstGeom>
        </p:spPr>
      </p:pic>
      <p:sp>
        <p:nvSpPr>
          <p:cNvPr id="2" name="Title 1"/>
          <p:cNvSpPr>
            <a:spLocks noGrp="1"/>
          </p:cNvSpPr>
          <p:nvPr>
            <p:ph type="title"/>
          </p:nvPr>
        </p:nvSpPr>
        <p:spPr>
          <a:xfrm>
            <a:off x="288756" y="3100608"/>
            <a:ext cx="3566160" cy="1035424"/>
          </a:xfrm>
        </p:spPr>
        <p:txBody>
          <a:bodyPr/>
          <a:lstStyle/>
          <a:p>
            <a:r>
              <a:rPr lang="en-US" sz="4400" b="1" dirty="0" smtClean="0">
                <a:solidFill>
                  <a:schemeClr val="bg1"/>
                </a:solidFill>
              </a:rPr>
              <a:t>Thank You</a:t>
            </a:r>
            <a:endParaRPr lang="en-US" sz="4400" b="1" dirty="0">
              <a:solidFill>
                <a:schemeClr val="bg1"/>
              </a:solidFill>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7970" y="1178415"/>
            <a:ext cx="5252804" cy="3501869"/>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23670" y="6222403"/>
            <a:ext cx="1179367" cy="391127"/>
          </a:xfrm>
          <a:prstGeom prst="rect">
            <a:avLst/>
          </a:prstGeom>
        </p:spPr>
      </p:pic>
      <p:sp>
        <p:nvSpPr>
          <p:cNvPr id="8" name="TextBox 7"/>
          <p:cNvSpPr txBox="1"/>
          <p:nvPr/>
        </p:nvSpPr>
        <p:spPr>
          <a:xfrm>
            <a:off x="3447970" y="6412832"/>
            <a:ext cx="3674726" cy="261610"/>
          </a:xfrm>
          <a:prstGeom prst="rect">
            <a:avLst/>
          </a:prstGeom>
          <a:noFill/>
        </p:spPr>
        <p:txBody>
          <a:bodyPr wrap="square" rtlCol="0">
            <a:spAutoFit/>
          </a:bodyPr>
          <a:lstStyle/>
          <a:p>
            <a:r>
              <a:rPr lang="en-US" sz="1100" dirty="0" err="1" smtClean="0"/>
              <a:t>Digitalundivided’s</a:t>
            </a:r>
            <a:r>
              <a:rPr lang="en-US" sz="1100" dirty="0" smtClean="0"/>
              <a:t> Oprah Wallpaper in Atlanta HQ</a:t>
            </a:r>
            <a:endParaRPr lang="en-US" sz="1100" dirty="0"/>
          </a:p>
        </p:txBody>
      </p:sp>
    </p:spTree>
    <p:extLst>
      <p:ext uri="{BB962C8B-B14F-4D97-AF65-F5344CB8AC3E}">
        <p14:creationId xmlns:p14="http://schemas.microsoft.com/office/powerpoint/2010/main" val="3862257234"/>
      </p:ext>
    </p:extLst>
  </p:cSld>
  <p:clrMapOvr>
    <a:masterClrMapping/>
  </p:clrMapOvr>
  <p:timing>
    <p:tnLst>
      <p:par>
        <p:cTn id="1" dur="indefinite" restart="never" nodeType="tmRoot"/>
      </p:par>
    </p:tnLst>
  </p:timing>
</p:sld>
</file>

<file path=ppt/theme/theme1.xml><?xml version="1.0" encoding="utf-8"?>
<a:theme xmlns:a="http://schemas.openxmlformats.org/drawingml/2006/main" name="Plaza">
  <a:themeElements>
    <a:clrScheme name="Plaza">
      <a:dk1>
        <a:sysClr val="windowText" lastClr="000000"/>
      </a:dk1>
      <a:lt1>
        <a:sysClr val="window" lastClr="FFFFFF"/>
      </a:lt1>
      <a:dk2>
        <a:srgbClr val="333333"/>
      </a:dk2>
      <a:lt2>
        <a:srgbClr val="CCCCCC"/>
      </a:lt2>
      <a:accent1>
        <a:srgbClr val="990000"/>
      </a:accent1>
      <a:accent2>
        <a:srgbClr val="580101"/>
      </a:accent2>
      <a:accent3>
        <a:srgbClr val="E94A00"/>
      </a:accent3>
      <a:accent4>
        <a:srgbClr val="EB8F00"/>
      </a:accent4>
      <a:accent5>
        <a:srgbClr val="A4A4A4"/>
      </a:accent5>
      <a:accent6>
        <a:srgbClr val="666666"/>
      </a:accent6>
      <a:hlink>
        <a:srgbClr val="D01010"/>
      </a:hlink>
      <a:folHlink>
        <a:srgbClr val="E6682E"/>
      </a:folHlink>
    </a:clrScheme>
    <a:fontScheme name="Plaza">
      <a:majorFont>
        <a:latin typeface="Century Gothic"/>
        <a:ea typeface=""/>
        <a:cs typeface=""/>
        <a:font script="Jpan" typeface="メイリオ"/>
        <a:font script="Hans" typeface="宋体"/>
        <a:font script="Hant" typeface="新細明體"/>
      </a:majorFont>
      <a:minorFont>
        <a:latin typeface="Century Gothic"/>
        <a:ea typeface=""/>
        <a:cs typeface=""/>
        <a:font script="Jpan" typeface="メイリオ"/>
        <a:font script="Hans" typeface="宋体"/>
        <a:font script="Hant" typeface="新細明體"/>
      </a:minorFont>
    </a:fontScheme>
    <a:fmtScheme name="Plaza">
      <a:fillStyleLst>
        <a:solidFill>
          <a:schemeClr val="phClr"/>
        </a:solidFill>
        <a:gradFill rotWithShape="1">
          <a:gsLst>
            <a:gs pos="0">
              <a:schemeClr val="phClr">
                <a:tint val="100000"/>
                <a:shade val="60000"/>
                <a:satMod val="135000"/>
              </a:schemeClr>
            </a:gs>
            <a:gs pos="100000">
              <a:schemeClr val="phClr">
                <a:tint val="100000"/>
                <a:shade val="100000"/>
                <a:satMod val="135000"/>
              </a:schemeClr>
            </a:gs>
          </a:gsLst>
          <a:lin ang="16200000" scaled="1"/>
        </a:gradFill>
        <a:gradFill rotWithShape="1">
          <a:gsLst>
            <a:gs pos="0">
              <a:schemeClr val="phClr">
                <a:shade val="70000"/>
                <a:satMod val="120000"/>
              </a:schemeClr>
            </a:gs>
            <a:gs pos="35000">
              <a:schemeClr val="phClr">
                <a:shade val="100000"/>
                <a:satMod val="150000"/>
              </a:schemeClr>
            </a:gs>
            <a:gs pos="70000">
              <a:schemeClr val="phClr">
                <a:tint val="100000"/>
                <a:shade val="100000"/>
                <a:satMod val="200000"/>
                <a:greenMod val="100000"/>
              </a:schemeClr>
            </a:gs>
            <a:gs pos="100000">
              <a:schemeClr val="phClr">
                <a:tint val="100000"/>
                <a:shade val="100000"/>
                <a:satMod val="250000"/>
                <a:greenMod val="100000"/>
              </a:schemeClr>
            </a:gs>
          </a:gsLst>
          <a:lin ang="162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innerShdw blurRad="190500" dist="63500" dir="5400000">
              <a:srgbClr val="FFFFFF">
                <a:alpha val="65000"/>
              </a:srgbClr>
            </a:innerShdw>
          </a:effectLst>
          <a:scene3d>
            <a:camera prst="orthographicFront">
              <a:rot lat="0" lon="0" rev="0"/>
            </a:camera>
            <a:lightRig rig="twoPt" dir="r">
              <a:rot lat="0" lon="0" rev="6000000"/>
            </a:lightRig>
          </a:scene3d>
          <a:sp3d prstMaterial="matte">
            <a:bevelT w="0" h="0" prst="relaxedInset"/>
          </a:sp3d>
        </a:effectStyle>
        <a:effectStyle>
          <a:effectLst>
            <a:innerShdw blurRad="50800" dist="25400" dir="13500000">
              <a:srgbClr val="FFFFFF">
                <a:alpha val="75000"/>
              </a:srgbClr>
            </a:innerShdw>
            <a:outerShdw blurRad="88900" dist="38100" dir="6600000" sx="101000" sy="101000" rotWithShape="0">
              <a:srgbClr val="000000">
                <a:alpha val="50000"/>
              </a:srgbClr>
            </a:outerShdw>
          </a:effectLst>
          <a:scene3d>
            <a:camera prst="perspectiveFront" fov="3000000"/>
            <a:lightRig rig="morning" dir="tl">
              <a:rot lat="0" lon="0" rev="1800000"/>
            </a:lightRig>
          </a:scene3d>
          <a:sp3d contourW="38100" prstMaterial="softEdge">
            <a:bevelT w="25400" h="38100"/>
            <a:contourClr>
              <a:schemeClr val="phClr">
                <a:tint val="6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Plaza.thmx</Template>
  <TotalTime>293</TotalTime>
  <Words>1554</Words>
  <Application>Microsoft Macintosh PowerPoint</Application>
  <PresentationFormat>On-screen Show (4:3)</PresentationFormat>
  <Paragraphs>124</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Century Gothic</vt:lpstr>
      <vt:lpstr>Wingdings 2</vt:lpstr>
      <vt:lpstr>Arial</vt:lpstr>
      <vt:lpstr>Plaza</vt:lpstr>
      <vt:lpstr>Digitalundivided:  Serving Women of Color and “Black Meccas” through Social Entrepreneurship’s  Economic Development and Social Impact</vt:lpstr>
      <vt:lpstr>Theoretical Frameworks</vt:lpstr>
      <vt:lpstr>Incubator: Cohort Demographics</vt:lpstr>
      <vt:lpstr>Digitalundivided Incubator Alumnae</vt:lpstr>
      <vt:lpstr>Black Women/Women of Color: Underpaid Sole Breadwinners</vt:lpstr>
      <vt:lpstr>PowerPoint Presentation</vt:lpstr>
      <vt:lpstr>Serving A Tale of Two Cities: “Black Mecca” as an Overlapping Milieu of Tech Innovation and Social &amp; Economic Depravation</vt:lpstr>
      <vt:lpstr>The Social Entrepreneurship Case for Atlanta</vt:lpstr>
      <vt:lpstr>Scalability Strategy to More “Black Meccas”</vt:lpstr>
      <vt:lpstr>Scalability Strategy to More “Black Meccas”:  Philadelphia, Detroit, Los Angeles, and Newark</vt:lpstr>
      <vt:lpstr>Reference List</vt:lpstr>
      <vt:lpstr>Thank You</vt:lpstr>
    </vt:vector>
  </TitlesOfParts>
  <Company/>
  <LinksUpToDate>false</LinksUpToDate>
  <SharedDoc>false</SharedDoc>
  <HyperlinksChanged>false</HyperlinksChanged>
  <AppVersion>15.0037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Cindy Avendano</dc:creator>
  <cp:lastModifiedBy>Microsoft Office User</cp:lastModifiedBy>
  <cp:revision>98</cp:revision>
  <dcterms:created xsi:type="dcterms:W3CDTF">2018-01-06T23:33:51Z</dcterms:created>
  <dcterms:modified xsi:type="dcterms:W3CDTF">2018-01-07T20:29:43Z</dcterms:modified>
</cp:coreProperties>
</file>