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7" r:id="rId2"/>
    <p:sldId id="266" r:id="rId3"/>
    <p:sldId id="258" r:id="rId4"/>
    <p:sldId id="259" r:id="rId5"/>
    <p:sldId id="260" r:id="rId6"/>
    <p:sldId id="267" r:id="rId7"/>
    <p:sldId id="268"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haela Maria Petrie (2114389)" initials="MMP(" lastIdx="1" clrIdx="0">
    <p:extLst>
      <p:ext uri="{19B8F6BF-5375-455C-9EA6-DF929625EA0E}">
        <p15:presenceInfo xmlns:p15="http://schemas.microsoft.com/office/powerpoint/2012/main" userId="S::2114389@student.uwtsd.ac.uk::99754fbe-6c6f-40fc-944c-ffdd0cd821d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commentAuthors" Target="commentAuthor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12/13/2021</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12/13/2021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12/13/2021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12/13/2021</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rapidbi.com/swot/"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DD38F-9D48-7943-9949-A2DB11569A63}"/>
              </a:ext>
            </a:extLst>
          </p:cNvPr>
          <p:cNvSpPr>
            <a:spLocks noGrp="1"/>
          </p:cNvSpPr>
          <p:nvPr>
            <p:ph type="title"/>
          </p:nvPr>
        </p:nvSpPr>
        <p:spPr/>
        <p:txBody>
          <a:bodyPr/>
          <a:lstStyle/>
          <a:p>
            <a:r>
              <a:rPr lang="ro-RO" dirty="0"/>
              <a:t>University of Wales — Trinity Saint David</a:t>
            </a:r>
            <a:endParaRPr lang="en-RO" dirty="0"/>
          </a:p>
        </p:txBody>
      </p:sp>
      <p:sp>
        <p:nvSpPr>
          <p:cNvPr id="3" name="Content Placeholder 2">
            <a:extLst>
              <a:ext uri="{FF2B5EF4-FFF2-40B4-BE49-F238E27FC236}">
                <a16:creationId xmlns:a16="http://schemas.microsoft.com/office/drawing/2014/main" id="{3D6E9A9F-0B8C-5D47-98A8-1CBDDB92D55F}"/>
              </a:ext>
            </a:extLst>
          </p:cNvPr>
          <p:cNvSpPr>
            <a:spLocks noGrp="1"/>
          </p:cNvSpPr>
          <p:nvPr>
            <p:ph idx="1"/>
          </p:nvPr>
        </p:nvSpPr>
        <p:spPr>
          <a:xfrm>
            <a:off x="1030287" y="2065867"/>
            <a:ext cx="10131425" cy="3649133"/>
          </a:xfrm>
        </p:spPr>
        <p:txBody>
          <a:bodyPr/>
          <a:lstStyle/>
          <a:p>
            <a:r>
              <a:rPr lang="ro-RO" dirty="0"/>
              <a:t>Academic and </a:t>
            </a:r>
            <a:r>
              <a:rPr lang="ro-RO" dirty="0" err="1"/>
              <a:t>Employabillity</a:t>
            </a:r>
            <a:r>
              <a:rPr lang="ro-RO" dirty="0"/>
              <a:t> </a:t>
            </a:r>
            <a:r>
              <a:rPr lang="ro-RO" dirty="0" err="1"/>
              <a:t>skills</a:t>
            </a:r>
            <a:endParaRPr lang="en-GB" dirty="0"/>
          </a:p>
          <a:p>
            <a:endParaRPr lang="en-GB" dirty="0"/>
          </a:p>
          <a:p>
            <a:r>
              <a:rPr lang="en-GB" dirty="0"/>
              <a:t>Name : Mihaela Maria Petrie</a:t>
            </a:r>
          </a:p>
          <a:p>
            <a:r>
              <a:rPr lang="en-GB" dirty="0"/>
              <a:t>Student ID:2114389</a:t>
            </a:r>
          </a:p>
          <a:p>
            <a:r>
              <a:rPr lang="en-GB"/>
              <a:t>Module Code. :BMSW4001</a:t>
            </a:r>
            <a:endParaRPr lang="en-GB" dirty="0"/>
          </a:p>
          <a:p>
            <a:endParaRPr lang="en-RO" dirty="0"/>
          </a:p>
        </p:txBody>
      </p:sp>
      <p:pic>
        <p:nvPicPr>
          <p:cNvPr id="4" name="Picture 4">
            <a:extLst>
              <a:ext uri="{FF2B5EF4-FFF2-40B4-BE49-F238E27FC236}">
                <a16:creationId xmlns:a16="http://schemas.microsoft.com/office/drawing/2014/main" id="{9B635ABD-12DD-A44D-8002-5268915F31E9}"/>
              </a:ext>
            </a:extLst>
          </p:cNvPr>
          <p:cNvPicPr>
            <a:picLocks noChangeAspect="1"/>
          </p:cNvPicPr>
          <p:nvPr/>
        </p:nvPicPr>
        <p:blipFill>
          <a:blip r:embed="rId2"/>
          <a:stretch>
            <a:fillRect/>
          </a:stretch>
        </p:blipFill>
        <p:spPr>
          <a:xfrm>
            <a:off x="6096000" y="1826426"/>
            <a:ext cx="5789648" cy="5031574"/>
          </a:xfrm>
          <a:prstGeom prst="rect">
            <a:avLst/>
          </a:prstGeom>
        </p:spPr>
      </p:pic>
    </p:spTree>
    <p:extLst>
      <p:ext uri="{BB962C8B-B14F-4D97-AF65-F5344CB8AC3E}">
        <p14:creationId xmlns:p14="http://schemas.microsoft.com/office/powerpoint/2010/main" val="31942128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797F3-134E-EA4D-92F2-8B862F0B0EDF}"/>
              </a:ext>
            </a:extLst>
          </p:cNvPr>
          <p:cNvSpPr>
            <a:spLocks noGrp="1"/>
          </p:cNvSpPr>
          <p:nvPr>
            <p:ph type="title"/>
          </p:nvPr>
        </p:nvSpPr>
        <p:spPr/>
        <p:txBody>
          <a:bodyPr/>
          <a:lstStyle/>
          <a:p>
            <a:r>
              <a:rPr lang="en-GB" b="1" dirty="0"/>
              <a:t>What are Academic and Employability Skills? </a:t>
            </a:r>
            <a:endParaRPr lang="en-RO" b="1" dirty="0"/>
          </a:p>
        </p:txBody>
      </p:sp>
      <p:sp>
        <p:nvSpPr>
          <p:cNvPr id="3" name="Content Placeholder 2">
            <a:extLst>
              <a:ext uri="{FF2B5EF4-FFF2-40B4-BE49-F238E27FC236}">
                <a16:creationId xmlns:a16="http://schemas.microsoft.com/office/drawing/2014/main" id="{FBB6DE0F-AD81-3C46-A309-8B3F0C8225AA}"/>
              </a:ext>
            </a:extLst>
          </p:cNvPr>
          <p:cNvSpPr>
            <a:spLocks noGrp="1"/>
          </p:cNvSpPr>
          <p:nvPr>
            <p:ph idx="1"/>
          </p:nvPr>
        </p:nvSpPr>
        <p:spPr>
          <a:xfrm>
            <a:off x="413659" y="1604433"/>
            <a:ext cx="10131425" cy="3649133"/>
          </a:xfrm>
        </p:spPr>
        <p:txBody>
          <a:bodyPr/>
          <a:lstStyle/>
          <a:p>
            <a:pPr marL="1257300" lvl="2" indent="-342900">
              <a:buFont typeface="+mj-lt"/>
              <a:buAutoNum type="arabicPeriod"/>
            </a:pPr>
            <a:r>
              <a:rPr lang="en-GB" dirty="0"/>
              <a:t>Academic and Employability skills are things which help you within the workplace or if you are searching  for work.</a:t>
            </a:r>
          </a:p>
          <a:p>
            <a:pPr marL="1257300" lvl="2" indent="-342900">
              <a:buFont typeface="+mj-lt"/>
              <a:buAutoNum type="arabicPeriod"/>
            </a:pPr>
            <a:r>
              <a:rPr lang="en-GB" dirty="0"/>
              <a:t>Every Individual has a different set of strengths and weaknesses.</a:t>
            </a:r>
          </a:p>
          <a:p>
            <a:pPr lvl="2"/>
            <a:r>
              <a:rPr lang="en-GB" dirty="0"/>
              <a:t>This Skills  include the following:</a:t>
            </a:r>
          </a:p>
          <a:p>
            <a:pPr marL="1257300" lvl="2" indent="-342900">
              <a:buFont typeface="+mj-lt"/>
              <a:buAutoNum type="arabicPeriod"/>
            </a:pPr>
            <a:r>
              <a:rPr lang="en-GB" dirty="0"/>
              <a:t>Applied Knowledge (What you learned from the past )</a:t>
            </a:r>
          </a:p>
          <a:p>
            <a:pPr marL="1257300" lvl="2" indent="-342900">
              <a:buFont typeface="+mj-lt"/>
              <a:buAutoNum type="arabicPeriod"/>
            </a:pPr>
            <a:r>
              <a:rPr lang="en-GB" dirty="0"/>
              <a:t>Professionalism (How you behave and speak to people daily basis in a business environment)</a:t>
            </a:r>
          </a:p>
          <a:p>
            <a:pPr marL="1257300" lvl="2" indent="-342900">
              <a:buFont typeface="+mj-lt"/>
              <a:buAutoNum type="arabicPeriod"/>
            </a:pPr>
            <a:r>
              <a:rPr lang="en-GB" dirty="0"/>
              <a:t>You’re ability to make decisions and solve problems </a:t>
            </a:r>
          </a:p>
        </p:txBody>
      </p:sp>
      <p:pic>
        <p:nvPicPr>
          <p:cNvPr id="4" name="Picture 4">
            <a:extLst>
              <a:ext uri="{FF2B5EF4-FFF2-40B4-BE49-F238E27FC236}">
                <a16:creationId xmlns:a16="http://schemas.microsoft.com/office/drawing/2014/main" id="{F401B149-5CC9-CD43-9840-93EA6DD6B371}"/>
              </a:ext>
            </a:extLst>
          </p:cNvPr>
          <p:cNvPicPr>
            <a:picLocks noChangeAspect="1"/>
          </p:cNvPicPr>
          <p:nvPr/>
        </p:nvPicPr>
        <p:blipFill>
          <a:blip r:embed="rId2"/>
          <a:stretch>
            <a:fillRect/>
          </a:stretch>
        </p:blipFill>
        <p:spPr>
          <a:xfrm>
            <a:off x="7166428" y="4151120"/>
            <a:ext cx="4233333" cy="2662706"/>
          </a:xfrm>
          <a:prstGeom prst="rect">
            <a:avLst/>
          </a:prstGeom>
        </p:spPr>
      </p:pic>
      <p:pic>
        <p:nvPicPr>
          <p:cNvPr id="6" name="Picture 6">
            <a:extLst>
              <a:ext uri="{FF2B5EF4-FFF2-40B4-BE49-F238E27FC236}">
                <a16:creationId xmlns:a16="http://schemas.microsoft.com/office/drawing/2014/main" id="{62E62AC2-4DC6-7D48-A316-30911CCF2F36}"/>
              </a:ext>
            </a:extLst>
          </p:cNvPr>
          <p:cNvPicPr>
            <a:picLocks noChangeAspect="1"/>
          </p:cNvPicPr>
          <p:nvPr/>
        </p:nvPicPr>
        <p:blipFill>
          <a:blip r:embed="rId3"/>
          <a:stretch>
            <a:fillRect/>
          </a:stretch>
        </p:blipFill>
        <p:spPr>
          <a:xfrm>
            <a:off x="4652836" y="4634170"/>
            <a:ext cx="2513592" cy="2223830"/>
          </a:xfrm>
          <a:prstGeom prst="rect">
            <a:avLst/>
          </a:prstGeom>
        </p:spPr>
      </p:pic>
    </p:spTree>
    <p:extLst>
      <p:ext uri="{BB962C8B-B14F-4D97-AF65-F5344CB8AC3E}">
        <p14:creationId xmlns:p14="http://schemas.microsoft.com/office/powerpoint/2010/main" val="3764004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AB605-BCB9-5C4E-9B6D-40AB32778459}"/>
              </a:ext>
            </a:extLst>
          </p:cNvPr>
          <p:cNvSpPr>
            <a:spLocks noGrp="1"/>
          </p:cNvSpPr>
          <p:nvPr>
            <p:ph type="title"/>
          </p:nvPr>
        </p:nvSpPr>
        <p:spPr/>
        <p:txBody>
          <a:bodyPr/>
          <a:lstStyle/>
          <a:p>
            <a:r>
              <a:rPr lang="en-GB" dirty="0"/>
              <a:t>         I intended to be a  Clinical Nurse </a:t>
            </a:r>
            <a:br>
              <a:rPr lang="en-GB" dirty="0"/>
            </a:br>
            <a:endParaRPr lang="en-RO" dirty="0"/>
          </a:p>
        </p:txBody>
      </p:sp>
      <p:sp>
        <p:nvSpPr>
          <p:cNvPr id="3" name="Content Placeholder 2">
            <a:extLst>
              <a:ext uri="{FF2B5EF4-FFF2-40B4-BE49-F238E27FC236}">
                <a16:creationId xmlns:a16="http://schemas.microsoft.com/office/drawing/2014/main" id="{F7552D63-A324-3744-8EDA-AF8A63C94852}"/>
              </a:ext>
            </a:extLst>
          </p:cNvPr>
          <p:cNvSpPr>
            <a:spLocks noGrp="1"/>
          </p:cNvSpPr>
          <p:nvPr>
            <p:ph idx="1"/>
          </p:nvPr>
        </p:nvSpPr>
        <p:spPr>
          <a:xfrm>
            <a:off x="388415" y="-302381"/>
            <a:ext cx="11117784" cy="7160381"/>
          </a:xfrm>
        </p:spPr>
        <p:txBody>
          <a:bodyPr/>
          <a:lstStyle/>
          <a:p>
            <a:r>
              <a:rPr lang="en-GB" dirty="0"/>
              <a:t>Skills Required :</a:t>
            </a:r>
          </a:p>
          <a:p>
            <a:pPr marL="342900" indent="-342900">
              <a:buFont typeface="+mj-lt"/>
              <a:buAutoNum type="arabicPeriod"/>
            </a:pPr>
            <a:r>
              <a:rPr lang="en-GB" b="0" i="0" u="none" strike="noStrike" dirty="0">
                <a:effectLst/>
                <a:latin typeface="Frutiger W01"/>
              </a:rPr>
              <a:t>You'll be responsible for a number of patients, each with different needs so you'll be highly organised, flexible and able to prioritise effectively. A good adult nurse is also highly observant, able to assess patients and take responsibility for determining the best course of action for them.</a:t>
            </a:r>
          </a:p>
          <a:p>
            <a:pPr marL="342900" indent="-342900">
              <a:buFont typeface="+mj-lt"/>
              <a:buAutoNum type="arabicPeriod"/>
            </a:pPr>
            <a:r>
              <a:rPr lang="en-GB" b="0" i="0" u="none" strike="noStrike" dirty="0">
                <a:effectLst/>
                <a:latin typeface="Frutiger W01"/>
              </a:rPr>
              <a:t>You'll need to reassure patients and their relatives or carers – sometimes in difficult situations.</a:t>
            </a:r>
          </a:p>
          <a:p>
            <a:r>
              <a:rPr lang="en-GB" b="0" i="0" u="none" strike="noStrike" dirty="0">
                <a:solidFill>
                  <a:srgbClr val="333333"/>
                </a:solidFill>
                <a:effectLst/>
                <a:latin typeface="Frutiger W01"/>
              </a:rPr>
              <a:t>O</a:t>
            </a:r>
            <a:r>
              <a:rPr lang="en-GB" b="0" i="0" u="none" strike="noStrike" dirty="0">
                <a:effectLst/>
                <a:latin typeface="Frutiger W01"/>
              </a:rPr>
              <a:t>n a daily basis you will use a broad range of skills, including: </a:t>
            </a:r>
          </a:p>
          <a:p>
            <a:r>
              <a:rPr lang="en-GB" b="0" i="0" u="none" strike="noStrike" dirty="0">
                <a:effectLst/>
                <a:latin typeface="Frutiger W01"/>
              </a:rPr>
              <a:t>listening and communication </a:t>
            </a:r>
            <a:r>
              <a:rPr lang="en-GB" dirty="0">
                <a:latin typeface="Frutiger W01"/>
              </a:rPr>
              <a:t>,</a:t>
            </a:r>
            <a:r>
              <a:rPr lang="en-GB" b="0" i="0" u="none" strike="noStrike" dirty="0">
                <a:effectLst/>
                <a:latin typeface="Frutiger W01"/>
              </a:rPr>
              <a:t>caring ,judgement ,teaching and advising ,counselling ,managing</a:t>
            </a:r>
          </a:p>
          <a:p>
            <a:r>
              <a:rPr lang="en-GB" b="0" i="0" u="none" strike="noStrike" dirty="0">
                <a:effectLst/>
                <a:latin typeface="Frutiger W01"/>
              </a:rPr>
              <a:t>Communication and interpersonal skills are also very important, as you will need to reassure or advise patients and their relatives or carers – sometimes in situations that they may find difficult to cope with. </a:t>
            </a:r>
          </a:p>
          <a:p>
            <a:pPr marL="342900" indent="-342900">
              <a:buFont typeface="+mj-lt"/>
              <a:buAutoNum type="arabicPeriod"/>
            </a:pPr>
            <a:endParaRPr lang="en-RO" dirty="0"/>
          </a:p>
        </p:txBody>
      </p:sp>
      <p:pic>
        <p:nvPicPr>
          <p:cNvPr id="5" name="Picture 5">
            <a:extLst>
              <a:ext uri="{FF2B5EF4-FFF2-40B4-BE49-F238E27FC236}">
                <a16:creationId xmlns:a16="http://schemas.microsoft.com/office/drawing/2014/main" id="{69F2E9DA-9697-EF47-89E0-035FAF9C7C55}"/>
              </a:ext>
            </a:extLst>
          </p:cNvPr>
          <p:cNvPicPr>
            <a:picLocks noChangeAspect="1"/>
          </p:cNvPicPr>
          <p:nvPr/>
        </p:nvPicPr>
        <p:blipFill>
          <a:blip r:embed="rId2"/>
          <a:stretch>
            <a:fillRect/>
          </a:stretch>
        </p:blipFill>
        <p:spPr>
          <a:xfrm>
            <a:off x="9162143" y="4903706"/>
            <a:ext cx="2344056" cy="1954294"/>
          </a:xfrm>
          <a:prstGeom prst="rect">
            <a:avLst/>
          </a:prstGeom>
        </p:spPr>
      </p:pic>
      <p:pic>
        <p:nvPicPr>
          <p:cNvPr id="7" name="Picture 7">
            <a:extLst>
              <a:ext uri="{FF2B5EF4-FFF2-40B4-BE49-F238E27FC236}">
                <a16:creationId xmlns:a16="http://schemas.microsoft.com/office/drawing/2014/main" id="{94A74BD7-CFF8-2544-BB98-C2ECD8B9C3BE}"/>
              </a:ext>
            </a:extLst>
          </p:cNvPr>
          <p:cNvPicPr>
            <a:picLocks noChangeAspect="1"/>
          </p:cNvPicPr>
          <p:nvPr/>
        </p:nvPicPr>
        <p:blipFill>
          <a:blip r:embed="rId3"/>
          <a:stretch>
            <a:fillRect/>
          </a:stretch>
        </p:blipFill>
        <p:spPr>
          <a:xfrm>
            <a:off x="7090230" y="4959550"/>
            <a:ext cx="2071913" cy="1898450"/>
          </a:xfrm>
          <a:prstGeom prst="rect">
            <a:avLst/>
          </a:prstGeom>
        </p:spPr>
      </p:pic>
    </p:spTree>
    <p:extLst>
      <p:ext uri="{BB962C8B-B14F-4D97-AF65-F5344CB8AC3E}">
        <p14:creationId xmlns:p14="http://schemas.microsoft.com/office/powerpoint/2010/main" val="19106378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B5011-8210-4B4D-A9AE-247348B9D5EF}"/>
              </a:ext>
            </a:extLst>
          </p:cNvPr>
          <p:cNvSpPr>
            <a:spLocks noGrp="1"/>
          </p:cNvSpPr>
          <p:nvPr>
            <p:ph type="title"/>
          </p:nvPr>
        </p:nvSpPr>
        <p:spPr/>
        <p:txBody>
          <a:bodyPr>
            <a:normAutofit fontScale="90000"/>
          </a:bodyPr>
          <a:lstStyle/>
          <a:p>
            <a:r>
              <a:rPr lang="en-GB" dirty="0"/>
              <a:t>SWOT Analysis – </a:t>
            </a:r>
            <a:br>
              <a:rPr lang="en-GB" dirty="0"/>
            </a:br>
            <a:r>
              <a:rPr lang="en-GB" dirty="0"/>
              <a:t>for management ,mentoring and nursing</a:t>
            </a:r>
            <a:br>
              <a:rPr lang="en-GB" dirty="0"/>
            </a:br>
            <a:endParaRPr lang="en-RO" dirty="0"/>
          </a:p>
        </p:txBody>
      </p:sp>
      <p:sp>
        <p:nvSpPr>
          <p:cNvPr id="3" name="Content Placeholder 2">
            <a:extLst>
              <a:ext uri="{FF2B5EF4-FFF2-40B4-BE49-F238E27FC236}">
                <a16:creationId xmlns:a16="http://schemas.microsoft.com/office/drawing/2014/main" id="{AF56AA2F-5300-D249-8CD5-CB33961AA7DC}"/>
              </a:ext>
            </a:extLst>
          </p:cNvPr>
          <p:cNvSpPr>
            <a:spLocks noGrp="1"/>
          </p:cNvSpPr>
          <p:nvPr>
            <p:ph idx="1"/>
          </p:nvPr>
        </p:nvSpPr>
        <p:spPr>
          <a:xfrm>
            <a:off x="199571" y="1814286"/>
            <a:ext cx="11792857" cy="2977848"/>
          </a:xfrm>
        </p:spPr>
        <p:txBody>
          <a:bodyPr>
            <a:normAutofit fontScale="77500" lnSpcReduction="20000"/>
          </a:bodyPr>
          <a:lstStyle/>
          <a:p>
            <a:pPr fontAlgn="base"/>
            <a:r>
              <a:rPr lang="en-GB" b="0" i="0" u="none" strike="noStrike" dirty="0">
                <a:effectLst/>
                <a:latin typeface="Poppins" panose="020B0604020202020204" pitchFamily="34" charset="0"/>
              </a:rPr>
              <a:t>A </a:t>
            </a:r>
            <a:r>
              <a:rPr lang="en-GB" b="0" i="0" u="none" strike="noStrike" dirty="0">
                <a:effectLst/>
                <a:latin typeface="Poppins" panose="020B0604020202020204" pitchFamily="34" charset="0"/>
                <a:hlinkClick r:id="rId2" tooltip="Swot analysis - How to">
                  <a:extLst>
                    <a:ext uri="{A12FA001-AC4F-418D-AE19-62706E023703}">
                      <ahyp:hlinkClr xmlns:ahyp="http://schemas.microsoft.com/office/drawing/2018/hyperlinkcolor" val="tx"/>
                    </a:ext>
                  </a:extLst>
                </a:hlinkClick>
              </a:rPr>
              <a:t>SWOT analysis</a:t>
            </a:r>
            <a:r>
              <a:rPr lang="en-GB" b="0" i="0" u="none" strike="noStrike" dirty="0">
                <a:effectLst/>
                <a:latin typeface="Poppins" panose="020B0604020202020204" pitchFamily="34" charset="0"/>
              </a:rPr>
              <a:t> is a tool that can provide prompts to the managers, </a:t>
            </a:r>
            <a:r>
              <a:rPr lang="en-GB" b="1" i="0" u="none" strike="noStrike" dirty="0">
                <a:effectLst/>
                <a:latin typeface="Poppins" panose="020B0604020202020204" pitchFamily="34" charset="0"/>
              </a:rPr>
              <a:t>clinical leads</a:t>
            </a:r>
            <a:r>
              <a:rPr lang="en-GB" b="0" i="0" u="none" strike="noStrike" dirty="0">
                <a:effectLst/>
                <a:latin typeface="Poppins" panose="020B0604020202020204" pitchFamily="34" charset="0"/>
              </a:rPr>
              <a:t>, </a:t>
            </a:r>
            <a:r>
              <a:rPr lang="en-GB" b="0" i="1" u="none" strike="noStrike" dirty="0">
                <a:effectLst/>
                <a:latin typeface="Poppins" panose="020B0604020202020204" pitchFamily="34" charset="0"/>
              </a:rPr>
              <a:t>nurse tutors</a:t>
            </a:r>
            <a:r>
              <a:rPr lang="en-GB" b="0" i="0" u="none" strike="noStrike" dirty="0">
                <a:effectLst/>
                <a:latin typeface="Poppins" panose="020B0604020202020204" pitchFamily="34" charset="0"/>
              </a:rPr>
              <a:t>, nurse mentors and staff involved in the analysis of what is effective and less effective in clinical systems and procedures, in preparation for a plan of some form (that could be an audit (CQC), assessments, quality checks etc.). In fact a </a:t>
            </a:r>
            <a:r>
              <a:rPr lang="en-GB" b="0" i="0" u="none" strike="noStrike" dirty="0">
                <a:effectLst/>
                <a:latin typeface="Poppins" panose="020B0604020202020204" pitchFamily="34" charset="0"/>
                <a:hlinkClick r:id="rId2" tooltip="How to write a SWOT analysis">
                  <a:extLst>
                    <a:ext uri="{A12FA001-AC4F-418D-AE19-62706E023703}">
                      <ahyp:hlinkClr xmlns:ahyp="http://schemas.microsoft.com/office/drawing/2018/hyperlinkcolor" val="tx"/>
                    </a:ext>
                  </a:extLst>
                </a:hlinkClick>
              </a:rPr>
              <a:t>SWOT</a:t>
            </a:r>
            <a:r>
              <a:rPr lang="en-GB" b="0" i="0" u="none" strike="noStrike" dirty="0">
                <a:effectLst/>
                <a:latin typeface="Poppins" panose="020B0604020202020204" pitchFamily="34" charset="0"/>
              </a:rPr>
              <a:t> can be used for any planning or analysis activity which could impact future finance, planning and management decisions. It can enable you (the management&amp; clinical staff) to carry out a more comprehensive analysis.</a:t>
            </a:r>
          </a:p>
          <a:p>
            <a:pPr fontAlgn="base"/>
            <a:r>
              <a:rPr lang="en-GB" b="1" i="0" u="none" strike="noStrike" dirty="0">
                <a:effectLst/>
                <a:latin typeface="Poppins" pitchFamily="2" charset="77"/>
              </a:rPr>
              <a:t>Definitions of SWOT</a:t>
            </a:r>
          </a:p>
          <a:p>
            <a:pPr fontAlgn="base"/>
            <a:r>
              <a:rPr lang="en-GB" b="1" i="0" u="none" strike="noStrike" dirty="0">
                <a:effectLst/>
                <a:latin typeface="Poppins" pitchFamily="2" charset="77"/>
              </a:rPr>
              <a:t>Strengths</a:t>
            </a:r>
            <a:r>
              <a:rPr lang="en-GB" b="0" i="0" u="none" strike="noStrike" dirty="0">
                <a:effectLst/>
                <a:latin typeface="Poppins" pitchFamily="2" charset="77"/>
              </a:rPr>
              <a:t> – Factors that are likely to have a positive effect on (or be an enabler to) achieving the clinic’s objectives</a:t>
            </a:r>
          </a:p>
          <a:p>
            <a:pPr fontAlgn="base"/>
            <a:r>
              <a:rPr lang="en-GB" b="1" i="0" u="none" strike="noStrike" dirty="0">
                <a:effectLst/>
                <a:latin typeface="Poppins" pitchFamily="2" charset="77"/>
              </a:rPr>
              <a:t>Weaknesses</a:t>
            </a:r>
            <a:r>
              <a:rPr lang="en-GB" b="0" i="0" u="none" strike="noStrike" dirty="0">
                <a:effectLst/>
                <a:latin typeface="Poppins" pitchFamily="2" charset="77"/>
              </a:rPr>
              <a:t> – Factors that are likely to have a negative effect on (or be a barrier to) achieving the clinic’s objectives</a:t>
            </a:r>
          </a:p>
          <a:p>
            <a:pPr fontAlgn="base"/>
            <a:r>
              <a:rPr lang="en-GB" b="1" i="0" u="none" strike="noStrike" dirty="0">
                <a:effectLst/>
                <a:latin typeface="Poppins" pitchFamily="2" charset="77"/>
              </a:rPr>
              <a:t>Opportunities</a:t>
            </a:r>
            <a:r>
              <a:rPr lang="en-GB" b="0" i="0" u="none" strike="noStrike" dirty="0">
                <a:effectLst/>
                <a:latin typeface="Poppins" pitchFamily="2" charset="77"/>
              </a:rPr>
              <a:t> – External Factors that are likely to have a positive effect on achieving or exceeding the clinic’s objectives, or goals not previously considered</a:t>
            </a:r>
          </a:p>
          <a:p>
            <a:r>
              <a:rPr lang="en-GB" b="1" i="0" u="none" strike="noStrike" dirty="0">
                <a:effectLst/>
                <a:latin typeface="Poppins" pitchFamily="2" charset="77"/>
              </a:rPr>
              <a:t>Threats</a:t>
            </a:r>
            <a:r>
              <a:rPr lang="en-GB" b="0" i="0" u="none" strike="noStrike" dirty="0">
                <a:effectLst/>
                <a:latin typeface="Poppins" pitchFamily="2" charset="77"/>
              </a:rPr>
              <a:t> – External Factors and conditions that are likely to have a negative effect on achieving the clinic’s objectives, or making the objective redundant or un-achievable.</a:t>
            </a:r>
            <a:br>
              <a:rPr lang="en-GB" dirty="0"/>
            </a:br>
            <a:endParaRPr lang="en-RO" dirty="0"/>
          </a:p>
        </p:txBody>
      </p:sp>
      <p:pic>
        <p:nvPicPr>
          <p:cNvPr id="6" name="Picture 5">
            <a:extLst>
              <a:ext uri="{FF2B5EF4-FFF2-40B4-BE49-F238E27FC236}">
                <a16:creationId xmlns:a16="http://schemas.microsoft.com/office/drawing/2014/main" id="{06D800E4-7939-0045-A398-0CC16C9FB50A}"/>
              </a:ext>
            </a:extLst>
          </p:cNvPr>
          <p:cNvPicPr>
            <a:picLocks noChangeAspect="1"/>
          </p:cNvPicPr>
          <p:nvPr/>
        </p:nvPicPr>
        <p:blipFill>
          <a:blip r:embed="rId3"/>
          <a:stretch>
            <a:fillRect/>
          </a:stretch>
        </p:blipFill>
        <p:spPr>
          <a:xfrm>
            <a:off x="8617857" y="4741671"/>
            <a:ext cx="2834369" cy="2116329"/>
          </a:xfrm>
          <a:prstGeom prst="rect">
            <a:avLst/>
          </a:prstGeom>
        </p:spPr>
      </p:pic>
    </p:spTree>
    <p:extLst>
      <p:ext uri="{BB962C8B-B14F-4D97-AF65-F5344CB8AC3E}">
        <p14:creationId xmlns:p14="http://schemas.microsoft.com/office/powerpoint/2010/main" val="35684910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DA27C-0A94-9341-B7EF-6EACAF30B66C}"/>
              </a:ext>
            </a:extLst>
          </p:cNvPr>
          <p:cNvSpPr>
            <a:spLocks noGrp="1"/>
          </p:cNvSpPr>
          <p:nvPr>
            <p:ph type="title"/>
          </p:nvPr>
        </p:nvSpPr>
        <p:spPr/>
        <p:txBody>
          <a:bodyPr/>
          <a:lstStyle/>
          <a:p>
            <a:r>
              <a:rPr lang="en-GB" dirty="0"/>
              <a:t>Personal Develop Plan for a Nurse</a:t>
            </a:r>
            <a:endParaRPr lang="en-RO" dirty="0"/>
          </a:p>
        </p:txBody>
      </p:sp>
      <p:sp>
        <p:nvSpPr>
          <p:cNvPr id="3" name="Content Placeholder 2">
            <a:extLst>
              <a:ext uri="{FF2B5EF4-FFF2-40B4-BE49-F238E27FC236}">
                <a16:creationId xmlns:a16="http://schemas.microsoft.com/office/drawing/2014/main" id="{BF297616-DB64-A447-855C-C2F8AFFB225C}"/>
              </a:ext>
            </a:extLst>
          </p:cNvPr>
          <p:cNvSpPr>
            <a:spLocks noGrp="1"/>
          </p:cNvSpPr>
          <p:nvPr>
            <p:ph idx="1"/>
          </p:nvPr>
        </p:nvSpPr>
        <p:spPr/>
        <p:txBody>
          <a:bodyPr>
            <a:normAutofit lnSpcReduction="10000"/>
          </a:bodyPr>
          <a:lstStyle/>
          <a:p>
            <a:r>
              <a:rPr lang="en-GB" b="0" i="0" u="none" strike="noStrike" dirty="0">
                <a:effectLst/>
                <a:latin typeface="Roboto" panose="020F0502020204030204" pitchFamily="34" charset="0"/>
              </a:rPr>
              <a:t>A </a:t>
            </a:r>
            <a:r>
              <a:rPr lang="en-GB" b="1" i="0" u="none" strike="noStrike" dirty="0">
                <a:effectLst/>
                <a:latin typeface="Roboto" panose="020F0502020204030204" pitchFamily="34" charset="0"/>
              </a:rPr>
              <a:t>Professional Development Plan</a:t>
            </a:r>
            <a:r>
              <a:rPr lang="en-GB" b="0" i="0" u="none" strike="noStrike" dirty="0">
                <a:effectLst/>
                <a:latin typeface="Roboto" panose="020F0502020204030204" pitchFamily="34" charset="0"/>
              </a:rPr>
              <a:t> (PDP) is a tool that supports the nurse or midwife to identify professional goals, both short and long term for the benefit of themselves, their service users and the organisations in which they work</a:t>
            </a:r>
          </a:p>
          <a:p>
            <a:r>
              <a:rPr lang="en-GB" b="1" i="0" u="none" strike="noStrike" dirty="0">
                <a:effectLst/>
                <a:latin typeface="Google Sans"/>
              </a:rPr>
              <a:t>Some of the more common professional development goals that nurses set for themselves are:</a:t>
            </a:r>
            <a:endParaRPr lang="en-GB" b="0" i="0" u="none" strike="noStrike" dirty="0">
              <a:effectLst/>
              <a:latin typeface="Google Sans"/>
            </a:endParaRPr>
          </a:p>
          <a:p>
            <a:r>
              <a:rPr lang="en-GB" b="0" i="0" u="none" strike="noStrike" dirty="0">
                <a:effectLst/>
                <a:latin typeface="Roboto" panose="02000000000000000000" pitchFamily="2" charset="0"/>
              </a:rPr>
              <a:t>Acquire advanced technology skills.</a:t>
            </a:r>
          </a:p>
          <a:p>
            <a:r>
              <a:rPr lang="en-GB" b="0" i="0" u="none" strike="noStrike" dirty="0">
                <a:effectLst/>
                <a:latin typeface="Roboto" panose="02000000000000000000" pitchFamily="2" charset="0"/>
              </a:rPr>
              <a:t>Maintain continuing education unit (CEU) requirements.</a:t>
            </a:r>
          </a:p>
          <a:p>
            <a:r>
              <a:rPr lang="en-GB" b="0" i="0" u="none" strike="noStrike" dirty="0">
                <a:effectLst/>
                <a:latin typeface="Roboto" panose="02000000000000000000" pitchFamily="2" charset="0"/>
              </a:rPr>
              <a:t>Refine interpersonal skills.</a:t>
            </a:r>
          </a:p>
          <a:p>
            <a:r>
              <a:rPr lang="en-GB" b="0" i="0" u="none" strike="noStrike" dirty="0">
                <a:effectLst/>
                <a:latin typeface="Roboto" panose="02000000000000000000" pitchFamily="2" charset="0"/>
              </a:rPr>
              <a:t>Hone specific skill set to mastery/expert level.</a:t>
            </a:r>
          </a:p>
          <a:p>
            <a:r>
              <a:rPr lang="en-GB" b="0" i="0" u="none" strike="noStrike" dirty="0">
                <a:effectLst/>
                <a:latin typeface="Roboto" panose="02000000000000000000" pitchFamily="2" charset="0"/>
              </a:rPr>
              <a:t>Take a management position.</a:t>
            </a:r>
          </a:p>
          <a:p>
            <a:r>
              <a:rPr lang="en-GB" b="0" i="0" u="none" strike="noStrike" dirty="0">
                <a:effectLst/>
                <a:latin typeface="Roboto" panose="02000000000000000000" pitchFamily="2" charset="0"/>
              </a:rPr>
              <a:t>Obtain professional certifications.</a:t>
            </a:r>
          </a:p>
          <a:p>
            <a:endParaRPr lang="en-RO" dirty="0"/>
          </a:p>
        </p:txBody>
      </p:sp>
      <p:pic>
        <p:nvPicPr>
          <p:cNvPr id="4" name="Picture 4">
            <a:extLst>
              <a:ext uri="{FF2B5EF4-FFF2-40B4-BE49-F238E27FC236}">
                <a16:creationId xmlns:a16="http://schemas.microsoft.com/office/drawing/2014/main" id="{0F31AD62-C499-D743-B4E9-7528F1418A28}"/>
              </a:ext>
            </a:extLst>
          </p:cNvPr>
          <p:cNvPicPr>
            <a:picLocks noChangeAspect="1"/>
          </p:cNvPicPr>
          <p:nvPr/>
        </p:nvPicPr>
        <p:blipFill>
          <a:blip r:embed="rId2"/>
          <a:stretch>
            <a:fillRect/>
          </a:stretch>
        </p:blipFill>
        <p:spPr>
          <a:xfrm flipH="1">
            <a:off x="7508589" y="3429000"/>
            <a:ext cx="3997610" cy="3352919"/>
          </a:xfrm>
          <a:prstGeom prst="rect">
            <a:avLst/>
          </a:prstGeom>
        </p:spPr>
      </p:pic>
    </p:spTree>
    <p:extLst>
      <p:ext uri="{BB962C8B-B14F-4D97-AF65-F5344CB8AC3E}">
        <p14:creationId xmlns:p14="http://schemas.microsoft.com/office/powerpoint/2010/main" val="2490065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5B052-DE88-9945-A6E5-BFA0B48599FD}"/>
              </a:ext>
            </a:extLst>
          </p:cNvPr>
          <p:cNvSpPr>
            <a:spLocks noGrp="1"/>
          </p:cNvSpPr>
          <p:nvPr>
            <p:ph type="title"/>
          </p:nvPr>
        </p:nvSpPr>
        <p:spPr/>
        <p:txBody>
          <a:bodyPr/>
          <a:lstStyle/>
          <a:p>
            <a:r>
              <a:rPr lang="en-GB" dirty="0"/>
              <a:t>Conclusion for a nurse</a:t>
            </a:r>
            <a:endParaRPr lang="en-RO" dirty="0"/>
          </a:p>
        </p:txBody>
      </p:sp>
      <p:sp>
        <p:nvSpPr>
          <p:cNvPr id="3" name="Content Placeholder 2">
            <a:extLst>
              <a:ext uri="{FF2B5EF4-FFF2-40B4-BE49-F238E27FC236}">
                <a16:creationId xmlns:a16="http://schemas.microsoft.com/office/drawing/2014/main" id="{504AA00E-3225-F641-BB7D-06F2F883AF43}"/>
              </a:ext>
            </a:extLst>
          </p:cNvPr>
          <p:cNvSpPr>
            <a:spLocks noGrp="1"/>
          </p:cNvSpPr>
          <p:nvPr>
            <p:ph idx="1"/>
          </p:nvPr>
        </p:nvSpPr>
        <p:spPr/>
        <p:txBody>
          <a:bodyPr>
            <a:normAutofit fontScale="85000" lnSpcReduction="10000"/>
          </a:bodyPr>
          <a:lstStyle/>
          <a:p>
            <a:r>
              <a:rPr lang="en-GB" b="0" i="0" u="none" strike="noStrike" dirty="0">
                <a:effectLst/>
                <a:latin typeface="Roboto" panose="02000000000000000000" pitchFamily="2" charset="0"/>
              </a:rPr>
              <a:t>In conclusion, </a:t>
            </a:r>
            <a:r>
              <a:rPr lang="en-GB" b="1" i="0" u="none" strike="noStrike" dirty="0">
                <a:effectLst/>
                <a:latin typeface="Roboto" panose="02000000000000000000" pitchFamily="2" charset="0"/>
              </a:rPr>
              <a:t>Nursing is an ethical job that is needed throughout the world</a:t>
            </a:r>
            <a:r>
              <a:rPr lang="en-GB" b="0" i="0" u="none" strike="noStrike" dirty="0">
                <a:effectLst/>
                <a:latin typeface="Roboto" panose="02000000000000000000" pitchFamily="2" charset="0"/>
              </a:rPr>
              <a:t>. It exists in the modern age as a way to care for and to help people, and to </a:t>
            </a:r>
            <a:r>
              <a:rPr lang="en-GB" b="0" i="0" u="none" strike="noStrike" dirty="0" err="1">
                <a:effectLst/>
                <a:latin typeface="Roboto" panose="02000000000000000000" pitchFamily="2" charset="0"/>
              </a:rPr>
              <a:t>maximize</a:t>
            </a:r>
            <a:r>
              <a:rPr lang="en-GB" b="0" i="0" u="none" strike="noStrike" dirty="0">
                <a:effectLst/>
                <a:latin typeface="Roboto" panose="02000000000000000000" pitchFamily="2" charset="0"/>
              </a:rPr>
              <a:t> the way we treat people. Nursing is also very ethical, each patient is taken care differently and have different choices according to their ethics.</a:t>
            </a:r>
          </a:p>
          <a:p>
            <a:r>
              <a:rPr lang="en-GB" b="0" i="0" u="none" strike="noStrike" dirty="0">
                <a:effectLst/>
                <a:latin typeface="LiberationSerif-Bold_12_6"/>
              </a:rPr>
              <a:t>Conclusion</a:t>
            </a:r>
            <a:r>
              <a:rPr lang="en-GB" b="0" i="0" u="none" strike="noStrike" dirty="0">
                <a:effectLst/>
                <a:latin typeface="LiberationSerif_u_6"/>
              </a:rPr>
              <a:t>In summary, the roles of the registered nurse agitate the formation of new perspectives. The responsibilities range from simple to complex duties. They include performing physical examinations, the promotion of health through </a:t>
            </a:r>
            <a:r>
              <a:rPr lang="en-GB" b="0" i="0" u="none" strike="noStrike" dirty="0" err="1">
                <a:effectLst/>
                <a:latin typeface="LiberationSerif_u_6"/>
              </a:rPr>
              <a:t>sensitization</a:t>
            </a:r>
            <a:r>
              <a:rPr lang="en-GB" b="0" i="0" u="none" strike="noStrike" dirty="0">
                <a:effectLst/>
                <a:latin typeface="LiberationSerif_u_6"/>
              </a:rPr>
              <a:t>, administration of medication and </a:t>
            </a:r>
            <a:r>
              <a:rPr lang="en-GB" b="0" i="0" u="none" strike="noStrike" dirty="0" err="1">
                <a:effectLst/>
                <a:latin typeface="LiberationSerif_u_6"/>
              </a:rPr>
              <a:t>individualized</a:t>
            </a:r>
            <a:r>
              <a:rPr lang="en-GB" b="0" i="0" u="none" strike="noStrike" dirty="0">
                <a:effectLst/>
                <a:latin typeface="LiberationSerif_u_6"/>
              </a:rPr>
              <a:t> care. Also, conducting research, interpretation of patient information, and decision-making are the core duties that stir new perspectives that are assimilated into the nursing body of knowledge. Retention is one of the factors that influence individual growth, autonomy, and workplace support. Nurses that achieved a high level of autonomy and achievement were better placed in the offering patient satisfaction services. Conversely, nurse skill mix and staffing levels derail patient wellness outcomes in the event of inadequate hospital supplies and equipment. Diversity through programs that foster cultural competency is vital. These programs include international placements and continued training in local settings. The paper has explained the perspectives of the registered nurse unique for a nurse and patient satisfaction, and proper health outcomes</a:t>
            </a:r>
          </a:p>
          <a:p>
            <a:r>
              <a:rPr lang="en-GB" dirty="0">
                <a:latin typeface="LiberationSerif_u_6"/>
              </a:rPr>
              <a:t>In conclusion I need to understand my responsibilities and I need to manage my time and focus on my strengths.</a:t>
            </a:r>
            <a:endParaRPr lang="en-RO" dirty="0"/>
          </a:p>
        </p:txBody>
      </p:sp>
      <p:pic>
        <p:nvPicPr>
          <p:cNvPr id="5" name="Picture 5">
            <a:extLst>
              <a:ext uri="{FF2B5EF4-FFF2-40B4-BE49-F238E27FC236}">
                <a16:creationId xmlns:a16="http://schemas.microsoft.com/office/drawing/2014/main" id="{CA979A45-4A8A-D346-8D56-E8CD49FE923F}"/>
              </a:ext>
            </a:extLst>
          </p:cNvPr>
          <p:cNvPicPr>
            <a:picLocks noChangeAspect="1"/>
          </p:cNvPicPr>
          <p:nvPr/>
        </p:nvPicPr>
        <p:blipFill>
          <a:blip r:embed="rId2"/>
          <a:stretch>
            <a:fillRect/>
          </a:stretch>
        </p:blipFill>
        <p:spPr>
          <a:xfrm>
            <a:off x="9641591" y="-42884"/>
            <a:ext cx="2550409" cy="2219367"/>
          </a:xfrm>
          <a:prstGeom prst="rect">
            <a:avLst/>
          </a:prstGeom>
        </p:spPr>
      </p:pic>
    </p:spTree>
    <p:extLst>
      <p:ext uri="{BB962C8B-B14F-4D97-AF65-F5344CB8AC3E}">
        <p14:creationId xmlns:p14="http://schemas.microsoft.com/office/powerpoint/2010/main" val="3786439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D8116-4CA5-D44B-B54A-1AADD0086850}"/>
              </a:ext>
            </a:extLst>
          </p:cNvPr>
          <p:cNvSpPr>
            <a:spLocks noGrp="1"/>
          </p:cNvSpPr>
          <p:nvPr>
            <p:ph type="title"/>
          </p:nvPr>
        </p:nvSpPr>
        <p:spPr/>
        <p:txBody>
          <a:bodyPr/>
          <a:lstStyle/>
          <a:p>
            <a:r>
              <a:rPr lang="en-GB" dirty="0"/>
              <a:t>References taken  </a:t>
            </a:r>
            <a:endParaRPr lang="en-RO" dirty="0"/>
          </a:p>
        </p:txBody>
      </p:sp>
      <p:sp>
        <p:nvSpPr>
          <p:cNvPr id="3" name="Content Placeholder 2">
            <a:extLst>
              <a:ext uri="{FF2B5EF4-FFF2-40B4-BE49-F238E27FC236}">
                <a16:creationId xmlns:a16="http://schemas.microsoft.com/office/drawing/2014/main" id="{981DE7AE-D0F6-B545-BAD3-37F826392C50}"/>
              </a:ext>
            </a:extLst>
          </p:cNvPr>
          <p:cNvSpPr>
            <a:spLocks noGrp="1"/>
          </p:cNvSpPr>
          <p:nvPr>
            <p:ph idx="1"/>
          </p:nvPr>
        </p:nvSpPr>
        <p:spPr>
          <a:xfrm>
            <a:off x="685802" y="1158617"/>
            <a:ext cx="13502972" cy="3633517"/>
          </a:xfrm>
        </p:spPr>
        <p:txBody>
          <a:bodyPr/>
          <a:lstStyle/>
          <a:p>
            <a:r>
              <a:rPr lang="en-GB" dirty="0"/>
              <a:t>From , NHS.uk </a:t>
            </a:r>
          </a:p>
          <a:p>
            <a:r>
              <a:rPr lang="en-GB" dirty="0"/>
              <a:t>From Nursing times.uk</a:t>
            </a:r>
          </a:p>
          <a:p>
            <a:r>
              <a:rPr lang="en-GB" dirty="0"/>
              <a:t>From </a:t>
            </a:r>
            <a:r>
              <a:rPr lang="en-GB" dirty="0" err="1"/>
              <a:t>rcn.org.uk</a:t>
            </a:r>
            <a:endParaRPr lang="en-GB" dirty="0"/>
          </a:p>
        </p:txBody>
      </p:sp>
      <p:pic>
        <p:nvPicPr>
          <p:cNvPr id="4" name="Picture 4">
            <a:extLst>
              <a:ext uri="{FF2B5EF4-FFF2-40B4-BE49-F238E27FC236}">
                <a16:creationId xmlns:a16="http://schemas.microsoft.com/office/drawing/2014/main" id="{DB2D7CE3-E9C5-4D47-83D6-4D7617FE5EC9}"/>
              </a:ext>
            </a:extLst>
          </p:cNvPr>
          <p:cNvPicPr>
            <a:picLocks noChangeAspect="1"/>
          </p:cNvPicPr>
          <p:nvPr/>
        </p:nvPicPr>
        <p:blipFill>
          <a:blip r:embed="rId2"/>
          <a:stretch>
            <a:fillRect/>
          </a:stretch>
        </p:blipFill>
        <p:spPr>
          <a:xfrm>
            <a:off x="6368056" y="0"/>
            <a:ext cx="4860604" cy="6643584"/>
          </a:xfrm>
          <a:prstGeom prst="rect">
            <a:avLst/>
          </a:prstGeom>
        </p:spPr>
      </p:pic>
    </p:spTree>
    <p:extLst>
      <p:ext uri="{BB962C8B-B14F-4D97-AF65-F5344CB8AC3E}">
        <p14:creationId xmlns:p14="http://schemas.microsoft.com/office/powerpoint/2010/main" val="42189625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otalTime>0</TotalTime>
  <Words>853</Words>
  <Application>Microsoft Office PowerPoint</Application>
  <PresentationFormat>Widescreen</PresentationFormat>
  <Paragraphs>44</Paragraphs>
  <Slides>7</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7</vt:i4>
      </vt:variant>
    </vt:vector>
  </HeadingPairs>
  <TitlesOfParts>
    <vt:vector size="17" baseType="lpstr">
      <vt:lpstr>Arial</vt:lpstr>
      <vt:lpstr>Calibri</vt:lpstr>
      <vt:lpstr>Calibri Light</vt:lpstr>
      <vt:lpstr>Frutiger W01</vt:lpstr>
      <vt:lpstr>Google Sans</vt:lpstr>
      <vt:lpstr>LiberationSerif_u_6</vt:lpstr>
      <vt:lpstr>LiberationSerif-Bold_12_6</vt:lpstr>
      <vt:lpstr>Poppins</vt:lpstr>
      <vt:lpstr>Roboto</vt:lpstr>
      <vt:lpstr>Celestial</vt:lpstr>
      <vt:lpstr>University of Wales — Trinity Saint David</vt:lpstr>
      <vt:lpstr>What are Academic and Employability Skills? </vt:lpstr>
      <vt:lpstr>         I intended to be a  Clinical Nurse  </vt:lpstr>
      <vt:lpstr>SWOT Analysis –  for management ,mentoring and nursing </vt:lpstr>
      <vt:lpstr>Personal Develop Plan for a Nurse</vt:lpstr>
      <vt:lpstr>Conclusion for a nurse</vt:lpstr>
      <vt:lpstr>References taken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 Trinity Saint David</dc:title>
  <dc:creator>Mihaela Maria Petrie (2114389)</dc:creator>
  <cp:lastModifiedBy>Manjula Sivasatkunanathan</cp:lastModifiedBy>
  <cp:revision>2</cp:revision>
  <dcterms:created xsi:type="dcterms:W3CDTF">2021-12-10T14:37:33Z</dcterms:created>
  <dcterms:modified xsi:type="dcterms:W3CDTF">2021-12-13T17:22:58Z</dcterms:modified>
</cp:coreProperties>
</file>