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56" r:id="rId5"/>
    <p:sldId id="349" r:id="rId6"/>
    <p:sldId id="356" r:id="rId7"/>
    <p:sldId id="350" r:id="rId8"/>
    <p:sldId id="358" r:id="rId9"/>
    <p:sldId id="351" r:id="rId10"/>
    <p:sldId id="352" r:id="rId11"/>
    <p:sldId id="359" r:id="rId12"/>
    <p:sldId id="360" r:id="rId13"/>
    <p:sldId id="357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5C7B"/>
    <a:srgbClr val="F49300"/>
    <a:srgbClr val="052E48"/>
    <a:srgbClr val="218DAB"/>
    <a:srgbClr val="20B1D0"/>
    <a:srgbClr val="F7D00D"/>
    <a:srgbClr val="013E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80"/>
    <p:restoredTop sz="86160" autoAdjust="0"/>
  </p:normalViewPr>
  <p:slideViewPr>
    <p:cSldViewPr snapToGrid="0">
      <p:cViewPr varScale="1">
        <p:scale>
          <a:sx n="192" d="100"/>
          <a:sy n="192" d="100"/>
        </p:scale>
        <p:origin x="3704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204DF9-0BC3-406C-AD69-5BC2EEE559BC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5E1815-14FE-4A04-9B8E-980B1475D0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106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2694930"/>
            <a:ext cx="8424936" cy="13101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rgbClr val="218DAB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323528" y="2060848"/>
            <a:ext cx="8363272" cy="634082"/>
          </a:xfrm>
          <a:prstGeom prst="rect">
            <a:avLst/>
          </a:prstGeom>
        </p:spPr>
        <p:txBody>
          <a:bodyPr anchor="t">
            <a:normAutofit fontScale="92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solidFill>
                  <a:srgbClr val="255C7B"/>
                </a:solidFill>
              </a:rPr>
              <a:t>School of Engineering, Manufacturing &amp; Logistics</a:t>
            </a:r>
            <a:endParaRPr lang="en-GB">
              <a:solidFill>
                <a:srgbClr val="255C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148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634082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200" b="1">
                <a:solidFill>
                  <a:srgbClr val="255C7B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7"/>
            <a:ext cx="8363272" cy="446449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255C7B"/>
                </a:solidFill>
              </a:defRPr>
            </a:lvl1pPr>
            <a:lvl2pPr>
              <a:defRPr>
                <a:solidFill>
                  <a:srgbClr val="255C7B"/>
                </a:solidFill>
              </a:defRPr>
            </a:lvl2pPr>
            <a:lvl3pPr>
              <a:defRPr>
                <a:solidFill>
                  <a:srgbClr val="255C7B"/>
                </a:solidFill>
              </a:defRPr>
            </a:lvl3pPr>
            <a:lvl4pPr>
              <a:defRPr>
                <a:solidFill>
                  <a:srgbClr val="255C7B"/>
                </a:solidFill>
              </a:defRPr>
            </a:lvl4pPr>
            <a:lvl5pPr>
              <a:defRPr>
                <a:solidFill>
                  <a:srgbClr val="255C7B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362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0940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E1D2-7EF6-4848-A570-A02CB70B1E30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910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E1D2-7EF6-4848-A570-A02CB70B1E30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347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E1D2-7EF6-4848-A570-A02CB70B1E30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783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E1D2-7EF6-4848-A570-A02CB70B1E30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988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E1D2-7EF6-4848-A570-A02CB70B1E30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331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E1D2-7EF6-4848-A570-A02CB70B1E30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807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E1D2-7EF6-4848-A570-A02CB70B1E30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033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E1D2-7EF6-4848-A570-A02CB70B1E30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436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524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7E1D2-7EF6-4848-A570-A02CB70B1E30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43"/>
          <a:stretch/>
        </p:blipFill>
        <p:spPr>
          <a:xfrm>
            <a:off x="0" y="5723856"/>
            <a:ext cx="9144000" cy="1134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113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sdsu.co.uk/courserep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.ac.uk/media/uwtsd-website/content-assets/documents/academic-office/aqh-chapters/en/chapter-list-en/Chapter_13_Student_Cases_Pages_228_265.pdf" TargetMode="External"/><Relationship Id="rId2" Type="http://schemas.openxmlformats.org/officeDocument/2006/relationships/hyperlink" Target="https://www.uwtsd.ac.uk/academic-office/academic-quality-handbook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wtsd.ac.uk/media/uwtsd-website/content-assets/documents/academic-office/misc-forms/Mitigating_Circumstances_Policy_2022-23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.ac.uk/media/uwtsd-website/content-assets/documents/academic-office/misc-forms/Academic_Misconduct_Policy_2021-22.pdf" TargetMode="External"/><Relationship Id="rId2" Type="http://schemas.openxmlformats.org/officeDocument/2006/relationships/hyperlink" Target="https://www.uwtsd.ac.uk/academic-office/academic-quality-handboo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uwtsd.ac.uk/media/uwtsd-website/content-assets/documents/academic-office/aqh-chapters/en/chapter-list-en/Chapter_13_Student_Cases_Pages_228_265.pdf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wtsd.ac.uk/academic-office/academic-quality-handbook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mailto:Computing@uwtsd.ac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873" y="1611029"/>
            <a:ext cx="7992888" cy="2430199"/>
          </a:xfrm>
        </p:spPr>
        <p:txBody>
          <a:bodyPr>
            <a:normAutofit/>
          </a:bodyPr>
          <a:lstStyle/>
          <a:p>
            <a:pPr algn="r"/>
            <a:r>
              <a:rPr lang="en-GB" sz="5400" dirty="0">
                <a:solidFill>
                  <a:schemeClr val="bg1"/>
                </a:solidFill>
              </a:rPr>
              <a:t>Regulations and Policies</a:t>
            </a:r>
            <a:br>
              <a:rPr lang="en-GB" sz="5300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Applied Computing</a:t>
            </a:r>
            <a:br>
              <a:rPr lang="en-GB" sz="3600" dirty="0">
                <a:solidFill>
                  <a:schemeClr val="bg1"/>
                </a:solidFill>
              </a:rPr>
            </a:br>
            <a:r>
              <a:rPr lang="en-GB" sz="3600" dirty="0">
                <a:solidFill>
                  <a:schemeClr val="bg1"/>
                </a:solidFill>
              </a:rPr>
              <a:t>Wales Institute of Science and Art (WISA)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A4A25C-5932-4EB6-9528-F433191E8E1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7694" y="5872878"/>
            <a:ext cx="555759" cy="6993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61390BA-6482-4793-8E13-AAF02E89961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298" y="4925847"/>
            <a:ext cx="707013" cy="699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2059D90-FF17-4043-9C97-7CB2A6EF6DD1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245" y="5355165"/>
            <a:ext cx="1678208" cy="246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Image result for tef silver">
            <a:extLst>
              <a:ext uri="{FF2B5EF4-FFF2-40B4-BE49-F238E27FC236}">
                <a16:creationId xmlns:a16="http://schemas.microsoft.com/office/drawing/2014/main" id="{C735C6D0-8C18-4742-B20E-3DEE68681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8881" y="5872878"/>
            <a:ext cx="583430" cy="71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FA98D9-59A5-4E02-B603-586210011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364" y="1014247"/>
            <a:ext cx="8363272" cy="4083885"/>
          </a:xfrm>
        </p:spPr>
        <p:txBody>
          <a:bodyPr/>
          <a:lstStyle/>
          <a:p>
            <a:r>
              <a:rPr lang="en-GB" dirty="0"/>
              <a:t>Programme of Study Handbook</a:t>
            </a:r>
          </a:p>
          <a:p>
            <a:r>
              <a:rPr lang="en-GB" dirty="0"/>
              <a:t>Assessments</a:t>
            </a:r>
          </a:p>
          <a:p>
            <a:r>
              <a:rPr lang="en-GB" dirty="0"/>
              <a:t>Course Reps</a:t>
            </a:r>
          </a:p>
          <a:p>
            <a:r>
              <a:rPr lang="en-GB" dirty="0"/>
              <a:t>Academic Regulations</a:t>
            </a:r>
          </a:p>
          <a:p>
            <a:r>
              <a:rPr lang="en-GB" dirty="0"/>
              <a:t>Extenuating Circumstance </a:t>
            </a:r>
          </a:p>
          <a:p>
            <a:r>
              <a:rPr lang="en-GB" dirty="0"/>
              <a:t>Academic Misconduct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3004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FFA10-191B-4771-8E2E-23EB15A70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Programme of Study Handbook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976AC4-5B25-4AF4-9F2E-040EF57E8A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Programme of Study Handbook (</a:t>
            </a:r>
            <a:r>
              <a:rPr lang="en-GB" dirty="0" err="1"/>
              <a:t>PoSH</a:t>
            </a:r>
            <a:r>
              <a:rPr lang="en-GB" dirty="0"/>
              <a:t>)</a:t>
            </a:r>
          </a:p>
          <a:p>
            <a:r>
              <a:rPr lang="en-GB" dirty="0"/>
              <a:t>Module directory</a:t>
            </a:r>
          </a:p>
        </p:txBody>
      </p:sp>
    </p:spTree>
    <p:extLst>
      <p:ext uri="{BB962C8B-B14F-4D97-AF65-F5344CB8AC3E}">
        <p14:creationId xmlns:p14="http://schemas.microsoft.com/office/powerpoint/2010/main" val="372608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AA737-CDF2-4537-AB81-237C0F3D5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17BCC-F986-41AE-A05E-837AB95140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Coursework, in class test, written exams</a:t>
            </a:r>
          </a:p>
          <a:p>
            <a:r>
              <a:rPr lang="en-GB" dirty="0"/>
              <a:t>Assignment brief</a:t>
            </a:r>
          </a:p>
          <a:p>
            <a:r>
              <a:rPr lang="en-GB" dirty="0"/>
              <a:t>Electronic submission</a:t>
            </a:r>
          </a:p>
          <a:p>
            <a:r>
              <a:rPr lang="en-GB" dirty="0"/>
              <a:t>Deadline </a:t>
            </a:r>
          </a:p>
          <a:p>
            <a:r>
              <a:rPr lang="en-GB" dirty="0"/>
              <a:t>1 week late – capped at 40%</a:t>
            </a:r>
          </a:p>
          <a:p>
            <a:r>
              <a:rPr lang="en-GB" dirty="0"/>
              <a:t>More than one week – 0% (resit)</a:t>
            </a:r>
          </a:p>
          <a:p>
            <a:r>
              <a:rPr lang="en-GB" dirty="0"/>
              <a:t>Grading system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1223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24730-95FF-4071-8688-0BCC22C80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Course Reps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54AB4-4732-445D-8E14-88BB234713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Per course per level </a:t>
            </a:r>
          </a:p>
          <a:p>
            <a:r>
              <a:rPr lang="en-GB" dirty="0"/>
              <a:t>Plays an important role </a:t>
            </a:r>
          </a:p>
          <a:p>
            <a:r>
              <a:rPr lang="en-GB" dirty="0"/>
              <a:t>Staff-Student Committee</a:t>
            </a:r>
          </a:p>
          <a:p>
            <a:r>
              <a:rPr lang="en-GB" dirty="0"/>
              <a:t>Represent at Board </a:t>
            </a:r>
          </a:p>
          <a:p>
            <a:r>
              <a:rPr lang="en-GB" dirty="0"/>
              <a:t>Course Rep training provided by the Students’ Union</a:t>
            </a:r>
          </a:p>
          <a:p>
            <a:r>
              <a:rPr lang="en-GB" dirty="0">
                <a:hlinkClick r:id="rId2"/>
              </a:rPr>
              <a:t>https://www.tsdsu.co.uk/coursereps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729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A170D-4854-4AA6-B19A-C1E598458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Academic </a:t>
            </a:r>
            <a:r>
              <a:rPr lang="en-GB" dirty="0" err="1"/>
              <a:t>Regulationsß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B96C4-B9FE-463C-971D-8714E3096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Academic Quality Handbook</a:t>
            </a:r>
            <a:endParaRPr lang="en-GB" dirty="0">
              <a:hlinkClick r:id="rId2"/>
            </a:endParaRPr>
          </a:p>
          <a:p>
            <a:pPr lvl="1"/>
            <a:r>
              <a:rPr lang="en-GB" dirty="0">
                <a:hlinkClick r:id="rId2"/>
              </a:rPr>
              <a:t>https://www.uwtsd.ac.uk/academic-office/academic-quality-handbook/</a:t>
            </a:r>
            <a:r>
              <a:rPr lang="en-GB" dirty="0"/>
              <a:t> </a:t>
            </a:r>
          </a:p>
          <a:p>
            <a:r>
              <a:rPr lang="en-GB" dirty="0"/>
              <a:t>Student Policies</a:t>
            </a:r>
          </a:p>
          <a:p>
            <a:pPr lvl="1"/>
            <a:r>
              <a:rPr lang="en-GB" dirty="0">
                <a:hlinkClick r:id="rId3"/>
              </a:rPr>
              <a:t>https://www.uwtsd.ac.uk/media/uwtsd-website/content-assets/documents/academic-office/aqh-chapters/chapters---en/Chapter_12_Student_Policies_Pages_144-146.pdf</a:t>
            </a:r>
          </a:p>
        </p:txBody>
      </p:sp>
    </p:spTree>
    <p:extLst>
      <p:ext uri="{BB962C8B-B14F-4D97-AF65-F5344CB8AC3E}">
        <p14:creationId xmlns:p14="http://schemas.microsoft.com/office/powerpoint/2010/main" val="292211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0218E-0DFA-400B-B88E-E46C425A6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Mitigating Circumstances 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923AD-2FAB-4CC1-A50A-441CC20151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Section 12.1.1 of AQH</a:t>
            </a:r>
          </a:p>
          <a:p>
            <a:r>
              <a:rPr lang="en-GB" dirty="0">
                <a:hlinkClick r:id="rId2"/>
              </a:rPr>
              <a:t>Mitigating Circumstances Policy </a:t>
            </a:r>
            <a:r>
              <a:rPr lang="en-GB" dirty="0"/>
              <a:t>(including compensatory measures, extenuating</a:t>
            </a:r>
          </a:p>
          <a:p>
            <a:r>
              <a:rPr lang="en-GB" dirty="0"/>
              <a:t>circumstances, interruption of studies, and extension to end dates)</a:t>
            </a:r>
          </a:p>
          <a:p>
            <a:r>
              <a:rPr lang="en-GB" dirty="0"/>
              <a:t>Support from staff and student services</a:t>
            </a:r>
          </a:p>
          <a:p>
            <a:r>
              <a:rPr lang="en-GB" dirty="0"/>
              <a:t>Differentiated deadline and/or assessment</a:t>
            </a:r>
          </a:p>
          <a:p>
            <a:r>
              <a:rPr lang="en-GB" dirty="0"/>
              <a:t>Exam provisions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5876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A170D-4854-4AA6-B19A-C1E598458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Academic Misconduct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B96C4-B9FE-463C-971D-8714E3096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Policy</a:t>
            </a:r>
            <a:endParaRPr lang="en-GB" dirty="0">
              <a:hlinkClick r:id="rId2"/>
            </a:endParaRPr>
          </a:p>
          <a:p>
            <a:pPr lvl="1"/>
            <a:r>
              <a:rPr lang="en-GB" dirty="0">
                <a:hlinkClick r:id="rId3"/>
              </a:rPr>
              <a:t>https://www.uwtsd.ac.uk/media/uwtsd-website/content-assets/documents/academic-office/misc-forms/Academic_Misconduct_Policy_2021-22.pdf</a:t>
            </a:r>
            <a:endParaRPr lang="en-GB" dirty="0"/>
          </a:p>
          <a:p>
            <a:r>
              <a:rPr lang="en-GB" dirty="0"/>
              <a:t>Plagiarism Detection Service </a:t>
            </a:r>
          </a:p>
          <a:p>
            <a:pPr marL="457200" lvl="1" indent="0">
              <a:buNone/>
            </a:pPr>
            <a:endParaRPr lang="en-GB" dirty="0">
              <a:hlinkClick r:id="rId2"/>
            </a:endParaRPr>
          </a:p>
          <a:p>
            <a:endParaRPr lang="en-GB" dirty="0">
              <a:hlinkClick r:id="rId4"/>
            </a:endParaRPr>
          </a:p>
        </p:txBody>
      </p:sp>
    </p:spTree>
    <p:extLst>
      <p:ext uri="{BB962C8B-B14F-4D97-AF65-F5344CB8AC3E}">
        <p14:creationId xmlns:p14="http://schemas.microsoft.com/office/powerpoint/2010/main" val="2781182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A170D-4854-4AA6-B19A-C1E598458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Student Code of Conduct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B96C4-B9FE-463C-971D-8714E3096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>
                <a:solidFill>
                  <a:schemeClr val="tx2"/>
                </a:solidFill>
              </a:rPr>
              <a:t>Professionalism </a:t>
            </a:r>
          </a:p>
          <a:p>
            <a:r>
              <a:rPr lang="en-GB" sz="2400" dirty="0">
                <a:solidFill>
                  <a:schemeClr val="tx2"/>
                </a:solidFill>
              </a:rPr>
              <a:t>Representing the Univeristy </a:t>
            </a:r>
          </a:p>
          <a:p>
            <a:r>
              <a:rPr lang="en-GB" sz="2400" dirty="0">
                <a:solidFill>
                  <a:schemeClr val="tx2"/>
                </a:solidFill>
              </a:rPr>
              <a:t>Respect for Others</a:t>
            </a:r>
          </a:p>
          <a:p>
            <a:r>
              <a:rPr lang="en-GB" sz="2400" dirty="0">
                <a:solidFill>
                  <a:schemeClr val="tx2"/>
                </a:solidFill>
              </a:rPr>
              <a:t>Respect for Community </a:t>
            </a:r>
          </a:p>
          <a:p>
            <a:r>
              <a:rPr lang="en-GB" sz="2400" dirty="0">
                <a:solidFill>
                  <a:schemeClr val="tx2"/>
                </a:solidFill>
              </a:rPr>
              <a:t>Caring for each other</a:t>
            </a:r>
          </a:p>
          <a:p>
            <a:r>
              <a:rPr lang="en-GB" sz="2400" dirty="0">
                <a:solidFill>
                  <a:schemeClr val="tx2"/>
                </a:solidFill>
              </a:rPr>
              <a:t>Respect for the University environment</a:t>
            </a:r>
          </a:p>
          <a:p>
            <a:r>
              <a:rPr lang="en-GB" sz="2400" dirty="0">
                <a:solidFill>
                  <a:schemeClr val="tx2"/>
                </a:solidFill>
              </a:rPr>
              <a:t>Knowledge, Skills and Behaviour</a:t>
            </a:r>
            <a:endParaRPr lang="en-GB" sz="2400" dirty="0">
              <a:solidFill>
                <a:schemeClr val="tx2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</p:spTree>
    <p:extLst>
      <p:ext uri="{BB962C8B-B14F-4D97-AF65-F5344CB8AC3E}">
        <p14:creationId xmlns:p14="http://schemas.microsoft.com/office/powerpoint/2010/main" val="14359021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B7D40-BCC9-438B-B708-84259164A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If any doubts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8BBFDE-9475-4D6C-BC5C-F296BBD3FD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contact your programme director or module tutor </a:t>
            </a:r>
          </a:p>
          <a:p>
            <a:r>
              <a:rPr lang="en-GB" dirty="0"/>
              <a:t>Further information</a:t>
            </a:r>
          </a:p>
          <a:p>
            <a:pPr lvl="1"/>
            <a:r>
              <a:rPr lang="en-GB" dirty="0">
                <a:hlinkClick r:id="rId2"/>
              </a:rPr>
              <a:t>Computing@uwtsd.ac.uk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17537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2b8960e-facc-4669-b15e-a27cbac92f04">
      <UserInfo>
        <DisplayName>Gregory Owen</DisplayName>
        <AccountId>30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EBB8CF4F97D8459032B127C6E30AFA" ma:contentTypeVersion="" ma:contentTypeDescription="Create a new document." ma:contentTypeScope="" ma:versionID="1d444c478d99da506314901aa7401db5">
  <xsd:schema xmlns:xsd="http://www.w3.org/2001/XMLSchema" xmlns:xs="http://www.w3.org/2001/XMLSchema" xmlns:p="http://schemas.microsoft.com/office/2006/metadata/properties" xmlns:ns2="d2b8960e-facc-4669-b15e-a27cbac92f04" xmlns:ns3="baca81ef-c2f6-45fd-8525-b23797ab3a67" targetNamespace="http://schemas.microsoft.com/office/2006/metadata/properties" ma:root="true" ma:fieldsID="c9e45d7fec6cf4a5a71097bd2ff7ee44" ns2:_="" ns3:_="">
    <xsd:import namespace="d2b8960e-facc-4669-b15e-a27cbac92f04"/>
    <xsd:import namespace="baca81ef-c2f6-45fd-8525-b23797ab3a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b8960e-facc-4669-b15e-a27cbac92f0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ca81ef-c2f6-45fd-8525-b23797ab3a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736F4DF-161D-4D18-BFB1-7332802C1F1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A12EB14-644F-4564-99C4-89C5B910EAE8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baca81ef-c2f6-45fd-8525-b23797ab3a67"/>
    <ds:schemaRef ds:uri="d2b8960e-facc-4669-b15e-a27cbac92f0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6E64900-7B78-4465-800D-5CCB8ED682E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b8960e-facc-4669-b15e-a27cbac92f04"/>
    <ds:schemaRef ds:uri="baca81ef-c2f6-45fd-8525-b23797ab3a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3182</TotalTime>
  <Words>298</Words>
  <Application>Microsoft Macintosh PowerPoint</Application>
  <PresentationFormat>On-screen Show (4:3)</PresentationFormat>
  <Paragraphs>53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Regulations and Policies Applied Computing Wales Institute of Science and Art (WISA)</vt:lpstr>
      <vt:lpstr>PowerPoint Presentation</vt:lpstr>
      <vt:lpstr>Programme of Study Handbook </vt:lpstr>
      <vt:lpstr>Assessments</vt:lpstr>
      <vt:lpstr>Course Reps</vt:lpstr>
      <vt:lpstr>Academic Regulationsß</vt:lpstr>
      <vt:lpstr>Mitigating Circumstances Policy</vt:lpstr>
      <vt:lpstr>Academic Misconduct</vt:lpstr>
      <vt:lpstr>Student Code of Conduct </vt:lpstr>
      <vt:lpstr>If any doubts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kim.wills@uwtsd.ac.uk</dc:creator>
  <cp:lastModifiedBy>Kapilan Radhakrishnan</cp:lastModifiedBy>
  <cp:revision>425</cp:revision>
  <cp:lastPrinted>2015-11-07T10:59:11Z</cp:lastPrinted>
  <dcterms:created xsi:type="dcterms:W3CDTF">2015-07-16T15:57:54Z</dcterms:created>
  <dcterms:modified xsi:type="dcterms:W3CDTF">2022-09-23T21:39:30Z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0x0101000FEBB8CF4F97D8459032B127C6E30AFA</vt:lpwstr>
  </property>
  <property fmtid="{D5CDD505-2E9C-101B-9397-08002B2CF9AE}" pid="3" name="AuthorIds_UIVersion_5632">
    <vt:lpwstr>22</vt:lpwstr>
  </property>
</Properties>
</file>