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7641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VIklx9UnP2S9FdJRHSliv9vgVhcS-bli/view?usp=sharin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1737360"/>
            <a:ext cx="9144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kern="0" spc="1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ENTERPRISE NETWORK SECURITY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640080" y="2148840"/>
            <a:ext cx="1005840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8000"/>
              </a:lnSpc>
              <a:buNone/>
            </a:pPr>
            <a:r>
              <a:rPr lang="en-US" sz="34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Securing the Enterprise Network with Check Point GAIA Appliances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40080" y="3977640"/>
            <a:ext cx="1097280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640080" y="4160520"/>
            <a:ext cx="9601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Centralized policy management with a Security Management Server (A-SMS), SmartConsole administration, and an enforced enterprise firewall rule base on A-GW.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640080" y="521208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Presented by:  Md Ekram Hossain (user: ekram2523284)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Arial" pitchFamily="34" charset="0"/>
                <a:cs typeface="Arial" pitchFamily="34" charset="-120"/>
              </a:rPr>
              <a:t>Submitted to: Renuga Jayakumar</a:t>
            </a:r>
          </a:p>
          <a:p>
            <a:pPr marL="0" indent="0">
              <a:buNone/>
            </a:pP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640080" y="553212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Environment:  Check Point R81.20 · Gaia OS · SmartConsole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AGENDA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What this presentation covers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463040"/>
            <a:ext cx="822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2600" dirty="0"/>
          </a:p>
        </p:txBody>
      </p:sp>
      <p:sp>
        <p:nvSpPr>
          <p:cNvPr id="6" name="Text 4"/>
          <p:cNvSpPr/>
          <p:nvPr/>
        </p:nvSpPr>
        <p:spPr>
          <a:xfrm>
            <a:off x="1325880" y="1481328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Task Recap &amp; Objectives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1325880" y="1847088"/>
            <a:ext cx="4572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Marking criteria and what a secure enterprise deployment needs to demonstrate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502920" y="2697480"/>
            <a:ext cx="548640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6263640" y="1463040"/>
            <a:ext cx="822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2600" dirty="0"/>
          </a:p>
        </p:txBody>
      </p:sp>
      <p:sp>
        <p:nvSpPr>
          <p:cNvPr id="10" name="Text 8"/>
          <p:cNvSpPr/>
          <p:nvPr/>
        </p:nvSpPr>
        <p:spPr>
          <a:xfrm>
            <a:off x="7086600" y="1481328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Updated Topology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7086600" y="1847088"/>
            <a:ext cx="4572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Adding the A-SMS management server to the Part One deployment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6263640" y="2697480"/>
            <a:ext cx="548640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502920" y="2999232"/>
            <a:ext cx="822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1325880" y="301752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&amp; Licensing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1325880" y="3383280"/>
            <a:ext cx="4572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Installing A-GW / A-SMS / A-GUI, SmartConsole, and license verification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502920" y="4233672"/>
            <a:ext cx="548640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263640" y="2999232"/>
            <a:ext cx="822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2600" dirty="0"/>
          </a:p>
        </p:txBody>
      </p:sp>
      <p:sp>
        <p:nvSpPr>
          <p:cNvPr id="18" name="Text 16"/>
          <p:cNvSpPr/>
          <p:nvPr/>
        </p:nvSpPr>
        <p:spPr>
          <a:xfrm>
            <a:off x="7086600" y="301752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Connectivity Proof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7086600" y="3383280"/>
            <a:ext cx="4572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SmartConsole ↔ SMS and host ↔ gateway reachability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6263640" y="4233672"/>
            <a:ext cx="548640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502920" y="4535424"/>
            <a:ext cx="822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2600" dirty="0"/>
          </a:p>
        </p:txBody>
      </p:sp>
      <p:sp>
        <p:nvSpPr>
          <p:cNvPr id="22" name="Text 20"/>
          <p:cNvSpPr/>
          <p:nvPr/>
        </p:nvSpPr>
        <p:spPr>
          <a:xfrm>
            <a:off x="1325880" y="4553712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Firewall Policy</a:t>
            </a:r>
            <a:endParaRPr lang="en-US" sz="1450" dirty="0"/>
          </a:p>
        </p:txBody>
      </p:sp>
      <p:sp>
        <p:nvSpPr>
          <p:cNvPr id="23" name="Text 21"/>
          <p:cNvSpPr/>
          <p:nvPr/>
        </p:nvSpPr>
        <p:spPr>
          <a:xfrm>
            <a:off x="1325880" y="4919472"/>
            <a:ext cx="4572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Enterprise rule base: design rationale and rule-by-rule justification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502920" y="5769864"/>
            <a:ext cx="548640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6263640" y="4535424"/>
            <a:ext cx="822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06</a:t>
            </a:r>
            <a:endParaRPr lang="en-US" sz="2600" dirty="0"/>
          </a:p>
        </p:txBody>
      </p:sp>
      <p:sp>
        <p:nvSpPr>
          <p:cNvPr id="26" name="Text 24"/>
          <p:cNvSpPr/>
          <p:nvPr/>
        </p:nvSpPr>
        <p:spPr>
          <a:xfrm>
            <a:off x="7086600" y="4553712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Install, Publish &amp; Verify</a:t>
            </a:r>
            <a:endParaRPr lang="en-US" sz="1450" dirty="0"/>
          </a:p>
        </p:txBody>
      </p:sp>
      <p:sp>
        <p:nvSpPr>
          <p:cNvPr id="27" name="Text 25"/>
          <p:cNvSpPr/>
          <p:nvPr/>
        </p:nvSpPr>
        <p:spPr>
          <a:xfrm>
            <a:off x="7086600" y="4919472"/>
            <a:ext cx="45720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Policy install workflow and log-based verification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6263640" y="5769864"/>
            <a:ext cx="548640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30" name="Text 28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ARCHITECTURE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Updated topology — adding A-SMS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32588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A-SMS is introduced as a dedicated management appliance, reachable from the admin workstation (A-GUI) via SmartConsole, and from A-GW over a secure control channel.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914400" y="2468880"/>
            <a:ext cx="2286000" cy="1188720"/>
          </a:xfrm>
          <a:prstGeom prst="rect">
            <a:avLst/>
          </a:prstGeom>
          <a:solidFill>
            <a:srgbClr val="FFFFFF"/>
          </a:solidFill>
          <a:ln w="12700">
            <a:solidFill>
              <a:srgbClr val="11111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1005840" y="254203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A-GUI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1005840" y="327355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Admin workstation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SmartConsole client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4937760" y="2468880"/>
            <a:ext cx="2286000" cy="1188720"/>
          </a:xfrm>
          <a:prstGeom prst="rect">
            <a:avLst/>
          </a:prstGeom>
          <a:solidFill>
            <a:srgbClr val="FFFFFF"/>
          </a:solidFill>
          <a:ln w="12700">
            <a:solidFill>
              <a:srgbClr val="11111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5029200" y="254203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A-SMS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029200" y="327355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Security Mgmt Server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10.1.1.101 · Gaia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8961120" y="2468880"/>
            <a:ext cx="2286000" cy="1188720"/>
          </a:xfrm>
          <a:prstGeom prst="rect">
            <a:avLst/>
          </a:prstGeom>
          <a:solidFill>
            <a:srgbClr val="FFFFFF"/>
          </a:solidFill>
          <a:ln w="12700">
            <a:solidFill>
              <a:srgbClr val="11111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9052560" y="254203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A-GW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9052560" y="327355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Security Gateway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10.1.1.1 · Gaia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4937760" y="4572000"/>
            <a:ext cx="2286000" cy="1188720"/>
          </a:xfrm>
          <a:prstGeom prst="rect">
            <a:avLst/>
          </a:prstGeom>
          <a:solidFill>
            <a:srgbClr val="FFFFFF"/>
          </a:solidFill>
          <a:ln w="12700">
            <a:solidFill>
              <a:srgbClr val="11111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5029200" y="464515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Swansea Network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5029200" y="5376672"/>
            <a:ext cx="2103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Enterprise LAN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(internal + external)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3200400" y="3063240"/>
            <a:ext cx="1737360" cy="0"/>
          </a:xfrm>
          <a:prstGeom prst="line">
            <a:avLst/>
          </a:prstGeom>
          <a:noFill/>
          <a:ln w="19050">
            <a:solidFill>
              <a:srgbClr val="111111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3108960" y="2606040"/>
            <a:ext cx="19202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SmartConsole (mgmt)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7223760" y="3063240"/>
            <a:ext cx="1737360" cy="0"/>
          </a:xfrm>
          <a:prstGeom prst="line">
            <a:avLst/>
          </a:prstGeom>
          <a:noFill/>
          <a:ln w="19050">
            <a:solidFill>
              <a:srgbClr val="111111"/>
            </a:solidFill>
            <a:prstDash val="solid"/>
            <a:headEnd type="triangle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7040880" y="2606040"/>
            <a:ext cx="2194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SIC (policy push / logs)</a:t>
            </a:r>
            <a:endParaRPr lang="en-US" sz="850" dirty="0"/>
          </a:p>
        </p:txBody>
      </p:sp>
      <p:sp>
        <p:nvSpPr>
          <p:cNvPr id="22" name="Shape 20"/>
          <p:cNvSpPr/>
          <p:nvPr/>
        </p:nvSpPr>
        <p:spPr>
          <a:xfrm>
            <a:off x="6080760" y="3657600"/>
            <a:ext cx="0" cy="914400"/>
          </a:xfrm>
          <a:prstGeom prst="line">
            <a:avLst/>
          </a:prstGeom>
          <a:noFill/>
          <a:ln w="19050">
            <a:solidFill>
              <a:srgbClr val="111111"/>
            </a:solidFill>
            <a:prstDash val="solid"/>
            <a:tailEnd type="triangle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4709160" y="3886200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intSWA / ExtLCD adapters</a:t>
            </a:r>
            <a:endParaRPr lang="en-US" sz="850" dirty="0"/>
          </a:p>
        </p:txBody>
      </p:sp>
      <p:sp>
        <p:nvSpPr>
          <p:cNvPr id="24" name="Text 22"/>
          <p:cNvSpPr/>
          <p:nvPr/>
        </p:nvSpPr>
        <p:spPr>
          <a:xfrm>
            <a:off x="914400" y="4709160"/>
            <a:ext cx="35661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Host-only adapter (VirtualBox) provides the isolated management network used to reach A-SMS at 10.1.1.101.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8138160" y="4709160"/>
            <a:ext cx="32918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A-GW carries a Host-only mgmt adapter, two Internal Network adapters (intSWA, ExtLCD) and a NAT adapter for outbound access.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27" name="Text 25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Appliance &amp; IP addressing plan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463040"/>
          <a:ext cx="11155680" cy="1524000"/>
        </p:xfrm>
        <a:graphic>
          <a:graphicData uri="http://schemas.openxmlformats.org/drawingml/2006/table">
            <a:tbl>
              <a:tblPr/>
              <a:tblGrid>
                <a:gridCol w="1463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91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Appliance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Role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OS / Version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IP Address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Key Adapters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A-GUI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Admin workstation running SmartConsole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Windows / user profile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DHCP (mgmt segment)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Host-only → mgmt network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A-SMS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Security Management Server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Gaia, R81.20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10.1.1.101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Host-only (mgmt)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A-GW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Security Gateway (firewall enforcement point)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Gaia, R81.20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10.1.1.1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Host-only (mgmt) · Internal 'intSWA' · Internal 'ExtLCD' · NAT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Text 7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13" name="Text 8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Installing SmartConsole &amp; connecting to A-SMS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6459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914400" y="164592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Install SmartConsole R81.20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502920" y="251460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914400" y="251460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Authenticate to A-SMS (10.1.1.101)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502920" y="338328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914400" y="338328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Establish SIC trust with A-GW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502920" y="425196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914400" y="425196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Verify session in Gateways &amp; Servers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4434840" y="1508760"/>
            <a:ext cx="7223760" cy="457200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4" name="Image 0" descr="/mnt/user-data/uploads/networksecurity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272" y="1780143"/>
            <a:ext cx="7168896" cy="4029234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4434840" y="6099048"/>
            <a:ext cx="72237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SmartConsole login — R81.20, user ekram2523284, target 10.1.1.101</a:t>
            </a:r>
            <a:endParaRPr lang="en-US" sz="900" dirty="0"/>
          </a:p>
        </p:txBody>
      </p:sp>
      <p:sp>
        <p:nvSpPr>
          <p:cNvPr id="16" name="Text 13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17" name="Text 14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COMPLIANCE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Licensing A-GW &amp; A-SMS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325880"/>
            <a:ext cx="56692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Both appliances require valid Check Point licenses tied to their IP address before Access Control / Threat Prevention blades can enforce policy.</a:t>
            </a:r>
            <a:endParaRPr lang="en-US" sz="11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965960"/>
          <a:ext cx="5669280" cy="1152144"/>
        </p:xfrm>
        <a:graphic>
          <a:graphicData uri="http://schemas.openxmlformats.org/drawingml/2006/table">
            <a:tbl>
              <a:tblPr/>
              <a:tblGrid>
                <a:gridCol w="1188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8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Appliance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License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Blades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Alerts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A-GW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OK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Firewall, Monitoring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OK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A-SMS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OK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Management, Monitoring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OK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ext 4"/>
          <p:cNvSpPr/>
          <p:nvPr/>
        </p:nvSpPr>
        <p:spPr>
          <a:xfrm>
            <a:off x="6446520" y="1737360"/>
            <a:ext cx="52120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Verified via Gateways &amp; Servers → Device &amp; License Information: green status, License Status = OK, entitled blades active on both appliances.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492002" y="3181495"/>
            <a:ext cx="5153017" cy="2862689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9" name="Image 0" descr="/mnt/user-data/uploads/networksecurity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169" y="3295448"/>
            <a:ext cx="4915215" cy="2693871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33344" y="6090752"/>
            <a:ext cx="2514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A-SMS summary — IPv4 10.1.1.101, License Status OK, Alerts OK, R81.20</a:t>
            </a:r>
            <a:endParaRPr lang="en-US" sz="900" dirty="0"/>
          </a:p>
        </p:txBody>
      </p:sp>
      <p:sp>
        <p:nvSpPr>
          <p:cNvPr id="14" name="Shape 9"/>
          <p:cNvSpPr/>
          <p:nvPr/>
        </p:nvSpPr>
        <p:spPr>
          <a:xfrm>
            <a:off x="5989320" y="3181494"/>
            <a:ext cx="5669280" cy="286269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5" name="Image 2" descr="/mnt/user-data/uploads/networksecurity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295448"/>
            <a:ext cx="5535168" cy="2693871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7492481" y="6109010"/>
            <a:ext cx="2514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Gateways &amp; Servers — A-GW status, IP 10.1.1.1, R81.20</a:t>
            </a:r>
            <a:endParaRPr lang="en-US" sz="900" dirty="0"/>
          </a:p>
        </p:txBody>
      </p:sp>
      <p:sp>
        <p:nvSpPr>
          <p:cNvPr id="11" name="Text 7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12" name="Text 8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VERIFICATION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Connectivity proof: workstation ↔ A-GW ↔ A-SMS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508760"/>
            <a:ext cx="11155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Management reachability:  </a:t>
            </a:r>
            <a:r>
              <a:rPr lang="en-US" sz="12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SmartConsole authenticates to A-SMS and lists A-GW as managed &amp; licensed.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02920" y="2039112"/>
            <a:ext cx="11155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Network reachability:  </a:t>
            </a:r>
            <a:r>
              <a:rPr lang="en-US" sz="12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Ping to A-GW (10.1.1.1): 4/4 replies, 0% loss, ~1ms RTT.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502920" y="2569464"/>
            <a:ext cx="111556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Policy reachability:  </a:t>
            </a:r>
            <a:r>
              <a:rPr lang="en-US" sz="12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Same ping logged as an accepted echo-request — network meets enforced policy.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02920" y="3337560"/>
            <a:ext cx="5486400" cy="278892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9" name="Image 0" descr="/mnt/user-data/uploads/networksecurity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75" y="3364992"/>
            <a:ext cx="4864489" cy="2734056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502920" y="6144768"/>
            <a:ext cx="5486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Command Prompt — ping 10.1.1.1, 4 sent / 4 received, 0% loss</a:t>
            </a:r>
            <a:endParaRPr lang="en-US" sz="900" dirty="0"/>
          </a:p>
        </p:txBody>
      </p:sp>
      <p:sp>
        <p:nvSpPr>
          <p:cNvPr id="11" name="Shape 8"/>
          <p:cNvSpPr/>
          <p:nvPr/>
        </p:nvSpPr>
        <p:spPr>
          <a:xfrm>
            <a:off x="6172200" y="3337560"/>
            <a:ext cx="5486400" cy="278892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2" name="Image 1" descr="/mnt/user-data/uploads/networksecurity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3155" y="3364992"/>
            <a:ext cx="4864489" cy="2734056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6172200" y="6144768"/>
            <a:ext cx="5486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fw.log — echo-request Accepted, A-GUI → A-GW</a:t>
            </a:r>
            <a:endParaRPr lang="en-US" sz="900" dirty="0"/>
          </a:p>
        </p:txBody>
      </p:sp>
      <p:sp>
        <p:nvSpPr>
          <p:cNvPr id="14" name="Text 10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15" name="Text 11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FIREWALL POLICY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A-GW Standard access control policy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371600"/>
          <a:ext cx="6492240" cy="3200400"/>
        </p:xfrm>
        <a:graphic>
          <a:graphicData uri="http://schemas.openxmlformats.org/drawingml/2006/table">
            <a:tbl>
              <a:tblPr/>
              <a:tblGrid>
                <a:gridCol w="365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87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#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Name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Source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Destination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Service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Action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1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Allow HTTP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A-GUI, Mgmt network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A-GW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http, https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E8E3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Accept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2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Allow ICMP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A-GUI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A-GW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echo-request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E8E3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Accept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3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Allow SSH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A-GW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A-SMS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ssh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E8E3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Accept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4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Block Telnet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A-GW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A-GUI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telnet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C039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Drop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Allow FTP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A-GUI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A-GW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ftp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E8E3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Accept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6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Cleanup rule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Any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Any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333333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Any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C0392B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Drop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BBBB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Shape 3"/>
          <p:cNvSpPr/>
          <p:nvPr/>
        </p:nvSpPr>
        <p:spPr>
          <a:xfrm>
            <a:off x="7269480" y="1737360"/>
            <a:ext cx="4434840" cy="310896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7" name="Image 0" descr="/mnt/user-data/uploads/networksecurity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6912" y="2060971"/>
            <a:ext cx="4379976" cy="246173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269480" y="4864608"/>
            <a:ext cx="44348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Security Policies → Standard rule base (6 rules)</a:t>
            </a:r>
            <a:endParaRPr lang="en-US" sz="900" dirty="0"/>
          </a:p>
        </p:txBody>
      </p:sp>
      <p:sp>
        <p:nvSpPr>
          <p:cNvPr id="5" name="Text 5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10" name="Text 6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8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JUSTIFICATION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Rules 1–2 · Admin access &amp; health checks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41732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1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02920" y="1664208"/>
            <a:ext cx="5394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Allow HTTP / HTTPS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02920" y="2066544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A-GUI, Mgmt network → A-GW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502920" y="2377440"/>
            <a:ext cx="539496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02920" y="2487168"/>
            <a:ext cx="5394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Gaia WebUI admin access, scoped to the management network only — not internet- or LAN-exposed.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502920" y="3108960"/>
            <a:ext cx="5394960" cy="237744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0" descr="/mnt/user-data/uploads/networksecurity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212" y="3136392"/>
            <a:ext cx="4132375" cy="2322576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502920" y="5504688"/>
            <a:ext cx="53949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1 'Allow HTTP' in the Standard policy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6263640" y="141732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2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6263640" y="1664208"/>
            <a:ext cx="5394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Allow ICMP (echo-request)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6263640" y="2066544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A-GUI → A-GW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6263640" y="2377440"/>
            <a:ext cx="539496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6263640" y="2487168"/>
            <a:ext cx="5394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Enables ping-based diagnostics; restricted to A-GUI so ICMP can't be used enterprise-wide for recon.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6263640" y="3108960"/>
            <a:ext cx="5394960" cy="237744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9" name="Image 1" descr="/mnt/user-data/uploads/networksecurity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4932" y="3136392"/>
            <a:ext cx="4132375" cy="2322576"/>
          </a:xfrm>
          <a:prstGeom prst="rect">
            <a:avLst/>
          </a:prstGeom>
        </p:spPr>
      </p:pic>
      <p:sp>
        <p:nvSpPr>
          <p:cNvPr id="20" name="Text 16"/>
          <p:cNvSpPr/>
          <p:nvPr/>
        </p:nvSpPr>
        <p:spPr>
          <a:xfrm>
            <a:off x="6263640" y="5504688"/>
            <a:ext cx="53949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ICMP echo-request Accepted log entry</a:t>
            </a:r>
            <a:endParaRPr lang="en-US" sz="900" dirty="0"/>
          </a:p>
        </p:txBody>
      </p:sp>
      <p:sp>
        <p:nvSpPr>
          <p:cNvPr id="21" name="Text 17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JUSTIFICATION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Rules 3–4 · Secure vs. insecure remote access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41732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3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02920" y="1664208"/>
            <a:ext cx="5394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Allow SSH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02920" y="2066544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A-GW → A-SMS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502920" y="2377440"/>
            <a:ext cx="539496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02920" y="2487168"/>
            <a:ext cx="5394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Encrypted admin channel to the management server; only A-GW may reach A-SMS on port 22.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502920" y="3108960"/>
            <a:ext cx="5394960" cy="237744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0" descr="/mnt/user-data/uploads/networksecurity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212" y="3136392"/>
            <a:ext cx="4132375" cy="2322576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502920" y="5504688"/>
            <a:ext cx="53949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SSH traffic Accepted, A-GUI → A-GW logs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6263640" y="141732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4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6263640" y="1664208"/>
            <a:ext cx="5394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Block Telnet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6263640" y="2066544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A-GW → A-GUI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6263640" y="2377440"/>
            <a:ext cx="539496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6263640" y="2487168"/>
            <a:ext cx="5394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Telnet sends credentials in clear text; an explicit Drop rule documents and logs the decision.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6263640" y="3108960"/>
            <a:ext cx="5394960" cy="237744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9" name="Image 1" descr="/mnt/user-data/uploads/networksecurity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4932" y="3136392"/>
            <a:ext cx="4132375" cy="2322576"/>
          </a:xfrm>
          <a:prstGeom prst="rect">
            <a:avLst/>
          </a:prstGeom>
        </p:spPr>
      </p:pic>
      <p:sp>
        <p:nvSpPr>
          <p:cNvPr id="20" name="Text 16"/>
          <p:cNvSpPr/>
          <p:nvPr/>
        </p:nvSpPr>
        <p:spPr>
          <a:xfrm>
            <a:off x="6263640" y="5504688"/>
            <a:ext cx="53949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4 'Block Telnet' in the Standard policy</a:t>
            </a:r>
            <a:endParaRPr lang="en-US" sz="900" dirty="0"/>
          </a:p>
        </p:txBody>
      </p:sp>
      <p:sp>
        <p:nvSpPr>
          <p:cNvPr id="21" name="Text 17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8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JUSTIFICATION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Rules 5–6 · File transfer &amp; default deny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41732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5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02920" y="1664208"/>
            <a:ext cx="5394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Allow FTP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502920" y="2066544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A-GUI → A-GW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502920" y="2377440"/>
            <a:ext cx="539496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502920" y="2487168"/>
            <a:ext cx="5394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Controlled file transfer for config/backup workflows; 42 matched sessions give a clear audit trail.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502920" y="3108960"/>
            <a:ext cx="5394960" cy="237744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1" name="Image 0" descr="/mnt/user-data/uploads/networksecurity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212" y="3136392"/>
            <a:ext cx="4132375" cy="2322576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502920" y="5504688"/>
            <a:ext cx="53949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FTP Accept logs (42 results)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6263640" y="141732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RULE 6</a:t>
            </a:r>
            <a:endParaRPr lang="en-US" sz="1050" dirty="0"/>
          </a:p>
        </p:txBody>
      </p:sp>
      <p:sp>
        <p:nvSpPr>
          <p:cNvPr id="14" name="Text 11"/>
          <p:cNvSpPr/>
          <p:nvPr/>
        </p:nvSpPr>
        <p:spPr>
          <a:xfrm>
            <a:off x="6263640" y="1664208"/>
            <a:ext cx="5394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Cleanup Rule (default deny)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6263640" y="2066544"/>
            <a:ext cx="5394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Any → Any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6263640" y="2377440"/>
            <a:ext cx="539496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/>
          <p:nvPr/>
        </p:nvSpPr>
        <p:spPr>
          <a:xfrm>
            <a:off x="6263640" y="2487168"/>
            <a:ext cx="53949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33333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Anything unmatched by rules 1–5 is dropped and logged — explicit default-deny, not just implicit.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6263640" y="3108960"/>
            <a:ext cx="5394960" cy="237744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9" name="Image 1" descr="/mnt/user-data/uploads/networksecurity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4932" y="3136392"/>
            <a:ext cx="4132375" cy="2322576"/>
          </a:xfrm>
          <a:prstGeom prst="rect">
            <a:avLst/>
          </a:prstGeom>
        </p:spPr>
      </p:pic>
      <p:sp>
        <p:nvSpPr>
          <p:cNvPr id="20" name="Text 16"/>
          <p:cNvSpPr/>
          <p:nvPr/>
        </p:nvSpPr>
        <p:spPr>
          <a:xfrm>
            <a:off x="6263640" y="5504688"/>
            <a:ext cx="53949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Cleanup rule row in the Standard policy</a:t>
            </a:r>
            <a:endParaRPr lang="en-US" sz="900" dirty="0"/>
          </a:p>
        </p:txBody>
      </p:sp>
      <p:sp>
        <p:nvSpPr>
          <p:cNvPr id="21" name="Text 17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22" name="Text 18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CHANGE MANAGEMENT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Publishing &amp; installing the policy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371600"/>
            <a:ext cx="2606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Edit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2788920" y="1353312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3319272" y="1371600"/>
            <a:ext cx="2606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Publish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5605272" y="1353312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6135624" y="1371600"/>
            <a:ext cx="2606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Install Policy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8421624" y="1353312"/>
            <a:ext cx="457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→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8951976" y="1371600"/>
            <a:ext cx="2606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Confirm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502920" y="1828800"/>
            <a:ext cx="1115568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502920" y="2057400"/>
            <a:ext cx="5486400" cy="388620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4" name="Image 0" descr="/mnt/user-data/uploads/networksecurity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52" y="2474119"/>
            <a:ext cx="5431536" cy="3052761"/>
          </a:xfrm>
          <a:prstGeom prst="rect">
            <a:avLst/>
          </a:prstGeom>
        </p:spPr>
      </p:pic>
      <p:sp>
        <p:nvSpPr>
          <p:cNvPr id="15" name="Text 12"/>
          <p:cNvSpPr/>
          <p:nvPr/>
        </p:nvSpPr>
        <p:spPr>
          <a:xfrm>
            <a:off x="502920" y="5961888"/>
            <a:ext cx="5486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Publish dialog — session name &amp; draft change count</a:t>
            </a:r>
            <a:endParaRPr lang="en-US" sz="900" dirty="0"/>
          </a:p>
        </p:txBody>
      </p:sp>
      <p:sp>
        <p:nvSpPr>
          <p:cNvPr id="16" name="Shape 13"/>
          <p:cNvSpPr/>
          <p:nvPr/>
        </p:nvSpPr>
        <p:spPr>
          <a:xfrm>
            <a:off x="6172200" y="2057400"/>
            <a:ext cx="5486400" cy="388620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7" name="Image 1" descr="/mnt/user-data/uploads/networksecurity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9632" y="2474119"/>
            <a:ext cx="5431536" cy="3052761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6172200" y="5961888"/>
            <a:ext cx="54864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Install Policy — A-GW target, R81.20, Access Control + Threat Prevention</a:t>
            </a:r>
            <a:endParaRPr lang="en-US" sz="900" dirty="0"/>
          </a:p>
        </p:txBody>
      </p:sp>
      <p:sp>
        <p:nvSpPr>
          <p:cNvPr id="19" name="Text 15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20" name="Text 16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9144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VERIFICATION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502920" y="566928"/>
            <a:ext cx="111556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Proving enforcement with Logs &amp; Events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02920" y="1170432"/>
            <a:ext cx="1115568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502920" y="1325880"/>
            <a:ext cx="11155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permitted and blocked flow is logged — concrete evidence the intended policy is what's actually running.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502920" y="178308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SSH accepted — </a:t>
            </a: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A-GUI → A-GW, port 22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3319272" y="178308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FTP accepted — </a:t>
            </a: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42 log entries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6135624" y="178308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ICMP accepted — </a:t>
            </a: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echo-request logged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8951976" y="178308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SMS housekeeping — </a:t>
            </a:r>
            <a:r>
              <a:rPr lang="en-US" sz="10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licensing / CA checks OK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502920" y="2331720"/>
            <a:ext cx="11155680" cy="0"/>
          </a:xfrm>
          <a:prstGeom prst="line">
            <a:avLst/>
          </a:prstGeom>
          <a:noFill/>
          <a:ln w="635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502920" y="2514600"/>
            <a:ext cx="3657600" cy="342900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2" name="Image 0" descr="/mnt/user-data/uploads/networksecurity1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52" y="3216652"/>
            <a:ext cx="3602736" cy="2024895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502920" y="5961888"/>
            <a:ext cx="3657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fw.log — SSH &amp; FTP Accept, 42 results</a:t>
            </a:r>
            <a:endParaRPr lang="en-US" sz="900" dirty="0"/>
          </a:p>
        </p:txBody>
      </p:sp>
      <p:sp>
        <p:nvSpPr>
          <p:cNvPr id="14" name="Shape 11"/>
          <p:cNvSpPr/>
          <p:nvPr/>
        </p:nvSpPr>
        <p:spPr>
          <a:xfrm>
            <a:off x="4297680" y="2514600"/>
            <a:ext cx="3657600" cy="342900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5" name="Image 1" descr="/mnt/user-data/uploads/networksecurity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5112" y="3216652"/>
            <a:ext cx="3602736" cy="2024895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297680" y="5961888"/>
            <a:ext cx="3657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Logs &amp; Events — Audit Logs / Logs views</a:t>
            </a:r>
            <a:endParaRPr lang="en-US" sz="900" dirty="0"/>
          </a:p>
        </p:txBody>
      </p:sp>
      <p:sp>
        <p:nvSpPr>
          <p:cNvPr id="17" name="Shape 13"/>
          <p:cNvSpPr/>
          <p:nvPr/>
        </p:nvSpPr>
        <p:spPr>
          <a:xfrm>
            <a:off x="8092440" y="2514600"/>
            <a:ext cx="3657600" cy="342900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18" name="Image 2" descr="/mnt/user-data/uploads/networksecurity7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9872" y="3216652"/>
            <a:ext cx="3602736" cy="202489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8092440" y="5961888"/>
            <a:ext cx="36576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A-SMS log entries — licensing / trusted-CA checks</a:t>
            </a:r>
            <a:endParaRPr lang="en-US" sz="900" dirty="0"/>
          </a:p>
        </p:txBody>
      </p:sp>
      <p:sp>
        <p:nvSpPr>
          <p:cNvPr id="20" name="Text 15"/>
          <p:cNvSpPr/>
          <p:nvPr/>
        </p:nvSpPr>
        <p:spPr>
          <a:xfrm>
            <a:off x="457200" y="6565392"/>
            <a:ext cx="7315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850" dirty="0"/>
          </a:p>
        </p:txBody>
      </p:sp>
      <p:sp>
        <p:nvSpPr>
          <p:cNvPr id="21" name="Text 16"/>
          <p:cNvSpPr/>
          <p:nvPr/>
        </p:nvSpPr>
        <p:spPr>
          <a:xfrm>
            <a:off x="11521440" y="6565392"/>
            <a:ext cx="457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8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1828800"/>
            <a:ext cx="9144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11111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Live Demonstration &amp; Q&amp;A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0080" y="260604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SmartConsole walkthrough · policy install · log verification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640080" y="3200400"/>
            <a:ext cx="10972800" cy="0"/>
          </a:xfrm>
          <a:prstGeom prst="line">
            <a:avLst/>
          </a:prstGeom>
          <a:noFill/>
          <a:ln w="9525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640080" y="3429000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2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DEMONSTRATION VIDEO</a:t>
            </a:r>
            <a:endParaRPr lang="en-US" sz="1050" dirty="0"/>
          </a:p>
        </p:txBody>
      </p:sp>
      <p:sp>
        <p:nvSpPr>
          <p:cNvPr id="6" name="Shape 4"/>
          <p:cNvSpPr/>
          <p:nvPr/>
        </p:nvSpPr>
        <p:spPr>
          <a:xfrm>
            <a:off x="696066" y="3749040"/>
            <a:ext cx="7863840" cy="548640"/>
          </a:xfrm>
          <a:prstGeom prst="rect">
            <a:avLst/>
          </a:prstGeom>
          <a:solidFill>
            <a:srgbClr val="FFFFFF"/>
          </a:solidFill>
          <a:ln w="12700">
            <a:solidFill>
              <a:srgbClr val="BBBBBB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868680" y="3749040"/>
            <a:ext cx="7406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00" dirty="0">
                <a:hlinkClick r:id="rId3"/>
              </a:rPr>
              <a:t>https://drive.google.com/file/d/1VIklx9UnP2S9FdJRHSliv9vgVhcS-bli/view?usp=sharing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640080" y="4389120"/>
            <a:ext cx="7863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640080" y="50292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6666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Thank you — questions welcome.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1056</Words>
  <Application>Microsoft Office PowerPoint</Application>
  <PresentationFormat>Widescreen</PresentationFormat>
  <Paragraphs>237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ekram hossain</cp:lastModifiedBy>
  <cp:revision>6</cp:revision>
  <dcterms:created xsi:type="dcterms:W3CDTF">2026-08-08T14:21:27Z</dcterms:created>
  <dcterms:modified xsi:type="dcterms:W3CDTF">2026-08-11T23:44:31Z</dcterms:modified>
</cp:coreProperties>
</file>