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1"/>
  </p:notesMasterIdLst>
  <p:handoutMasterIdLst>
    <p:handoutMasterId r:id="rId22"/>
  </p:handoutMasterIdLst>
  <p:sldIdLst>
    <p:sldId id="1388" r:id="rId5"/>
    <p:sldId id="277" r:id="rId6"/>
    <p:sldId id="278" r:id="rId7"/>
    <p:sldId id="794" r:id="rId8"/>
    <p:sldId id="795" r:id="rId9"/>
    <p:sldId id="1456" r:id="rId10"/>
    <p:sldId id="1457" r:id="rId11"/>
    <p:sldId id="796" r:id="rId12"/>
    <p:sldId id="797" r:id="rId13"/>
    <p:sldId id="1455" r:id="rId14"/>
    <p:sldId id="645" r:id="rId15"/>
    <p:sldId id="1390" r:id="rId16"/>
    <p:sldId id="1454" r:id="rId17"/>
    <p:sldId id="1411" r:id="rId18"/>
    <p:sldId id="1458" r:id="rId19"/>
    <p:sldId id="1459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1446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D40210-9A76-4288-B9FD-2E6EF58FA949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EA8173-6EA7-483C-A1E0-CFB495008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9818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09/10/2023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5576" y="984085"/>
            <a:ext cx="7920880" cy="1512168"/>
          </a:xfrm>
        </p:spPr>
        <p:txBody>
          <a:bodyPr>
            <a:noAutofit/>
          </a:bodyPr>
          <a:lstStyle/>
          <a:p>
            <a:r>
              <a:rPr lang="en-GB" sz="3200" b="1" dirty="0">
                <a:solidFill>
                  <a:schemeClr val="bg1"/>
                </a:solidFill>
                <a:cs typeface="Arial" panose="020B0604020202020204" pitchFamily="34" charset="0"/>
              </a:rPr>
              <a:t>INTRODUCTION TO PUBLIC HEALTH</a:t>
            </a:r>
            <a:endParaRPr lang="en-GB" sz="3200" b="1" dirty="0">
              <a:solidFill>
                <a:schemeClr val="bg1"/>
              </a:solidFill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7A4DBEA-D6A2-4952-8612-2F1B35E2CE46}"/>
              </a:ext>
            </a:extLst>
          </p:cNvPr>
          <p:cNvSpPr txBox="1">
            <a:spLocks/>
          </p:cNvSpPr>
          <p:nvPr/>
        </p:nvSpPr>
        <p:spPr>
          <a:xfrm>
            <a:off x="251520" y="5445224"/>
            <a:ext cx="7992888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GB" sz="2000" b="1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27E0142-23F9-3434-F789-410B79A36478}"/>
              </a:ext>
            </a:extLst>
          </p:cNvPr>
          <p:cNvSpPr txBox="1"/>
          <p:nvPr/>
        </p:nvSpPr>
        <p:spPr>
          <a:xfrm>
            <a:off x="2015716" y="3550589"/>
            <a:ext cx="5400600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endParaRPr lang="en-GB" sz="2800" b="1" dirty="0">
              <a:solidFill>
                <a:schemeClr val="bg1"/>
              </a:solidFill>
              <a:cs typeface="Arial" panose="020B0604020202020204" pitchFamily="34" charset="0"/>
            </a:endParaRPr>
          </a:p>
          <a:p>
            <a:pPr algn="ctr"/>
            <a:endParaRPr lang="en-GB" sz="28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98C6B0B-188F-3B70-6B49-920ECCAB986D}"/>
              </a:ext>
            </a:extLst>
          </p:cNvPr>
          <p:cNvSpPr txBox="1"/>
          <p:nvPr/>
        </p:nvSpPr>
        <p:spPr>
          <a:xfrm>
            <a:off x="2240868" y="4084380"/>
            <a:ext cx="495029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Arial" panose="020B0604020202020204" pitchFamily="34" charset="0"/>
              </a:rPr>
              <a:t>Sept 23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583DE83-3B95-86A6-E705-2EF80A7EE526}"/>
              </a:ext>
            </a:extLst>
          </p:cNvPr>
          <p:cNvSpPr txBox="1"/>
          <p:nvPr/>
        </p:nvSpPr>
        <p:spPr>
          <a:xfrm>
            <a:off x="1835696" y="2722637"/>
            <a:ext cx="601216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600" b="1" i="1" dirty="0">
                <a:solidFill>
                  <a:schemeClr val="bg1"/>
                </a:solidFill>
              </a:rPr>
              <a:t>Module Recap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3152510-0A37-4C1D-3D55-8C51AD553000}"/>
              </a:ext>
            </a:extLst>
          </p:cNvPr>
          <p:cNvSpPr txBox="1"/>
          <p:nvPr/>
        </p:nvSpPr>
        <p:spPr>
          <a:xfrm>
            <a:off x="107504" y="3645331"/>
            <a:ext cx="333842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836589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5DB3C4-3F59-4C7C-ACE6-9A37673DE4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cs typeface="Arial" panose="020B0604020202020204" pitchFamily="34" charset="0"/>
              </a:rPr>
              <a:t>Learning outcomes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491C84-3ECE-4AF6-A866-3E1A9091A5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Upon successful completion of this module, you should be able to: </a:t>
            </a:r>
          </a:p>
          <a:p>
            <a:endParaRPr lang="en-GB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Understand different approaches and strategies used to measure, monitor and control the incidence of disease in communities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Investigate the implications of illness and disease in communities for the provision of health and social care services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Understand the factors influencing the health and wellbeing of individuals in health or social care settings.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37279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C0C4B9-C6D1-456A-A90B-867E578477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cs typeface="Arial" panose="020B0604020202020204" pitchFamily="34" charset="0"/>
              </a:rPr>
              <a:t>Module Summary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C60BC7-75D0-42EA-8498-8899E49FCD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800" dirty="0">
                <a:cs typeface="Arial" panose="020B0604020202020204" pitchFamily="34" charset="0"/>
              </a:rPr>
              <a:t>The module aims overall to </a:t>
            </a:r>
            <a:r>
              <a:rPr lang="en-GB" sz="2800" dirty="0"/>
              <a:t>raise learners’ awareness and critical evaluation of factors influencing public health and the different approaches taken to reduce incidence of disease and illness in communities.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3254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A72222-7BB8-EDB1-C64B-435F77EAB7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B05F75-8D3E-6E71-A3CC-7CB13E5F6F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is WHO definition of health?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is public health?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Mention the key components of the definition of health and public health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are the core service areas of public health?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are the core functions of public health?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is the difference between public health and clinical medicine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Whose Business is Public Health?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Who is responsible for Public health?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Who are the public health stakeholders?</a:t>
            </a:r>
          </a:p>
        </p:txBody>
      </p:sp>
    </p:spTree>
    <p:extLst>
      <p:ext uri="{BB962C8B-B14F-4D97-AF65-F5344CB8AC3E}">
        <p14:creationId xmlns:p14="http://schemas.microsoft.com/office/powerpoint/2010/main" val="37158693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9CEF81-B41A-EFD7-A333-E942206103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F2E789-CDD0-AA28-C2BB-925D18B617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1948" y="1387969"/>
            <a:ext cx="8229600" cy="3917032"/>
          </a:xfrm>
        </p:spPr>
        <p:txBody>
          <a:bodyPr>
            <a:normAutofit fontScale="775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Mention two global public health organisations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Mention the UK National Public Health governmental Organisations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Mention the two organisations that the Public health England was replaced with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Mention some Public health NGO’s in the UK and abroad.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Mention two PH NGO’s that engage in research and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One that engage in service delivery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Highlight the three public health sector in the UK</a:t>
            </a:r>
          </a:p>
        </p:txBody>
      </p:sp>
    </p:spTree>
    <p:extLst>
      <p:ext uri="{BB962C8B-B14F-4D97-AF65-F5344CB8AC3E}">
        <p14:creationId xmlns:p14="http://schemas.microsoft.com/office/powerpoint/2010/main" val="7757988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9EAF8D-0990-B415-088C-38CEBEE9BC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312C24-B0EE-3221-A28A-9A73E89204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is epidemiology?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term epidemiology comes from three Greek words mention them.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Highlight the key components in the definition of epidemiology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is the role of epidemiology in public health?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is the meaning of the term epidemic, pandemic and endemic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Mention at least one  example each of epidemic, pandemic and endemic diseases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are the broad aims of epidemiology?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56048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D83241-5199-A5B6-8790-4148E7788C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D50797-7532-2561-0A58-2F2D065C5D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Who is an epidemiologist?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is the difference between the term disease, illness and sickness.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are Public Health Indicators?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are prevalence and incidence?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are infectious diseases?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other name are infectious diseases called?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is a pathogen?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49232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8190B9-5BBD-E880-1E83-E5F1A52755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en-GB" b="1" dirty="0"/>
              <a:t>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CCDEB4-D7BF-9712-E6AC-A3B3C82889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6725" y="1470484"/>
            <a:ext cx="8229600" cy="3917032"/>
          </a:xfrm>
        </p:spPr>
        <p:txBody>
          <a:bodyPr>
            <a:no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are microorganism?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Mention some examples of microorganism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Mention two ways by which infectious disease can spread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Who are vulnerable people?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are infectious diseases agents?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is a cell?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Mention the two classification of infectious diseases agent cell </a:t>
            </a:r>
          </a:p>
          <a:p>
            <a:pPr marL="0" indent="0">
              <a:buNone/>
            </a:pPr>
            <a:br>
              <a:rPr lang="en-GB" sz="2400" dirty="0"/>
            </a:b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9244199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862E9-A795-3721-9054-1E050C6961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E0F232-C52A-C0A6-3DD3-6B87C18AFB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is Global Burden of Disease?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is an immune system?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Mention some common examples of infectious disease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Infectious disease occur through a combination of three components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are they collectively called?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Epidemiologists use a model for studying infectious disease, mention the name of the model.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Mention all the components in the chain of infection image</a:t>
            </a:r>
          </a:p>
        </p:txBody>
      </p:sp>
    </p:spTree>
    <p:extLst>
      <p:ext uri="{BB962C8B-B14F-4D97-AF65-F5344CB8AC3E}">
        <p14:creationId xmlns:p14="http://schemas.microsoft.com/office/powerpoint/2010/main" val="9817325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B3423B-F505-C99B-D7D9-E70C0041FF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9938F9-E371-6629-6E5D-F109D322ED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Who is most at risk for getting infectious diseases?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are the symptoms of infectious diseases?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are non-infectious diseases?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are the types of non-communicable diseases?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are risk factors?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are the two major types of risk factors? Then define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are the risk factors of non-infectious diseases?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Who is most at risk for getting non-infectious diseases?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534478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D3EB1C-E85E-966D-1808-4EF1AB0E10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DFF506-74E5-04EB-DB11-D7AB46D80C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is dementia?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are the types of dementia?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are the signs and symptoms?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How big is the problem? That is the current worldwide and national dementia statistics/prevalence.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are the risk factors?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Who is at risk?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Can dementia be cured?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Can dementia be prevented?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are the complications of dementia?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15162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54DD32-5700-D908-CCD7-1A404FBF94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420903-4299-0119-D7AF-D1738DDFD2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Mention the two most common means of measuring the burden of disease/assessing  population’s health and define them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How can disease be measured?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How can disease be monitored?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What is surveillance?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What is the purpose of surveillance?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How can disease be controlled?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What is immunisation?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What is a vaccine?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What are the main aim of immunisation?</a:t>
            </a:r>
          </a:p>
        </p:txBody>
      </p:sp>
    </p:spTree>
    <p:extLst>
      <p:ext uri="{BB962C8B-B14F-4D97-AF65-F5344CB8AC3E}">
        <p14:creationId xmlns:p14="http://schemas.microsoft.com/office/powerpoint/2010/main" val="62948738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8DC37D-04AD-ABFF-F4F9-F9048B4DA8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30956"/>
            <a:ext cx="8229600" cy="1143000"/>
          </a:xfrm>
        </p:spPr>
        <p:txBody>
          <a:bodyPr/>
          <a:lstStyle/>
          <a:p>
            <a:r>
              <a:rPr lang="en-GB" b="1" dirty="0"/>
              <a:t>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8BB848-3CF4-D5D8-F782-7134A47AC1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What is health determinants?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What factors can influence people’s health?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What is the meaning of Ecosystem, Ecology and Pollution?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What is social determinant of health?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Highlight the aspect of the SDH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What encompasses the main determinants of health model?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What is the other name for the DH model?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What are the action needed to address the determinants of health?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Highlight all the social class classification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What is Sustainable development goals?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952869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A869B1-B612-4DE4-D449-105D133B9C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13BBD2-BE52-BB01-D4FB-583F5810CF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is Obesity?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is the classification of obesity?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How is BMI calculated?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are the Obesity challenges?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Is obesity a public health problem?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are the Obesity priorities?</a:t>
            </a:r>
          </a:p>
        </p:txBody>
      </p:sp>
    </p:spTree>
    <p:extLst>
      <p:ext uri="{BB962C8B-B14F-4D97-AF65-F5344CB8AC3E}">
        <p14:creationId xmlns:p14="http://schemas.microsoft.com/office/powerpoint/2010/main" val="253300489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D11B35-14E1-5A05-0A3C-02F02870F8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3271E9-D87F-E592-15F6-7F15221541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are Lifestyle behaviours?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are some of the lifestyle choices or behaviours that can affect the health of the population?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are the Health inequalities?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England, health inequalities are often analysed and addressed by policy across four types of factors mention them.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646891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EE2A52-D7B6-E041-994B-196A1522D8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CBEBF7-49A4-5DB9-DF4A-FEAE690D5A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3917032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Mention all the protected characteristics by law in UK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Which UK legislation protect these groups of people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are the Health inequalities Challenges?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are the Health inequalities priorities?</a:t>
            </a:r>
          </a:p>
        </p:txBody>
      </p:sp>
    </p:spTree>
    <p:extLst>
      <p:ext uri="{BB962C8B-B14F-4D97-AF65-F5344CB8AC3E}">
        <p14:creationId xmlns:p14="http://schemas.microsoft.com/office/powerpoint/2010/main" val="42031809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41C78B1F6210C4E9A58F73BA6479D21" ma:contentTypeVersion="2" ma:contentTypeDescription="Create a new document." ma:contentTypeScope="" ma:versionID="52f795333ace41bef08649b18825776b">
  <xsd:schema xmlns:xsd="http://www.w3.org/2001/XMLSchema" xmlns:xs="http://www.w3.org/2001/XMLSchema" xmlns:p="http://schemas.microsoft.com/office/2006/metadata/properties" xmlns:ns3="f856874f-9946-48cd-ac29-4cb76853c4c1" targetNamespace="http://schemas.microsoft.com/office/2006/metadata/properties" ma:root="true" ma:fieldsID="7a6da204620c827d4f9b8b623575ef93" ns3:_="">
    <xsd:import namespace="f856874f-9946-48cd-ac29-4cb76853c4c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56874f-9946-48cd-ac29-4cb76853c4c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03D7929B-5B4C-4CAE-8D27-458BB31CA3A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856874f-9946-48cd-ac29-4cb76853c4c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f856874f-9946-48cd-ac29-4cb76853c4c1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12</TotalTime>
  <Words>868</Words>
  <Application>Microsoft Office PowerPoint</Application>
  <PresentationFormat>On-screen Show (4:3)</PresentationFormat>
  <Paragraphs>119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Myriad Pro</vt:lpstr>
      <vt:lpstr>Arial</vt:lpstr>
      <vt:lpstr>Calibri</vt:lpstr>
      <vt:lpstr>Wingdings</vt:lpstr>
      <vt:lpstr>20140311PresentationUWTSDTemplate</vt:lpstr>
      <vt:lpstr>INTRODUCTION TO PUBLIC HEALTH</vt:lpstr>
      <vt:lpstr>Learning outcomes</vt:lpstr>
      <vt:lpstr>Module Summary</vt:lpstr>
      <vt:lpstr>Recap</vt:lpstr>
      <vt:lpstr>Recap</vt:lpstr>
      <vt:lpstr>Recap</vt:lpstr>
      <vt:lpstr>Recap</vt:lpstr>
      <vt:lpstr>Recap</vt:lpstr>
      <vt:lpstr>Recap</vt:lpstr>
      <vt:lpstr>Recap</vt:lpstr>
      <vt:lpstr>Recap</vt:lpstr>
      <vt:lpstr>Recap</vt:lpstr>
      <vt:lpstr>Recap</vt:lpstr>
      <vt:lpstr>Recap</vt:lpstr>
      <vt:lpstr>Recap</vt:lpstr>
      <vt:lpstr>Recap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Rachael Rivers</cp:lastModifiedBy>
  <cp:revision>39</cp:revision>
  <dcterms:created xsi:type="dcterms:W3CDTF">2015-04-14T15:21:28Z</dcterms:created>
  <dcterms:modified xsi:type="dcterms:W3CDTF">2023-10-09T13:18:14Z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0x010100341C78B1F6210C4E9A58F73BA6479D21</vt:lpwstr>
  </property>
</Properties>
</file>