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98" r:id="rId3"/>
    <p:sldId id="344" r:id="rId4"/>
    <p:sldId id="303" r:id="rId5"/>
    <p:sldId id="304" r:id="rId6"/>
    <p:sldId id="305" r:id="rId7"/>
    <p:sldId id="308" r:id="rId8"/>
    <p:sldId id="309" r:id="rId9"/>
    <p:sldId id="324" r:id="rId10"/>
    <p:sldId id="306" r:id="rId11"/>
    <p:sldId id="313" r:id="rId12"/>
    <p:sldId id="311" r:id="rId13"/>
    <p:sldId id="312" r:id="rId14"/>
    <p:sldId id="314" r:id="rId15"/>
    <p:sldId id="327" r:id="rId16"/>
    <p:sldId id="326" r:id="rId17"/>
    <p:sldId id="316" r:id="rId18"/>
    <p:sldId id="320" r:id="rId19"/>
    <p:sldId id="321" r:id="rId20"/>
    <p:sldId id="334" r:id="rId21"/>
    <p:sldId id="335" r:id="rId22"/>
    <p:sldId id="345" r:id="rId23"/>
    <p:sldId id="346" r:id="rId24"/>
    <p:sldId id="280" r:id="rId25"/>
    <p:sldId id="285" r:id="rId26"/>
    <p:sldId id="288" r:id="rId27"/>
    <p:sldId id="319" r:id="rId28"/>
    <p:sldId id="325" r:id="rId29"/>
    <p:sldId id="318" r:id="rId30"/>
    <p:sldId id="287" r:id="rId31"/>
    <p:sldId id="289" r:id="rId32"/>
    <p:sldId id="290" r:id="rId33"/>
    <p:sldId id="328" r:id="rId34"/>
    <p:sldId id="329" r:id="rId35"/>
    <p:sldId id="330" r:id="rId36"/>
    <p:sldId id="34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8" d="100"/>
          <a:sy n="118" d="100"/>
        </p:scale>
        <p:origin x="27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C25ACC-6BE6-4074-BD41-E73B2494835B}"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7F4E88B4-AE58-4B2B-BD7A-9BACA6805008}">
      <dgm:prSet/>
      <dgm:spPr/>
      <dgm:t>
        <a:bodyPr/>
        <a:lstStyle/>
        <a:p>
          <a:pPr rtl="0"/>
          <a:r>
            <a:rPr lang="en-US"/>
            <a:t>The IMS is a high-level document (required by </a:t>
          </a:r>
          <a:r>
            <a:rPr lang="en-US" b="1"/>
            <a:t>Home Office (2005) Code of Practice on the Management of Police Information</a:t>
          </a:r>
          <a:r>
            <a:rPr lang="en-US"/>
            <a:t>) which sets out the principles for information management within a force.</a:t>
          </a:r>
          <a:r>
            <a:rPr lang="en-US">
              <a:latin typeface="Aptos Display" panose="020F0302020204030204"/>
            </a:rPr>
            <a:t> The IMS sets out the following:-</a:t>
          </a:r>
          <a:endParaRPr lang="en-US"/>
        </a:p>
      </dgm:t>
    </dgm:pt>
    <dgm:pt modelId="{F5D5605A-2565-43F9-86C5-652EFB2FC57C}" type="parTrans" cxnId="{0213D11A-C956-498A-9AAC-9C9649822CC2}">
      <dgm:prSet/>
      <dgm:spPr/>
      <dgm:t>
        <a:bodyPr/>
        <a:lstStyle/>
        <a:p>
          <a:endParaRPr lang="en-US"/>
        </a:p>
      </dgm:t>
    </dgm:pt>
    <dgm:pt modelId="{EDF50126-622B-4DE6-8C21-A8536354C5C8}" type="sibTrans" cxnId="{0213D11A-C956-498A-9AAC-9C9649822CC2}">
      <dgm:prSet/>
      <dgm:spPr/>
      <dgm:t>
        <a:bodyPr/>
        <a:lstStyle/>
        <a:p>
          <a:endParaRPr lang="en-US"/>
        </a:p>
      </dgm:t>
    </dgm:pt>
    <dgm:pt modelId="{8AD4BD59-0C6E-45EC-8E58-09610DB08F22}">
      <dgm:prSet/>
      <dgm:spPr/>
      <dgm:t>
        <a:bodyPr/>
        <a:lstStyle/>
        <a:p>
          <a:r>
            <a:rPr lang="en-US"/>
            <a:t>Who is responsible for police information held within the force; also known as the data controller.</a:t>
          </a:r>
        </a:p>
      </dgm:t>
    </dgm:pt>
    <dgm:pt modelId="{7C7BA7E0-8569-4528-B9A3-92831E9DCB85}" type="parTrans" cxnId="{1C9EA935-198B-4AD9-9B96-2755B739216A}">
      <dgm:prSet/>
      <dgm:spPr/>
      <dgm:t>
        <a:bodyPr/>
        <a:lstStyle/>
        <a:p>
          <a:endParaRPr lang="en-US"/>
        </a:p>
      </dgm:t>
    </dgm:pt>
    <dgm:pt modelId="{CA7D3C1C-4A85-418D-A460-EDCF561104DA}" type="sibTrans" cxnId="{1C9EA935-198B-4AD9-9B96-2755B739216A}">
      <dgm:prSet/>
      <dgm:spPr/>
      <dgm:t>
        <a:bodyPr/>
        <a:lstStyle/>
        <a:p>
          <a:endParaRPr lang="en-US"/>
        </a:p>
      </dgm:t>
    </dgm:pt>
    <dgm:pt modelId="{6409580A-4B57-4D41-BDB6-D47EBDFD5D83}">
      <dgm:prSet/>
      <dgm:spPr/>
      <dgm:t>
        <a:bodyPr/>
        <a:lstStyle/>
        <a:p>
          <a:r>
            <a:rPr lang="en-US"/>
            <a:t>The purposes for collecting and holding information.</a:t>
          </a:r>
        </a:p>
      </dgm:t>
    </dgm:pt>
    <dgm:pt modelId="{7052EBE3-33DB-4ADC-80CC-0C71337E06E3}" type="parTrans" cxnId="{C85982BE-CCC6-4EC6-AE40-88D9A8F200F0}">
      <dgm:prSet/>
      <dgm:spPr/>
      <dgm:t>
        <a:bodyPr/>
        <a:lstStyle/>
        <a:p>
          <a:endParaRPr lang="en-US"/>
        </a:p>
      </dgm:t>
    </dgm:pt>
    <dgm:pt modelId="{9A047691-141B-450B-87FB-0F3F6DE740B8}" type="sibTrans" cxnId="{C85982BE-CCC6-4EC6-AE40-88D9A8F200F0}">
      <dgm:prSet/>
      <dgm:spPr/>
      <dgm:t>
        <a:bodyPr/>
        <a:lstStyle/>
        <a:p>
          <a:endParaRPr lang="en-US"/>
        </a:p>
      </dgm:t>
    </dgm:pt>
    <dgm:pt modelId="{7B8B37BC-D4C2-420F-A800-BE5F6D4971BD}">
      <dgm:prSet/>
      <dgm:spPr/>
      <dgm:t>
        <a:bodyPr/>
        <a:lstStyle/>
        <a:p>
          <a:r>
            <a:rPr lang="en-US"/>
            <a:t>Which business areas hold information within the force, and the standards that will apply within those areas.</a:t>
          </a:r>
        </a:p>
      </dgm:t>
    </dgm:pt>
    <dgm:pt modelId="{7010D551-8BC9-462A-B3C0-EC446A2203D3}" type="parTrans" cxnId="{EE4F9BAC-E2AF-48A6-BB58-19AD06855236}">
      <dgm:prSet/>
      <dgm:spPr/>
      <dgm:t>
        <a:bodyPr/>
        <a:lstStyle/>
        <a:p>
          <a:endParaRPr lang="en-US"/>
        </a:p>
      </dgm:t>
    </dgm:pt>
    <dgm:pt modelId="{F7EDCD9E-CE6C-4799-A5F9-7F2C7C40BB06}" type="sibTrans" cxnId="{EE4F9BAC-E2AF-48A6-BB58-19AD06855236}">
      <dgm:prSet/>
      <dgm:spPr/>
      <dgm:t>
        <a:bodyPr/>
        <a:lstStyle/>
        <a:p>
          <a:endParaRPr lang="en-US"/>
        </a:p>
      </dgm:t>
    </dgm:pt>
    <dgm:pt modelId="{E748BCCC-0862-4649-A998-EE2C73FBD236}">
      <dgm:prSet/>
      <dgm:spPr/>
      <dgm:t>
        <a:bodyPr/>
        <a:lstStyle/>
        <a:p>
          <a:r>
            <a:rPr lang="en-US"/>
            <a:t>The safeguards applied to police information held by the force.</a:t>
          </a:r>
        </a:p>
      </dgm:t>
    </dgm:pt>
    <dgm:pt modelId="{208A87BB-B5FC-4197-95B6-305FBCD3A4E7}" type="parTrans" cxnId="{F9A8DDE7-0049-42F4-B5F6-4800E69B174C}">
      <dgm:prSet/>
      <dgm:spPr/>
      <dgm:t>
        <a:bodyPr/>
        <a:lstStyle/>
        <a:p>
          <a:endParaRPr lang="en-US"/>
        </a:p>
      </dgm:t>
    </dgm:pt>
    <dgm:pt modelId="{81255394-1AC0-4622-9281-3825BC5CFF74}" type="sibTrans" cxnId="{F9A8DDE7-0049-42F4-B5F6-4800E69B174C}">
      <dgm:prSet/>
      <dgm:spPr/>
      <dgm:t>
        <a:bodyPr/>
        <a:lstStyle/>
        <a:p>
          <a:endParaRPr lang="en-US"/>
        </a:p>
      </dgm:t>
    </dgm:pt>
    <dgm:pt modelId="{D67285D7-9109-402F-8E3A-F728BA6768F6}">
      <dgm:prSet/>
      <dgm:spPr/>
      <dgm:t>
        <a:bodyPr/>
        <a:lstStyle/>
        <a:p>
          <a:r>
            <a:rPr lang="en-US"/>
            <a:t>The relationship between police information held within different business areas.</a:t>
          </a:r>
        </a:p>
      </dgm:t>
    </dgm:pt>
    <dgm:pt modelId="{357A2A14-48F8-4D35-92FA-2D19114C2932}" type="parTrans" cxnId="{CEEDBA8F-CBE3-4994-A3CF-74AFC716C5AB}">
      <dgm:prSet/>
      <dgm:spPr/>
      <dgm:t>
        <a:bodyPr/>
        <a:lstStyle/>
        <a:p>
          <a:endParaRPr lang="en-US"/>
        </a:p>
      </dgm:t>
    </dgm:pt>
    <dgm:pt modelId="{AE12A962-3562-48D8-B5B8-DD29F67A9CE5}" type="sibTrans" cxnId="{CEEDBA8F-CBE3-4994-A3CF-74AFC716C5AB}">
      <dgm:prSet/>
      <dgm:spPr/>
      <dgm:t>
        <a:bodyPr/>
        <a:lstStyle/>
        <a:p>
          <a:endParaRPr lang="en-US"/>
        </a:p>
      </dgm:t>
    </dgm:pt>
    <dgm:pt modelId="{725DD09A-D47E-47E2-B3E1-F7A0D7CAFCF6}">
      <dgm:prSet/>
      <dgm:spPr/>
      <dgm:t>
        <a:bodyPr/>
        <a:lstStyle/>
        <a:p>
          <a:r>
            <a:rPr lang="en-US"/>
            <a:t>Which processes ensure that police information is audited for accuracy and relevance to the policing purposes.</a:t>
          </a:r>
        </a:p>
      </dgm:t>
    </dgm:pt>
    <dgm:pt modelId="{3B2F70C2-8F97-4F70-9F44-19DB256C0D2D}" type="parTrans" cxnId="{009BE82C-C975-4854-89B6-B8112331BE9F}">
      <dgm:prSet/>
      <dgm:spPr/>
      <dgm:t>
        <a:bodyPr/>
        <a:lstStyle/>
        <a:p>
          <a:endParaRPr lang="en-US"/>
        </a:p>
      </dgm:t>
    </dgm:pt>
    <dgm:pt modelId="{4401D894-B33D-4E50-92F1-73452806DC9A}" type="sibTrans" cxnId="{009BE82C-C975-4854-89B6-B8112331BE9F}">
      <dgm:prSet/>
      <dgm:spPr/>
      <dgm:t>
        <a:bodyPr/>
        <a:lstStyle/>
        <a:p>
          <a:endParaRPr lang="en-US"/>
        </a:p>
      </dgm:t>
    </dgm:pt>
    <dgm:pt modelId="{9F038337-9ACF-45D9-BE92-FFDA98F530AB}">
      <dgm:prSet/>
      <dgm:spPr/>
      <dgm:t>
        <a:bodyPr/>
        <a:lstStyle/>
        <a:p>
          <a:r>
            <a:rPr lang="en-US"/>
            <a:t>The controls that are applied to ensure the integrity and security of police information held by the force.</a:t>
          </a:r>
        </a:p>
      </dgm:t>
    </dgm:pt>
    <dgm:pt modelId="{C2F47F30-0111-4032-8CC6-91346AD73476}" type="parTrans" cxnId="{F05AF669-4BF3-44A9-AF6C-2F7F7BBA0A9D}">
      <dgm:prSet/>
      <dgm:spPr/>
      <dgm:t>
        <a:bodyPr/>
        <a:lstStyle/>
        <a:p>
          <a:endParaRPr lang="en-US"/>
        </a:p>
      </dgm:t>
    </dgm:pt>
    <dgm:pt modelId="{071E192C-E5EC-4B46-B7EE-BB913E1FE4FB}" type="sibTrans" cxnId="{F05AF669-4BF3-44A9-AF6C-2F7F7BBA0A9D}">
      <dgm:prSet/>
      <dgm:spPr/>
      <dgm:t>
        <a:bodyPr/>
        <a:lstStyle/>
        <a:p>
          <a:endParaRPr lang="en-US"/>
        </a:p>
      </dgm:t>
    </dgm:pt>
    <dgm:pt modelId="{92CA1F80-062D-4CC1-A1D2-E74EC59B6DF3}">
      <dgm:prSet/>
      <dgm:spPr/>
      <dgm:t>
        <a:bodyPr/>
        <a:lstStyle/>
        <a:p>
          <a:r>
            <a:rPr lang="en-US"/>
            <a:t>The training required to support the management of police information.</a:t>
          </a:r>
        </a:p>
      </dgm:t>
    </dgm:pt>
    <dgm:pt modelId="{FC090F56-0613-4F8A-899E-47752D5400D9}" type="parTrans" cxnId="{79DB3ACC-2E8D-4B82-B21F-9111CC3C18FA}">
      <dgm:prSet/>
      <dgm:spPr/>
      <dgm:t>
        <a:bodyPr/>
        <a:lstStyle/>
        <a:p>
          <a:endParaRPr lang="en-US"/>
        </a:p>
      </dgm:t>
    </dgm:pt>
    <dgm:pt modelId="{7DB39E61-57BD-474F-BED5-F5C33E0D3B8F}" type="sibTrans" cxnId="{79DB3ACC-2E8D-4B82-B21F-9111CC3C18FA}">
      <dgm:prSet/>
      <dgm:spPr/>
      <dgm:t>
        <a:bodyPr/>
        <a:lstStyle/>
        <a:p>
          <a:endParaRPr lang="en-US"/>
        </a:p>
      </dgm:t>
    </dgm:pt>
    <dgm:pt modelId="{A7683C0A-BB41-46B5-BE0C-D346A28329AC}">
      <dgm:prSet/>
      <dgm:spPr/>
      <dgm:t>
        <a:bodyPr/>
        <a:lstStyle/>
        <a:p>
          <a:r>
            <a:rPr lang="en-US"/>
            <a:t>The dedicated resources which support the delivery of the IMS and their relationship to other business areas.</a:t>
          </a:r>
        </a:p>
      </dgm:t>
    </dgm:pt>
    <dgm:pt modelId="{803E70BC-EA4F-4D19-BE1E-21D873194E24}" type="parTrans" cxnId="{FBEBD74B-07F3-455A-BAFF-5B13FF9F04DE}">
      <dgm:prSet/>
      <dgm:spPr/>
      <dgm:t>
        <a:bodyPr/>
        <a:lstStyle/>
        <a:p>
          <a:endParaRPr lang="en-US"/>
        </a:p>
      </dgm:t>
    </dgm:pt>
    <dgm:pt modelId="{C648F7F9-E46C-4218-BD91-3029F5E7CDD3}" type="sibTrans" cxnId="{FBEBD74B-07F3-455A-BAFF-5B13FF9F04DE}">
      <dgm:prSet/>
      <dgm:spPr/>
      <dgm:t>
        <a:bodyPr/>
        <a:lstStyle/>
        <a:p>
          <a:endParaRPr lang="en-US"/>
        </a:p>
      </dgm:t>
    </dgm:pt>
    <dgm:pt modelId="{CD4824F5-C28F-4D39-8986-501E2431CBA0}">
      <dgm:prSet/>
      <dgm:spPr/>
      <dgm:t>
        <a:bodyPr/>
        <a:lstStyle/>
        <a:p>
          <a:r>
            <a:rPr lang="en-US"/>
            <a:t>Arrangements for receiving records and monitoring record keeping.</a:t>
          </a:r>
        </a:p>
      </dgm:t>
    </dgm:pt>
    <dgm:pt modelId="{D8863F3A-F4C1-48E2-9D6A-652C2BA77D61}" type="parTrans" cxnId="{55222412-147C-42AB-812E-7F8A8F0E0633}">
      <dgm:prSet/>
      <dgm:spPr/>
      <dgm:t>
        <a:bodyPr/>
        <a:lstStyle/>
        <a:p>
          <a:endParaRPr lang="en-US"/>
        </a:p>
      </dgm:t>
    </dgm:pt>
    <dgm:pt modelId="{01CB05ED-4720-45BA-9AE5-0862FA443050}" type="sibTrans" cxnId="{55222412-147C-42AB-812E-7F8A8F0E0633}">
      <dgm:prSet/>
      <dgm:spPr/>
      <dgm:t>
        <a:bodyPr/>
        <a:lstStyle/>
        <a:p>
          <a:endParaRPr lang="en-US"/>
        </a:p>
      </dgm:t>
    </dgm:pt>
    <dgm:pt modelId="{15DB0872-BEA1-4540-A771-922E352B85F2}">
      <dgm:prSet/>
      <dgm:spPr/>
      <dgm:t>
        <a:bodyPr/>
        <a:lstStyle/>
        <a:p>
          <a:r>
            <a:rPr lang="en-US"/>
            <a:t>How the force complies with national and local security policy and standards.</a:t>
          </a:r>
        </a:p>
      </dgm:t>
    </dgm:pt>
    <dgm:pt modelId="{3907062D-7801-4E6A-B0C6-9A0AFB455D7B}" type="parTrans" cxnId="{7BC20C95-6E30-402F-BA1F-801404D0BBD9}">
      <dgm:prSet/>
      <dgm:spPr/>
      <dgm:t>
        <a:bodyPr/>
        <a:lstStyle/>
        <a:p>
          <a:endParaRPr lang="en-US"/>
        </a:p>
      </dgm:t>
    </dgm:pt>
    <dgm:pt modelId="{50E81E80-4DAF-4DB4-A21B-15B6C4B6992B}" type="sibTrans" cxnId="{7BC20C95-6E30-402F-BA1F-801404D0BBD9}">
      <dgm:prSet/>
      <dgm:spPr/>
      <dgm:t>
        <a:bodyPr/>
        <a:lstStyle/>
        <a:p>
          <a:endParaRPr lang="en-US"/>
        </a:p>
      </dgm:t>
    </dgm:pt>
    <dgm:pt modelId="{2ECD3DE9-FB59-4B33-A7A7-E884AD852FE0}" type="pres">
      <dgm:prSet presAssocID="{CAC25ACC-6BE6-4074-BD41-E73B2494835B}" presName="diagram" presStyleCnt="0">
        <dgm:presLayoutVars>
          <dgm:dir/>
          <dgm:resizeHandles val="exact"/>
        </dgm:presLayoutVars>
      </dgm:prSet>
      <dgm:spPr/>
    </dgm:pt>
    <dgm:pt modelId="{8A4C94EC-D4C8-404C-A448-694FECC51528}" type="pres">
      <dgm:prSet presAssocID="{7F4E88B4-AE58-4B2B-BD7A-9BACA6805008}" presName="node" presStyleLbl="node1" presStyleIdx="0" presStyleCnt="12">
        <dgm:presLayoutVars>
          <dgm:bulletEnabled val="1"/>
        </dgm:presLayoutVars>
      </dgm:prSet>
      <dgm:spPr/>
    </dgm:pt>
    <dgm:pt modelId="{900F6370-A598-40D4-9F5E-FB18E2A5BB85}" type="pres">
      <dgm:prSet presAssocID="{EDF50126-622B-4DE6-8C21-A8536354C5C8}" presName="sibTrans" presStyleCnt="0"/>
      <dgm:spPr/>
    </dgm:pt>
    <dgm:pt modelId="{7A274496-77FF-4720-8A16-EF019EA09DD5}" type="pres">
      <dgm:prSet presAssocID="{8AD4BD59-0C6E-45EC-8E58-09610DB08F22}" presName="node" presStyleLbl="node1" presStyleIdx="1" presStyleCnt="12">
        <dgm:presLayoutVars>
          <dgm:bulletEnabled val="1"/>
        </dgm:presLayoutVars>
      </dgm:prSet>
      <dgm:spPr/>
    </dgm:pt>
    <dgm:pt modelId="{6267D795-6D1D-4D10-85CB-8446BF6DEB71}" type="pres">
      <dgm:prSet presAssocID="{CA7D3C1C-4A85-418D-A460-EDCF561104DA}" presName="sibTrans" presStyleCnt="0"/>
      <dgm:spPr/>
    </dgm:pt>
    <dgm:pt modelId="{5FCBBE86-035E-4CE8-BB23-BB1F1C2B85DF}" type="pres">
      <dgm:prSet presAssocID="{6409580A-4B57-4D41-BDB6-D47EBDFD5D83}" presName="node" presStyleLbl="node1" presStyleIdx="2" presStyleCnt="12">
        <dgm:presLayoutVars>
          <dgm:bulletEnabled val="1"/>
        </dgm:presLayoutVars>
      </dgm:prSet>
      <dgm:spPr/>
    </dgm:pt>
    <dgm:pt modelId="{97F9EFA6-9B28-4DB4-BD03-2E66386EBB15}" type="pres">
      <dgm:prSet presAssocID="{9A047691-141B-450B-87FB-0F3F6DE740B8}" presName="sibTrans" presStyleCnt="0"/>
      <dgm:spPr/>
    </dgm:pt>
    <dgm:pt modelId="{125CA945-150C-455F-AAA8-BC2EAA63F938}" type="pres">
      <dgm:prSet presAssocID="{7B8B37BC-D4C2-420F-A800-BE5F6D4971BD}" presName="node" presStyleLbl="node1" presStyleIdx="3" presStyleCnt="12">
        <dgm:presLayoutVars>
          <dgm:bulletEnabled val="1"/>
        </dgm:presLayoutVars>
      </dgm:prSet>
      <dgm:spPr/>
    </dgm:pt>
    <dgm:pt modelId="{24AA2F62-1FB3-415C-B5A5-CDD5AB1364A7}" type="pres">
      <dgm:prSet presAssocID="{F7EDCD9E-CE6C-4799-A5F9-7F2C7C40BB06}" presName="sibTrans" presStyleCnt="0"/>
      <dgm:spPr/>
    </dgm:pt>
    <dgm:pt modelId="{4C9FA839-29B5-4EE9-820B-2A1CE7931C24}" type="pres">
      <dgm:prSet presAssocID="{E748BCCC-0862-4649-A998-EE2C73FBD236}" presName="node" presStyleLbl="node1" presStyleIdx="4" presStyleCnt="12">
        <dgm:presLayoutVars>
          <dgm:bulletEnabled val="1"/>
        </dgm:presLayoutVars>
      </dgm:prSet>
      <dgm:spPr/>
    </dgm:pt>
    <dgm:pt modelId="{45AE1D4C-6AC7-4D63-9A56-7AAB28BE0397}" type="pres">
      <dgm:prSet presAssocID="{81255394-1AC0-4622-9281-3825BC5CFF74}" presName="sibTrans" presStyleCnt="0"/>
      <dgm:spPr/>
    </dgm:pt>
    <dgm:pt modelId="{613AD248-5D5A-43FD-9CDF-D66E6C990CB2}" type="pres">
      <dgm:prSet presAssocID="{D67285D7-9109-402F-8E3A-F728BA6768F6}" presName="node" presStyleLbl="node1" presStyleIdx="5" presStyleCnt="12">
        <dgm:presLayoutVars>
          <dgm:bulletEnabled val="1"/>
        </dgm:presLayoutVars>
      </dgm:prSet>
      <dgm:spPr/>
    </dgm:pt>
    <dgm:pt modelId="{EA447002-2EBD-4925-8749-B20D455DEB1D}" type="pres">
      <dgm:prSet presAssocID="{AE12A962-3562-48D8-B5B8-DD29F67A9CE5}" presName="sibTrans" presStyleCnt="0"/>
      <dgm:spPr/>
    </dgm:pt>
    <dgm:pt modelId="{E9CDEBA5-18CD-4324-8A37-D3216FA4B559}" type="pres">
      <dgm:prSet presAssocID="{725DD09A-D47E-47E2-B3E1-F7A0D7CAFCF6}" presName="node" presStyleLbl="node1" presStyleIdx="6" presStyleCnt="12">
        <dgm:presLayoutVars>
          <dgm:bulletEnabled val="1"/>
        </dgm:presLayoutVars>
      </dgm:prSet>
      <dgm:spPr/>
    </dgm:pt>
    <dgm:pt modelId="{4CC2F76F-7968-4F44-A8F8-CFD32EC8BB23}" type="pres">
      <dgm:prSet presAssocID="{4401D894-B33D-4E50-92F1-73452806DC9A}" presName="sibTrans" presStyleCnt="0"/>
      <dgm:spPr/>
    </dgm:pt>
    <dgm:pt modelId="{BECF9DBE-9AF7-4919-8290-80B230CC5D50}" type="pres">
      <dgm:prSet presAssocID="{9F038337-9ACF-45D9-BE92-FFDA98F530AB}" presName="node" presStyleLbl="node1" presStyleIdx="7" presStyleCnt="12">
        <dgm:presLayoutVars>
          <dgm:bulletEnabled val="1"/>
        </dgm:presLayoutVars>
      </dgm:prSet>
      <dgm:spPr/>
    </dgm:pt>
    <dgm:pt modelId="{8717C49A-0403-408C-9BA0-A3B0E0B381BA}" type="pres">
      <dgm:prSet presAssocID="{071E192C-E5EC-4B46-B7EE-BB913E1FE4FB}" presName="sibTrans" presStyleCnt="0"/>
      <dgm:spPr/>
    </dgm:pt>
    <dgm:pt modelId="{7719DABB-5DA7-484A-B647-C1CACFEE54E9}" type="pres">
      <dgm:prSet presAssocID="{92CA1F80-062D-4CC1-A1D2-E74EC59B6DF3}" presName="node" presStyleLbl="node1" presStyleIdx="8" presStyleCnt="12">
        <dgm:presLayoutVars>
          <dgm:bulletEnabled val="1"/>
        </dgm:presLayoutVars>
      </dgm:prSet>
      <dgm:spPr/>
    </dgm:pt>
    <dgm:pt modelId="{997A498C-E09F-4ECA-B3A8-FE90D532503B}" type="pres">
      <dgm:prSet presAssocID="{7DB39E61-57BD-474F-BED5-F5C33E0D3B8F}" presName="sibTrans" presStyleCnt="0"/>
      <dgm:spPr/>
    </dgm:pt>
    <dgm:pt modelId="{850C7615-F967-4CB8-A579-324FF10882F0}" type="pres">
      <dgm:prSet presAssocID="{A7683C0A-BB41-46B5-BE0C-D346A28329AC}" presName="node" presStyleLbl="node1" presStyleIdx="9" presStyleCnt="12">
        <dgm:presLayoutVars>
          <dgm:bulletEnabled val="1"/>
        </dgm:presLayoutVars>
      </dgm:prSet>
      <dgm:spPr/>
    </dgm:pt>
    <dgm:pt modelId="{39367DDC-AF74-4BF3-9FA8-5793FD0AA33B}" type="pres">
      <dgm:prSet presAssocID="{C648F7F9-E46C-4218-BD91-3029F5E7CDD3}" presName="sibTrans" presStyleCnt="0"/>
      <dgm:spPr/>
    </dgm:pt>
    <dgm:pt modelId="{9AEFC280-CCF6-4CD5-85A0-917CC1830B94}" type="pres">
      <dgm:prSet presAssocID="{CD4824F5-C28F-4D39-8986-501E2431CBA0}" presName="node" presStyleLbl="node1" presStyleIdx="10" presStyleCnt="12">
        <dgm:presLayoutVars>
          <dgm:bulletEnabled val="1"/>
        </dgm:presLayoutVars>
      </dgm:prSet>
      <dgm:spPr/>
    </dgm:pt>
    <dgm:pt modelId="{AB3E220B-B9F8-4A43-84EC-4FF00BB3CAA4}" type="pres">
      <dgm:prSet presAssocID="{01CB05ED-4720-45BA-9AE5-0862FA443050}" presName="sibTrans" presStyleCnt="0"/>
      <dgm:spPr/>
    </dgm:pt>
    <dgm:pt modelId="{E6CD03CD-716F-4C8E-A311-C9083573EBE3}" type="pres">
      <dgm:prSet presAssocID="{15DB0872-BEA1-4540-A771-922E352B85F2}" presName="node" presStyleLbl="node1" presStyleIdx="11" presStyleCnt="12">
        <dgm:presLayoutVars>
          <dgm:bulletEnabled val="1"/>
        </dgm:presLayoutVars>
      </dgm:prSet>
      <dgm:spPr/>
    </dgm:pt>
  </dgm:ptLst>
  <dgm:cxnLst>
    <dgm:cxn modelId="{55222412-147C-42AB-812E-7F8A8F0E0633}" srcId="{CAC25ACC-6BE6-4074-BD41-E73B2494835B}" destId="{CD4824F5-C28F-4D39-8986-501E2431CBA0}" srcOrd="10" destOrd="0" parTransId="{D8863F3A-F4C1-48E2-9D6A-652C2BA77D61}" sibTransId="{01CB05ED-4720-45BA-9AE5-0862FA443050}"/>
    <dgm:cxn modelId="{0213D11A-C956-498A-9AAC-9C9649822CC2}" srcId="{CAC25ACC-6BE6-4074-BD41-E73B2494835B}" destId="{7F4E88B4-AE58-4B2B-BD7A-9BACA6805008}" srcOrd="0" destOrd="0" parTransId="{F5D5605A-2565-43F9-86C5-652EFB2FC57C}" sibTransId="{EDF50126-622B-4DE6-8C21-A8536354C5C8}"/>
    <dgm:cxn modelId="{009BE82C-C975-4854-89B6-B8112331BE9F}" srcId="{CAC25ACC-6BE6-4074-BD41-E73B2494835B}" destId="{725DD09A-D47E-47E2-B3E1-F7A0D7CAFCF6}" srcOrd="6" destOrd="0" parTransId="{3B2F70C2-8F97-4F70-9F44-19DB256C0D2D}" sibTransId="{4401D894-B33D-4E50-92F1-73452806DC9A}"/>
    <dgm:cxn modelId="{1C9EA935-198B-4AD9-9B96-2755B739216A}" srcId="{CAC25ACC-6BE6-4074-BD41-E73B2494835B}" destId="{8AD4BD59-0C6E-45EC-8E58-09610DB08F22}" srcOrd="1" destOrd="0" parTransId="{7C7BA7E0-8569-4528-B9A3-92831E9DCB85}" sibTransId="{CA7D3C1C-4A85-418D-A460-EDCF561104DA}"/>
    <dgm:cxn modelId="{ADD2FE3C-DEAD-4E6C-AD5D-E1C609DE4699}" type="presOf" srcId="{15DB0872-BEA1-4540-A771-922E352B85F2}" destId="{E6CD03CD-716F-4C8E-A311-C9083573EBE3}" srcOrd="0" destOrd="0" presId="urn:microsoft.com/office/officeart/2005/8/layout/default"/>
    <dgm:cxn modelId="{45C6393F-DEDA-4E2C-AAEA-0BA25D1686DC}" type="presOf" srcId="{CAC25ACC-6BE6-4074-BD41-E73B2494835B}" destId="{2ECD3DE9-FB59-4B33-A7A7-E884AD852FE0}" srcOrd="0" destOrd="0" presId="urn:microsoft.com/office/officeart/2005/8/layout/default"/>
    <dgm:cxn modelId="{14FC2640-9846-4747-ACEC-52D4765304E6}" type="presOf" srcId="{7F4E88B4-AE58-4B2B-BD7A-9BACA6805008}" destId="{8A4C94EC-D4C8-404C-A448-694FECC51528}" srcOrd="0" destOrd="0" presId="urn:microsoft.com/office/officeart/2005/8/layout/default"/>
    <dgm:cxn modelId="{F05AF669-4BF3-44A9-AF6C-2F7F7BBA0A9D}" srcId="{CAC25ACC-6BE6-4074-BD41-E73B2494835B}" destId="{9F038337-9ACF-45D9-BE92-FFDA98F530AB}" srcOrd="7" destOrd="0" parTransId="{C2F47F30-0111-4032-8CC6-91346AD73476}" sibTransId="{071E192C-E5EC-4B46-B7EE-BB913E1FE4FB}"/>
    <dgm:cxn modelId="{FBEBD74B-07F3-455A-BAFF-5B13FF9F04DE}" srcId="{CAC25ACC-6BE6-4074-BD41-E73B2494835B}" destId="{A7683C0A-BB41-46B5-BE0C-D346A28329AC}" srcOrd="9" destOrd="0" parTransId="{803E70BC-EA4F-4D19-BE1E-21D873194E24}" sibTransId="{C648F7F9-E46C-4218-BD91-3029F5E7CDD3}"/>
    <dgm:cxn modelId="{12CD237E-8365-43E9-B526-16771BB39E4F}" type="presOf" srcId="{725DD09A-D47E-47E2-B3E1-F7A0D7CAFCF6}" destId="{E9CDEBA5-18CD-4324-8A37-D3216FA4B559}" srcOrd="0" destOrd="0" presId="urn:microsoft.com/office/officeart/2005/8/layout/default"/>
    <dgm:cxn modelId="{C4D0E47F-0A13-4435-9571-C5BE22026BB5}" type="presOf" srcId="{92CA1F80-062D-4CC1-A1D2-E74EC59B6DF3}" destId="{7719DABB-5DA7-484A-B647-C1CACFEE54E9}" srcOrd="0" destOrd="0" presId="urn:microsoft.com/office/officeart/2005/8/layout/default"/>
    <dgm:cxn modelId="{01D9168F-F952-4CE3-91B8-AC6DB88932C2}" type="presOf" srcId="{E748BCCC-0862-4649-A998-EE2C73FBD236}" destId="{4C9FA839-29B5-4EE9-820B-2A1CE7931C24}" srcOrd="0" destOrd="0" presId="urn:microsoft.com/office/officeart/2005/8/layout/default"/>
    <dgm:cxn modelId="{CEEDBA8F-CBE3-4994-A3CF-74AFC716C5AB}" srcId="{CAC25ACC-6BE6-4074-BD41-E73B2494835B}" destId="{D67285D7-9109-402F-8E3A-F728BA6768F6}" srcOrd="5" destOrd="0" parTransId="{357A2A14-48F8-4D35-92FA-2D19114C2932}" sibTransId="{AE12A962-3562-48D8-B5B8-DD29F67A9CE5}"/>
    <dgm:cxn modelId="{7BC20C95-6E30-402F-BA1F-801404D0BBD9}" srcId="{CAC25ACC-6BE6-4074-BD41-E73B2494835B}" destId="{15DB0872-BEA1-4540-A771-922E352B85F2}" srcOrd="11" destOrd="0" parTransId="{3907062D-7801-4E6A-B0C6-9A0AFB455D7B}" sibTransId="{50E81E80-4DAF-4DB4-A21B-15B6C4B6992B}"/>
    <dgm:cxn modelId="{155AADAB-681C-4B6F-AE26-4B3C1A31E528}" type="presOf" srcId="{CD4824F5-C28F-4D39-8986-501E2431CBA0}" destId="{9AEFC280-CCF6-4CD5-85A0-917CC1830B94}" srcOrd="0" destOrd="0" presId="urn:microsoft.com/office/officeart/2005/8/layout/default"/>
    <dgm:cxn modelId="{EE4F9BAC-E2AF-48A6-BB58-19AD06855236}" srcId="{CAC25ACC-6BE6-4074-BD41-E73B2494835B}" destId="{7B8B37BC-D4C2-420F-A800-BE5F6D4971BD}" srcOrd="3" destOrd="0" parTransId="{7010D551-8BC9-462A-B3C0-EC446A2203D3}" sibTransId="{F7EDCD9E-CE6C-4799-A5F9-7F2C7C40BB06}"/>
    <dgm:cxn modelId="{C85982BE-CCC6-4EC6-AE40-88D9A8F200F0}" srcId="{CAC25ACC-6BE6-4074-BD41-E73B2494835B}" destId="{6409580A-4B57-4D41-BDB6-D47EBDFD5D83}" srcOrd="2" destOrd="0" parTransId="{7052EBE3-33DB-4ADC-80CC-0C71337E06E3}" sibTransId="{9A047691-141B-450B-87FB-0F3F6DE740B8}"/>
    <dgm:cxn modelId="{249FB3C1-FAE0-48A8-B6A4-E3558BDABA41}" type="presOf" srcId="{9F038337-9ACF-45D9-BE92-FFDA98F530AB}" destId="{BECF9DBE-9AF7-4919-8290-80B230CC5D50}" srcOrd="0" destOrd="0" presId="urn:microsoft.com/office/officeart/2005/8/layout/default"/>
    <dgm:cxn modelId="{DFB4A4C2-143A-4367-9DBA-F33C7C8EB1EE}" type="presOf" srcId="{8AD4BD59-0C6E-45EC-8E58-09610DB08F22}" destId="{7A274496-77FF-4720-8A16-EF019EA09DD5}" srcOrd="0" destOrd="0" presId="urn:microsoft.com/office/officeart/2005/8/layout/default"/>
    <dgm:cxn modelId="{79DB3ACC-2E8D-4B82-B21F-9111CC3C18FA}" srcId="{CAC25ACC-6BE6-4074-BD41-E73B2494835B}" destId="{92CA1F80-062D-4CC1-A1D2-E74EC59B6DF3}" srcOrd="8" destOrd="0" parTransId="{FC090F56-0613-4F8A-899E-47752D5400D9}" sibTransId="{7DB39E61-57BD-474F-BED5-F5C33E0D3B8F}"/>
    <dgm:cxn modelId="{0076B0D5-CFCC-4424-9FE9-83F7360C9386}" type="presOf" srcId="{7B8B37BC-D4C2-420F-A800-BE5F6D4971BD}" destId="{125CA945-150C-455F-AAA8-BC2EAA63F938}" srcOrd="0" destOrd="0" presId="urn:microsoft.com/office/officeart/2005/8/layout/default"/>
    <dgm:cxn modelId="{CD47DFD9-2E61-4B65-BA04-C03238087672}" type="presOf" srcId="{A7683C0A-BB41-46B5-BE0C-D346A28329AC}" destId="{850C7615-F967-4CB8-A579-324FF10882F0}" srcOrd="0" destOrd="0" presId="urn:microsoft.com/office/officeart/2005/8/layout/default"/>
    <dgm:cxn modelId="{F9A8DDE7-0049-42F4-B5F6-4800E69B174C}" srcId="{CAC25ACC-6BE6-4074-BD41-E73B2494835B}" destId="{E748BCCC-0862-4649-A998-EE2C73FBD236}" srcOrd="4" destOrd="0" parTransId="{208A87BB-B5FC-4197-95B6-305FBCD3A4E7}" sibTransId="{81255394-1AC0-4622-9281-3825BC5CFF74}"/>
    <dgm:cxn modelId="{B4BE21F3-5172-4AA5-B9F0-031160091879}" type="presOf" srcId="{D67285D7-9109-402F-8E3A-F728BA6768F6}" destId="{613AD248-5D5A-43FD-9CDF-D66E6C990CB2}" srcOrd="0" destOrd="0" presId="urn:microsoft.com/office/officeart/2005/8/layout/default"/>
    <dgm:cxn modelId="{036719FF-8DE1-44A9-B343-7F1FA44B2BAE}" type="presOf" srcId="{6409580A-4B57-4D41-BDB6-D47EBDFD5D83}" destId="{5FCBBE86-035E-4CE8-BB23-BB1F1C2B85DF}" srcOrd="0" destOrd="0" presId="urn:microsoft.com/office/officeart/2005/8/layout/default"/>
    <dgm:cxn modelId="{8503224C-9D67-4B66-9249-DB02AFEF8275}" type="presParOf" srcId="{2ECD3DE9-FB59-4B33-A7A7-E884AD852FE0}" destId="{8A4C94EC-D4C8-404C-A448-694FECC51528}" srcOrd="0" destOrd="0" presId="urn:microsoft.com/office/officeart/2005/8/layout/default"/>
    <dgm:cxn modelId="{0EC070E0-E8CB-44C2-B3C5-B90FA7839E4D}" type="presParOf" srcId="{2ECD3DE9-FB59-4B33-A7A7-E884AD852FE0}" destId="{900F6370-A598-40D4-9F5E-FB18E2A5BB85}" srcOrd="1" destOrd="0" presId="urn:microsoft.com/office/officeart/2005/8/layout/default"/>
    <dgm:cxn modelId="{90AD1195-C1D5-4129-B3D0-5DE3BE24BEFF}" type="presParOf" srcId="{2ECD3DE9-FB59-4B33-A7A7-E884AD852FE0}" destId="{7A274496-77FF-4720-8A16-EF019EA09DD5}" srcOrd="2" destOrd="0" presId="urn:microsoft.com/office/officeart/2005/8/layout/default"/>
    <dgm:cxn modelId="{5B02D68D-0902-4C38-8E90-5B90351DE256}" type="presParOf" srcId="{2ECD3DE9-FB59-4B33-A7A7-E884AD852FE0}" destId="{6267D795-6D1D-4D10-85CB-8446BF6DEB71}" srcOrd="3" destOrd="0" presId="urn:microsoft.com/office/officeart/2005/8/layout/default"/>
    <dgm:cxn modelId="{21642D74-9CD1-4D11-9C2F-A0339CE7EC19}" type="presParOf" srcId="{2ECD3DE9-FB59-4B33-A7A7-E884AD852FE0}" destId="{5FCBBE86-035E-4CE8-BB23-BB1F1C2B85DF}" srcOrd="4" destOrd="0" presId="urn:microsoft.com/office/officeart/2005/8/layout/default"/>
    <dgm:cxn modelId="{A9F463EA-3F02-45AB-8107-2F5FE6B13467}" type="presParOf" srcId="{2ECD3DE9-FB59-4B33-A7A7-E884AD852FE0}" destId="{97F9EFA6-9B28-4DB4-BD03-2E66386EBB15}" srcOrd="5" destOrd="0" presId="urn:microsoft.com/office/officeart/2005/8/layout/default"/>
    <dgm:cxn modelId="{121D3FEA-235E-462B-BA5C-DC9724A6195D}" type="presParOf" srcId="{2ECD3DE9-FB59-4B33-A7A7-E884AD852FE0}" destId="{125CA945-150C-455F-AAA8-BC2EAA63F938}" srcOrd="6" destOrd="0" presId="urn:microsoft.com/office/officeart/2005/8/layout/default"/>
    <dgm:cxn modelId="{E4BBCE7B-97A7-41E1-8D2F-6A482CE924FD}" type="presParOf" srcId="{2ECD3DE9-FB59-4B33-A7A7-E884AD852FE0}" destId="{24AA2F62-1FB3-415C-B5A5-CDD5AB1364A7}" srcOrd="7" destOrd="0" presId="urn:microsoft.com/office/officeart/2005/8/layout/default"/>
    <dgm:cxn modelId="{54E06087-FDD5-4B18-9AFD-220141B9F230}" type="presParOf" srcId="{2ECD3DE9-FB59-4B33-A7A7-E884AD852FE0}" destId="{4C9FA839-29B5-4EE9-820B-2A1CE7931C24}" srcOrd="8" destOrd="0" presId="urn:microsoft.com/office/officeart/2005/8/layout/default"/>
    <dgm:cxn modelId="{202D4D62-9E8E-4F9F-A56F-9E8CC864FBAD}" type="presParOf" srcId="{2ECD3DE9-FB59-4B33-A7A7-E884AD852FE0}" destId="{45AE1D4C-6AC7-4D63-9A56-7AAB28BE0397}" srcOrd="9" destOrd="0" presId="urn:microsoft.com/office/officeart/2005/8/layout/default"/>
    <dgm:cxn modelId="{61AF4A5C-6A5E-489E-9791-F785CD5882B2}" type="presParOf" srcId="{2ECD3DE9-FB59-4B33-A7A7-E884AD852FE0}" destId="{613AD248-5D5A-43FD-9CDF-D66E6C990CB2}" srcOrd="10" destOrd="0" presId="urn:microsoft.com/office/officeart/2005/8/layout/default"/>
    <dgm:cxn modelId="{F3AEF517-F732-4B57-AA76-9EC0E7072749}" type="presParOf" srcId="{2ECD3DE9-FB59-4B33-A7A7-E884AD852FE0}" destId="{EA447002-2EBD-4925-8749-B20D455DEB1D}" srcOrd="11" destOrd="0" presId="urn:microsoft.com/office/officeart/2005/8/layout/default"/>
    <dgm:cxn modelId="{8C6EBD67-6595-4945-95DA-FD557AEB2498}" type="presParOf" srcId="{2ECD3DE9-FB59-4B33-A7A7-E884AD852FE0}" destId="{E9CDEBA5-18CD-4324-8A37-D3216FA4B559}" srcOrd="12" destOrd="0" presId="urn:microsoft.com/office/officeart/2005/8/layout/default"/>
    <dgm:cxn modelId="{50823316-561A-4B52-8EF5-7DF25EE35A38}" type="presParOf" srcId="{2ECD3DE9-FB59-4B33-A7A7-E884AD852FE0}" destId="{4CC2F76F-7968-4F44-A8F8-CFD32EC8BB23}" srcOrd="13" destOrd="0" presId="urn:microsoft.com/office/officeart/2005/8/layout/default"/>
    <dgm:cxn modelId="{932E0E60-E50B-4BA1-B95E-8A76A5FD04BC}" type="presParOf" srcId="{2ECD3DE9-FB59-4B33-A7A7-E884AD852FE0}" destId="{BECF9DBE-9AF7-4919-8290-80B230CC5D50}" srcOrd="14" destOrd="0" presId="urn:microsoft.com/office/officeart/2005/8/layout/default"/>
    <dgm:cxn modelId="{DE388530-DFEF-4730-93AD-686333CF5A72}" type="presParOf" srcId="{2ECD3DE9-FB59-4B33-A7A7-E884AD852FE0}" destId="{8717C49A-0403-408C-9BA0-A3B0E0B381BA}" srcOrd="15" destOrd="0" presId="urn:microsoft.com/office/officeart/2005/8/layout/default"/>
    <dgm:cxn modelId="{91E30EC1-E88E-4ED3-AFDB-BED506E373A1}" type="presParOf" srcId="{2ECD3DE9-FB59-4B33-A7A7-E884AD852FE0}" destId="{7719DABB-5DA7-484A-B647-C1CACFEE54E9}" srcOrd="16" destOrd="0" presId="urn:microsoft.com/office/officeart/2005/8/layout/default"/>
    <dgm:cxn modelId="{46C40BB0-6B9A-4D97-9C37-0F1FA4AE5D2B}" type="presParOf" srcId="{2ECD3DE9-FB59-4B33-A7A7-E884AD852FE0}" destId="{997A498C-E09F-4ECA-B3A8-FE90D532503B}" srcOrd="17" destOrd="0" presId="urn:microsoft.com/office/officeart/2005/8/layout/default"/>
    <dgm:cxn modelId="{04D38CCD-215D-41DA-803C-DD3865E4F854}" type="presParOf" srcId="{2ECD3DE9-FB59-4B33-A7A7-E884AD852FE0}" destId="{850C7615-F967-4CB8-A579-324FF10882F0}" srcOrd="18" destOrd="0" presId="urn:microsoft.com/office/officeart/2005/8/layout/default"/>
    <dgm:cxn modelId="{41889F54-7B09-4E89-929D-DD231ED16778}" type="presParOf" srcId="{2ECD3DE9-FB59-4B33-A7A7-E884AD852FE0}" destId="{39367DDC-AF74-4BF3-9FA8-5793FD0AA33B}" srcOrd="19" destOrd="0" presId="urn:microsoft.com/office/officeart/2005/8/layout/default"/>
    <dgm:cxn modelId="{B560ADBC-E865-4F3A-ADEA-83BD0A97471E}" type="presParOf" srcId="{2ECD3DE9-FB59-4B33-A7A7-E884AD852FE0}" destId="{9AEFC280-CCF6-4CD5-85A0-917CC1830B94}" srcOrd="20" destOrd="0" presId="urn:microsoft.com/office/officeart/2005/8/layout/default"/>
    <dgm:cxn modelId="{01D8E24E-AC96-4D52-A4EE-56AE3C2022CB}" type="presParOf" srcId="{2ECD3DE9-FB59-4B33-A7A7-E884AD852FE0}" destId="{AB3E220B-B9F8-4A43-84EC-4FF00BB3CAA4}" srcOrd="21" destOrd="0" presId="urn:microsoft.com/office/officeart/2005/8/layout/default"/>
    <dgm:cxn modelId="{CF160EB0-4441-4D7B-9946-9BCB09CDD96D}" type="presParOf" srcId="{2ECD3DE9-FB59-4B33-A7A7-E884AD852FE0}" destId="{E6CD03CD-716F-4C8E-A311-C9083573EBE3}"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43046-4D9F-42C2-BBCE-B221102B5022}"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6AB7B051-FEB1-445F-BE6C-1A838FB26B0C}">
      <dgm:prSet/>
      <dgm:spPr/>
      <dgm:t>
        <a:bodyPr/>
        <a:lstStyle/>
        <a:p>
          <a:r>
            <a:rPr lang="en-US"/>
            <a:t>Information sharing enables :-</a:t>
          </a:r>
        </a:p>
      </dgm:t>
    </dgm:pt>
    <dgm:pt modelId="{298BF7D4-4007-4F1C-B9C4-610361DEC7D2}" type="parTrans" cxnId="{81E1A277-A621-4E04-BBAE-64456E40B841}">
      <dgm:prSet/>
      <dgm:spPr/>
      <dgm:t>
        <a:bodyPr/>
        <a:lstStyle/>
        <a:p>
          <a:endParaRPr lang="en-US"/>
        </a:p>
      </dgm:t>
    </dgm:pt>
    <dgm:pt modelId="{B2476ABB-3D04-440D-ADF2-F3EB8B60C525}" type="sibTrans" cxnId="{81E1A277-A621-4E04-BBAE-64456E40B841}">
      <dgm:prSet/>
      <dgm:spPr/>
      <dgm:t>
        <a:bodyPr/>
        <a:lstStyle/>
        <a:p>
          <a:endParaRPr lang="en-US"/>
        </a:p>
      </dgm:t>
    </dgm:pt>
    <dgm:pt modelId="{0DA5982F-9D11-4472-BE07-C8777D622546}">
      <dgm:prSet/>
      <dgm:spPr/>
      <dgm:t>
        <a:bodyPr/>
        <a:lstStyle/>
        <a:p>
          <a:r>
            <a:rPr lang="en-US"/>
            <a:t>early intervention and preventative work to safeguard and promote welfare, as well as for wider public protection. </a:t>
          </a:r>
        </a:p>
      </dgm:t>
    </dgm:pt>
    <dgm:pt modelId="{BDA6D7DB-EC4E-46B6-B59E-BFB3980B65EA}" type="parTrans" cxnId="{4C03269E-E8F7-46FC-8C39-C432C68E8A97}">
      <dgm:prSet/>
      <dgm:spPr/>
      <dgm:t>
        <a:bodyPr/>
        <a:lstStyle/>
        <a:p>
          <a:endParaRPr lang="en-US"/>
        </a:p>
      </dgm:t>
    </dgm:pt>
    <dgm:pt modelId="{5CF64578-ED7C-4162-AB62-693924B3B901}" type="sibTrans" cxnId="{4C03269E-E8F7-46FC-8C39-C432C68E8A97}">
      <dgm:prSet/>
      <dgm:spPr/>
      <dgm:t>
        <a:bodyPr/>
        <a:lstStyle/>
        <a:p>
          <a:endParaRPr lang="en-US"/>
        </a:p>
      </dgm:t>
    </dgm:pt>
    <dgm:pt modelId="{DFD161CC-9651-4536-8F78-3F3CF695C524}">
      <dgm:prSet/>
      <dgm:spPr/>
      <dgm:t>
        <a:bodyPr/>
        <a:lstStyle/>
        <a:p>
          <a:r>
            <a:rPr lang="en-US"/>
            <a:t>The public needs to be confident that their personal information is kept safe and secure. </a:t>
          </a:r>
        </a:p>
      </dgm:t>
    </dgm:pt>
    <dgm:pt modelId="{346CB15C-3AD8-4F42-9238-071B7A761806}" type="parTrans" cxnId="{17342CBD-C312-47F4-BD8D-CCADE24ADEC7}">
      <dgm:prSet/>
      <dgm:spPr/>
      <dgm:t>
        <a:bodyPr/>
        <a:lstStyle/>
        <a:p>
          <a:endParaRPr lang="en-US"/>
        </a:p>
      </dgm:t>
    </dgm:pt>
    <dgm:pt modelId="{BD50C680-08DF-420A-878F-DF12254FE263}" type="sibTrans" cxnId="{17342CBD-C312-47F4-BD8D-CCADE24ADEC7}">
      <dgm:prSet/>
      <dgm:spPr/>
      <dgm:t>
        <a:bodyPr/>
        <a:lstStyle/>
        <a:p>
          <a:endParaRPr lang="en-US"/>
        </a:p>
      </dgm:t>
    </dgm:pt>
    <dgm:pt modelId="{D2FED6E3-3FB6-4E2C-9F32-06E25742E73F}">
      <dgm:prSet/>
      <dgm:spPr/>
      <dgm:t>
        <a:bodyPr/>
        <a:lstStyle/>
        <a:p>
          <a:r>
            <a:rPr lang="en-US"/>
            <a:t>All members of the police service are responsible for ensuring that we share information appropriately as part of our day-to-day practice and do so confidently, proportionately and lawfully.</a:t>
          </a:r>
        </a:p>
      </dgm:t>
    </dgm:pt>
    <dgm:pt modelId="{629F96ED-E1FF-4623-85EE-0F2E72235325}" type="parTrans" cxnId="{7E50E10A-BA76-4B30-BE6E-4449A032E312}">
      <dgm:prSet/>
      <dgm:spPr/>
      <dgm:t>
        <a:bodyPr/>
        <a:lstStyle/>
        <a:p>
          <a:endParaRPr lang="en-US"/>
        </a:p>
      </dgm:t>
    </dgm:pt>
    <dgm:pt modelId="{D88C48BA-9A2E-4AB4-9B2B-CD1B91D85411}" type="sibTrans" cxnId="{7E50E10A-BA76-4B30-BE6E-4449A032E312}">
      <dgm:prSet/>
      <dgm:spPr/>
      <dgm:t>
        <a:bodyPr/>
        <a:lstStyle/>
        <a:p>
          <a:endParaRPr lang="en-US"/>
        </a:p>
      </dgm:t>
    </dgm:pt>
    <dgm:pt modelId="{F22874B2-7210-4911-9273-8E8FC22F1163}">
      <dgm:prSet/>
      <dgm:spPr/>
      <dgm:t>
        <a:bodyPr/>
        <a:lstStyle/>
        <a:p>
          <a:r>
            <a:rPr lang="en-US"/>
            <a:t>Information sharing can mean:-</a:t>
          </a:r>
        </a:p>
      </dgm:t>
    </dgm:pt>
    <dgm:pt modelId="{E8895442-5BFE-4E80-9A63-2E0A21B7102A}" type="parTrans" cxnId="{0F55AB6D-26E9-40DE-8CF3-E9B75C35826B}">
      <dgm:prSet/>
      <dgm:spPr/>
      <dgm:t>
        <a:bodyPr/>
        <a:lstStyle/>
        <a:p>
          <a:endParaRPr lang="en-US"/>
        </a:p>
      </dgm:t>
    </dgm:pt>
    <dgm:pt modelId="{18D84ED5-CD18-467C-9FE8-8A72AF083AC6}" type="sibTrans" cxnId="{0F55AB6D-26E9-40DE-8CF3-E9B75C35826B}">
      <dgm:prSet/>
      <dgm:spPr/>
      <dgm:t>
        <a:bodyPr/>
        <a:lstStyle/>
        <a:p>
          <a:endParaRPr lang="en-US"/>
        </a:p>
      </dgm:t>
    </dgm:pt>
    <dgm:pt modelId="{50AF38F7-CFDC-4442-9579-96273B254C00}">
      <dgm:prSet/>
      <dgm:spPr/>
      <dgm:t>
        <a:bodyPr/>
        <a:lstStyle/>
        <a:p>
          <a:r>
            <a:rPr lang="en-US"/>
            <a:t>disclosing information from one or more organisations to a third-party organisation(s)</a:t>
          </a:r>
        </a:p>
      </dgm:t>
    </dgm:pt>
    <dgm:pt modelId="{7C309F08-CCFA-410C-94EC-D95BB64AC104}" type="parTrans" cxnId="{D6EA98AD-7C75-458F-9AB1-20AE7D4BFE32}">
      <dgm:prSet/>
      <dgm:spPr/>
      <dgm:t>
        <a:bodyPr/>
        <a:lstStyle/>
        <a:p>
          <a:endParaRPr lang="en-US"/>
        </a:p>
      </dgm:t>
    </dgm:pt>
    <dgm:pt modelId="{2D9F3C4F-80B9-4E45-A769-59BDEC32B71D}" type="sibTrans" cxnId="{D6EA98AD-7C75-458F-9AB1-20AE7D4BFE32}">
      <dgm:prSet/>
      <dgm:spPr/>
      <dgm:t>
        <a:bodyPr/>
        <a:lstStyle/>
        <a:p>
          <a:endParaRPr lang="en-US"/>
        </a:p>
      </dgm:t>
    </dgm:pt>
    <dgm:pt modelId="{DC87CF56-5161-48B8-BA92-5A1A79C4A51B}">
      <dgm:prSet/>
      <dgm:spPr/>
      <dgm:t>
        <a:bodyPr/>
        <a:lstStyle/>
        <a:p>
          <a:r>
            <a:rPr lang="en-US"/>
            <a:t>sharing information between different parts of an organisation.</a:t>
          </a:r>
        </a:p>
      </dgm:t>
    </dgm:pt>
    <dgm:pt modelId="{9F92D0A5-6B97-4082-B01A-E6351E474CA2}" type="parTrans" cxnId="{149FCFB3-9BF1-49FA-ABE8-C393C034DC25}">
      <dgm:prSet/>
      <dgm:spPr/>
      <dgm:t>
        <a:bodyPr/>
        <a:lstStyle/>
        <a:p>
          <a:endParaRPr lang="en-US"/>
        </a:p>
      </dgm:t>
    </dgm:pt>
    <dgm:pt modelId="{ABC34517-3C46-4517-95D9-ABCEAE333CC3}" type="sibTrans" cxnId="{149FCFB3-9BF1-49FA-ABE8-C393C034DC25}">
      <dgm:prSet/>
      <dgm:spPr/>
      <dgm:t>
        <a:bodyPr/>
        <a:lstStyle/>
        <a:p>
          <a:endParaRPr lang="en-US"/>
        </a:p>
      </dgm:t>
    </dgm:pt>
    <dgm:pt modelId="{130079D3-A7BA-4E63-AD5B-220CD0D74AA3}">
      <dgm:prSet/>
      <dgm:spPr/>
      <dgm:t>
        <a:bodyPr/>
        <a:lstStyle/>
        <a:p>
          <a:r>
            <a:rPr lang="en-US"/>
            <a:t>processing information either on a one-off or an ongoing basis between partners for the purpose of achieving a common aim.</a:t>
          </a:r>
        </a:p>
      </dgm:t>
    </dgm:pt>
    <dgm:pt modelId="{AA70BD5C-329B-460D-AA35-149AA1C3E32D}" type="parTrans" cxnId="{D415A483-7DCE-4B02-ACDE-729F44C9BBAA}">
      <dgm:prSet/>
      <dgm:spPr/>
      <dgm:t>
        <a:bodyPr/>
        <a:lstStyle/>
        <a:p>
          <a:endParaRPr lang="en-US"/>
        </a:p>
      </dgm:t>
    </dgm:pt>
    <dgm:pt modelId="{119B2610-BF43-446D-B8CD-25372CCD11AB}" type="sibTrans" cxnId="{D415A483-7DCE-4B02-ACDE-729F44C9BBAA}">
      <dgm:prSet/>
      <dgm:spPr/>
      <dgm:t>
        <a:bodyPr/>
        <a:lstStyle/>
        <a:p>
          <a:endParaRPr lang="en-US"/>
        </a:p>
      </dgm:t>
    </dgm:pt>
    <dgm:pt modelId="{20E76EDC-D51F-4F60-93FA-875F92F0E657}" type="pres">
      <dgm:prSet presAssocID="{3C943046-4D9F-42C2-BBCE-B221102B5022}" presName="Name0" presStyleCnt="0">
        <dgm:presLayoutVars>
          <dgm:dir/>
          <dgm:resizeHandles val="exact"/>
        </dgm:presLayoutVars>
      </dgm:prSet>
      <dgm:spPr/>
    </dgm:pt>
    <dgm:pt modelId="{2151838B-56B6-4943-9DAC-9F3C149DE721}" type="pres">
      <dgm:prSet presAssocID="{6AB7B051-FEB1-445F-BE6C-1A838FB26B0C}" presName="node" presStyleLbl="node1" presStyleIdx="0" presStyleCnt="8">
        <dgm:presLayoutVars>
          <dgm:bulletEnabled val="1"/>
        </dgm:presLayoutVars>
      </dgm:prSet>
      <dgm:spPr/>
    </dgm:pt>
    <dgm:pt modelId="{9E8DF575-EB8B-4815-9760-2EE7DD99F2EF}" type="pres">
      <dgm:prSet presAssocID="{B2476ABB-3D04-440D-ADF2-F3EB8B60C525}" presName="sibTrans" presStyleLbl="sibTrans1D1" presStyleIdx="0" presStyleCnt="7"/>
      <dgm:spPr/>
    </dgm:pt>
    <dgm:pt modelId="{B8F1859D-9928-4E20-8CFB-AD0D56690889}" type="pres">
      <dgm:prSet presAssocID="{B2476ABB-3D04-440D-ADF2-F3EB8B60C525}" presName="connectorText" presStyleLbl="sibTrans1D1" presStyleIdx="0" presStyleCnt="7"/>
      <dgm:spPr/>
    </dgm:pt>
    <dgm:pt modelId="{65BEDFD1-1811-4925-9B83-88556F43B346}" type="pres">
      <dgm:prSet presAssocID="{0DA5982F-9D11-4472-BE07-C8777D622546}" presName="node" presStyleLbl="node1" presStyleIdx="1" presStyleCnt="8">
        <dgm:presLayoutVars>
          <dgm:bulletEnabled val="1"/>
        </dgm:presLayoutVars>
      </dgm:prSet>
      <dgm:spPr/>
    </dgm:pt>
    <dgm:pt modelId="{201D42A0-8AFC-4A74-B650-C3B1925A2746}" type="pres">
      <dgm:prSet presAssocID="{5CF64578-ED7C-4162-AB62-693924B3B901}" presName="sibTrans" presStyleLbl="sibTrans1D1" presStyleIdx="1" presStyleCnt="7"/>
      <dgm:spPr/>
    </dgm:pt>
    <dgm:pt modelId="{BF03EF5E-AB94-4318-920F-2A5A06EA03E5}" type="pres">
      <dgm:prSet presAssocID="{5CF64578-ED7C-4162-AB62-693924B3B901}" presName="connectorText" presStyleLbl="sibTrans1D1" presStyleIdx="1" presStyleCnt="7"/>
      <dgm:spPr/>
    </dgm:pt>
    <dgm:pt modelId="{F70FA331-1643-4AD6-B9BA-E9B523785617}" type="pres">
      <dgm:prSet presAssocID="{DFD161CC-9651-4536-8F78-3F3CF695C524}" presName="node" presStyleLbl="node1" presStyleIdx="2" presStyleCnt="8">
        <dgm:presLayoutVars>
          <dgm:bulletEnabled val="1"/>
        </dgm:presLayoutVars>
      </dgm:prSet>
      <dgm:spPr/>
    </dgm:pt>
    <dgm:pt modelId="{5DF06802-7C4D-4149-B79D-200199424CB4}" type="pres">
      <dgm:prSet presAssocID="{BD50C680-08DF-420A-878F-DF12254FE263}" presName="sibTrans" presStyleLbl="sibTrans1D1" presStyleIdx="2" presStyleCnt="7"/>
      <dgm:spPr/>
    </dgm:pt>
    <dgm:pt modelId="{AF7B9C0D-9A23-4008-9013-9DC32E3C6CCC}" type="pres">
      <dgm:prSet presAssocID="{BD50C680-08DF-420A-878F-DF12254FE263}" presName="connectorText" presStyleLbl="sibTrans1D1" presStyleIdx="2" presStyleCnt="7"/>
      <dgm:spPr/>
    </dgm:pt>
    <dgm:pt modelId="{525982EB-87F4-451B-AA05-FFA99BF8326D}" type="pres">
      <dgm:prSet presAssocID="{D2FED6E3-3FB6-4E2C-9F32-06E25742E73F}" presName="node" presStyleLbl="node1" presStyleIdx="3" presStyleCnt="8">
        <dgm:presLayoutVars>
          <dgm:bulletEnabled val="1"/>
        </dgm:presLayoutVars>
      </dgm:prSet>
      <dgm:spPr/>
    </dgm:pt>
    <dgm:pt modelId="{56BB1F2C-C1A4-4B5B-BE7E-6A149F7B83CD}" type="pres">
      <dgm:prSet presAssocID="{D88C48BA-9A2E-4AB4-9B2B-CD1B91D85411}" presName="sibTrans" presStyleLbl="sibTrans1D1" presStyleIdx="3" presStyleCnt="7"/>
      <dgm:spPr/>
    </dgm:pt>
    <dgm:pt modelId="{186B5858-A77B-4420-9EA2-36E79C7FD4E3}" type="pres">
      <dgm:prSet presAssocID="{D88C48BA-9A2E-4AB4-9B2B-CD1B91D85411}" presName="connectorText" presStyleLbl="sibTrans1D1" presStyleIdx="3" presStyleCnt="7"/>
      <dgm:spPr/>
    </dgm:pt>
    <dgm:pt modelId="{F3C6F498-D486-4341-937D-C514EC3E94D2}" type="pres">
      <dgm:prSet presAssocID="{F22874B2-7210-4911-9273-8E8FC22F1163}" presName="node" presStyleLbl="node1" presStyleIdx="4" presStyleCnt="8">
        <dgm:presLayoutVars>
          <dgm:bulletEnabled val="1"/>
        </dgm:presLayoutVars>
      </dgm:prSet>
      <dgm:spPr/>
    </dgm:pt>
    <dgm:pt modelId="{57FB3DCF-644C-4CC1-8A42-85DF1D62DE8A}" type="pres">
      <dgm:prSet presAssocID="{18D84ED5-CD18-467C-9FE8-8A72AF083AC6}" presName="sibTrans" presStyleLbl="sibTrans1D1" presStyleIdx="4" presStyleCnt="7"/>
      <dgm:spPr/>
    </dgm:pt>
    <dgm:pt modelId="{F4D0FE40-B7F3-41F3-B8E3-0515EACF8AE4}" type="pres">
      <dgm:prSet presAssocID="{18D84ED5-CD18-467C-9FE8-8A72AF083AC6}" presName="connectorText" presStyleLbl="sibTrans1D1" presStyleIdx="4" presStyleCnt="7"/>
      <dgm:spPr/>
    </dgm:pt>
    <dgm:pt modelId="{4AA27950-3322-4023-94E8-392424FA4A0E}" type="pres">
      <dgm:prSet presAssocID="{50AF38F7-CFDC-4442-9579-96273B254C00}" presName="node" presStyleLbl="node1" presStyleIdx="5" presStyleCnt="8">
        <dgm:presLayoutVars>
          <dgm:bulletEnabled val="1"/>
        </dgm:presLayoutVars>
      </dgm:prSet>
      <dgm:spPr/>
    </dgm:pt>
    <dgm:pt modelId="{2A68C9C4-BAB4-4153-B34F-11247D9E0A43}" type="pres">
      <dgm:prSet presAssocID="{2D9F3C4F-80B9-4E45-A769-59BDEC32B71D}" presName="sibTrans" presStyleLbl="sibTrans1D1" presStyleIdx="5" presStyleCnt="7"/>
      <dgm:spPr/>
    </dgm:pt>
    <dgm:pt modelId="{756E9BCE-3B0B-43FD-BF8E-A50AE884DBE8}" type="pres">
      <dgm:prSet presAssocID="{2D9F3C4F-80B9-4E45-A769-59BDEC32B71D}" presName="connectorText" presStyleLbl="sibTrans1D1" presStyleIdx="5" presStyleCnt="7"/>
      <dgm:spPr/>
    </dgm:pt>
    <dgm:pt modelId="{33D0AF1D-09D6-4D86-8E3D-B5A39724195C}" type="pres">
      <dgm:prSet presAssocID="{DC87CF56-5161-48B8-BA92-5A1A79C4A51B}" presName="node" presStyleLbl="node1" presStyleIdx="6" presStyleCnt="8">
        <dgm:presLayoutVars>
          <dgm:bulletEnabled val="1"/>
        </dgm:presLayoutVars>
      </dgm:prSet>
      <dgm:spPr/>
    </dgm:pt>
    <dgm:pt modelId="{7F5A2928-A52B-4CF1-8056-DDB53914F7DC}" type="pres">
      <dgm:prSet presAssocID="{ABC34517-3C46-4517-95D9-ABCEAE333CC3}" presName="sibTrans" presStyleLbl="sibTrans1D1" presStyleIdx="6" presStyleCnt="7"/>
      <dgm:spPr/>
    </dgm:pt>
    <dgm:pt modelId="{4A288565-7614-4194-A0E3-16CA5D5FE309}" type="pres">
      <dgm:prSet presAssocID="{ABC34517-3C46-4517-95D9-ABCEAE333CC3}" presName="connectorText" presStyleLbl="sibTrans1D1" presStyleIdx="6" presStyleCnt="7"/>
      <dgm:spPr/>
    </dgm:pt>
    <dgm:pt modelId="{1323578B-F0FD-4CC6-9EC5-9D352A76B648}" type="pres">
      <dgm:prSet presAssocID="{130079D3-A7BA-4E63-AD5B-220CD0D74AA3}" presName="node" presStyleLbl="node1" presStyleIdx="7" presStyleCnt="8">
        <dgm:presLayoutVars>
          <dgm:bulletEnabled val="1"/>
        </dgm:presLayoutVars>
      </dgm:prSet>
      <dgm:spPr/>
    </dgm:pt>
  </dgm:ptLst>
  <dgm:cxnLst>
    <dgm:cxn modelId="{7E50E10A-BA76-4B30-BE6E-4449A032E312}" srcId="{3C943046-4D9F-42C2-BBCE-B221102B5022}" destId="{D2FED6E3-3FB6-4E2C-9F32-06E25742E73F}" srcOrd="3" destOrd="0" parTransId="{629F96ED-E1FF-4623-85EE-0F2E72235325}" sibTransId="{D88C48BA-9A2E-4AB4-9B2B-CD1B91D85411}"/>
    <dgm:cxn modelId="{D8255F0E-63E4-426F-8485-10A43B9D0324}" type="presOf" srcId="{D2FED6E3-3FB6-4E2C-9F32-06E25742E73F}" destId="{525982EB-87F4-451B-AA05-FFA99BF8326D}" srcOrd="0" destOrd="0" presId="urn:microsoft.com/office/officeart/2016/7/layout/RepeatingBendingProcessNew"/>
    <dgm:cxn modelId="{ADA5B821-823A-4E65-B305-42F26AAB56BB}" type="presOf" srcId="{BD50C680-08DF-420A-878F-DF12254FE263}" destId="{AF7B9C0D-9A23-4008-9013-9DC32E3C6CCC}" srcOrd="1" destOrd="0" presId="urn:microsoft.com/office/officeart/2016/7/layout/RepeatingBendingProcessNew"/>
    <dgm:cxn modelId="{55ACAA26-81FF-4CF1-8626-933D0D2893B6}" type="presOf" srcId="{D88C48BA-9A2E-4AB4-9B2B-CD1B91D85411}" destId="{186B5858-A77B-4420-9EA2-36E79C7FD4E3}" srcOrd="1" destOrd="0" presId="urn:microsoft.com/office/officeart/2016/7/layout/RepeatingBendingProcessNew"/>
    <dgm:cxn modelId="{CAFBFB3B-F884-4448-8CAC-A50440946D2B}" type="presOf" srcId="{18D84ED5-CD18-467C-9FE8-8A72AF083AC6}" destId="{F4D0FE40-B7F3-41F3-B8E3-0515EACF8AE4}" srcOrd="1" destOrd="0" presId="urn:microsoft.com/office/officeart/2016/7/layout/RepeatingBendingProcessNew"/>
    <dgm:cxn modelId="{C9C6895C-C14C-4D0E-A5FF-BE95092AA7B1}" type="presOf" srcId="{ABC34517-3C46-4517-95D9-ABCEAE333CC3}" destId="{7F5A2928-A52B-4CF1-8056-DDB53914F7DC}" srcOrd="0" destOrd="0" presId="urn:microsoft.com/office/officeart/2016/7/layout/RepeatingBendingProcessNew"/>
    <dgm:cxn modelId="{2B3BED5E-CCCC-4599-956C-DA1EC62A1FF3}" type="presOf" srcId="{5CF64578-ED7C-4162-AB62-693924B3B901}" destId="{BF03EF5E-AB94-4318-920F-2A5A06EA03E5}" srcOrd="1" destOrd="0" presId="urn:microsoft.com/office/officeart/2016/7/layout/RepeatingBendingProcessNew"/>
    <dgm:cxn modelId="{B1A2E567-E259-4680-80B9-070347EFBFDE}" type="presOf" srcId="{130079D3-A7BA-4E63-AD5B-220CD0D74AA3}" destId="{1323578B-F0FD-4CC6-9EC5-9D352A76B648}" srcOrd="0" destOrd="0" presId="urn:microsoft.com/office/officeart/2016/7/layout/RepeatingBendingProcessNew"/>
    <dgm:cxn modelId="{B85EBE69-A884-4156-8908-A5FD20CAAD42}" type="presOf" srcId="{5CF64578-ED7C-4162-AB62-693924B3B901}" destId="{201D42A0-8AFC-4A74-B650-C3B1925A2746}" srcOrd="0" destOrd="0" presId="urn:microsoft.com/office/officeart/2016/7/layout/RepeatingBendingProcessNew"/>
    <dgm:cxn modelId="{DDA72E6C-2F67-405F-B711-78A6EE0976ED}" type="presOf" srcId="{F22874B2-7210-4911-9273-8E8FC22F1163}" destId="{F3C6F498-D486-4341-937D-C514EC3E94D2}" srcOrd="0" destOrd="0" presId="urn:microsoft.com/office/officeart/2016/7/layout/RepeatingBendingProcessNew"/>
    <dgm:cxn modelId="{0F55AB6D-26E9-40DE-8CF3-E9B75C35826B}" srcId="{3C943046-4D9F-42C2-BBCE-B221102B5022}" destId="{F22874B2-7210-4911-9273-8E8FC22F1163}" srcOrd="4" destOrd="0" parTransId="{E8895442-5BFE-4E80-9A63-2E0A21B7102A}" sibTransId="{18D84ED5-CD18-467C-9FE8-8A72AF083AC6}"/>
    <dgm:cxn modelId="{21F20A74-17C5-4E6B-8C57-605E77815D89}" type="presOf" srcId="{2D9F3C4F-80B9-4E45-A769-59BDEC32B71D}" destId="{2A68C9C4-BAB4-4153-B34F-11247D9E0A43}" srcOrd="0" destOrd="0" presId="urn:microsoft.com/office/officeart/2016/7/layout/RepeatingBendingProcessNew"/>
    <dgm:cxn modelId="{81E1A277-A621-4E04-BBAE-64456E40B841}" srcId="{3C943046-4D9F-42C2-BBCE-B221102B5022}" destId="{6AB7B051-FEB1-445F-BE6C-1A838FB26B0C}" srcOrd="0" destOrd="0" parTransId="{298BF7D4-4007-4F1C-B9C4-610361DEC7D2}" sibTransId="{B2476ABB-3D04-440D-ADF2-F3EB8B60C525}"/>
    <dgm:cxn modelId="{23874E78-4C1C-42C4-A10D-5A9B7499F53F}" type="presOf" srcId="{D88C48BA-9A2E-4AB4-9B2B-CD1B91D85411}" destId="{56BB1F2C-C1A4-4B5B-BE7E-6A149F7B83CD}" srcOrd="0" destOrd="0" presId="urn:microsoft.com/office/officeart/2016/7/layout/RepeatingBendingProcessNew"/>
    <dgm:cxn modelId="{24402E7E-4407-458F-8B92-5C78D2BBEF88}" type="presOf" srcId="{0DA5982F-9D11-4472-BE07-C8777D622546}" destId="{65BEDFD1-1811-4925-9B83-88556F43B346}" srcOrd="0" destOrd="0" presId="urn:microsoft.com/office/officeart/2016/7/layout/RepeatingBendingProcessNew"/>
    <dgm:cxn modelId="{D415A483-7DCE-4B02-ACDE-729F44C9BBAA}" srcId="{3C943046-4D9F-42C2-BBCE-B221102B5022}" destId="{130079D3-A7BA-4E63-AD5B-220CD0D74AA3}" srcOrd="7" destOrd="0" parTransId="{AA70BD5C-329B-460D-AA35-149AA1C3E32D}" sibTransId="{119B2610-BF43-446D-B8CD-25372CCD11AB}"/>
    <dgm:cxn modelId="{B74E9B99-A93C-48AC-8B1C-E4337EF0AA20}" type="presOf" srcId="{B2476ABB-3D04-440D-ADF2-F3EB8B60C525}" destId="{B8F1859D-9928-4E20-8CFB-AD0D56690889}" srcOrd="1" destOrd="0" presId="urn:microsoft.com/office/officeart/2016/7/layout/RepeatingBendingProcessNew"/>
    <dgm:cxn modelId="{4C03269E-E8F7-46FC-8C39-C432C68E8A97}" srcId="{3C943046-4D9F-42C2-BBCE-B221102B5022}" destId="{0DA5982F-9D11-4472-BE07-C8777D622546}" srcOrd="1" destOrd="0" parTransId="{BDA6D7DB-EC4E-46B6-B59E-BFB3980B65EA}" sibTransId="{5CF64578-ED7C-4162-AB62-693924B3B901}"/>
    <dgm:cxn modelId="{D6EA98AD-7C75-458F-9AB1-20AE7D4BFE32}" srcId="{3C943046-4D9F-42C2-BBCE-B221102B5022}" destId="{50AF38F7-CFDC-4442-9579-96273B254C00}" srcOrd="5" destOrd="0" parTransId="{7C309F08-CCFA-410C-94EC-D95BB64AC104}" sibTransId="{2D9F3C4F-80B9-4E45-A769-59BDEC32B71D}"/>
    <dgm:cxn modelId="{149FCFB3-9BF1-49FA-ABE8-C393C034DC25}" srcId="{3C943046-4D9F-42C2-BBCE-B221102B5022}" destId="{DC87CF56-5161-48B8-BA92-5A1A79C4A51B}" srcOrd="6" destOrd="0" parTransId="{9F92D0A5-6B97-4082-B01A-E6351E474CA2}" sibTransId="{ABC34517-3C46-4517-95D9-ABCEAE333CC3}"/>
    <dgm:cxn modelId="{17342CBD-C312-47F4-BD8D-CCADE24ADEC7}" srcId="{3C943046-4D9F-42C2-BBCE-B221102B5022}" destId="{DFD161CC-9651-4536-8F78-3F3CF695C524}" srcOrd="2" destOrd="0" parTransId="{346CB15C-3AD8-4F42-9238-071B7A761806}" sibTransId="{BD50C680-08DF-420A-878F-DF12254FE263}"/>
    <dgm:cxn modelId="{B644DDBD-E217-4BA6-812D-F8891DFE6262}" type="presOf" srcId="{2D9F3C4F-80B9-4E45-A769-59BDEC32B71D}" destId="{756E9BCE-3B0B-43FD-BF8E-A50AE884DBE8}" srcOrd="1" destOrd="0" presId="urn:microsoft.com/office/officeart/2016/7/layout/RepeatingBendingProcessNew"/>
    <dgm:cxn modelId="{E3DA57CB-A98A-47A4-8F1B-44788A8DBF9D}" type="presOf" srcId="{3C943046-4D9F-42C2-BBCE-B221102B5022}" destId="{20E76EDC-D51F-4F60-93FA-875F92F0E657}" srcOrd="0" destOrd="0" presId="urn:microsoft.com/office/officeart/2016/7/layout/RepeatingBendingProcessNew"/>
    <dgm:cxn modelId="{6F492ECF-1AE7-4240-8568-D8336DA82BB9}" type="presOf" srcId="{ABC34517-3C46-4517-95D9-ABCEAE333CC3}" destId="{4A288565-7614-4194-A0E3-16CA5D5FE309}" srcOrd="1" destOrd="0" presId="urn:microsoft.com/office/officeart/2016/7/layout/RepeatingBendingProcessNew"/>
    <dgm:cxn modelId="{DF71EFE1-24AE-400C-96F8-2606043B7519}" type="presOf" srcId="{50AF38F7-CFDC-4442-9579-96273B254C00}" destId="{4AA27950-3322-4023-94E8-392424FA4A0E}" srcOrd="0" destOrd="0" presId="urn:microsoft.com/office/officeart/2016/7/layout/RepeatingBendingProcessNew"/>
    <dgm:cxn modelId="{F20783F5-6517-404C-B002-EDD94F042689}" type="presOf" srcId="{6AB7B051-FEB1-445F-BE6C-1A838FB26B0C}" destId="{2151838B-56B6-4943-9DAC-9F3C149DE721}" srcOrd="0" destOrd="0" presId="urn:microsoft.com/office/officeart/2016/7/layout/RepeatingBendingProcessNew"/>
    <dgm:cxn modelId="{398013F7-A681-4E59-9052-CFB8A80F46D7}" type="presOf" srcId="{DFD161CC-9651-4536-8F78-3F3CF695C524}" destId="{F70FA331-1643-4AD6-B9BA-E9B523785617}" srcOrd="0" destOrd="0" presId="urn:microsoft.com/office/officeart/2016/7/layout/RepeatingBendingProcessNew"/>
    <dgm:cxn modelId="{A25B6CF8-2CBD-44E6-A40A-38F5D6B8355A}" type="presOf" srcId="{BD50C680-08DF-420A-878F-DF12254FE263}" destId="{5DF06802-7C4D-4149-B79D-200199424CB4}" srcOrd="0" destOrd="0" presId="urn:microsoft.com/office/officeart/2016/7/layout/RepeatingBendingProcessNew"/>
    <dgm:cxn modelId="{AFF4A0FB-69EB-4586-960C-E9A8E578B376}" type="presOf" srcId="{B2476ABB-3D04-440D-ADF2-F3EB8B60C525}" destId="{9E8DF575-EB8B-4815-9760-2EE7DD99F2EF}" srcOrd="0" destOrd="0" presId="urn:microsoft.com/office/officeart/2016/7/layout/RepeatingBendingProcessNew"/>
    <dgm:cxn modelId="{AA1A1CFC-75A1-43FE-ABC6-A8834D1F7081}" type="presOf" srcId="{DC87CF56-5161-48B8-BA92-5A1A79C4A51B}" destId="{33D0AF1D-09D6-4D86-8E3D-B5A39724195C}" srcOrd="0" destOrd="0" presId="urn:microsoft.com/office/officeart/2016/7/layout/RepeatingBendingProcessNew"/>
    <dgm:cxn modelId="{07F0FAFE-DAFC-429B-8CC6-270F287B7EF8}" type="presOf" srcId="{18D84ED5-CD18-467C-9FE8-8A72AF083AC6}" destId="{57FB3DCF-644C-4CC1-8A42-85DF1D62DE8A}" srcOrd="0" destOrd="0" presId="urn:microsoft.com/office/officeart/2016/7/layout/RepeatingBendingProcessNew"/>
    <dgm:cxn modelId="{446E8F8A-0477-4827-B6F1-DC1FB2FFE557}" type="presParOf" srcId="{20E76EDC-D51F-4F60-93FA-875F92F0E657}" destId="{2151838B-56B6-4943-9DAC-9F3C149DE721}" srcOrd="0" destOrd="0" presId="urn:microsoft.com/office/officeart/2016/7/layout/RepeatingBendingProcessNew"/>
    <dgm:cxn modelId="{B49D0648-FD20-4421-A6DA-249884E310AA}" type="presParOf" srcId="{20E76EDC-D51F-4F60-93FA-875F92F0E657}" destId="{9E8DF575-EB8B-4815-9760-2EE7DD99F2EF}" srcOrd="1" destOrd="0" presId="urn:microsoft.com/office/officeart/2016/7/layout/RepeatingBendingProcessNew"/>
    <dgm:cxn modelId="{E11D67C2-8B42-4A95-AB44-00530A45726E}" type="presParOf" srcId="{9E8DF575-EB8B-4815-9760-2EE7DD99F2EF}" destId="{B8F1859D-9928-4E20-8CFB-AD0D56690889}" srcOrd="0" destOrd="0" presId="urn:microsoft.com/office/officeart/2016/7/layout/RepeatingBendingProcessNew"/>
    <dgm:cxn modelId="{32A80939-D62B-4C79-8320-5BFEEE2BF769}" type="presParOf" srcId="{20E76EDC-D51F-4F60-93FA-875F92F0E657}" destId="{65BEDFD1-1811-4925-9B83-88556F43B346}" srcOrd="2" destOrd="0" presId="urn:microsoft.com/office/officeart/2016/7/layout/RepeatingBendingProcessNew"/>
    <dgm:cxn modelId="{9C21F732-D1AC-4320-8272-F3909AD1AD5C}" type="presParOf" srcId="{20E76EDC-D51F-4F60-93FA-875F92F0E657}" destId="{201D42A0-8AFC-4A74-B650-C3B1925A2746}" srcOrd="3" destOrd="0" presId="urn:microsoft.com/office/officeart/2016/7/layout/RepeatingBendingProcessNew"/>
    <dgm:cxn modelId="{D6AAC3B3-C194-4C26-BB5F-D67321E30FAE}" type="presParOf" srcId="{201D42A0-8AFC-4A74-B650-C3B1925A2746}" destId="{BF03EF5E-AB94-4318-920F-2A5A06EA03E5}" srcOrd="0" destOrd="0" presId="urn:microsoft.com/office/officeart/2016/7/layout/RepeatingBendingProcessNew"/>
    <dgm:cxn modelId="{8197DE09-BE68-4982-81A2-3CEB77EE7208}" type="presParOf" srcId="{20E76EDC-D51F-4F60-93FA-875F92F0E657}" destId="{F70FA331-1643-4AD6-B9BA-E9B523785617}" srcOrd="4" destOrd="0" presId="urn:microsoft.com/office/officeart/2016/7/layout/RepeatingBendingProcessNew"/>
    <dgm:cxn modelId="{576FF7C5-FAE5-4F14-B4D1-AECD2BAF28C6}" type="presParOf" srcId="{20E76EDC-D51F-4F60-93FA-875F92F0E657}" destId="{5DF06802-7C4D-4149-B79D-200199424CB4}" srcOrd="5" destOrd="0" presId="urn:microsoft.com/office/officeart/2016/7/layout/RepeatingBendingProcessNew"/>
    <dgm:cxn modelId="{B05B9CCE-27B8-4C3E-AE1E-446D971A77DB}" type="presParOf" srcId="{5DF06802-7C4D-4149-B79D-200199424CB4}" destId="{AF7B9C0D-9A23-4008-9013-9DC32E3C6CCC}" srcOrd="0" destOrd="0" presId="urn:microsoft.com/office/officeart/2016/7/layout/RepeatingBendingProcessNew"/>
    <dgm:cxn modelId="{CBCB7509-FDDE-4BA6-B05D-7A7D6A779E6A}" type="presParOf" srcId="{20E76EDC-D51F-4F60-93FA-875F92F0E657}" destId="{525982EB-87F4-451B-AA05-FFA99BF8326D}" srcOrd="6" destOrd="0" presId="urn:microsoft.com/office/officeart/2016/7/layout/RepeatingBendingProcessNew"/>
    <dgm:cxn modelId="{7B77EB8E-AAAC-445B-95B3-A42297E0A9EA}" type="presParOf" srcId="{20E76EDC-D51F-4F60-93FA-875F92F0E657}" destId="{56BB1F2C-C1A4-4B5B-BE7E-6A149F7B83CD}" srcOrd="7" destOrd="0" presId="urn:microsoft.com/office/officeart/2016/7/layout/RepeatingBendingProcessNew"/>
    <dgm:cxn modelId="{78B68679-125B-4E50-92AE-F96BD98CC14B}" type="presParOf" srcId="{56BB1F2C-C1A4-4B5B-BE7E-6A149F7B83CD}" destId="{186B5858-A77B-4420-9EA2-36E79C7FD4E3}" srcOrd="0" destOrd="0" presId="urn:microsoft.com/office/officeart/2016/7/layout/RepeatingBendingProcessNew"/>
    <dgm:cxn modelId="{41A7A95F-7D44-4B5C-81C4-5DA241E2B031}" type="presParOf" srcId="{20E76EDC-D51F-4F60-93FA-875F92F0E657}" destId="{F3C6F498-D486-4341-937D-C514EC3E94D2}" srcOrd="8" destOrd="0" presId="urn:microsoft.com/office/officeart/2016/7/layout/RepeatingBendingProcessNew"/>
    <dgm:cxn modelId="{72754425-0297-426B-9CD5-BF259737D744}" type="presParOf" srcId="{20E76EDC-D51F-4F60-93FA-875F92F0E657}" destId="{57FB3DCF-644C-4CC1-8A42-85DF1D62DE8A}" srcOrd="9" destOrd="0" presId="urn:microsoft.com/office/officeart/2016/7/layout/RepeatingBendingProcessNew"/>
    <dgm:cxn modelId="{68C4845A-48BD-48FD-8349-CFBF409D6C5F}" type="presParOf" srcId="{57FB3DCF-644C-4CC1-8A42-85DF1D62DE8A}" destId="{F4D0FE40-B7F3-41F3-B8E3-0515EACF8AE4}" srcOrd="0" destOrd="0" presId="urn:microsoft.com/office/officeart/2016/7/layout/RepeatingBendingProcessNew"/>
    <dgm:cxn modelId="{644C4DFD-ABBC-4333-8EE7-2C44AE9BDCD6}" type="presParOf" srcId="{20E76EDC-D51F-4F60-93FA-875F92F0E657}" destId="{4AA27950-3322-4023-94E8-392424FA4A0E}" srcOrd="10" destOrd="0" presId="urn:microsoft.com/office/officeart/2016/7/layout/RepeatingBendingProcessNew"/>
    <dgm:cxn modelId="{BD729786-9DDE-4BB1-A31B-76E4B8211625}" type="presParOf" srcId="{20E76EDC-D51F-4F60-93FA-875F92F0E657}" destId="{2A68C9C4-BAB4-4153-B34F-11247D9E0A43}" srcOrd="11" destOrd="0" presId="urn:microsoft.com/office/officeart/2016/7/layout/RepeatingBendingProcessNew"/>
    <dgm:cxn modelId="{9398B6A1-34A2-4F3A-9D9D-D1E127CA88D3}" type="presParOf" srcId="{2A68C9C4-BAB4-4153-B34F-11247D9E0A43}" destId="{756E9BCE-3B0B-43FD-BF8E-A50AE884DBE8}" srcOrd="0" destOrd="0" presId="urn:microsoft.com/office/officeart/2016/7/layout/RepeatingBendingProcessNew"/>
    <dgm:cxn modelId="{92A808B5-0DDE-49A7-98E5-50D23D646367}" type="presParOf" srcId="{20E76EDC-D51F-4F60-93FA-875F92F0E657}" destId="{33D0AF1D-09D6-4D86-8E3D-B5A39724195C}" srcOrd="12" destOrd="0" presId="urn:microsoft.com/office/officeart/2016/7/layout/RepeatingBendingProcessNew"/>
    <dgm:cxn modelId="{6A04892E-DD53-45B1-9374-537F895B52B6}" type="presParOf" srcId="{20E76EDC-D51F-4F60-93FA-875F92F0E657}" destId="{7F5A2928-A52B-4CF1-8056-DDB53914F7DC}" srcOrd="13" destOrd="0" presId="urn:microsoft.com/office/officeart/2016/7/layout/RepeatingBendingProcessNew"/>
    <dgm:cxn modelId="{E3CCA20D-7B63-4BC5-8315-275C5C3F3F1C}" type="presParOf" srcId="{7F5A2928-A52B-4CF1-8056-DDB53914F7DC}" destId="{4A288565-7614-4194-A0E3-16CA5D5FE309}" srcOrd="0" destOrd="0" presId="urn:microsoft.com/office/officeart/2016/7/layout/RepeatingBendingProcessNew"/>
    <dgm:cxn modelId="{953FF86C-2570-4266-A1EA-7CB44C5CE9E7}" type="presParOf" srcId="{20E76EDC-D51F-4F60-93FA-875F92F0E657}" destId="{1323578B-F0FD-4CC6-9EC5-9D352A76B648}"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7E4A7B-F099-4D2A-9546-43CA9464D27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6F225AF-92BE-4803-AE1F-6256EB38D0CF}">
      <dgm:prSet/>
      <dgm:spPr/>
      <dgm:t>
        <a:bodyPr/>
        <a:lstStyle/>
        <a:p>
          <a:r>
            <a:rPr lang="en-US"/>
            <a:t>Data processing contract</a:t>
          </a:r>
        </a:p>
      </dgm:t>
    </dgm:pt>
    <dgm:pt modelId="{A8ACA8A5-B237-4C29-B330-CBC44122A02C}" type="parTrans" cxnId="{6EC691CA-7515-4B65-851C-E7A2F4FD0CF7}">
      <dgm:prSet/>
      <dgm:spPr/>
      <dgm:t>
        <a:bodyPr/>
        <a:lstStyle/>
        <a:p>
          <a:endParaRPr lang="en-US"/>
        </a:p>
      </dgm:t>
    </dgm:pt>
    <dgm:pt modelId="{AAD3B03D-48A5-4A11-B364-421369254D03}" type="sibTrans" cxnId="{6EC691CA-7515-4B65-851C-E7A2F4FD0CF7}">
      <dgm:prSet/>
      <dgm:spPr/>
      <dgm:t>
        <a:bodyPr/>
        <a:lstStyle/>
        <a:p>
          <a:endParaRPr lang="en-US"/>
        </a:p>
      </dgm:t>
    </dgm:pt>
    <dgm:pt modelId="{61609479-9C53-42C7-8587-F3F4929D98EF}">
      <dgm:prSet/>
      <dgm:spPr/>
      <dgm:t>
        <a:bodyPr/>
        <a:lstStyle/>
        <a:p>
          <a:r>
            <a:rPr lang="en-US"/>
            <a:t>Memorandum of understanding</a:t>
          </a:r>
        </a:p>
      </dgm:t>
    </dgm:pt>
    <dgm:pt modelId="{F1A5F4E8-1E4E-4BE7-92BC-3D5F68806286}" type="parTrans" cxnId="{F82EC6D4-BF67-499F-ACC5-BB1957387DAD}">
      <dgm:prSet/>
      <dgm:spPr/>
      <dgm:t>
        <a:bodyPr/>
        <a:lstStyle/>
        <a:p>
          <a:endParaRPr lang="en-US"/>
        </a:p>
      </dgm:t>
    </dgm:pt>
    <dgm:pt modelId="{28C42E02-0FD8-46A2-869E-340A29DFC429}" type="sibTrans" cxnId="{F82EC6D4-BF67-499F-ACC5-BB1957387DAD}">
      <dgm:prSet/>
      <dgm:spPr/>
      <dgm:t>
        <a:bodyPr/>
        <a:lstStyle/>
        <a:p>
          <a:endParaRPr lang="en-US"/>
        </a:p>
      </dgm:t>
    </dgm:pt>
    <dgm:pt modelId="{C5B7225E-2969-4CF8-BB57-C059AE3F8275}">
      <dgm:prSet/>
      <dgm:spPr/>
      <dgm:t>
        <a:bodyPr/>
        <a:lstStyle/>
        <a:p>
          <a:r>
            <a:rPr lang="en-US"/>
            <a:t>Service level agreement</a:t>
          </a:r>
        </a:p>
      </dgm:t>
    </dgm:pt>
    <dgm:pt modelId="{C0CEF881-E035-419A-9644-0A068A8C76B1}" type="parTrans" cxnId="{380F4DAF-23AF-48C8-A3D3-5AF8EDCE78A5}">
      <dgm:prSet/>
      <dgm:spPr/>
      <dgm:t>
        <a:bodyPr/>
        <a:lstStyle/>
        <a:p>
          <a:endParaRPr lang="en-US"/>
        </a:p>
      </dgm:t>
    </dgm:pt>
    <dgm:pt modelId="{95B4A6EB-7CB4-4331-99B7-CC49A63A74DC}" type="sibTrans" cxnId="{380F4DAF-23AF-48C8-A3D3-5AF8EDCE78A5}">
      <dgm:prSet/>
      <dgm:spPr/>
      <dgm:t>
        <a:bodyPr/>
        <a:lstStyle/>
        <a:p>
          <a:endParaRPr lang="en-US"/>
        </a:p>
      </dgm:t>
    </dgm:pt>
    <dgm:pt modelId="{437C1719-C386-461C-94DC-C531FD18AF94}">
      <dgm:prSet/>
      <dgm:spPr/>
      <dgm:t>
        <a:bodyPr/>
        <a:lstStyle/>
        <a:p>
          <a:r>
            <a:rPr lang="en-US"/>
            <a:t>Information sharing agreement</a:t>
          </a:r>
        </a:p>
      </dgm:t>
    </dgm:pt>
    <dgm:pt modelId="{3F3687CB-8F2C-41C3-8554-C2895FBCC4AE}" type="parTrans" cxnId="{D0A6F221-9FA9-4EE1-9044-32299FD53796}">
      <dgm:prSet/>
      <dgm:spPr/>
      <dgm:t>
        <a:bodyPr/>
        <a:lstStyle/>
        <a:p>
          <a:endParaRPr lang="en-US"/>
        </a:p>
      </dgm:t>
    </dgm:pt>
    <dgm:pt modelId="{C37C993F-62FD-4E1C-BCEA-567B0F2CC8CE}" type="sibTrans" cxnId="{D0A6F221-9FA9-4EE1-9044-32299FD53796}">
      <dgm:prSet/>
      <dgm:spPr/>
      <dgm:t>
        <a:bodyPr/>
        <a:lstStyle/>
        <a:p>
          <a:endParaRPr lang="en-US"/>
        </a:p>
      </dgm:t>
    </dgm:pt>
    <dgm:pt modelId="{725DF8B0-2D85-4075-99A2-B05B99407C0F}">
      <dgm:prSet/>
      <dgm:spPr/>
      <dgm:t>
        <a:bodyPr/>
        <a:lstStyle/>
        <a:p>
          <a:r>
            <a:rPr lang="en-US"/>
            <a:t>We will look into these in more detail during the workshop</a:t>
          </a:r>
        </a:p>
      </dgm:t>
    </dgm:pt>
    <dgm:pt modelId="{19031792-59FD-43A2-B15E-48D4F8A167A5}" type="parTrans" cxnId="{518C8BEE-69DC-4B0E-9BDB-A9DF8F287EBA}">
      <dgm:prSet/>
      <dgm:spPr/>
      <dgm:t>
        <a:bodyPr/>
        <a:lstStyle/>
        <a:p>
          <a:endParaRPr lang="en-US"/>
        </a:p>
      </dgm:t>
    </dgm:pt>
    <dgm:pt modelId="{F2AB5DA1-1225-4A45-BA97-2581CD4F4F4E}" type="sibTrans" cxnId="{518C8BEE-69DC-4B0E-9BDB-A9DF8F287EBA}">
      <dgm:prSet/>
      <dgm:spPr/>
      <dgm:t>
        <a:bodyPr/>
        <a:lstStyle/>
        <a:p>
          <a:endParaRPr lang="en-US"/>
        </a:p>
      </dgm:t>
    </dgm:pt>
    <dgm:pt modelId="{2476319D-0B32-4586-A037-15660631DA75}" type="pres">
      <dgm:prSet presAssocID="{857E4A7B-F099-4D2A-9546-43CA9464D279}" presName="vert0" presStyleCnt="0">
        <dgm:presLayoutVars>
          <dgm:dir/>
          <dgm:animOne val="branch"/>
          <dgm:animLvl val="lvl"/>
        </dgm:presLayoutVars>
      </dgm:prSet>
      <dgm:spPr/>
    </dgm:pt>
    <dgm:pt modelId="{445A7243-BFA8-4B56-B94F-3449B7ADD896}" type="pres">
      <dgm:prSet presAssocID="{36F225AF-92BE-4803-AE1F-6256EB38D0CF}" presName="thickLine" presStyleLbl="alignNode1" presStyleIdx="0" presStyleCnt="5"/>
      <dgm:spPr/>
    </dgm:pt>
    <dgm:pt modelId="{0AE94836-E365-4851-9D32-7EA6DE065176}" type="pres">
      <dgm:prSet presAssocID="{36F225AF-92BE-4803-AE1F-6256EB38D0CF}" presName="horz1" presStyleCnt="0"/>
      <dgm:spPr/>
    </dgm:pt>
    <dgm:pt modelId="{20BC8D26-14B9-4F9B-8305-7DBE92333FDA}" type="pres">
      <dgm:prSet presAssocID="{36F225AF-92BE-4803-AE1F-6256EB38D0CF}" presName="tx1" presStyleLbl="revTx" presStyleIdx="0" presStyleCnt="5"/>
      <dgm:spPr/>
    </dgm:pt>
    <dgm:pt modelId="{87984D30-D525-4711-8999-EC8DDBFD8410}" type="pres">
      <dgm:prSet presAssocID="{36F225AF-92BE-4803-AE1F-6256EB38D0CF}" presName="vert1" presStyleCnt="0"/>
      <dgm:spPr/>
    </dgm:pt>
    <dgm:pt modelId="{4EDB3827-5E7F-4738-969A-0765C3BD88FB}" type="pres">
      <dgm:prSet presAssocID="{61609479-9C53-42C7-8587-F3F4929D98EF}" presName="thickLine" presStyleLbl="alignNode1" presStyleIdx="1" presStyleCnt="5"/>
      <dgm:spPr/>
    </dgm:pt>
    <dgm:pt modelId="{3AB283A6-3D96-4081-B882-9FBF537F3BA5}" type="pres">
      <dgm:prSet presAssocID="{61609479-9C53-42C7-8587-F3F4929D98EF}" presName="horz1" presStyleCnt="0"/>
      <dgm:spPr/>
    </dgm:pt>
    <dgm:pt modelId="{E5793257-1954-466F-BB3B-3BE9D1F42260}" type="pres">
      <dgm:prSet presAssocID="{61609479-9C53-42C7-8587-F3F4929D98EF}" presName="tx1" presStyleLbl="revTx" presStyleIdx="1" presStyleCnt="5"/>
      <dgm:spPr/>
    </dgm:pt>
    <dgm:pt modelId="{2B8B87E3-3D84-42D8-9CDF-440183FEFBA8}" type="pres">
      <dgm:prSet presAssocID="{61609479-9C53-42C7-8587-F3F4929D98EF}" presName="vert1" presStyleCnt="0"/>
      <dgm:spPr/>
    </dgm:pt>
    <dgm:pt modelId="{371A4F7B-997B-4EB6-852B-27888CC2D8C7}" type="pres">
      <dgm:prSet presAssocID="{C5B7225E-2969-4CF8-BB57-C059AE3F8275}" presName="thickLine" presStyleLbl="alignNode1" presStyleIdx="2" presStyleCnt="5"/>
      <dgm:spPr/>
    </dgm:pt>
    <dgm:pt modelId="{6D2E0033-FC15-4D1C-9C45-10ACCD8EBDD6}" type="pres">
      <dgm:prSet presAssocID="{C5B7225E-2969-4CF8-BB57-C059AE3F8275}" presName="horz1" presStyleCnt="0"/>
      <dgm:spPr/>
    </dgm:pt>
    <dgm:pt modelId="{8638AA35-5C6B-419C-8ACC-BAC5CAC91859}" type="pres">
      <dgm:prSet presAssocID="{C5B7225E-2969-4CF8-BB57-C059AE3F8275}" presName="tx1" presStyleLbl="revTx" presStyleIdx="2" presStyleCnt="5"/>
      <dgm:spPr/>
    </dgm:pt>
    <dgm:pt modelId="{8E1E5975-0757-4398-8839-CB15B289C720}" type="pres">
      <dgm:prSet presAssocID="{C5B7225E-2969-4CF8-BB57-C059AE3F8275}" presName="vert1" presStyleCnt="0"/>
      <dgm:spPr/>
    </dgm:pt>
    <dgm:pt modelId="{1A037A3F-4B04-4F97-A21D-B00DE7EAC08A}" type="pres">
      <dgm:prSet presAssocID="{437C1719-C386-461C-94DC-C531FD18AF94}" presName="thickLine" presStyleLbl="alignNode1" presStyleIdx="3" presStyleCnt="5"/>
      <dgm:spPr/>
    </dgm:pt>
    <dgm:pt modelId="{F88A0437-991A-4025-B3D6-4E0C1E6ECD94}" type="pres">
      <dgm:prSet presAssocID="{437C1719-C386-461C-94DC-C531FD18AF94}" presName="horz1" presStyleCnt="0"/>
      <dgm:spPr/>
    </dgm:pt>
    <dgm:pt modelId="{32D78722-57A2-4A79-A01C-152DACB738DD}" type="pres">
      <dgm:prSet presAssocID="{437C1719-C386-461C-94DC-C531FD18AF94}" presName="tx1" presStyleLbl="revTx" presStyleIdx="3" presStyleCnt="5"/>
      <dgm:spPr/>
    </dgm:pt>
    <dgm:pt modelId="{97DDD597-DF4B-4A32-A5CE-EE79DDB630B1}" type="pres">
      <dgm:prSet presAssocID="{437C1719-C386-461C-94DC-C531FD18AF94}" presName="vert1" presStyleCnt="0"/>
      <dgm:spPr/>
    </dgm:pt>
    <dgm:pt modelId="{7504882F-A143-4BB2-A710-95F6240E2369}" type="pres">
      <dgm:prSet presAssocID="{725DF8B0-2D85-4075-99A2-B05B99407C0F}" presName="thickLine" presStyleLbl="alignNode1" presStyleIdx="4" presStyleCnt="5"/>
      <dgm:spPr/>
    </dgm:pt>
    <dgm:pt modelId="{04A6EDBE-324D-4958-8826-37222A72EFC5}" type="pres">
      <dgm:prSet presAssocID="{725DF8B0-2D85-4075-99A2-B05B99407C0F}" presName="horz1" presStyleCnt="0"/>
      <dgm:spPr/>
    </dgm:pt>
    <dgm:pt modelId="{C9E2D58B-388A-42A1-A3FB-1E9F854EE535}" type="pres">
      <dgm:prSet presAssocID="{725DF8B0-2D85-4075-99A2-B05B99407C0F}" presName="tx1" presStyleLbl="revTx" presStyleIdx="4" presStyleCnt="5"/>
      <dgm:spPr/>
    </dgm:pt>
    <dgm:pt modelId="{A38B9B2C-BB30-4932-805F-4CBCE3676246}" type="pres">
      <dgm:prSet presAssocID="{725DF8B0-2D85-4075-99A2-B05B99407C0F}" presName="vert1" presStyleCnt="0"/>
      <dgm:spPr/>
    </dgm:pt>
  </dgm:ptLst>
  <dgm:cxnLst>
    <dgm:cxn modelId="{A081B710-CA36-4AA3-B732-A17852C82489}" type="presOf" srcId="{61609479-9C53-42C7-8587-F3F4929D98EF}" destId="{E5793257-1954-466F-BB3B-3BE9D1F42260}" srcOrd="0" destOrd="0" presId="urn:microsoft.com/office/officeart/2008/layout/LinedList"/>
    <dgm:cxn modelId="{D0A6F221-9FA9-4EE1-9044-32299FD53796}" srcId="{857E4A7B-F099-4D2A-9546-43CA9464D279}" destId="{437C1719-C386-461C-94DC-C531FD18AF94}" srcOrd="3" destOrd="0" parTransId="{3F3687CB-8F2C-41C3-8554-C2895FBCC4AE}" sibTransId="{C37C993F-62FD-4E1C-BCEA-567B0F2CC8CE}"/>
    <dgm:cxn modelId="{55BD6B6D-9CC2-4327-84CC-11573DA291BB}" type="presOf" srcId="{437C1719-C386-461C-94DC-C531FD18AF94}" destId="{32D78722-57A2-4A79-A01C-152DACB738DD}" srcOrd="0" destOrd="0" presId="urn:microsoft.com/office/officeart/2008/layout/LinedList"/>
    <dgm:cxn modelId="{DE269970-98EC-4C09-B07F-FAC0481834DD}" type="presOf" srcId="{857E4A7B-F099-4D2A-9546-43CA9464D279}" destId="{2476319D-0B32-4586-A037-15660631DA75}" srcOrd="0" destOrd="0" presId="urn:microsoft.com/office/officeart/2008/layout/LinedList"/>
    <dgm:cxn modelId="{059979A5-89F4-49E6-BF77-1F90E6104425}" type="presOf" srcId="{36F225AF-92BE-4803-AE1F-6256EB38D0CF}" destId="{20BC8D26-14B9-4F9B-8305-7DBE92333FDA}" srcOrd="0" destOrd="0" presId="urn:microsoft.com/office/officeart/2008/layout/LinedList"/>
    <dgm:cxn modelId="{14B468A7-AFA1-428D-840B-759C310EFA23}" type="presOf" srcId="{C5B7225E-2969-4CF8-BB57-C059AE3F8275}" destId="{8638AA35-5C6B-419C-8ACC-BAC5CAC91859}" srcOrd="0" destOrd="0" presId="urn:microsoft.com/office/officeart/2008/layout/LinedList"/>
    <dgm:cxn modelId="{380F4DAF-23AF-48C8-A3D3-5AF8EDCE78A5}" srcId="{857E4A7B-F099-4D2A-9546-43CA9464D279}" destId="{C5B7225E-2969-4CF8-BB57-C059AE3F8275}" srcOrd="2" destOrd="0" parTransId="{C0CEF881-E035-419A-9644-0A068A8C76B1}" sibTransId="{95B4A6EB-7CB4-4331-99B7-CC49A63A74DC}"/>
    <dgm:cxn modelId="{E2AFEFC8-8B89-4E3E-8C4C-0331A001CF32}" type="presOf" srcId="{725DF8B0-2D85-4075-99A2-B05B99407C0F}" destId="{C9E2D58B-388A-42A1-A3FB-1E9F854EE535}" srcOrd="0" destOrd="0" presId="urn:microsoft.com/office/officeart/2008/layout/LinedList"/>
    <dgm:cxn modelId="{6EC691CA-7515-4B65-851C-E7A2F4FD0CF7}" srcId="{857E4A7B-F099-4D2A-9546-43CA9464D279}" destId="{36F225AF-92BE-4803-AE1F-6256EB38D0CF}" srcOrd="0" destOrd="0" parTransId="{A8ACA8A5-B237-4C29-B330-CBC44122A02C}" sibTransId="{AAD3B03D-48A5-4A11-B364-421369254D03}"/>
    <dgm:cxn modelId="{F82EC6D4-BF67-499F-ACC5-BB1957387DAD}" srcId="{857E4A7B-F099-4D2A-9546-43CA9464D279}" destId="{61609479-9C53-42C7-8587-F3F4929D98EF}" srcOrd="1" destOrd="0" parTransId="{F1A5F4E8-1E4E-4BE7-92BC-3D5F68806286}" sibTransId="{28C42E02-0FD8-46A2-869E-340A29DFC429}"/>
    <dgm:cxn modelId="{518C8BEE-69DC-4B0E-9BDB-A9DF8F287EBA}" srcId="{857E4A7B-F099-4D2A-9546-43CA9464D279}" destId="{725DF8B0-2D85-4075-99A2-B05B99407C0F}" srcOrd="4" destOrd="0" parTransId="{19031792-59FD-43A2-B15E-48D4F8A167A5}" sibTransId="{F2AB5DA1-1225-4A45-BA97-2581CD4F4F4E}"/>
    <dgm:cxn modelId="{09906BF0-1AA4-42EC-8E36-EC6E6DF81197}" type="presParOf" srcId="{2476319D-0B32-4586-A037-15660631DA75}" destId="{445A7243-BFA8-4B56-B94F-3449B7ADD896}" srcOrd="0" destOrd="0" presId="urn:microsoft.com/office/officeart/2008/layout/LinedList"/>
    <dgm:cxn modelId="{46080CD3-CA13-421D-9F49-62738ED19BAE}" type="presParOf" srcId="{2476319D-0B32-4586-A037-15660631DA75}" destId="{0AE94836-E365-4851-9D32-7EA6DE065176}" srcOrd="1" destOrd="0" presId="urn:microsoft.com/office/officeart/2008/layout/LinedList"/>
    <dgm:cxn modelId="{E9D54979-1925-4848-8AD6-EB64BBA0ABC4}" type="presParOf" srcId="{0AE94836-E365-4851-9D32-7EA6DE065176}" destId="{20BC8D26-14B9-4F9B-8305-7DBE92333FDA}" srcOrd="0" destOrd="0" presId="urn:microsoft.com/office/officeart/2008/layout/LinedList"/>
    <dgm:cxn modelId="{06B0D512-4904-444D-992D-AA1B72624748}" type="presParOf" srcId="{0AE94836-E365-4851-9D32-7EA6DE065176}" destId="{87984D30-D525-4711-8999-EC8DDBFD8410}" srcOrd="1" destOrd="0" presId="urn:microsoft.com/office/officeart/2008/layout/LinedList"/>
    <dgm:cxn modelId="{34911122-D478-4ABA-ABD5-E3E07FFDE7FC}" type="presParOf" srcId="{2476319D-0B32-4586-A037-15660631DA75}" destId="{4EDB3827-5E7F-4738-969A-0765C3BD88FB}" srcOrd="2" destOrd="0" presId="urn:microsoft.com/office/officeart/2008/layout/LinedList"/>
    <dgm:cxn modelId="{858E29C3-8DC4-4E8B-94B3-9B4381D58F89}" type="presParOf" srcId="{2476319D-0B32-4586-A037-15660631DA75}" destId="{3AB283A6-3D96-4081-B882-9FBF537F3BA5}" srcOrd="3" destOrd="0" presId="urn:microsoft.com/office/officeart/2008/layout/LinedList"/>
    <dgm:cxn modelId="{03200B7E-2CAD-49AC-9599-3FD17EA548E9}" type="presParOf" srcId="{3AB283A6-3D96-4081-B882-9FBF537F3BA5}" destId="{E5793257-1954-466F-BB3B-3BE9D1F42260}" srcOrd="0" destOrd="0" presId="urn:microsoft.com/office/officeart/2008/layout/LinedList"/>
    <dgm:cxn modelId="{BDCFE789-B2F7-41C7-8CEE-BCB996C91ACF}" type="presParOf" srcId="{3AB283A6-3D96-4081-B882-9FBF537F3BA5}" destId="{2B8B87E3-3D84-42D8-9CDF-440183FEFBA8}" srcOrd="1" destOrd="0" presId="urn:microsoft.com/office/officeart/2008/layout/LinedList"/>
    <dgm:cxn modelId="{17822F16-7BA8-4BFA-A56C-8FDEE95F5126}" type="presParOf" srcId="{2476319D-0B32-4586-A037-15660631DA75}" destId="{371A4F7B-997B-4EB6-852B-27888CC2D8C7}" srcOrd="4" destOrd="0" presId="urn:microsoft.com/office/officeart/2008/layout/LinedList"/>
    <dgm:cxn modelId="{0B364BBA-8275-487B-B091-7E4D49CA92E2}" type="presParOf" srcId="{2476319D-0B32-4586-A037-15660631DA75}" destId="{6D2E0033-FC15-4D1C-9C45-10ACCD8EBDD6}" srcOrd="5" destOrd="0" presId="urn:microsoft.com/office/officeart/2008/layout/LinedList"/>
    <dgm:cxn modelId="{1DF7A2EF-AB9A-43CB-9205-72B12E372A63}" type="presParOf" srcId="{6D2E0033-FC15-4D1C-9C45-10ACCD8EBDD6}" destId="{8638AA35-5C6B-419C-8ACC-BAC5CAC91859}" srcOrd="0" destOrd="0" presId="urn:microsoft.com/office/officeart/2008/layout/LinedList"/>
    <dgm:cxn modelId="{97F8F338-CCFF-447C-9176-34943280714E}" type="presParOf" srcId="{6D2E0033-FC15-4D1C-9C45-10ACCD8EBDD6}" destId="{8E1E5975-0757-4398-8839-CB15B289C720}" srcOrd="1" destOrd="0" presId="urn:microsoft.com/office/officeart/2008/layout/LinedList"/>
    <dgm:cxn modelId="{1BA98B97-A9F0-487D-B315-A742A4971660}" type="presParOf" srcId="{2476319D-0B32-4586-A037-15660631DA75}" destId="{1A037A3F-4B04-4F97-A21D-B00DE7EAC08A}" srcOrd="6" destOrd="0" presId="urn:microsoft.com/office/officeart/2008/layout/LinedList"/>
    <dgm:cxn modelId="{03A76EB5-95CD-4E0E-B8E4-0ABA563D0C5B}" type="presParOf" srcId="{2476319D-0B32-4586-A037-15660631DA75}" destId="{F88A0437-991A-4025-B3D6-4E0C1E6ECD94}" srcOrd="7" destOrd="0" presId="urn:microsoft.com/office/officeart/2008/layout/LinedList"/>
    <dgm:cxn modelId="{8201FD31-CD66-4660-A9B4-AF4650DE4B5B}" type="presParOf" srcId="{F88A0437-991A-4025-B3D6-4E0C1E6ECD94}" destId="{32D78722-57A2-4A79-A01C-152DACB738DD}" srcOrd="0" destOrd="0" presId="urn:microsoft.com/office/officeart/2008/layout/LinedList"/>
    <dgm:cxn modelId="{85F35C55-B6B3-4446-A4E1-975B4DFA97F4}" type="presParOf" srcId="{F88A0437-991A-4025-B3D6-4E0C1E6ECD94}" destId="{97DDD597-DF4B-4A32-A5CE-EE79DDB630B1}" srcOrd="1" destOrd="0" presId="urn:microsoft.com/office/officeart/2008/layout/LinedList"/>
    <dgm:cxn modelId="{2C9A9D95-6ECB-415E-A8FB-3B30BAD44CBA}" type="presParOf" srcId="{2476319D-0B32-4586-A037-15660631DA75}" destId="{7504882F-A143-4BB2-A710-95F6240E2369}" srcOrd="8" destOrd="0" presId="urn:microsoft.com/office/officeart/2008/layout/LinedList"/>
    <dgm:cxn modelId="{C6E31888-6489-4093-9595-BCF01E875044}" type="presParOf" srcId="{2476319D-0B32-4586-A037-15660631DA75}" destId="{04A6EDBE-324D-4958-8826-37222A72EFC5}" srcOrd="9" destOrd="0" presId="urn:microsoft.com/office/officeart/2008/layout/LinedList"/>
    <dgm:cxn modelId="{4ACDE0ED-88A6-405E-A2E1-3927A30FB87F}" type="presParOf" srcId="{04A6EDBE-324D-4958-8826-37222A72EFC5}" destId="{C9E2D58B-388A-42A1-A3FB-1E9F854EE535}" srcOrd="0" destOrd="0" presId="urn:microsoft.com/office/officeart/2008/layout/LinedList"/>
    <dgm:cxn modelId="{0F477614-D300-4ED1-B6C1-7D5C0C9C3915}" type="presParOf" srcId="{04A6EDBE-324D-4958-8826-37222A72EFC5}" destId="{A38B9B2C-BB30-4932-805F-4CBCE36762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C94EC-D4C8-404C-A448-694FECC51528}">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a:t>The IMS is a high-level document (required by </a:t>
          </a:r>
          <a:r>
            <a:rPr lang="en-US" sz="1000" b="1" kern="1200"/>
            <a:t>Home Office (2005) Code of Practice on the Management of Police Information</a:t>
          </a:r>
          <a:r>
            <a:rPr lang="en-US" sz="1000" kern="1200"/>
            <a:t>) which sets out the principles for information management within a force.</a:t>
          </a:r>
          <a:r>
            <a:rPr lang="en-US" sz="1000" kern="1200">
              <a:latin typeface="Aptos Display" panose="020F0302020204030204"/>
            </a:rPr>
            <a:t> The IMS sets out the following:-</a:t>
          </a:r>
          <a:endParaRPr lang="en-US" sz="1000" kern="1200"/>
        </a:p>
      </dsp:txBody>
      <dsp:txXfrm>
        <a:off x="582645" y="1178"/>
        <a:ext cx="2174490" cy="1304694"/>
      </dsp:txXfrm>
    </dsp:sp>
    <dsp:sp modelId="{7A274496-77FF-4720-8A16-EF019EA09DD5}">
      <dsp:nvSpPr>
        <dsp:cNvPr id="0" name=""/>
        <dsp:cNvSpPr/>
      </dsp:nvSpPr>
      <dsp:spPr>
        <a:xfrm>
          <a:off x="2974584"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Who is responsible for police information held within the force; also known as the data controller.</a:t>
          </a:r>
        </a:p>
      </dsp:txBody>
      <dsp:txXfrm>
        <a:off x="2974584" y="1178"/>
        <a:ext cx="2174490" cy="1304694"/>
      </dsp:txXfrm>
    </dsp:sp>
    <dsp:sp modelId="{5FCBBE86-035E-4CE8-BB23-BB1F1C2B85DF}">
      <dsp:nvSpPr>
        <dsp:cNvPr id="0" name=""/>
        <dsp:cNvSpPr/>
      </dsp:nvSpPr>
      <dsp:spPr>
        <a:xfrm>
          <a:off x="5366524"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purposes for collecting and holding information.</a:t>
          </a:r>
        </a:p>
      </dsp:txBody>
      <dsp:txXfrm>
        <a:off x="5366524" y="1178"/>
        <a:ext cx="2174490" cy="1304694"/>
      </dsp:txXfrm>
    </dsp:sp>
    <dsp:sp modelId="{125CA945-150C-455F-AAA8-BC2EAA63F938}">
      <dsp:nvSpPr>
        <dsp:cNvPr id="0" name=""/>
        <dsp:cNvSpPr/>
      </dsp:nvSpPr>
      <dsp:spPr>
        <a:xfrm>
          <a:off x="7758464"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Which business areas hold information within the force, and the standards that will apply within those areas.</a:t>
          </a:r>
        </a:p>
      </dsp:txBody>
      <dsp:txXfrm>
        <a:off x="7758464" y="1178"/>
        <a:ext cx="2174490" cy="1304694"/>
      </dsp:txXfrm>
    </dsp:sp>
    <dsp:sp modelId="{4C9FA839-29B5-4EE9-820B-2A1CE7931C24}">
      <dsp:nvSpPr>
        <dsp:cNvPr id="0" name=""/>
        <dsp:cNvSpPr/>
      </dsp:nvSpPr>
      <dsp:spPr>
        <a:xfrm>
          <a:off x="582645"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safeguards applied to police information held by the force.</a:t>
          </a:r>
        </a:p>
      </dsp:txBody>
      <dsp:txXfrm>
        <a:off x="582645" y="1523321"/>
        <a:ext cx="2174490" cy="1304694"/>
      </dsp:txXfrm>
    </dsp:sp>
    <dsp:sp modelId="{613AD248-5D5A-43FD-9CDF-D66E6C990CB2}">
      <dsp:nvSpPr>
        <dsp:cNvPr id="0" name=""/>
        <dsp:cNvSpPr/>
      </dsp:nvSpPr>
      <dsp:spPr>
        <a:xfrm>
          <a:off x="297458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relationship between police information held within different business areas.</a:t>
          </a:r>
        </a:p>
      </dsp:txBody>
      <dsp:txXfrm>
        <a:off x="2974584" y="1523321"/>
        <a:ext cx="2174490" cy="1304694"/>
      </dsp:txXfrm>
    </dsp:sp>
    <dsp:sp modelId="{E9CDEBA5-18CD-4324-8A37-D3216FA4B559}">
      <dsp:nvSpPr>
        <dsp:cNvPr id="0" name=""/>
        <dsp:cNvSpPr/>
      </dsp:nvSpPr>
      <dsp:spPr>
        <a:xfrm>
          <a:off x="536652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Which processes ensure that police information is audited for accuracy and relevance to the policing purposes.</a:t>
          </a:r>
        </a:p>
      </dsp:txBody>
      <dsp:txXfrm>
        <a:off x="5366524" y="1523321"/>
        <a:ext cx="2174490" cy="1304694"/>
      </dsp:txXfrm>
    </dsp:sp>
    <dsp:sp modelId="{BECF9DBE-9AF7-4919-8290-80B230CC5D50}">
      <dsp:nvSpPr>
        <dsp:cNvPr id="0" name=""/>
        <dsp:cNvSpPr/>
      </dsp:nvSpPr>
      <dsp:spPr>
        <a:xfrm>
          <a:off x="775846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controls that are applied to ensure the integrity and security of police information held by the force.</a:t>
          </a:r>
        </a:p>
      </dsp:txBody>
      <dsp:txXfrm>
        <a:off x="7758464" y="1523321"/>
        <a:ext cx="2174490" cy="1304694"/>
      </dsp:txXfrm>
    </dsp:sp>
    <dsp:sp modelId="{7719DABB-5DA7-484A-B647-C1CACFEE54E9}">
      <dsp:nvSpPr>
        <dsp:cNvPr id="0" name=""/>
        <dsp:cNvSpPr/>
      </dsp:nvSpPr>
      <dsp:spPr>
        <a:xfrm>
          <a:off x="582645" y="3045465"/>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training required to support the management of police information.</a:t>
          </a:r>
        </a:p>
      </dsp:txBody>
      <dsp:txXfrm>
        <a:off x="582645" y="3045465"/>
        <a:ext cx="2174490" cy="1304694"/>
      </dsp:txXfrm>
    </dsp:sp>
    <dsp:sp modelId="{850C7615-F967-4CB8-A579-324FF10882F0}">
      <dsp:nvSpPr>
        <dsp:cNvPr id="0" name=""/>
        <dsp:cNvSpPr/>
      </dsp:nvSpPr>
      <dsp:spPr>
        <a:xfrm>
          <a:off x="2974584" y="3045465"/>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dedicated resources which support the delivery of the IMS and their relationship to other business areas.</a:t>
          </a:r>
        </a:p>
      </dsp:txBody>
      <dsp:txXfrm>
        <a:off x="2974584" y="3045465"/>
        <a:ext cx="2174490" cy="1304694"/>
      </dsp:txXfrm>
    </dsp:sp>
    <dsp:sp modelId="{9AEFC280-CCF6-4CD5-85A0-917CC1830B94}">
      <dsp:nvSpPr>
        <dsp:cNvPr id="0" name=""/>
        <dsp:cNvSpPr/>
      </dsp:nvSpPr>
      <dsp:spPr>
        <a:xfrm>
          <a:off x="5366524" y="3045465"/>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Arrangements for receiving records and monitoring record keeping.</a:t>
          </a:r>
        </a:p>
      </dsp:txBody>
      <dsp:txXfrm>
        <a:off x="5366524" y="3045465"/>
        <a:ext cx="2174490" cy="1304694"/>
      </dsp:txXfrm>
    </dsp:sp>
    <dsp:sp modelId="{E6CD03CD-716F-4C8E-A311-C9083573EBE3}">
      <dsp:nvSpPr>
        <dsp:cNvPr id="0" name=""/>
        <dsp:cNvSpPr/>
      </dsp:nvSpPr>
      <dsp:spPr>
        <a:xfrm>
          <a:off x="7758464" y="3045465"/>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How the force complies with national and local security policy and standards.</a:t>
          </a:r>
        </a:p>
      </dsp:txBody>
      <dsp:txXfrm>
        <a:off x="775846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DF575-EB8B-4815-9760-2EE7DD99F2EF}">
      <dsp:nvSpPr>
        <dsp:cNvPr id="0" name=""/>
        <dsp:cNvSpPr/>
      </dsp:nvSpPr>
      <dsp:spPr>
        <a:xfrm>
          <a:off x="2244476"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1243885"/>
        <a:ext cx="25749" cy="5154"/>
      </dsp:txXfrm>
    </dsp:sp>
    <dsp:sp modelId="{2151838B-56B6-4943-9DAC-9F3C149DE721}">
      <dsp:nvSpPr>
        <dsp:cNvPr id="0" name=""/>
        <dsp:cNvSpPr/>
      </dsp:nvSpPr>
      <dsp:spPr>
        <a:xfrm>
          <a:off x="7224" y="574747"/>
          <a:ext cx="2239051" cy="134343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Information sharing enables :-</a:t>
          </a:r>
        </a:p>
      </dsp:txBody>
      <dsp:txXfrm>
        <a:off x="7224" y="574747"/>
        <a:ext cx="2239051" cy="1343430"/>
      </dsp:txXfrm>
    </dsp:sp>
    <dsp:sp modelId="{201D42A0-8AFC-4A74-B650-C3B1925A2746}">
      <dsp:nvSpPr>
        <dsp:cNvPr id="0" name=""/>
        <dsp:cNvSpPr/>
      </dsp:nvSpPr>
      <dsp:spPr>
        <a:xfrm>
          <a:off x="4998509"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1073936"/>
              <a:satOff val="-3082"/>
              <a:lumOff val="-493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1243885"/>
        <a:ext cx="25749" cy="5154"/>
      </dsp:txXfrm>
    </dsp:sp>
    <dsp:sp modelId="{65BEDFD1-1811-4925-9B83-88556F43B346}">
      <dsp:nvSpPr>
        <dsp:cNvPr id="0" name=""/>
        <dsp:cNvSpPr/>
      </dsp:nvSpPr>
      <dsp:spPr>
        <a:xfrm>
          <a:off x="2761257" y="574747"/>
          <a:ext cx="2239051" cy="1343430"/>
        </a:xfrm>
        <a:prstGeom prst="rect">
          <a:avLst/>
        </a:prstGeom>
        <a:gradFill rotWithShape="0">
          <a:gsLst>
            <a:gs pos="0">
              <a:schemeClr val="accent2">
                <a:hueOff val="920516"/>
                <a:satOff val="-2642"/>
                <a:lumOff val="-4230"/>
                <a:alphaOff val="0"/>
                <a:satMod val="103000"/>
                <a:lumMod val="102000"/>
                <a:tint val="94000"/>
              </a:schemeClr>
            </a:gs>
            <a:gs pos="50000">
              <a:schemeClr val="accent2">
                <a:hueOff val="920516"/>
                <a:satOff val="-2642"/>
                <a:lumOff val="-4230"/>
                <a:alphaOff val="0"/>
                <a:satMod val="110000"/>
                <a:lumMod val="100000"/>
                <a:shade val="100000"/>
              </a:schemeClr>
            </a:gs>
            <a:gs pos="100000">
              <a:schemeClr val="accent2">
                <a:hueOff val="920516"/>
                <a:satOff val="-2642"/>
                <a:lumOff val="-42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early intervention and preventative work to safeguard and promote welfare, as well as for wider public protection. </a:t>
          </a:r>
        </a:p>
      </dsp:txBody>
      <dsp:txXfrm>
        <a:off x="2761257" y="574747"/>
        <a:ext cx="2239051" cy="1343430"/>
      </dsp:txXfrm>
    </dsp:sp>
    <dsp:sp modelId="{5DF06802-7C4D-4149-B79D-200199424CB4}">
      <dsp:nvSpPr>
        <dsp:cNvPr id="0" name=""/>
        <dsp:cNvSpPr/>
      </dsp:nvSpPr>
      <dsp:spPr>
        <a:xfrm>
          <a:off x="7752542"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2147871"/>
              <a:satOff val="-6164"/>
              <a:lumOff val="-98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1858" y="1243885"/>
        <a:ext cx="25749" cy="5154"/>
      </dsp:txXfrm>
    </dsp:sp>
    <dsp:sp modelId="{F70FA331-1643-4AD6-B9BA-E9B523785617}">
      <dsp:nvSpPr>
        <dsp:cNvPr id="0" name=""/>
        <dsp:cNvSpPr/>
      </dsp:nvSpPr>
      <dsp:spPr>
        <a:xfrm>
          <a:off x="5515290" y="574747"/>
          <a:ext cx="2239051" cy="1343430"/>
        </a:xfrm>
        <a:prstGeom prst="rect">
          <a:avLst/>
        </a:prstGeom>
        <a:gradFill rotWithShape="0">
          <a:gsLst>
            <a:gs pos="0">
              <a:schemeClr val="accent2">
                <a:hueOff val="1841033"/>
                <a:satOff val="-5284"/>
                <a:lumOff val="-8460"/>
                <a:alphaOff val="0"/>
                <a:satMod val="103000"/>
                <a:lumMod val="102000"/>
                <a:tint val="94000"/>
              </a:schemeClr>
            </a:gs>
            <a:gs pos="50000">
              <a:schemeClr val="accent2">
                <a:hueOff val="1841033"/>
                <a:satOff val="-5284"/>
                <a:lumOff val="-8460"/>
                <a:alphaOff val="0"/>
                <a:satMod val="110000"/>
                <a:lumMod val="100000"/>
                <a:shade val="100000"/>
              </a:schemeClr>
            </a:gs>
            <a:gs pos="100000">
              <a:schemeClr val="accent2">
                <a:hueOff val="1841033"/>
                <a:satOff val="-5284"/>
                <a:lumOff val="-84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The public needs to be confident that their personal information is kept safe and secure. </a:t>
          </a:r>
        </a:p>
      </dsp:txBody>
      <dsp:txXfrm>
        <a:off x="5515290" y="574747"/>
        <a:ext cx="2239051" cy="1343430"/>
      </dsp:txXfrm>
    </dsp:sp>
    <dsp:sp modelId="{56BB1F2C-C1A4-4B5B-BE7E-6A149F7B83CD}">
      <dsp:nvSpPr>
        <dsp:cNvPr id="0" name=""/>
        <dsp:cNvSpPr/>
      </dsp:nvSpPr>
      <dsp:spPr>
        <a:xfrm>
          <a:off x="1126750" y="1916378"/>
          <a:ext cx="8262099" cy="484381"/>
        </a:xfrm>
        <a:custGeom>
          <a:avLst/>
          <a:gdLst/>
          <a:ahLst/>
          <a:cxnLst/>
          <a:rect l="0" t="0" r="0" b="0"/>
          <a:pathLst>
            <a:path>
              <a:moveTo>
                <a:pt x="8262099" y="0"/>
              </a:moveTo>
              <a:lnTo>
                <a:pt x="8262099" y="259290"/>
              </a:lnTo>
              <a:lnTo>
                <a:pt x="0" y="259290"/>
              </a:lnTo>
              <a:lnTo>
                <a:pt x="0" y="484381"/>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846" y="2155991"/>
        <a:ext cx="413906" cy="5154"/>
      </dsp:txXfrm>
    </dsp:sp>
    <dsp:sp modelId="{525982EB-87F4-451B-AA05-FFA99BF8326D}">
      <dsp:nvSpPr>
        <dsp:cNvPr id="0" name=""/>
        <dsp:cNvSpPr/>
      </dsp:nvSpPr>
      <dsp:spPr>
        <a:xfrm>
          <a:off x="8269323" y="574747"/>
          <a:ext cx="2239051" cy="1343430"/>
        </a:xfrm>
        <a:prstGeom prst="rect">
          <a:avLst/>
        </a:prstGeom>
        <a:gradFill rotWithShape="0">
          <a:gsLst>
            <a:gs pos="0">
              <a:schemeClr val="accent2">
                <a:hueOff val="2761549"/>
                <a:satOff val="-7926"/>
                <a:lumOff val="-12690"/>
                <a:alphaOff val="0"/>
                <a:satMod val="103000"/>
                <a:lumMod val="102000"/>
                <a:tint val="94000"/>
              </a:schemeClr>
            </a:gs>
            <a:gs pos="50000">
              <a:schemeClr val="accent2">
                <a:hueOff val="2761549"/>
                <a:satOff val="-7926"/>
                <a:lumOff val="-12690"/>
                <a:alphaOff val="0"/>
                <a:satMod val="110000"/>
                <a:lumMod val="100000"/>
                <a:shade val="100000"/>
              </a:schemeClr>
            </a:gs>
            <a:gs pos="100000">
              <a:schemeClr val="accent2">
                <a:hueOff val="2761549"/>
                <a:satOff val="-7926"/>
                <a:lumOff val="-126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All members of the police service are responsible for ensuring that we share information appropriately as part of our day-to-day practice and do so confidently, proportionately and lawfully.</a:t>
          </a:r>
        </a:p>
      </dsp:txBody>
      <dsp:txXfrm>
        <a:off x="8269323" y="574747"/>
        <a:ext cx="2239051" cy="1343430"/>
      </dsp:txXfrm>
    </dsp:sp>
    <dsp:sp modelId="{57FB3DCF-644C-4CC1-8A42-85DF1D62DE8A}">
      <dsp:nvSpPr>
        <dsp:cNvPr id="0" name=""/>
        <dsp:cNvSpPr/>
      </dsp:nvSpPr>
      <dsp:spPr>
        <a:xfrm>
          <a:off x="2244476" y="3059155"/>
          <a:ext cx="484381" cy="91440"/>
        </a:xfrm>
        <a:custGeom>
          <a:avLst/>
          <a:gdLst/>
          <a:ahLst/>
          <a:cxnLst/>
          <a:rect l="0" t="0" r="0" b="0"/>
          <a:pathLst>
            <a:path>
              <a:moveTo>
                <a:pt x="0" y="45720"/>
              </a:moveTo>
              <a:lnTo>
                <a:pt x="484381" y="45720"/>
              </a:lnTo>
            </a:path>
          </a:pathLst>
        </a:custGeom>
        <a:noFill/>
        <a:ln w="12700" cap="flat" cmpd="sng" algn="ctr">
          <a:solidFill>
            <a:schemeClr val="accent2">
              <a:hueOff val="4295743"/>
              <a:satOff val="-12329"/>
              <a:lumOff val="-1973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3102297"/>
        <a:ext cx="25749" cy="5154"/>
      </dsp:txXfrm>
    </dsp:sp>
    <dsp:sp modelId="{F3C6F498-D486-4341-937D-C514EC3E94D2}">
      <dsp:nvSpPr>
        <dsp:cNvPr id="0" name=""/>
        <dsp:cNvSpPr/>
      </dsp:nvSpPr>
      <dsp:spPr>
        <a:xfrm>
          <a:off x="7224" y="2433159"/>
          <a:ext cx="2239051" cy="1343430"/>
        </a:xfrm>
        <a:prstGeom prst="rect">
          <a:avLst/>
        </a:prstGeom>
        <a:gradFill rotWithShape="0">
          <a:gsLst>
            <a:gs pos="0">
              <a:schemeClr val="accent2">
                <a:hueOff val="3682065"/>
                <a:satOff val="-10567"/>
                <a:lumOff val="-16919"/>
                <a:alphaOff val="0"/>
                <a:satMod val="103000"/>
                <a:lumMod val="102000"/>
                <a:tint val="94000"/>
              </a:schemeClr>
            </a:gs>
            <a:gs pos="50000">
              <a:schemeClr val="accent2">
                <a:hueOff val="3682065"/>
                <a:satOff val="-10567"/>
                <a:lumOff val="-16919"/>
                <a:alphaOff val="0"/>
                <a:satMod val="110000"/>
                <a:lumMod val="100000"/>
                <a:shade val="100000"/>
              </a:schemeClr>
            </a:gs>
            <a:gs pos="100000">
              <a:schemeClr val="accent2">
                <a:hueOff val="3682065"/>
                <a:satOff val="-10567"/>
                <a:lumOff val="-1691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Information sharing can mean:-</a:t>
          </a:r>
        </a:p>
      </dsp:txBody>
      <dsp:txXfrm>
        <a:off x="7224" y="2433159"/>
        <a:ext cx="2239051" cy="1343430"/>
      </dsp:txXfrm>
    </dsp:sp>
    <dsp:sp modelId="{2A68C9C4-BAB4-4153-B34F-11247D9E0A43}">
      <dsp:nvSpPr>
        <dsp:cNvPr id="0" name=""/>
        <dsp:cNvSpPr/>
      </dsp:nvSpPr>
      <dsp:spPr>
        <a:xfrm>
          <a:off x="4998509" y="3059155"/>
          <a:ext cx="484381" cy="91440"/>
        </a:xfrm>
        <a:custGeom>
          <a:avLst/>
          <a:gdLst/>
          <a:ahLst/>
          <a:cxnLst/>
          <a:rect l="0" t="0" r="0" b="0"/>
          <a:pathLst>
            <a:path>
              <a:moveTo>
                <a:pt x="0" y="45720"/>
              </a:moveTo>
              <a:lnTo>
                <a:pt x="484381" y="45720"/>
              </a:lnTo>
            </a:path>
          </a:pathLst>
        </a:custGeom>
        <a:noFill/>
        <a:ln w="12700" cap="flat" cmpd="sng" algn="ctr">
          <a:solidFill>
            <a:schemeClr val="accent2">
              <a:hueOff val="5369678"/>
              <a:satOff val="-15411"/>
              <a:lumOff val="-2467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3102297"/>
        <a:ext cx="25749" cy="5154"/>
      </dsp:txXfrm>
    </dsp:sp>
    <dsp:sp modelId="{4AA27950-3322-4023-94E8-392424FA4A0E}">
      <dsp:nvSpPr>
        <dsp:cNvPr id="0" name=""/>
        <dsp:cNvSpPr/>
      </dsp:nvSpPr>
      <dsp:spPr>
        <a:xfrm>
          <a:off x="2761257" y="2433159"/>
          <a:ext cx="2239051" cy="1343430"/>
        </a:xfrm>
        <a:prstGeom prst="rect">
          <a:avLst/>
        </a:prstGeom>
        <a:gradFill rotWithShape="0">
          <a:gsLst>
            <a:gs pos="0">
              <a:schemeClr val="accent2">
                <a:hueOff val="4602581"/>
                <a:satOff val="-13209"/>
                <a:lumOff val="-21149"/>
                <a:alphaOff val="0"/>
                <a:satMod val="103000"/>
                <a:lumMod val="102000"/>
                <a:tint val="94000"/>
              </a:schemeClr>
            </a:gs>
            <a:gs pos="50000">
              <a:schemeClr val="accent2">
                <a:hueOff val="4602581"/>
                <a:satOff val="-13209"/>
                <a:lumOff val="-21149"/>
                <a:alphaOff val="0"/>
                <a:satMod val="110000"/>
                <a:lumMod val="100000"/>
                <a:shade val="100000"/>
              </a:schemeClr>
            </a:gs>
            <a:gs pos="100000">
              <a:schemeClr val="accent2">
                <a:hueOff val="4602581"/>
                <a:satOff val="-13209"/>
                <a:lumOff val="-211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disclosing information from one or more organisations to a third-party organisation(s)</a:t>
          </a:r>
        </a:p>
      </dsp:txBody>
      <dsp:txXfrm>
        <a:off x="2761257" y="2433159"/>
        <a:ext cx="2239051" cy="1343430"/>
      </dsp:txXfrm>
    </dsp:sp>
    <dsp:sp modelId="{7F5A2928-A52B-4CF1-8056-DDB53914F7DC}">
      <dsp:nvSpPr>
        <dsp:cNvPr id="0" name=""/>
        <dsp:cNvSpPr/>
      </dsp:nvSpPr>
      <dsp:spPr>
        <a:xfrm>
          <a:off x="7752542" y="3059155"/>
          <a:ext cx="484381" cy="91440"/>
        </a:xfrm>
        <a:custGeom>
          <a:avLst/>
          <a:gdLst/>
          <a:ahLst/>
          <a:cxnLst/>
          <a:rect l="0" t="0" r="0" b="0"/>
          <a:pathLst>
            <a:path>
              <a:moveTo>
                <a:pt x="0" y="45720"/>
              </a:moveTo>
              <a:lnTo>
                <a:pt x="484381"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1858" y="3102297"/>
        <a:ext cx="25749" cy="5154"/>
      </dsp:txXfrm>
    </dsp:sp>
    <dsp:sp modelId="{33D0AF1D-09D6-4D86-8E3D-B5A39724195C}">
      <dsp:nvSpPr>
        <dsp:cNvPr id="0" name=""/>
        <dsp:cNvSpPr/>
      </dsp:nvSpPr>
      <dsp:spPr>
        <a:xfrm>
          <a:off x="5515290" y="2433159"/>
          <a:ext cx="2239051" cy="1343430"/>
        </a:xfrm>
        <a:prstGeom prst="rect">
          <a:avLst/>
        </a:prstGeom>
        <a:gradFill rotWithShape="0">
          <a:gsLst>
            <a:gs pos="0">
              <a:schemeClr val="accent2">
                <a:hueOff val="5523098"/>
                <a:satOff val="-15851"/>
                <a:lumOff val="-25379"/>
                <a:alphaOff val="0"/>
                <a:satMod val="103000"/>
                <a:lumMod val="102000"/>
                <a:tint val="94000"/>
              </a:schemeClr>
            </a:gs>
            <a:gs pos="50000">
              <a:schemeClr val="accent2">
                <a:hueOff val="5523098"/>
                <a:satOff val="-15851"/>
                <a:lumOff val="-25379"/>
                <a:alphaOff val="0"/>
                <a:satMod val="110000"/>
                <a:lumMod val="100000"/>
                <a:shade val="100000"/>
              </a:schemeClr>
            </a:gs>
            <a:gs pos="100000">
              <a:schemeClr val="accent2">
                <a:hueOff val="5523098"/>
                <a:satOff val="-15851"/>
                <a:lumOff val="-253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sharing information between different parts of an organisation.</a:t>
          </a:r>
        </a:p>
      </dsp:txBody>
      <dsp:txXfrm>
        <a:off x="5515290" y="2433159"/>
        <a:ext cx="2239051" cy="1343430"/>
      </dsp:txXfrm>
    </dsp:sp>
    <dsp:sp modelId="{1323578B-F0FD-4CC6-9EC5-9D352A76B648}">
      <dsp:nvSpPr>
        <dsp:cNvPr id="0" name=""/>
        <dsp:cNvSpPr/>
      </dsp:nvSpPr>
      <dsp:spPr>
        <a:xfrm>
          <a:off x="8269323" y="2433159"/>
          <a:ext cx="2239051" cy="1343430"/>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US" sz="1200" kern="1200"/>
            <a:t>processing information either on a one-off or an ongoing basis between partners for the purpose of achieving a common aim.</a:t>
          </a:r>
        </a:p>
      </dsp:txBody>
      <dsp:txXfrm>
        <a:off x="8269323" y="2433159"/>
        <a:ext cx="2239051" cy="1343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A7243-BFA8-4B56-B94F-3449B7ADD896}">
      <dsp:nvSpPr>
        <dsp:cNvPr id="0" name=""/>
        <dsp:cNvSpPr/>
      </dsp:nvSpPr>
      <dsp:spPr>
        <a:xfrm>
          <a:off x="0" y="53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BC8D26-14B9-4F9B-8305-7DBE92333FDA}">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Data processing contract</a:t>
          </a:r>
        </a:p>
      </dsp:txBody>
      <dsp:txXfrm>
        <a:off x="0" y="531"/>
        <a:ext cx="10515600" cy="870055"/>
      </dsp:txXfrm>
    </dsp:sp>
    <dsp:sp modelId="{4EDB3827-5E7F-4738-969A-0765C3BD88FB}">
      <dsp:nvSpPr>
        <dsp:cNvPr id="0" name=""/>
        <dsp:cNvSpPr/>
      </dsp:nvSpPr>
      <dsp:spPr>
        <a:xfrm>
          <a:off x="0" y="870586"/>
          <a:ext cx="10515600"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793257-1954-466F-BB3B-3BE9D1F42260}">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Memorandum of understanding</a:t>
          </a:r>
        </a:p>
      </dsp:txBody>
      <dsp:txXfrm>
        <a:off x="0" y="870586"/>
        <a:ext cx="10515600" cy="870055"/>
      </dsp:txXfrm>
    </dsp:sp>
    <dsp:sp modelId="{371A4F7B-997B-4EB6-852B-27888CC2D8C7}">
      <dsp:nvSpPr>
        <dsp:cNvPr id="0" name=""/>
        <dsp:cNvSpPr/>
      </dsp:nvSpPr>
      <dsp:spPr>
        <a:xfrm>
          <a:off x="0" y="1740641"/>
          <a:ext cx="10515600"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8AA35-5C6B-419C-8ACC-BAC5CAC91859}">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Service level agreement</a:t>
          </a:r>
        </a:p>
      </dsp:txBody>
      <dsp:txXfrm>
        <a:off x="0" y="1740641"/>
        <a:ext cx="10515600" cy="870055"/>
      </dsp:txXfrm>
    </dsp:sp>
    <dsp:sp modelId="{1A037A3F-4B04-4F97-A21D-B00DE7EAC08A}">
      <dsp:nvSpPr>
        <dsp:cNvPr id="0" name=""/>
        <dsp:cNvSpPr/>
      </dsp:nvSpPr>
      <dsp:spPr>
        <a:xfrm>
          <a:off x="0" y="2610696"/>
          <a:ext cx="10515600"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D78722-57A2-4A79-A01C-152DACB738DD}">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Information sharing agreement</a:t>
          </a:r>
        </a:p>
      </dsp:txBody>
      <dsp:txXfrm>
        <a:off x="0" y="2610696"/>
        <a:ext cx="10515600" cy="870055"/>
      </dsp:txXfrm>
    </dsp:sp>
    <dsp:sp modelId="{7504882F-A143-4BB2-A710-95F6240E2369}">
      <dsp:nvSpPr>
        <dsp:cNvPr id="0" name=""/>
        <dsp:cNvSpPr/>
      </dsp:nvSpPr>
      <dsp:spPr>
        <a:xfrm>
          <a:off x="0" y="3480751"/>
          <a:ext cx="1051560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E2D58B-388A-42A1-A3FB-1E9F854EE535}">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We will look into these in more detail during the workshop</a:t>
          </a: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ommunitycare.co.uk/2024/04/11/the-victoria-climbie-inquiry-chair-reflects-on-social-work-21-years-on/" TargetMode="External"/><Relationship Id="rId2" Type="http://schemas.openxmlformats.org/officeDocument/2006/relationships/hyperlink" Target="https://victoriaclimbie.hud.ac.uk/background.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bc.co.uk/news/uk-england-cambridgeshire-62335807"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www.jesip.org.uk/downloads/the-bichard-inquiry-report/"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youtu.be/Gy66D-VqgtU"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dVjvYTNOfQM"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654296" y="640080"/>
            <a:ext cx="6894576" cy="3566160"/>
          </a:xfrm>
        </p:spPr>
        <p:txBody>
          <a:bodyPr anchor="b">
            <a:normAutofit/>
          </a:bodyPr>
          <a:lstStyle/>
          <a:p>
            <a:pPr algn="l"/>
            <a:r>
              <a:rPr lang="en-US" sz="6100" dirty="0"/>
              <a:t>Understanding the role of  police constable </a:t>
            </a:r>
            <a:br>
              <a:rPr lang="en-US" sz="6100" dirty="0"/>
            </a:br>
            <a:r>
              <a:rPr lang="en-US" sz="6100" dirty="0"/>
              <a:t>(BMPL4019)</a:t>
            </a:r>
          </a:p>
        </p:txBody>
      </p:sp>
      <p:sp>
        <p:nvSpPr>
          <p:cNvPr id="3" name="Subtitle 2"/>
          <p:cNvSpPr>
            <a:spLocks noGrp="1"/>
          </p:cNvSpPr>
          <p:nvPr>
            <p:ph type="subTitle" idx="1"/>
          </p:nvPr>
        </p:nvSpPr>
        <p:spPr>
          <a:xfrm>
            <a:off x="4654296" y="4636008"/>
            <a:ext cx="6894576" cy="1572768"/>
          </a:xfrm>
        </p:spPr>
        <p:txBody>
          <a:bodyPr vert="horz" lIns="91440" tIns="45720" rIns="91440" bIns="45720" rtlCol="0">
            <a:normAutofit/>
          </a:bodyPr>
          <a:lstStyle/>
          <a:p>
            <a:pPr algn="l"/>
            <a:endParaRPr lang="en-US" dirty="0"/>
          </a:p>
        </p:txBody>
      </p:sp>
      <p:pic>
        <p:nvPicPr>
          <p:cNvPr id="20" name="Picture 19">
            <a:extLst>
              <a:ext uri="{FF2B5EF4-FFF2-40B4-BE49-F238E27FC236}">
                <a16:creationId xmlns:a16="http://schemas.microsoft.com/office/drawing/2014/main" id="{C3ED3FD1-F87B-CA3A-7D6B-044AAFFE71C4}"/>
              </a:ext>
            </a:extLst>
          </p:cNvPr>
          <p:cNvPicPr>
            <a:picLocks noChangeAspect="1"/>
          </p:cNvPicPr>
          <p:nvPr/>
        </p:nvPicPr>
        <p:blipFill rotWithShape="1">
          <a:blip r:embed="rId2"/>
          <a:srcRect l="36556" r="32304" b="6250"/>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6"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619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FD9FADB-DE10-2767-6536-CA978D0CDB21}"/>
              </a:ext>
            </a:extLst>
          </p:cNvPr>
          <p:cNvSpPr>
            <a:spLocks noGrp="1"/>
          </p:cNvSpPr>
          <p:nvPr>
            <p:ph type="title"/>
          </p:nvPr>
        </p:nvSpPr>
        <p:spPr>
          <a:xfrm>
            <a:off x="838200" y="365125"/>
            <a:ext cx="5393361" cy="1325563"/>
          </a:xfrm>
        </p:spPr>
        <p:txBody>
          <a:bodyPr>
            <a:normAutofit/>
          </a:bodyPr>
          <a:lstStyle/>
          <a:p>
            <a:r>
              <a:rPr lang="en-US"/>
              <a:t>Data protection standards</a:t>
            </a:r>
          </a:p>
        </p:txBody>
      </p:sp>
      <p:sp>
        <p:nvSpPr>
          <p:cNvPr id="3" name="Content Placeholder 2">
            <a:extLst>
              <a:ext uri="{FF2B5EF4-FFF2-40B4-BE49-F238E27FC236}">
                <a16:creationId xmlns:a16="http://schemas.microsoft.com/office/drawing/2014/main" id="{DC460459-E0C8-C084-1D15-BF464A34AD5E}"/>
              </a:ext>
            </a:extLst>
          </p:cNvPr>
          <p:cNvSpPr>
            <a:spLocks noGrp="1"/>
          </p:cNvSpPr>
          <p:nvPr>
            <p:ph idx="1"/>
          </p:nvPr>
        </p:nvSpPr>
        <p:spPr>
          <a:xfrm>
            <a:off x="838200" y="1825625"/>
            <a:ext cx="5393361" cy="4351338"/>
          </a:xfrm>
        </p:spPr>
        <p:txBody>
          <a:bodyPr vert="horz" lIns="91440" tIns="45720" rIns="91440" bIns="45720" rtlCol="0">
            <a:normAutofit/>
          </a:bodyPr>
          <a:lstStyle/>
          <a:p>
            <a:r>
              <a:rPr lang="en-US"/>
              <a:t>What is data protection?</a:t>
            </a:r>
          </a:p>
          <a:p>
            <a:r>
              <a:rPr lang="en-US"/>
              <a:t>Why is it so important?</a:t>
            </a:r>
          </a:p>
          <a:p>
            <a:r>
              <a:rPr lang="en-US"/>
              <a:t>What are the impacts of not complying with regulations in regards to protecting data, for the police?</a:t>
            </a:r>
          </a:p>
        </p:txBody>
      </p:sp>
      <p:pic>
        <p:nvPicPr>
          <p:cNvPr id="4" name="Picture 3" descr="What Is Data Protection | How Does It ...">
            <a:extLst>
              <a:ext uri="{FF2B5EF4-FFF2-40B4-BE49-F238E27FC236}">
                <a16:creationId xmlns:a16="http://schemas.microsoft.com/office/drawing/2014/main" id="{140F6711-6457-0568-3D3E-99E6E4B34342}"/>
              </a:ext>
            </a:extLst>
          </p:cNvPr>
          <p:cNvPicPr>
            <a:picLocks noChangeAspect="1"/>
          </p:cNvPicPr>
          <p:nvPr/>
        </p:nvPicPr>
        <p:blipFill rotWithShape="1">
          <a:blip r:embed="rId2"/>
          <a:srcRect l="24185" r="18046"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0959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8D6C3-1EA9-7872-82AF-0B19108F1F56}"/>
              </a:ext>
            </a:extLst>
          </p:cNvPr>
          <p:cNvSpPr>
            <a:spLocks noGrp="1"/>
          </p:cNvSpPr>
          <p:nvPr>
            <p:ph type="title"/>
          </p:nvPr>
        </p:nvSpPr>
        <p:spPr>
          <a:xfrm>
            <a:off x="838200" y="365125"/>
            <a:ext cx="10515600" cy="1860400"/>
          </a:xfrm>
        </p:spPr>
        <p:txBody>
          <a:bodyPr vert="horz" lIns="91440" tIns="45720" rIns="91440" bIns="45720" rtlCol="0" anchor="ctr">
            <a:normAutofit/>
          </a:bodyPr>
          <a:lstStyle/>
          <a:p>
            <a:r>
              <a:rPr lang="en-US" sz="5200"/>
              <a:t>Some examples</a:t>
            </a:r>
            <a:endParaRPr lang="en-US" sz="5200" kern="1200">
              <a:solidFill>
                <a:schemeClr val="tx1"/>
              </a:solidFill>
              <a:latin typeface="+mj-lt"/>
              <a:ea typeface="+mj-ea"/>
              <a:cs typeface="+mj-cs"/>
            </a:endParaRPr>
          </a:p>
        </p:txBody>
      </p:sp>
      <p:pic>
        <p:nvPicPr>
          <p:cNvPr id="4" name="Content Placeholder 3" descr="A screenshot of a web page&#10;&#10;Description automatically generated">
            <a:extLst>
              <a:ext uri="{FF2B5EF4-FFF2-40B4-BE49-F238E27FC236}">
                <a16:creationId xmlns:a16="http://schemas.microsoft.com/office/drawing/2014/main" id="{067AA0F1-F925-DED5-C001-EC882D782E97}"/>
              </a:ext>
            </a:extLst>
          </p:cNvPr>
          <p:cNvPicPr>
            <a:picLocks noGrp="1" noChangeAspect="1"/>
          </p:cNvPicPr>
          <p:nvPr>
            <p:ph idx="1"/>
          </p:nvPr>
        </p:nvPicPr>
        <p:blipFill>
          <a:blip r:embed="rId2"/>
          <a:stretch>
            <a:fillRect/>
          </a:stretch>
        </p:blipFill>
        <p:spPr>
          <a:xfrm>
            <a:off x="1116090" y="2365285"/>
            <a:ext cx="3958549" cy="3938756"/>
          </a:xfrm>
          <a:prstGeom prst="rect">
            <a:avLst/>
          </a:prstGeom>
        </p:spPr>
      </p:pic>
      <p:pic>
        <p:nvPicPr>
          <p:cNvPr id="5" name="Picture 4" descr="A person typing on a computer&#10;&#10;Description automatically generated">
            <a:extLst>
              <a:ext uri="{FF2B5EF4-FFF2-40B4-BE49-F238E27FC236}">
                <a16:creationId xmlns:a16="http://schemas.microsoft.com/office/drawing/2014/main" id="{11530657-AE67-C81E-66F7-DC91078B8901}"/>
              </a:ext>
            </a:extLst>
          </p:cNvPr>
          <p:cNvPicPr>
            <a:picLocks noChangeAspect="1"/>
          </p:cNvPicPr>
          <p:nvPr/>
        </p:nvPicPr>
        <p:blipFill>
          <a:blip r:embed="rId3"/>
          <a:stretch>
            <a:fillRect/>
          </a:stretch>
        </p:blipFill>
        <p:spPr>
          <a:xfrm>
            <a:off x="6505348" y="2365285"/>
            <a:ext cx="5182574" cy="3938756"/>
          </a:xfrm>
          <a:prstGeom prst="rect">
            <a:avLst/>
          </a:prstGeom>
        </p:spPr>
      </p:pic>
    </p:spTree>
    <p:extLst>
      <p:ext uri="{BB962C8B-B14F-4D97-AF65-F5344CB8AC3E}">
        <p14:creationId xmlns:p14="http://schemas.microsoft.com/office/powerpoint/2010/main" val="336549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9D47A-3DA2-83E9-2C40-70394E8D46E7}"/>
              </a:ext>
            </a:extLst>
          </p:cNvPr>
          <p:cNvSpPr>
            <a:spLocks noGrp="1"/>
          </p:cNvSpPr>
          <p:nvPr>
            <p:ph type="title"/>
          </p:nvPr>
        </p:nvSpPr>
        <p:spPr>
          <a:xfrm>
            <a:off x="1171074" y="1396686"/>
            <a:ext cx="3240506" cy="4064628"/>
          </a:xfrm>
        </p:spPr>
        <p:txBody>
          <a:bodyPr>
            <a:normAutofit/>
          </a:bodyPr>
          <a:lstStyle/>
          <a:p>
            <a:r>
              <a:rPr lang="en-US">
                <a:solidFill>
                  <a:srgbClr val="FFFFFF"/>
                </a:solidFill>
              </a:rPr>
              <a:t>Managing police information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6F51F7D-3843-48AF-89DC-C5D9A342040F}"/>
              </a:ext>
            </a:extLst>
          </p:cNvPr>
          <p:cNvSpPr>
            <a:spLocks noGrp="1"/>
          </p:cNvSpPr>
          <p:nvPr>
            <p:ph idx="1"/>
          </p:nvPr>
        </p:nvSpPr>
        <p:spPr>
          <a:xfrm>
            <a:off x="5370153" y="469339"/>
            <a:ext cx="5536397" cy="4991976"/>
          </a:xfrm>
        </p:spPr>
        <p:txBody>
          <a:bodyPr vert="horz" lIns="91440" tIns="45720" rIns="91440" bIns="45720" rtlCol="0" anchor="t">
            <a:noAutofit/>
          </a:bodyPr>
          <a:lstStyle/>
          <a:p>
            <a:pPr marL="0" indent="0">
              <a:buNone/>
            </a:pPr>
            <a:r>
              <a:rPr lang="en-US" sz="2000" dirty="0">
                <a:ea typeface="+mn-lt"/>
                <a:cs typeface="+mn-lt"/>
              </a:rPr>
              <a:t>The need for police officers to protect the confidentiality of information and data under the </a:t>
            </a:r>
            <a:r>
              <a:rPr lang="en-US" sz="2000" b="1" dirty="0">
                <a:ea typeface="+mn-lt"/>
                <a:cs typeface="+mn-lt"/>
              </a:rPr>
              <a:t>Data Protection Act 2018 </a:t>
            </a:r>
            <a:endParaRPr lang="en-US" sz="2000" b="1" dirty="0"/>
          </a:p>
          <a:p>
            <a:pPr marL="0" indent="0">
              <a:buNone/>
            </a:pPr>
            <a:r>
              <a:rPr lang="en-US" sz="2000" dirty="0">
                <a:ea typeface="+mn-lt"/>
                <a:cs typeface="+mn-lt"/>
              </a:rPr>
              <a:t>Sections 35–40 of the DPA require that personal data must be:-</a:t>
            </a:r>
            <a:endParaRPr lang="en-US" sz="2000" dirty="0"/>
          </a:p>
          <a:p>
            <a:r>
              <a:rPr lang="en-US" sz="2000" dirty="0"/>
              <a:t>Lawful, fair and transparent</a:t>
            </a:r>
          </a:p>
          <a:p>
            <a:r>
              <a:rPr lang="en-US" sz="2000" dirty="0"/>
              <a:t>Used for Limited Purpose</a:t>
            </a:r>
          </a:p>
          <a:p>
            <a:r>
              <a:rPr lang="en-US" sz="2000" dirty="0"/>
              <a:t>Data </a:t>
            </a:r>
            <a:r>
              <a:rPr lang="en-US" sz="2000" dirty="0" err="1"/>
              <a:t>Minimisation</a:t>
            </a:r>
            <a:r>
              <a:rPr lang="en-US" sz="2000" dirty="0"/>
              <a:t> – only keep as much as is necessary</a:t>
            </a:r>
          </a:p>
          <a:p>
            <a:r>
              <a:rPr lang="en-US" sz="2000" dirty="0"/>
              <a:t>Accurate (and up to date)</a:t>
            </a:r>
          </a:p>
          <a:p>
            <a:r>
              <a:rPr lang="en-US" sz="2000" dirty="0"/>
              <a:t>Retained only for as long as is necessary (for a policing purpose)</a:t>
            </a:r>
          </a:p>
          <a:p>
            <a:r>
              <a:rPr lang="en-US" sz="2000" dirty="0"/>
              <a:t>Integrity and confidentiality (Kept safe and accurate)</a:t>
            </a:r>
          </a:p>
          <a:p>
            <a:r>
              <a:rPr lang="en-US" sz="2000" dirty="0"/>
              <a:t>Accountability – duty to take care of subjects personal information and ensure it is only shared where necessary and there are controls in place.</a:t>
            </a:r>
          </a:p>
          <a:p>
            <a:endParaRPr lang="en-US" sz="2000" dirty="0"/>
          </a:p>
        </p:txBody>
      </p:sp>
    </p:spTree>
    <p:extLst>
      <p:ext uri="{BB962C8B-B14F-4D97-AF65-F5344CB8AC3E}">
        <p14:creationId xmlns:p14="http://schemas.microsoft.com/office/powerpoint/2010/main" val="3667828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CCE0C-1D05-8239-F6F3-74B7F06C0219}"/>
              </a:ext>
            </a:extLst>
          </p:cNvPr>
          <p:cNvSpPr>
            <a:spLocks noGrp="1"/>
          </p:cNvSpPr>
          <p:nvPr>
            <p:ph type="title"/>
          </p:nvPr>
        </p:nvSpPr>
        <p:spPr>
          <a:xfrm>
            <a:off x="1171074" y="1396686"/>
            <a:ext cx="3240506" cy="4064628"/>
          </a:xfrm>
        </p:spPr>
        <p:txBody>
          <a:bodyPr>
            <a:normAutofit/>
          </a:bodyPr>
          <a:lstStyle/>
          <a:p>
            <a:r>
              <a:rPr lang="en-US" sz="3700">
                <a:solidFill>
                  <a:srgbClr val="FFFFFF"/>
                </a:solidFill>
                <a:ea typeface="+mj-lt"/>
                <a:cs typeface="+mj-lt"/>
              </a:rPr>
              <a:t>Confidentiality</a:t>
            </a:r>
            <a:endParaRPr lang="en-US" sz="37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35B971-FE20-5D3C-FABD-B45D626FE7EE}"/>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000" dirty="0">
                <a:ea typeface="+mn-lt"/>
                <a:cs typeface="+mn-lt"/>
              </a:rPr>
              <a:t>Police officers (including student officers and special constables) will frequently encounter information of a sensitive and confidential nature. </a:t>
            </a:r>
          </a:p>
          <a:p>
            <a:r>
              <a:rPr lang="en-US" sz="2000" dirty="0">
                <a:ea typeface="+mn-lt"/>
                <a:cs typeface="+mn-lt"/>
              </a:rPr>
              <a:t>Confidentiality must be maintained, particularly in relation to witnesses, victims, and intelligence. </a:t>
            </a:r>
          </a:p>
          <a:p>
            <a:r>
              <a:rPr lang="en-US" sz="2000" b="1" dirty="0">
                <a:ea typeface="+mn-lt"/>
                <a:cs typeface="+mn-lt"/>
              </a:rPr>
              <a:t>The DPA 2018, the General Data Protection Regulations 2020 (GDPR), and the Human Rights Act 1998 (HRA) were enacted partly as a response to European legislation for protecting individual rights.</a:t>
            </a:r>
            <a:endParaRPr lang="en-US" sz="2000" b="1" dirty="0"/>
          </a:p>
        </p:txBody>
      </p:sp>
    </p:spTree>
    <p:extLst>
      <p:ext uri="{BB962C8B-B14F-4D97-AF65-F5344CB8AC3E}">
        <p14:creationId xmlns:p14="http://schemas.microsoft.com/office/powerpoint/2010/main" val="184611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B97DF-75C6-C482-C163-2F2D17F6F431}"/>
              </a:ext>
            </a:extLst>
          </p:cNvPr>
          <p:cNvSpPr>
            <a:spLocks noGrp="1"/>
          </p:cNvSpPr>
          <p:nvPr>
            <p:ph type="title"/>
          </p:nvPr>
        </p:nvSpPr>
        <p:spPr>
          <a:xfrm>
            <a:off x="956826" y="1112969"/>
            <a:ext cx="3937298" cy="4166010"/>
          </a:xfrm>
        </p:spPr>
        <p:txBody>
          <a:bodyPr>
            <a:normAutofit/>
          </a:bodyPr>
          <a:lstStyle/>
          <a:p>
            <a:r>
              <a:rPr lang="en-US" sz="3700">
                <a:solidFill>
                  <a:srgbClr val="FFFFFF"/>
                </a:solidFill>
              </a:rPr>
              <a:t>Collection &amp; storage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7C1BF7B-E44D-983F-D597-5E7311B90F80}"/>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US" sz="2000">
                <a:ea typeface="+mn-lt"/>
                <a:cs typeface="+mn-lt"/>
              </a:rPr>
              <a:t>The collection, storage, and disclosure of police information is subject to controls under the DPA and the Management of Police Information (</a:t>
            </a:r>
            <a:r>
              <a:rPr lang="en-US" sz="2000" err="1">
                <a:ea typeface="+mn-lt"/>
                <a:cs typeface="+mn-lt"/>
              </a:rPr>
              <a:t>MoPI</a:t>
            </a:r>
            <a:r>
              <a:rPr lang="en-US" sz="2000">
                <a:ea typeface="+mn-lt"/>
                <a:cs typeface="+mn-lt"/>
              </a:rPr>
              <a:t>). </a:t>
            </a:r>
          </a:p>
          <a:p>
            <a:r>
              <a:rPr lang="en-US" sz="2000">
                <a:ea typeface="+mn-lt"/>
                <a:cs typeface="+mn-lt"/>
              </a:rPr>
              <a:t>Each constabulary has a ‘data controller’ who considers applications for information and decides whether the information requested can be disclosed. </a:t>
            </a:r>
          </a:p>
          <a:p>
            <a:r>
              <a:rPr lang="en-US" sz="2000">
                <a:ea typeface="+mn-lt"/>
                <a:cs typeface="+mn-lt"/>
              </a:rPr>
              <a:t>The DPA also provides certain rights to individuals (including witnesses and victims) for information. </a:t>
            </a:r>
          </a:p>
          <a:p>
            <a:r>
              <a:rPr lang="en-US" sz="2000">
                <a:ea typeface="+mn-lt"/>
                <a:cs typeface="+mn-lt"/>
              </a:rPr>
              <a:t>It is an offence under the DPA to disclose personal information without the consent of the data controller, except for the purposes of crime prevention or detection.</a:t>
            </a:r>
          </a:p>
          <a:p>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0336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6C517-4A9D-960A-D7F7-905ED7B34006}"/>
              </a:ext>
            </a:extLst>
          </p:cNvPr>
          <p:cNvSpPr>
            <a:spLocks noGrp="1"/>
          </p:cNvSpPr>
          <p:nvPr>
            <p:ph type="title"/>
          </p:nvPr>
        </p:nvSpPr>
        <p:spPr>
          <a:xfrm>
            <a:off x="838200" y="365125"/>
            <a:ext cx="10515600" cy="1325563"/>
          </a:xfrm>
        </p:spPr>
        <p:txBody>
          <a:bodyPr>
            <a:normAutofit/>
          </a:bodyPr>
          <a:lstStyle/>
          <a:p>
            <a:r>
              <a:rPr lang="en-US" sz="5400"/>
              <a:t>Types of information held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EE1CF5-81AE-6602-C397-8294A1A8C86E}"/>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endParaRPr lang="en-US" sz="2000"/>
          </a:p>
          <a:p>
            <a:r>
              <a:rPr lang="en-US" sz="2000" b="1">
                <a:ea typeface="+mn-lt"/>
                <a:cs typeface="+mn-lt"/>
              </a:rPr>
              <a:t>Policing information</a:t>
            </a:r>
            <a:r>
              <a:rPr lang="en-US" sz="2000">
                <a:ea typeface="+mn-lt"/>
                <a:cs typeface="+mn-lt"/>
              </a:rPr>
              <a:t> is information held for a policing purpose. The Police information and records management Code of Practice definition of ‘policing purpose’ is:</a:t>
            </a:r>
            <a:endParaRPr lang="en-US" sz="2000"/>
          </a:p>
          <a:p>
            <a:pPr lvl="1"/>
            <a:r>
              <a:rPr lang="en-US" sz="2000">
                <a:ea typeface="+mn-lt"/>
                <a:cs typeface="+mn-lt"/>
              </a:rPr>
              <a:t>protecting life and property</a:t>
            </a:r>
            <a:endParaRPr lang="en-US" sz="2000"/>
          </a:p>
          <a:p>
            <a:pPr lvl="1"/>
            <a:r>
              <a:rPr lang="en-US" sz="2000">
                <a:ea typeface="+mn-lt"/>
                <a:cs typeface="+mn-lt"/>
              </a:rPr>
              <a:t>preserving order</a:t>
            </a:r>
            <a:endParaRPr lang="en-US" sz="2000"/>
          </a:p>
          <a:p>
            <a:pPr lvl="1"/>
            <a:r>
              <a:rPr lang="en-US" sz="2000">
                <a:ea typeface="+mn-lt"/>
                <a:cs typeface="+mn-lt"/>
              </a:rPr>
              <a:t>preventing the commission of offences</a:t>
            </a:r>
            <a:endParaRPr lang="en-US" sz="2000"/>
          </a:p>
          <a:p>
            <a:pPr lvl="1"/>
            <a:r>
              <a:rPr lang="en-US" sz="2000">
                <a:ea typeface="+mn-lt"/>
                <a:cs typeface="+mn-lt"/>
              </a:rPr>
              <a:t>bringing offenders to justice</a:t>
            </a:r>
            <a:endParaRPr lang="en-US" sz="2000"/>
          </a:p>
          <a:p>
            <a:pPr lvl="1"/>
            <a:r>
              <a:rPr lang="en-US" sz="2000">
                <a:ea typeface="+mn-lt"/>
                <a:cs typeface="+mn-lt"/>
              </a:rPr>
              <a:t>any duty or responsibility of the police arising from common or statute law</a:t>
            </a:r>
            <a:endParaRPr lang="en-US" sz="2000"/>
          </a:p>
          <a:p>
            <a:r>
              <a:rPr lang="en-US" sz="2000" b="1">
                <a:ea typeface="+mn-lt"/>
                <a:cs typeface="+mn-lt"/>
              </a:rPr>
              <a:t>Corporate information</a:t>
            </a:r>
            <a:r>
              <a:rPr lang="en-US" sz="2000">
                <a:ea typeface="+mn-lt"/>
                <a:cs typeface="+mn-lt"/>
              </a:rPr>
              <a:t> includes other </a:t>
            </a:r>
            <a:r>
              <a:rPr lang="en-US" sz="2000" err="1">
                <a:ea typeface="+mn-lt"/>
                <a:cs typeface="+mn-lt"/>
              </a:rPr>
              <a:t>organisational</a:t>
            </a:r>
            <a:r>
              <a:rPr lang="en-US" sz="2000">
                <a:ea typeface="+mn-lt"/>
                <a:cs typeface="+mn-lt"/>
              </a:rPr>
              <a:t> information, such as human resources (HR) or finance records, minutes of meetings, policies and procedures.</a:t>
            </a:r>
            <a:endParaRPr lang="en-US" sz="2000"/>
          </a:p>
          <a:p>
            <a:r>
              <a:rPr lang="en-US" sz="2000">
                <a:ea typeface="+mn-lt"/>
                <a:cs typeface="+mn-lt"/>
              </a:rPr>
              <a:t>For review, retention and disposal procedures, policing information is further separated into what can be described as offending </a:t>
            </a:r>
            <a:r>
              <a:rPr lang="en-US" sz="2000" err="1">
                <a:ea typeface="+mn-lt"/>
                <a:cs typeface="+mn-lt"/>
              </a:rPr>
              <a:t>behaviour</a:t>
            </a:r>
            <a:r>
              <a:rPr lang="en-US" sz="2000">
                <a:ea typeface="+mn-lt"/>
                <a:cs typeface="+mn-lt"/>
              </a:rPr>
              <a:t> (‘crime or offence-related’) and ‘other’.</a:t>
            </a:r>
            <a:endParaRPr lang="en-US" sz="2000"/>
          </a:p>
          <a:p>
            <a:endParaRPr lang="en-US" sz="2000"/>
          </a:p>
        </p:txBody>
      </p:sp>
    </p:spTree>
    <p:extLst>
      <p:ext uri="{BB962C8B-B14F-4D97-AF65-F5344CB8AC3E}">
        <p14:creationId xmlns:p14="http://schemas.microsoft.com/office/powerpoint/2010/main" val="3988148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0EBE9-0ED1-6E28-7450-28ABB45D35C3}"/>
              </a:ext>
            </a:extLst>
          </p:cNvPr>
          <p:cNvSpPr>
            <a:spLocks noGrp="1"/>
          </p:cNvSpPr>
          <p:nvPr>
            <p:ph type="title"/>
          </p:nvPr>
        </p:nvSpPr>
        <p:spPr>
          <a:xfrm>
            <a:off x="838200" y="365125"/>
            <a:ext cx="10515600" cy="1325563"/>
          </a:xfrm>
        </p:spPr>
        <p:txBody>
          <a:bodyPr>
            <a:normAutofit/>
          </a:bodyPr>
          <a:lstStyle/>
          <a:p>
            <a:endParaRPr lang="en-US" sz="4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24C295-8C0D-E4AA-4DC6-78C2DE3B6F4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2000" b="1">
                <a:ea typeface="+mn-lt"/>
                <a:cs typeface="+mn-lt"/>
              </a:rPr>
              <a:t>Crime or offence-related information</a:t>
            </a:r>
            <a:r>
              <a:rPr lang="en-US" sz="2000">
                <a:ea typeface="+mn-lt"/>
                <a:cs typeface="+mn-lt"/>
              </a:rPr>
              <a:t> relates to criminal or offending </a:t>
            </a:r>
            <a:r>
              <a:rPr lang="en-US" sz="2000" err="1">
                <a:ea typeface="+mn-lt"/>
                <a:cs typeface="+mn-lt"/>
              </a:rPr>
              <a:t>behaviour</a:t>
            </a:r>
            <a:r>
              <a:rPr lang="en-US" sz="2000">
                <a:ea typeface="+mn-lt"/>
                <a:cs typeface="+mn-lt"/>
              </a:rPr>
              <a:t>, including alleged or suspected criminal or offending </a:t>
            </a:r>
            <a:r>
              <a:rPr lang="en-US" sz="2000" err="1">
                <a:ea typeface="+mn-lt"/>
                <a:cs typeface="+mn-lt"/>
              </a:rPr>
              <a:t>behaviour</a:t>
            </a:r>
            <a:r>
              <a:rPr lang="en-US" sz="2000">
                <a:ea typeface="+mn-lt"/>
                <a:cs typeface="+mn-lt"/>
              </a:rPr>
              <a:t>. This can include:-</a:t>
            </a:r>
          </a:p>
          <a:p>
            <a:pPr marL="285750" indent="-285750"/>
            <a:r>
              <a:rPr lang="en-US" sz="2000">
                <a:ea typeface="+mn-lt"/>
                <a:cs typeface="+mn-lt"/>
              </a:rPr>
              <a:t> crime records</a:t>
            </a:r>
          </a:p>
          <a:p>
            <a:pPr marL="285750" indent="-285750"/>
            <a:r>
              <a:rPr lang="en-US" sz="2000">
                <a:ea typeface="+mn-lt"/>
                <a:cs typeface="+mn-lt"/>
              </a:rPr>
              <a:t>records of investigations</a:t>
            </a:r>
          </a:p>
          <a:p>
            <a:pPr marL="285750" indent="-285750"/>
            <a:r>
              <a:rPr lang="en-US" sz="2000">
                <a:ea typeface="+mn-lt"/>
                <a:cs typeface="+mn-lt"/>
              </a:rPr>
              <a:t>custody records and intelligence reports</a:t>
            </a:r>
            <a:endParaRPr lang="en-US" sz="2000"/>
          </a:p>
          <a:p>
            <a:pPr marL="0" indent="0">
              <a:buNone/>
            </a:pPr>
            <a:r>
              <a:rPr lang="en-US" sz="2000">
                <a:ea typeface="+mn-lt"/>
                <a:cs typeface="+mn-lt"/>
              </a:rPr>
              <a:t>The purposes of review, retention and disposal procedures for crime or offence-related police information is to:</a:t>
            </a:r>
            <a:endParaRPr lang="en-US" sz="2000"/>
          </a:p>
          <a:p>
            <a:r>
              <a:rPr lang="en-US" sz="2000">
                <a:ea typeface="+mn-lt"/>
                <a:cs typeface="+mn-lt"/>
              </a:rPr>
              <a:t>protect the public and help manage the risks posed by known offenders and other potentially dangerous individuals</a:t>
            </a:r>
            <a:endParaRPr lang="en-US" sz="2000"/>
          </a:p>
          <a:p>
            <a:r>
              <a:rPr lang="en-US" sz="2000">
                <a:ea typeface="+mn-lt"/>
                <a:cs typeface="+mn-lt"/>
              </a:rPr>
              <a:t>ensure compliance with the relevant legislation</a:t>
            </a:r>
            <a:endParaRPr lang="en-US" sz="2000"/>
          </a:p>
          <a:p>
            <a:pPr marL="0" indent="0">
              <a:buNone/>
            </a:pPr>
            <a:endParaRPr lang="en-US" sz="1200">
              <a:ea typeface="+mn-lt"/>
              <a:cs typeface="+mn-lt"/>
            </a:endParaRPr>
          </a:p>
          <a:p>
            <a:endParaRPr lang="en-US" sz="1200"/>
          </a:p>
        </p:txBody>
      </p:sp>
    </p:spTree>
    <p:extLst>
      <p:ext uri="{BB962C8B-B14F-4D97-AF65-F5344CB8AC3E}">
        <p14:creationId xmlns:p14="http://schemas.microsoft.com/office/powerpoint/2010/main" val="210428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F7D71-BA6C-5446-BCB8-9916B2A271D6}"/>
              </a:ext>
            </a:extLst>
          </p:cNvPr>
          <p:cNvSpPr>
            <a:spLocks noGrp="1"/>
          </p:cNvSpPr>
          <p:nvPr>
            <p:ph type="title"/>
          </p:nvPr>
        </p:nvSpPr>
        <p:spPr>
          <a:xfrm>
            <a:off x="838200" y="365125"/>
            <a:ext cx="10515600" cy="1325563"/>
          </a:xfrm>
        </p:spPr>
        <p:txBody>
          <a:bodyPr>
            <a:normAutofit/>
          </a:bodyPr>
          <a:lstStyle/>
          <a:p>
            <a:r>
              <a:rPr lang="en-US" sz="4600">
                <a:ea typeface="+mj-lt"/>
                <a:cs typeface="+mj-lt"/>
              </a:rPr>
              <a:t>Police information- Crime or offence related</a:t>
            </a:r>
            <a:endParaRPr lang="en-US" sz="4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4D062B-B05A-CCDD-54EE-40A58F97B0A5}"/>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sz="2200">
                <a:latin typeface="Segoe UI"/>
                <a:cs typeface="Segoe UI"/>
              </a:rPr>
              <a:t>The review of crime or offence-related police information is central to:-</a:t>
            </a:r>
          </a:p>
          <a:p>
            <a:pPr marL="285750" indent="-285750"/>
            <a:r>
              <a:rPr lang="en-US" sz="2200">
                <a:latin typeface="Arial"/>
                <a:cs typeface="Arial"/>
              </a:rPr>
              <a:t>risk-based decision making</a:t>
            </a:r>
          </a:p>
          <a:p>
            <a:pPr marL="285750" indent="-285750"/>
            <a:r>
              <a:rPr lang="en-US" sz="2200">
                <a:latin typeface="Arial"/>
                <a:cs typeface="Arial"/>
              </a:rPr>
              <a:t>public protection </a:t>
            </a:r>
          </a:p>
          <a:p>
            <a:pPr marL="285750" indent="-285750"/>
            <a:r>
              <a:rPr lang="en-US" sz="2200">
                <a:latin typeface="Arial"/>
                <a:cs typeface="Arial"/>
              </a:rPr>
              <a:t>legal compliance</a:t>
            </a:r>
          </a:p>
          <a:p>
            <a:pPr marL="0" indent="0">
              <a:buNone/>
            </a:pPr>
            <a:endParaRPr lang="en-US" sz="2200">
              <a:latin typeface="Arial"/>
              <a:cs typeface="Arial"/>
            </a:endParaRPr>
          </a:p>
          <a:p>
            <a:pPr marL="0" indent="0">
              <a:buNone/>
            </a:pPr>
            <a:r>
              <a:rPr lang="en-US" sz="2200" b="1">
                <a:latin typeface="Segoe UI"/>
                <a:cs typeface="Segoe UI"/>
              </a:rPr>
              <a:t>Records must be regularly reviewed to ensure that they remain necessary for a policing purpose, are accurate, adequate and up to date, and are kept for no longer than is necessary.</a:t>
            </a:r>
            <a:endParaRPr lang="en-US" sz="2200">
              <a:latin typeface="Segoe UI"/>
              <a:cs typeface="Segoe UI"/>
            </a:endParaRPr>
          </a:p>
          <a:p>
            <a:endParaRPr lang="en-US" sz="2200"/>
          </a:p>
        </p:txBody>
      </p:sp>
    </p:spTree>
    <p:extLst>
      <p:ext uri="{BB962C8B-B14F-4D97-AF65-F5344CB8AC3E}">
        <p14:creationId xmlns:p14="http://schemas.microsoft.com/office/powerpoint/2010/main" val="3914711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1A060-D48C-8814-3A0C-CCE02E85C2F0}"/>
              </a:ext>
            </a:extLst>
          </p:cNvPr>
          <p:cNvSpPr>
            <a:spLocks noGrp="1"/>
          </p:cNvSpPr>
          <p:nvPr>
            <p:ph type="title"/>
          </p:nvPr>
        </p:nvSpPr>
        <p:spPr>
          <a:xfrm>
            <a:off x="572493" y="238539"/>
            <a:ext cx="11018520" cy="1434415"/>
          </a:xfrm>
        </p:spPr>
        <p:txBody>
          <a:bodyPr anchor="b">
            <a:normAutofit/>
          </a:bodyPr>
          <a:lstStyle/>
          <a:p>
            <a:r>
              <a:rPr lang="en-US" sz="5000">
                <a:ea typeface="+mj-lt"/>
                <a:cs typeface="+mj-lt"/>
              </a:rPr>
              <a:t>Management of Police Information (MoPI)</a:t>
            </a:r>
            <a:endParaRPr lang="en-US" sz="50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17E4D4-3979-5D1C-8ABA-B073A6304BE0}"/>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200">
                <a:ea typeface="+mn-lt"/>
                <a:cs typeface="+mn-lt"/>
              </a:rPr>
              <a:t>By which the police </a:t>
            </a:r>
            <a:r>
              <a:rPr lang="en-US" sz="2200" b="1">
                <a:ea typeface="+mn-lt"/>
                <a:cs typeface="+mn-lt"/>
              </a:rPr>
              <a:t>collect, record, share, and retain information</a:t>
            </a:r>
            <a:r>
              <a:rPr lang="en-US" sz="2200">
                <a:ea typeface="+mn-lt"/>
                <a:cs typeface="+mn-lt"/>
              </a:rPr>
              <a:t> </a:t>
            </a:r>
            <a:endParaRPr lang="en-US"/>
          </a:p>
          <a:p>
            <a:r>
              <a:rPr lang="en-US" sz="2200">
                <a:ea typeface="+mn-lt"/>
                <a:cs typeface="+mn-lt"/>
              </a:rPr>
              <a:t>Subject of some controversy over the years- The Soham murders in 2002 where a school caretaker killed two pupils and the subsequent police investigations.</a:t>
            </a:r>
            <a:endParaRPr lang="en-US"/>
          </a:p>
          <a:p>
            <a:r>
              <a:rPr lang="en-US" sz="2200">
                <a:ea typeface="+mn-lt"/>
                <a:cs typeface="+mn-lt"/>
              </a:rPr>
              <a:t>CoP sets out the basic principles that police </a:t>
            </a:r>
            <a:r>
              <a:rPr lang="en-US" sz="2200" err="1">
                <a:ea typeface="+mn-lt"/>
                <a:cs typeface="+mn-lt"/>
              </a:rPr>
              <a:t>organisations</a:t>
            </a:r>
            <a:r>
              <a:rPr lang="en-US" sz="2200">
                <a:ea typeface="+mn-lt"/>
                <a:cs typeface="+mn-lt"/>
              </a:rPr>
              <a:t> should adopt for the collection, recording, sharing, and retaining of information.</a:t>
            </a:r>
          </a:p>
          <a:p>
            <a:r>
              <a:rPr lang="en-US" sz="2200"/>
              <a:t>This could include</a:t>
            </a:r>
            <a:r>
              <a:rPr lang="en-US" sz="2200">
                <a:ea typeface="+mn-lt"/>
                <a:cs typeface="+mn-lt"/>
              </a:rPr>
              <a:t> forms of intelligence and evidence gathering, details concerning domestic crime, search form completion, and pocket notebook (PNB) entries.</a:t>
            </a:r>
            <a:endParaRPr lang="en-US" sz="2200"/>
          </a:p>
        </p:txBody>
      </p:sp>
      <p:pic>
        <p:nvPicPr>
          <p:cNvPr id="4" name="Picture 3" descr="What Is A Data Product And What Are The ...">
            <a:extLst>
              <a:ext uri="{FF2B5EF4-FFF2-40B4-BE49-F238E27FC236}">
                <a16:creationId xmlns:a16="http://schemas.microsoft.com/office/drawing/2014/main" id="{8300FB22-D329-4F96-86CB-104594BC6ECD}"/>
              </a:ext>
            </a:extLst>
          </p:cNvPr>
          <p:cNvPicPr>
            <a:picLocks noChangeAspect="1"/>
          </p:cNvPicPr>
          <p:nvPr/>
        </p:nvPicPr>
        <p:blipFill rotWithShape="1">
          <a:blip r:embed="rId2"/>
          <a:srcRect l="23793" r="22151"/>
          <a:stretch/>
        </p:blipFill>
        <p:spPr>
          <a:xfrm>
            <a:off x="7675658" y="2093976"/>
            <a:ext cx="3941064" cy="4096512"/>
          </a:xfrm>
          <a:prstGeom prst="rect">
            <a:avLst/>
          </a:prstGeom>
        </p:spPr>
      </p:pic>
    </p:spTree>
    <p:extLst>
      <p:ext uri="{BB962C8B-B14F-4D97-AF65-F5344CB8AC3E}">
        <p14:creationId xmlns:p14="http://schemas.microsoft.com/office/powerpoint/2010/main" val="3776154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319D9E9-CCC0-14A6-A180-39FC70AC10B6}"/>
              </a:ext>
            </a:extLst>
          </p:cNvPr>
          <p:cNvPicPr>
            <a:picLocks noChangeAspect="1"/>
          </p:cNvPicPr>
          <p:nvPr/>
        </p:nvPicPr>
        <p:blipFill rotWithShape="1">
          <a:blip r:embed="rId2">
            <a:duotone>
              <a:schemeClr val="bg2">
                <a:shade val="45000"/>
                <a:satMod val="135000"/>
              </a:schemeClr>
              <a:prstClr val="white"/>
            </a:duotone>
          </a:blip>
          <a:srcRect t="23391" r="9091"/>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04229-8814-798E-EB2B-A43CD662ADC7}"/>
              </a:ext>
            </a:extLst>
          </p:cNvPr>
          <p:cNvSpPr>
            <a:spLocks noGrp="1"/>
          </p:cNvSpPr>
          <p:nvPr>
            <p:ph type="title"/>
          </p:nvPr>
        </p:nvSpPr>
        <p:spPr>
          <a:xfrm>
            <a:off x="838200" y="365125"/>
            <a:ext cx="10515600" cy="1325563"/>
          </a:xfrm>
        </p:spPr>
        <p:txBody>
          <a:bodyPr>
            <a:normAutofit/>
          </a:bodyPr>
          <a:lstStyle/>
          <a:p>
            <a:r>
              <a:rPr lang="en-US"/>
              <a:t>The Information Management Strategy</a:t>
            </a:r>
          </a:p>
        </p:txBody>
      </p:sp>
      <p:graphicFrame>
        <p:nvGraphicFramePr>
          <p:cNvPr id="5" name="Content Placeholder 2">
            <a:extLst>
              <a:ext uri="{FF2B5EF4-FFF2-40B4-BE49-F238E27FC236}">
                <a16:creationId xmlns:a16="http://schemas.microsoft.com/office/drawing/2014/main" id="{7E7B4064-A353-1B0B-B66D-3E33224000DF}"/>
              </a:ext>
            </a:extLst>
          </p:cNvPr>
          <p:cNvGraphicFramePr>
            <a:graphicFrameLocks noGrp="1"/>
          </p:cNvGraphicFramePr>
          <p:nvPr>
            <p:ph idx="1"/>
            <p:extLst>
              <p:ext uri="{D42A27DB-BD31-4B8C-83A1-F6EECF244321}">
                <p14:modId xmlns:p14="http://schemas.microsoft.com/office/powerpoint/2010/main" val="20743647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3696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F3762-A53F-93E1-08F2-532B8F1943BB}"/>
              </a:ext>
            </a:extLst>
          </p:cNvPr>
          <p:cNvSpPr>
            <a:spLocks noGrp="1"/>
          </p:cNvSpPr>
          <p:nvPr>
            <p:ph type="title"/>
          </p:nvPr>
        </p:nvSpPr>
        <p:spPr>
          <a:xfrm>
            <a:off x="841248" y="548640"/>
            <a:ext cx="3600860" cy="5431536"/>
          </a:xfrm>
        </p:spPr>
        <p:txBody>
          <a:bodyPr>
            <a:normAutofit/>
          </a:bodyPr>
          <a:lstStyle/>
          <a:p>
            <a:r>
              <a:rPr lang="en-US" sz="5400"/>
              <a:t>Freedom of Information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C6AE6-11EB-88A1-6E59-83085CBB9999}"/>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Freedom of Information Act 2000 (FoI) provides a general right of access to all types of </a:t>
            </a:r>
            <a:r>
              <a:rPr lang="en-US" sz="2200" b="1">
                <a:ea typeface="+mn-lt"/>
                <a:cs typeface="+mn-lt"/>
              </a:rPr>
              <a:t>recorded information held by public authorities, such as police services. </a:t>
            </a:r>
            <a:endParaRPr lang="en-US" sz="2200">
              <a:ea typeface="+mn-lt"/>
              <a:cs typeface="+mn-lt"/>
            </a:endParaRPr>
          </a:p>
          <a:p>
            <a:r>
              <a:rPr lang="en-US" sz="2200">
                <a:ea typeface="+mn-lt"/>
                <a:cs typeface="+mn-lt"/>
              </a:rPr>
              <a:t>Each constabulary will publish (normally online) details concerning the public’s right under the FoI to access information kept by it, the procedures for accessing it, and have a publication scheme listing what information is available as a matter of routine, thereby reducing the number of requests for the same information. </a:t>
            </a:r>
            <a:endParaRPr lang="en-US" sz="2200"/>
          </a:p>
        </p:txBody>
      </p:sp>
    </p:spTree>
    <p:extLst>
      <p:ext uri="{BB962C8B-B14F-4D97-AF65-F5344CB8AC3E}">
        <p14:creationId xmlns:p14="http://schemas.microsoft.com/office/powerpoint/2010/main" val="50686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C73B4-F8C4-0311-A433-5E92AC6DCBE4}"/>
              </a:ext>
            </a:extLst>
          </p:cNvPr>
          <p:cNvSpPr>
            <a:spLocks noGrp="1"/>
          </p:cNvSpPr>
          <p:nvPr>
            <p:ph type="title"/>
          </p:nvPr>
        </p:nvSpPr>
        <p:spPr>
          <a:xfrm>
            <a:off x="841248" y="548640"/>
            <a:ext cx="3600860" cy="5431536"/>
          </a:xfrm>
        </p:spPr>
        <p:txBody>
          <a:bodyPr>
            <a:normAutofit/>
          </a:bodyPr>
          <a:lstStyle/>
          <a:p>
            <a:r>
              <a:rPr lang="en-US" sz="5400"/>
              <a:t>Freedom of information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063943-4DEA-001B-BC8B-C4C2F92B8D0C}"/>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Not all requests for information will be successful—E.G- requests relating to the identity of a Covert Human Intelligence Source (CHIS)</a:t>
            </a:r>
          </a:p>
          <a:p>
            <a:pPr marL="0" indent="0">
              <a:buNone/>
            </a:pPr>
            <a:endParaRPr lang="en-US" sz="2200">
              <a:ea typeface="+mn-lt"/>
              <a:cs typeface="+mn-lt"/>
            </a:endParaRPr>
          </a:p>
          <a:p>
            <a:r>
              <a:rPr lang="en-US" sz="2200">
                <a:ea typeface="+mn-lt"/>
                <a:cs typeface="+mn-lt"/>
              </a:rPr>
              <a:t>The right to information is the norm rather than the exception. Requests can be made, and are made, on all kinds of topics.</a:t>
            </a:r>
          </a:p>
          <a:p>
            <a:endParaRPr lang="en-US" sz="2200"/>
          </a:p>
        </p:txBody>
      </p:sp>
    </p:spTree>
    <p:extLst>
      <p:ext uri="{BB962C8B-B14F-4D97-AF65-F5344CB8AC3E}">
        <p14:creationId xmlns:p14="http://schemas.microsoft.com/office/powerpoint/2010/main" val="71361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4B6FB3-CFC6-6E3B-E6B6-7037CD44E6D1}"/>
              </a:ext>
            </a:extLst>
          </p:cNvPr>
          <p:cNvPicPr>
            <a:picLocks noChangeAspect="1"/>
          </p:cNvPicPr>
          <p:nvPr/>
        </p:nvPicPr>
        <p:blipFill rotWithShape="1">
          <a:blip r:embed="rId2">
            <a:duotone>
              <a:schemeClr val="bg2">
                <a:shade val="45000"/>
                <a:satMod val="135000"/>
              </a:schemeClr>
              <a:prstClr val="white"/>
            </a:duotone>
          </a:blip>
          <a:srcRect l="9092" t="4760" r="-7" b="1862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681A3-C5C8-B2E0-65F1-B69395696BE4}"/>
              </a:ext>
            </a:extLst>
          </p:cNvPr>
          <p:cNvSpPr>
            <a:spLocks noGrp="1"/>
          </p:cNvSpPr>
          <p:nvPr>
            <p:ph type="title"/>
          </p:nvPr>
        </p:nvSpPr>
        <p:spPr>
          <a:xfrm>
            <a:off x="838200" y="365125"/>
            <a:ext cx="10515600" cy="1325563"/>
          </a:xfrm>
        </p:spPr>
        <p:txBody>
          <a:bodyPr>
            <a:normAutofit/>
          </a:bodyPr>
          <a:lstStyle/>
          <a:p>
            <a:r>
              <a:rPr lang="en-US"/>
              <a:t>Information sharing</a:t>
            </a:r>
          </a:p>
        </p:txBody>
      </p:sp>
      <p:graphicFrame>
        <p:nvGraphicFramePr>
          <p:cNvPr id="5" name="Content Placeholder 2">
            <a:extLst>
              <a:ext uri="{FF2B5EF4-FFF2-40B4-BE49-F238E27FC236}">
                <a16:creationId xmlns:a16="http://schemas.microsoft.com/office/drawing/2014/main" id="{CB8FC20B-4AD3-411B-C653-45F9D31DE816}"/>
              </a:ext>
            </a:extLst>
          </p:cNvPr>
          <p:cNvGraphicFramePr>
            <a:graphicFrameLocks noGrp="1"/>
          </p:cNvGraphicFramePr>
          <p:nvPr>
            <p:ph idx="1"/>
            <p:extLst>
              <p:ext uri="{D42A27DB-BD31-4B8C-83A1-F6EECF244321}">
                <p14:modId xmlns:p14="http://schemas.microsoft.com/office/powerpoint/2010/main" val="19944668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5296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7EC57-380E-8287-1563-75538640A2FB}"/>
              </a:ext>
            </a:extLst>
          </p:cNvPr>
          <p:cNvSpPr>
            <a:spLocks noGrp="1"/>
          </p:cNvSpPr>
          <p:nvPr>
            <p:ph type="title"/>
          </p:nvPr>
        </p:nvSpPr>
        <p:spPr>
          <a:xfrm>
            <a:off x="572493" y="238539"/>
            <a:ext cx="11018520" cy="1434415"/>
          </a:xfrm>
        </p:spPr>
        <p:txBody>
          <a:bodyPr anchor="b">
            <a:normAutofit/>
          </a:bodyPr>
          <a:lstStyle/>
          <a:p>
            <a:r>
              <a:rPr lang="en-US" sz="5400"/>
              <a:t>Information sharing</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0FA3E1-F244-5194-278F-38DD19C08BBD}"/>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a:ea typeface="+mn-lt"/>
                <a:cs typeface="+mn-lt"/>
              </a:rPr>
              <a:t>Data sharing can take the form of:-</a:t>
            </a:r>
          </a:p>
          <a:p>
            <a:r>
              <a:rPr lang="en-US" sz="2200">
                <a:ea typeface="+mn-lt"/>
                <a:cs typeface="+mn-lt"/>
              </a:rPr>
              <a:t>a mutual exchange of data</a:t>
            </a:r>
          </a:p>
          <a:p>
            <a:r>
              <a:rPr lang="en-US" sz="2200">
                <a:ea typeface="+mn-lt"/>
                <a:cs typeface="+mn-lt"/>
              </a:rPr>
              <a:t>one or more </a:t>
            </a:r>
            <a:r>
              <a:rPr lang="en-US" sz="2200" err="1">
                <a:ea typeface="+mn-lt"/>
                <a:cs typeface="+mn-lt"/>
              </a:rPr>
              <a:t>organisations</a:t>
            </a:r>
            <a:r>
              <a:rPr lang="en-US" sz="2200">
                <a:ea typeface="+mn-lt"/>
                <a:cs typeface="+mn-lt"/>
              </a:rPr>
              <a:t> providing data to a third party or parties</a:t>
            </a:r>
          </a:p>
          <a:p>
            <a:r>
              <a:rPr lang="en-US" sz="2200">
                <a:ea typeface="+mn-lt"/>
                <a:cs typeface="+mn-lt"/>
              </a:rPr>
              <a:t>several </a:t>
            </a:r>
            <a:r>
              <a:rPr lang="en-US" sz="2200" err="1">
                <a:ea typeface="+mn-lt"/>
                <a:cs typeface="+mn-lt"/>
              </a:rPr>
              <a:t>organisations</a:t>
            </a:r>
            <a:r>
              <a:rPr lang="en-US" sz="2200">
                <a:ea typeface="+mn-lt"/>
                <a:cs typeface="+mn-lt"/>
              </a:rPr>
              <a:t> making information available to each other on a shared platform</a:t>
            </a:r>
          </a:p>
          <a:p>
            <a:r>
              <a:rPr lang="en-US" sz="2200">
                <a:ea typeface="+mn-lt"/>
                <a:cs typeface="+mn-lt"/>
              </a:rPr>
              <a:t>several </a:t>
            </a:r>
            <a:r>
              <a:rPr lang="en-US" sz="2200" err="1">
                <a:ea typeface="+mn-lt"/>
                <a:cs typeface="+mn-lt"/>
              </a:rPr>
              <a:t>organisations</a:t>
            </a:r>
            <a:r>
              <a:rPr lang="en-US" sz="2200">
                <a:ea typeface="+mn-lt"/>
                <a:cs typeface="+mn-lt"/>
              </a:rPr>
              <a:t> combining information and making it available to a third party or parties</a:t>
            </a:r>
          </a:p>
          <a:p>
            <a:endParaRPr lang="en-US" sz="2200"/>
          </a:p>
          <a:p>
            <a:pPr>
              <a:buNone/>
            </a:pPr>
            <a:endParaRPr lang="en-US" sz="2200"/>
          </a:p>
          <a:p>
            <a:pPr marL="0" indent="0">
              <a:buNone/>
            </a:pPr>
            <a:endParaRPr lang="en-US" sz="2200"/>
          </a:p>
          <a:p>
            <a:endParaRPr lang="en-US" sz="2200"/>
          </a:p>
        </p:txBody>
      </p:sp>
      <p:pic>
        <p:nvPicPr>
          <p:cNvPr id="4" name="Picture 3" descr="Computing Studies ...">
            <a:extLst>
              <a:ext uri="{FF2B5EF4-FFF2-40B4-BE49-F238E27FC236}">
                <a16:creationId xmlns:a16="http://schemas.microsoft.com/office/drawing/2014/main" id="{55BC167D-9B22-7A25-0C68-432F5760DF23}"/>
              </a:ext>
            </a:extLst>
          </p:cNvPr>
          <p:cNvPicPr>
            <a:picLocks noChangeAspect="1"/>
          </p:cNvPicPr>
          <p:nvPr/>
        </p:nvPicPr>
        <p:blipFill rotWithShape="1">
          <a:blip r:embed="rId2"/>
          <a:srcRect l="13362" r="14576"/>
          <a:stretch/>
        </p:blipFill>
        <p:spPr>
          <a:xfrm>
            <a:off x="7675658" y="2093976"/>
            <a:ext cx="3941064" cy="4096512"/>
          </a:xfrm>
          <a:prstGeom prst="rect">
            <a:avLst/>
          </a:prstGeom>
        </p:spPr>
      </p:pic>
    </p:spTree>
    <p:extLst>
      <p:ext uri="{BB962C8B-B14F-4D97-AF65-F5344CB8AC3E}">
        <p14:creationId xmlns:p14="http://schemas.microsoft.com/office/powerpoint/2010/main" val="73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60D62-61E6-8DF9-3780-73211E9B9C98}"/>
              </a:ext>
            </a:extLst>
          </p:cNvPr>
          <p:cNvSpPr>
            <a:spLocks noGrp="1"/>
          </p:cNvSpPr>
          <p:nvPr>
            <p:ph type="title"/>
          </p:nvPr>
        </p:nvSpPr>
        <p:spPr>
          <a:xfrm>
            <a:off x="572493" y="238539"/>
            <a:ext cx="11018520" cy="1434415"/>
          </a:xfrm>
        </p:spPr>
        <p:txBody>
          <a:bodyPr anchor="b">
            <a:normAutofit/>
          </a:bodyPr>
          <a:lstStyle/>
          <a:p>
            <a:r>
              <a:rPr lang="en-US" sz="5400"/>
              <a:t>Information sharing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DF5BCF-38CA-C0D7-A200-3FFAE5F1532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latin typeface="Segoe UI"/>
                <a:cs typeface="Segoe UI"/>
              </a:rPr>
              <a:t>Sharing police information must be linked to a policing purpose. APP on information management – </a:t>
            </a:r>
            <a:r>
              <a:rPr lang="en-US" sz="1900" b="1">
                <a:latin typeface="Segoe UI"/>
                <a:cs typeface="Segoe UI"/>
              </a:rPr>
              <a:t>management of police information</a:t>
            </a:r>
            <a:r>
              <a:rPr lang="en-US" sz="1900">
                <a:latin typeface="Segoe UI"/>
                <a:cs typeface="Segoe UI"/>
              </a:rPr>
              <a:t> – defines such purposes as:-</a:t>
            </a:r>
          </a:p>
          <a:p>
            <a:pPr>
              <a:buFont typeface="Arial,Sans-Serif" panose="020B0604020202020204" pitchFamily="34" charset="0"/>
            </a:pPr>
            <a:r>
              <a:rPr lang="en-US" sz="1900">
                <a:latin typeface="Arial"/>
                <a:cs typeface="Arial"/>
              </a:rPr>
              <a:t>protecting life and property</a:t>
            </a:r>
          </a:p>
          <a:p>
            <a:pPr>
              <a:buFont typeface="Arial,Sans-Serif" panose="020B0604020202020204" pitchFamily="34" charset="0"/>
            </a:pPr>
            <a:r>
              <a:rPr lang="en-US" sz="1900">
                <a:latin typeface="Arial"/>
                <a:cs typeface="Arial"/>
              </a:rPr>
              <a:t>preserving order</a:t>
            </a:r>
          </a:p>
          <a:p>
            <a:pPr>
              <a:buFont typeface="Arial,Sans-Serif" panose="020B0604020202020204" pitchFamily="34" charset="0"/>
            </a:pPr>
            <a:r>
              <a:rPr lang="en-US" sz="1900">
                <a:latin typeface="Arial"/>
                <a:cs typeface="Arial"/>
              </a:rPr>
              <a:t>preventing and detecting offences</a:t>
            </a:r>
          </a:p>
          <a:p>
            <a:pPr>
              <a:buFont typeface="Arial,Sans-Serif" panose="020B0604020202020204" pitchFamily="34" charset="0"/>
            </a:pPr>
            <a:r>
              <a:rPr lang="en-US" sz="1900">
                <a:latin typeface="Arial"/>
                <a:cs typeface="Arial"/>
              </a:rPr>
              <a:t>bringing offenders to justice</a:t>
            </a:r>
          </a:p>
          <a:p>
            <a:pPr>
              <a:buFont typeface="Arial,Sans-Serif" panose="020B0604020202020204" pitchFamily="34" charset="0"/>
            </a:pPr>
            <a:r>
              <a:rPr lang="en-US" sz="1900">
                <a:latin typeface="Arial"/>
                <a:cs typeface="Arial"/>
              </a:rPr>
              <a:t>any duty or responsibility arising from common or statute law</a:t>
            </a:r>
          </a:p>
          <a:p>
            <a:r>
              <a:rPr lang="en-US" sz="1900">
                <a:latin typeface="Segoe UI"/>
                <a:cs typeface="Segoe UI"/>
              </a:rPr>
              <a:t>Some data sharing does not involve personal data, eg, sharing statistical data that does not identify a person. When this occurs, neither the DPA nor </a:t>
            </a:r>
            <a:r>
              <a:rPr lang="en-US" sz="1900">
                <a:ea typeface="+mn-lt"/>
                <a:cs typeface="+mn-lt"/>
              </a:rPr>
              <a:t>this APP applies.</a:t>
            </a:r>
            <a:endParaRPr lang="en-US" sz="1900"/>
          </a:p>
        </p:txBody>
      </p:sp>
      <p:pic>
        <p:nvPicPr>
          <p:cNvPr id="4" name="Picture 3" descr="Computing Studies ...">
            <a:extLst>
              <a:ext uri="{FF2B5EF4-FFF2-40B4-BE49-F238E27FC236}">
                <a16:creationId xmlns:a16="http://schemas.microsoft.com/office/drawing/2014/main" id="{68B433FA-FC38-7BF4-F51E-1811A0B0987B}"/>
              </a:ext>
            </a:extLst>
          </p:cNvPr>
          <p:cNvPicPr>
            <a:picLocks noChangeAspect="1"/>
          </p:cNvPicPr>
          <p:nvPr/>
        </p:nvPicPr>
        <p:blipFill rotWithShape="1">
          <a:blip r:embed="rId2"/>
          <a:srcRect l="13362" r="14576"/>
          <a:stretch/>
        </p:blipFill>
        <p:spPr>
          <a:xfrm>
            <a:off x="7675658" y="2093976"/>
            <a:ext cx="3941064" cy="4096512"/>
          </a:xfrm>
          <a:prstGeom prst="rect">
            <a:avLst/>
          </a:prstGeom>
        </p:spPr>
      </p:pic>
    </p:spTree>
    <p:extLst>
      <p:ext uri="{BB962C8B-B14F-4D97-AF65-F5344CB8AC3E}">
        <p14:creationId xmlns:p14="http://schemas.microsoft.com/office/powerpoint/2010/main" val="399084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397448E-DE30-9826-3553-FB0B2E72AA16}"/>
              </a:ext>
            </a:extLst>
          </p:cNvPr>
          <p:cNvPicPr>
            <a:picLocks noChangeAspect="1"/>
          </p:cNvPicPr>
          <p:nvPr/>
        </p:nvPicPr>
        <p:blipFill rotWithShape="1">
          <a:blip r:embed="rId2">
            <a:duotone>
              <a:schemeClr val="bg2">
                <a:shade val="45000"/>
                <a:satMod val="135000"/>
              </a:schemeClr>
              <a:prstClr val="white"/>
            </a:duotone>
          </a:blip>
          <a:srcRect t="24282" r="9085" b="1647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4C66B-AF82-C115-287E-118A3DFBAAC8}"/>
              </a:ext>
            </a:extLst>
          </p:cNvPr>
          <p:cNvSpPr>
            <a:spLocks noGrp="1"/>
          </p:cNvSpPr>
          <p:nvPr>
            <p:ph type="title"/>
          </p:nvPr>
        </p:nvSpPr>
        <p:spPr>
          <a:xfrm>
            <a:off x="838200" y="365125"/>
            <a:ext cx="10515600" cy="1325563"/>
          </a:xfrm>
        </p:spPr>
        <p:txBody>
          <a:bodyPr>
            <a:normAutofit/>
          </a:bodyPr>
          <a:lstStyle/>
          <a:p>
            <a:r>
              <a:rPr lang="en-US"/>
              <a:t>Sharing agreements </a:t>
            </a:r>
          </a:p>
        </p:txBody>
      </p:sp>
      <p:graphicFrame>
        <p:nvGraphicFramePr>
          <p:cNvPr id="5" name="Content Placeholder 2">
            <a:extLst>
              <a:ext uri="{FF2B5EF4-FFF2-40B4-BE49-F238E27FC236}">
                <a16:creationId xmlns:a16="http://schemas.microsoft.com/office/drawing/2014/main" id="{0C1B945B-CEEA-3F1C-96D0-4783A5246BF4}"/>
              </a:ext>
            </a:extLst>
          </p:cNvPr>
          <p:cNvGraphicFramePr>
            <a:graphicFrameLocks noGrp="1"/>
          </p:cNvGraphicFramePr>
          <p:nvPr>
            <p:ph idx="1"/>
            <p:extLst>
              <p:ext uri="{D42A27DB-BD31-4B8C-83A1-F6EECF244321}">
                <p14:modId xmlns:p14="http://schemas.microsoft.com/office/powerpoint/2010/main" val="42525573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8818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3E3FD-1A94-41CC-9C1E-7C5AC3ED7AE5}"/>
              </a:ext>
            </a:extLst>
          </p:cNvPr>
          <p:cNvSpPr>
            <a:spLocks noGrp="1"/>
          </p:cNvSpPr>
          <p:nvPr>
            <p:ph type="title"/>
          </p:nvPr>
        </p:nvSpPr>
        <p:spPr>
          <a:xfrm>
            <a:off x="838200" y="365125"/>
            <a:ext cx="10515600" cy="1325563"/>
          </a:xfrm>
        </p:spPr>
        <p:txBody>
          <a:bodyPr>
            <a:normAutofit/>
          </a:bodyPr>
          <a:lstStyle/>
          <a:p>
            <a:r>
              <a:rPr lang="en-US" sz="5400"/>
              <a:t>Factors to consider...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7151CF-BCA5-EDC3-70F4-CA9A8E21C29C}"/>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000" b="1">
                <a:ea typeface="+mn-lt"/>
                <a:cs typeface="+mn-lt"/>
              </a:rPr>
              <a:t>What is the purpose of sharing the data?</a:t>
            </a:r>
            <a:r>
              <a:rPr lang="en-US" sz="2000">
                <a:ea typeface="+mn-lt"/>
                <a:cs typeface="+mn-lt"/>
              </a:rPr>
              <a:t> When deciding whether to enter into an arrangement to share personal data (either as a provider, a recipient or both), set and document a clear purpose. This will help ensure that sharing is proportionate and relevant.</a:t>
            </a:r>
            <a:endParaRPr lang="en-US" sz="2000"/>
          </a:p>
          <a:p>
            <a:r>
              <a:rPr lang="en-US" sz="2000" b="1">
                <a:ea typeface="+mn-lt"/>
                <a:cs typeface="+mn-lt"/>
              </a:rPr>
              <a:t>What are the benefits and risks?</a:t>
            </a:r>
            <a:r>
              <a:rPr lang="en-US" sz="2000">
                <a:ea typeface="+mn-lt"/>
                <a:cs typeface="+mn-lt"/>
              </a:rPr>
              <a:t> Identify the potential benefits and risks (either to individuals or society) of sharing the data and assess the likely risks of not sharing.</a:t>
            </a:r>
            <a:endParaRPr lang="en-US" sz="2000"/>
          </a:p>
          <a:p>
            <a:r>
              <a:rPr lang="en-US" sz="2000" b="1">
                <a:ea typeface="+mn-lt"/>
                <a:cs typeface="+mn-lt"/>
              </a:rPr>
              <a:t>What information needs to be shared?</a:t>
            </a:r>
            <a:r>
              <a:rPr lang="en-US" sz="2000">
                <a:ea typeface="+mn-lt"/>
                <a:cs typeface="+mn-lt"/>
              </a:rPr>
              <a:t> Do not share all personal data held about someone if only certain data items are needed to achieve objectives (eg, there may be a need to share a person’s current name and address but no other information held about them).</a:t>
            </a:r>
            <a:endParaRPr lang="en-US" sz="2000"/>
          </a:p>
          <a:p>
            <a:r>
              <a:rPr lang="en-US" sz="2000" b="1">
                <a:ea typeface="+mn-lt"/>
                <a:cs typeface="+mn-lt"/>
              </a:rPr>
              <a:t>Who requires access to the shared personal data?</a:t>
            </a:r>
            <a:r>
              <a:rPr lang="en-US" sz="2000">
                <a:ea typeface="+mn-lt"/>
                <a:cs typeface="+mn-lt"/>
              </a:rPr>
              <a:t> Apply the ‘need to know’ principles. Organisations and relevant staff should only have access to data if needed. This addresses necessary restrictions on onward sharing of data with third parties.</a:t>
            </a:r>
            <a:endParaRPr lang="en-US" sz="2000"/>
          </a:p>
          <a:p>
            <a:endParaRPr lang="en-US" sz="2000"/>
          </a:p>
        </p:txBody>
      </p:sp>
    </p:spTree>
    <p:extLst>
      <p:ext uri="{BB962C8B-B14F-4D97-AF65-F5344CB8AC3E}">
        <p14:creationId xmlns:p14="http://schemas.microsoft.com/office/powerpoint/2010/main" val="42458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A8683-0D38-926D-817F-8AD0BB525EE9}"/>
              </a:ext>
            </a:extLst>
          </p:cNvPr>
          <p:cNvSpPr>
            <a:spLocks noGrp="1"/>
          </p:cNvSpPr>
          <p:nvPr>
            <p:ph type="title"/>
          </p:nvPr>
        </p:nvSpPr>
        <p:spPr>
          <a:xfrm>
            <a:off x="838200" y="365125"/>
            <a:ext cx="10515600" cy="1325563"/>
          </a:xfrm>
        </p:spPr>
        <p:txBody>
          <a:bodyPr>
            <a:normAutofit/>
          </a:bodyPr>
          <a:lstStyle/>
          <a:p>
            <a:r>
              <a:rPr lang="en-US" sz="5400"/>
              <a:t>Factors to consider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114203-4572-299A-C730-668B871F77A7}"/>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700" b="1">
                <a:ea typeface="+mn-lt"/>
                <a:cs typeface="+mn-lt"/>
              </a:rPr>
              <a:t>When should it be shared?</a:t>
            </a:r>
            <a:r>
              <a:rPr lang="en-US" sz="1700">
                <a:ea typeface="+mn-lt"/>
                <a:cs typeface="+mn-lt"/>
              </a:rPr>
              <a:t> Document whether sharing is an ongoing, routine process or whether it should take place only in response to particular events.</a:t>
            </a:r>
            <a:endParaRPr lang="en-US" sz="1700"/>
          </a:p>
          <a:p>
            <a:r>
              <a:rPr lang="en-US" sz="1700" b="1">
                <a:ea typeface="+mn-lt"/>
                <a:cs typeface="+mn-lt"/>
              </a:rPr>
              <a:t>How should it be shared?</a:t>
            </a:r>
            <a:r>
              <a:rPr lang="en-US" sz="1700">
                <a:ea typeface="+mn-lt"/>
                <a:cs typeface="+mn-lt"/>
              </a:rPr>
              <a:t> Address security for accessing transmission/data and establish common rules for security.</a:t>
            </a:r>
            <a:endParaRPr lang="en-US" sz="1700"/>
          </a:p>
          <a:p>
            <a:r>
              <a:rPr lang="en-US" sz="1700" b="1">
                <a:ea typeface="+mn-lt"/>
                <a:cs typeface="+mn-lt"/>
              </a:rPr>
              <a:t>How can the police check the sharing is achieving its objectives?</a:t>
            </a:r>
            <a:r>
              <a:rPr lang="en-US" sz="1700">
                <a:ea typeface="+mn-lt"/>
                <a:cs typeface="+mn-lt"/>
              </a:rPr>
              <a:t> Assess whether it is still appropriate to share and confirm that the safeguards still match the risks.</a:t>
            </a:r>
            <a:endParaRPr lang="en-US" sz="1700"/>
          </a:p>
          <a:p>
            <a:r>
              <a:rPr lang="en-US" sz="1700" b="1">
                <a:ea typeface="+mn-lt"/>
                <a:cs typeface="+mn-lt"/>
              </a:rPr>
              <a:t>What risk does the data sharing pose?</a:t>
            </a:r>
            <a:r>
              <a:rPr lang="en-US" sz="1700">
                <a:ea typeface="+mn-lt"/>
                <a:cs typeface="+mn-lt"/>
              </a:rPr>
              <a:t> Is any individual likely to be damaged by it? Is any individual likely to object? Might it undermine individuals’ trust in the organisations that keep records about them?</a:t>
            </a:r>
            <a:endParaRPr lang="en-US" sz="1700"/>
          </a:p>
          <a:p>
            <a:r>
              <a:rPr lang="en-US" sz="1700" b="1">
                <a:ea typeface="+mn-lt"/>
                <a:cs typeface="+mn-lt"/>
              </a:rPr>
              <a:t>Could the objective be achieved without sharing the data or by anonymising it?</a:t>
            </a:r>
            <a:r>
              <a:rPr lang="en-US" sz="1700">
                <a:ea typeface="+mn-lt"/>
                <a:cs typeface="+mn-lt"/>
              </a:rPr>
              <a:t> Do not use personal data to plan service provision, eg, where this could be done with information that does not amount to personal data.</a:t>
            </a:r>
            <a:endParaRPr lang="en-US" sz="1700"/>
          </a:p>
          <a:p>
            <a:r>
              <a:rPr lang="en-US" sz="1700" b="1">
                <a:ea typeface="+mn-lt"/>
                <a:cs typeface="+mn-lt"/>
              </a:rPr>
              <a:t>What type of agreement is required?</a:t>
            </a:r>
            <a:r>
              <a:rPr lang="en-US" sz="1700">
                <a:ea typeface="+mn-lt"/>
                <a:cs typeface="+mn-lt"/>
              </a:rPr>
              <a:t> Is the requirement for an ISA only relevant to the local force or is there a need for a national agreement?</a:t>
            </a:r>
            <a:endParaRPr lang="en-US" sz="1700"/>
          </a:p>
          <a:p>
            <a:endParaRPr lang="en-US" sz="1700"/>
          </a:p>
        </p:txBody>
      </p:sp>
    </p:spTree>
    <p:extLst>
      <p:ext uri="{BB962C8B-B14F-4D97-AF65-F5344CB8AC3E}">
        <p14:creationId xmlns:p14="http://schemas.microsoft.com/office/powerpoint/2010/main" val="295915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FFA50-B609-0B48-108E-A503F2609288}"/>
              </a:ext>
            </a:extLst>
          </p:cNvPr>
          <p:cNvSpPr>
            <a:spLocks noGrp="1"/>
          </p:cNvSpPr>
          <p:nvPr>
            <p:ph type="title"/>
          </p:nvPr>
        </p:nvSpPr>
        <p:spPr>
          <a:xfrm>
            <a:off x="640080" y="329184"/>
            <a:ext cx="6894576" cy="1783080"/>
          </a:xfrm>
        </p:spPr>
        <p:txBody>
          <a:bodyPr anchor="b">
            <a:normAutofit/>
          </a:bodyPr>
          <a:lstStyle/>
          <a:p>
            <a:r>
              <a:rPr lang="en-US" sz="5400"/>
              <a:t>Consequences to poor information sharing</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72B2A7-F94E-005A-8EC7-A908F7CD5331}"/>
              </a:ext>
            </a:extLst>
          </p:cNvPr>
          <p:cNvSpPr>
            <a:spLocks noGrp="1"/>
          </p:cNvSpPr>
          <p:nvPr>
            <p:ph idx="1"/>
          </p:nvPr>
        </p:nvSpPr>
        <p:spPr>
          <a:xfrm>
            <a:off x="640080" y="2706624"/>
            <a:ext cx="6894576" cy="3483864"/>
          </a:xfrm>
        </p:spPr>
        <p:txBody>
          <a:bodyPr vert="horz" lIns="91440" tIns="45720" rIns="91440" bIns="45720" rtlCol="0" anchor="t">
            <a:normAutofit/>
          </a:bodyPr>
          <a:lstStyle/>
          <a:p>
            <a:r>
              <a:rPr lang="en-US" sz="2200"/>
              <a:t>TASK</a:t>
            </a:r>
          </a:p>
          <a:p>
            <a:pPr marL="0" indent="0">
              <a:buNone/>
            </a:pPr>
            <a:r>
              <a:rPr lang="en-US" sz="2200"/>
              <a:t>Research into the case of Victoria </a:t>
            </a:r>
            <a:r>
              <a:rPr lang="en-US" sz="2200" err="1"/>
              <a:t>Climbe</a:t>
            </a:r>
            <a:r>
              <a:rPr lang="en-US" sz="2200"/>
              <a:t> and identify the failings on behalf of the services involved.</a:t>
            </a:r>
          </a:p>
        </p:txBody>
      </p:sp>
      <p:pic>
        <p:nvPicPr>
          <p:cNvPr id="5" name="Picture 4" descr="A close-up of a young child&#10;&#10;Description automatically generated">
            <a:extLst>
              <a:ext uri="{FF2B5EF4-FFF2-40B4-BE49-F238E27FC236}">
                <a16:creationId xmlns:a16="http://schemas.microsoft.com/office/drawing/2014/main" id="{B56F2D48-D7F3-2F4C-3B3A-5DADA25DD73F}"/>
              </a:ext>
            </a:extLst>
          </p:cNvPr>
          <p:cNvPicPr>
            <a:picLocks noChangeAspect="1"/>
          </p:cNvPicPr>
          <p:nvPr/>
        </p:nvPicPr>
        <p:blipFill>
          <a:blip r:embed="rId2"/>
          <a:stretch>
            <a:fillRect/>
          </a:stretch>
        </p:blipFill>
        <p:spPr>
          <a:xfrm>
            <a:off x="8198838" y="329183"/>
            <a:ext cx="3344219" cy="3429969"/>
          </a:xfrm>
          <a:prstGeom prst="rect">
            <a:avLst/>
          </a:prstGeom>
        </p:spPr>
      </p:pic>
      <p:pic>
        <p:nvPicPr>
          <p:cNvPr id="6" name="Picture 5" descr="Warning Sign With Warning Word">
            <a:extLst>
              <a:ext uri="{FF2B5EF4-FFF2-40B4-BE49-F238E27FC236}">
                <a16:creationId xmlns:a16="http://schemas.microsoft.com/office/drawing/2014/main" id="{D7AEC893-6ADF-F02B-32E7-048E40FF480C}"/>
              </a:ext>
            </a:extLst>
          </p:cNvPr>
          <p:cNvPicPr>
            <a:picLocks noChangeAspect="1"/>
          </p:cNvPicPr>
          <p:nvPr/>
        </p:nvPicPr>
        <p:blipFill>
          <a:blip r:embed="rId3"/>
          <a:stretch>
            <a:fillRect/>
          </a:stretch>
        </p:blipFill>
        <p:spPr>
          <a:xfrm>
            <a:off x="8226627" y="4079193"/>
            <a:ext cx="3270354" cy="2176272"/>
          </a:xfrm>
          <a:prstGeom prst="rect">
            <a:avLst/>
          </a:prstGeom>
        </p:spPr>
      </p:pic>
    </p:spTree>
    <p:extLst>
      <p:ext uri="{BB962C8B-B14F-4D97-AF65-F5344CB8AC3E}">
        <p14:creationId xmlns:p14="http://schemas.microsoft.com/office/powerpoint/2010/main" val="3310562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D021-0322-589B-B885-DB30D59552A5}"/>
              </a:ext>
            </a:extLst>
          </p:cNvPr>
          <p:cNvSpPr>
            <a:spLocks noGrp="1"/>
          </p:cNvSpPr>
          <p:nvPr>
            <p:ph type="title"/>
          </p:nvPr>
        </p:nvSpPr>
        <p:spPr/>
        <p:txBody>
          <a:bodyPr/>
          <a:lstStyle/>
          <a:p>
            <a:r>
              <a:rPr lang="en-US"/>
              <a:t>Victoria </a:t>
            </a:r>
            <a:r>
              <a:rPr lang="en-US" err="1"/>
              <a:t>Climbe</a:t>
            </a:r>
          </a:p>
        </p:txBody>
      </p:sp>
      <p:sp>
        <p:nvSpPr>
          <p:cNvPr id="3" name="Content Placeholder 2">
            <a:extLst>
              <a:ext uri="{FF2B5EF4-FFF2-40B4-BE49-F238E27FC236}">
                <a16:creationId xmlns:a16="http://schemas.microsoft.com/office/drawing/2014/main" id="{405C564E-57EE-9E85-B02C-CABC5917C3C0}"/>
              </a:ext>
            </a:extLst>
          </p:cNvPr>
          <p:cNvSpPr>
            <a:spLocks noGrp="1"/>
          </p:cNvSpPr>
          <p:nvPr>
            <p:ph idx="1"/>
          </p:nvPr>
        </p:nvSpPr>
        <p:spPr/>
        <p:txBody>
          <a:bodyPr vert="horz" lIns="91440" tIns="45720" rIns="91440" bIns="45720" rtlCol="0" anchor="t">
            <a:normAutofit fontScale="85000" lnSpcReduction="20000"/>
          </a:bodyPr>
          <a:lstStyle/>
          <a:p>
            <a:r>
              <a:rPr lang="en-US">
                <a:ea typeface="+mn-lt"/>
                <a:cs typeface="+mn-lt"/>
              </a:rPr>
              <a:t>Suffered months of horrific abuse</a:t>
            </a:r>
          </a:p>
          <a:p>
            <a:r>
              <a:rPr lang="en-US">
                <a:ea typeface="+mn-lt"/>
                <a:cs typeface="+mn-lt"/>
              </a:rPr>
              <a:t>Murdered at the age of 8 in 2001 by her aunt and aunt's boyfriend</a:t>
            </a:r>
          </a:p>
          <a:p>
            <a:r>
              <a:rPr lang="en-US">
                <a:ea typeface="+mn-lt"/>
                <a:cs typeface="+mn-lt"/>
              </a:rPr>
              <a:t>Several services failed her- Social services, housing, Child protection, Pediatrician and child protection doctor, Consultant pediatrician, Police child protection officer, Sergeant, DI, local church.</a:t>
            </a: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r>
              <a:rPr lang="en-US">
                <a:ea typeface="+mn-lt"/>
                <a:cs typeface="+mn-lt"/>
                <a:hlinkClick r:id="rId2"/>
              </a:rPr>
              <a:t>Background to the Victoria Climbié Inquiry (hud.ac.uk)</a:t>
            </a:r>
            <a:r>
              <a:rPr lang="en-US">
                <a:ea typeface="+mn-lt"/>
                <a:cs typeface="+mn-lt"/>
              </a:rPr>
              <a:t> </a:t>
            </a:r>
          </a:p>
          <a:p>
            <a:r>
              <a:rPr lang="en-US">
                <a:ea typeface="+mn-lt"/>
                <a:cs typeface="+mn-lt"/>
                <a:hlinkClick r:id="rId3"/>
              </a:rPr>
              <a:t>The Victoria Climbié Inquiry chair reflects on social work, 21 years on - Community Care</a:t>
            </a:r>
            <a:r>
              <a:rPr lang="en-US">
                <a:ea typeface="+mn-lt"/>
                <a:cs typeface="+mn-lt"/>
              </a:rPr>
              <a:t> (Interview)</a:t>
            </a:r>
            <a:endParaRPr lang="en-US"/>
          </a:p>
          <a:p>
            <a:pPr marL="0" indent="0">
              <a:buNone/>
            </a:pPr>
            <a:endParaRPr lang="en-US">
              <a:ea typeface="+mn-lt"/>
              <a:cs typeface="+mn-lt"/>
            </a:endParaRPr>
          </a:p>
        </p:txBody>
      </p:sp>
    </p:spTree>
    <p:extLst>
      <p:ext uri="{BB962C8B-B14F-4D97-AF65-F5344CB8AC3E}">
        <p14:creationId xmlns:p14="http://schemas.microsoft.com/office/powerpoint/2010/main" val="60596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92554-404F-3461-71FE-9EC20DF642A3}"/>
              </a:ext>
            </a:extLst>
          </p:cNvPr>
          <p:cNvSpPr>
            <a:spLocks noGrp="1"/>
          </p:cNvSpPr>
          <p:nvPr>
            <p:ph type="title"/>
          </p:nvPr>
        </p:nvSpPr>
        <p:spPr>
          <a:xfrm>
            <a:off x="640080" y="325369"/>
            <a:ext cx="4368602" cy="1956841"/>
          </a:xfrm>
        </p:spPr>
        <p:txBody>
          <a:bodyPr anchor="b">
            <a:normAutofit/>
          </a:bodyPr>
          <a:lstStyle/>
          <a:p>
            <a:r>
              <a:rPr lang="en-GB" sz="4600"/>
              <a:t>Holly Wells and Jessica Chapman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EB313B-DBDA-4F91-17F4-9E8B7148CACC}"/>
              </a:ext>
            </a:extLst>
          </p:cNvPr>
          <p:cNvSpPr>
            <a:spLocks noGrp="1"/>
          </p:cNvSpPr>
          <p:nvPr>
            <p:ph idx="1"/>
          </p:nvPr>
        </p:nvSpPr>
        <p:spPr>
          <a:xfrm>
            <a:off x="640080" y="2872899"/>
            <a:ext cx="4243589" cy="3320668"/>
          </a:xfrm>
        </p:spPr>
        <p:txBody>
          <a:bodyPr>
            <a:normAutofit/>
          </a:bodyPr>
          <a:lstStyle/>
          <a:p>
            <a:r>
              <a:rPr lang="en-GB" sz="2000"/>
              <a:t>The 2004 </a:t>
            </a:r>
            <a:r>
              <a:rPr lang="en-GB" sz="2000" b="1"/>
              <a:t>Bichard Inquiry</a:t>
            </a:r>
            <a:r>
              <a:rPr lang="en-GB" sz="2000"/>
              <a:t> detailed "deeply shocking" and systemic failures in information sharing between police forces, social services, and education authorities, which allowed Ian Huntley to obtain a school caretaker job and subsequently murder 10-year-olds </a:t>
            </a:r>
            <a:r>
              <a:rPr lang="en-GB" sz="2000" b="1"/>
              <a:t>Holly Wells and Jessica Chapman</a:t>
            </a:r>
            <a:r>
              <a:rPr lang="en-GB" sz="2000"/>
              <a:t> in Soham in 2002. </a:t>
            </a:r>
          </a:p>
        </p:txBody>
      </p:sp>
      <p:pic>
        <p:nvPicPr>
          <p:cNvPr id="5" name="Picture 4" descr="A couple of girls on a swing&#10;&#10;AI-generated content may be incorrect.">
            <a:extLst>
              <a:ext uri="{FF2B5EF4-FFF2-40B4-BE49-F238E27FC236}">
                <a16:creationId xmlns:a16="http://schemas.microsoft.com/office/drawing/2014/main" id="{61237FFF-1DAD-4642-EB36-06F07046FCFB}"/>
              </a:ext>
            </a:extLst>
          </p:cNvPr>
          <p:cNvPicPr>
            <a:picLocks noChangeAspect="1"/>
          </p:cNvPicPr>
          <p:nvPr/>
        </p:nvPicPr>
        <p:blipFill>
          <a:blip r:embed="rId2"/>
          <a:srcRect l="24010" r="16060"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53208A02-34A7-5F30-98BD-623502EC9C9E}"/>
              </a:ext>
            </a:extLst>
          </p:cNvPr>
          <p:cNvSpPr txBox="1"/>
          <p:nvPr/>
        </p:nvSpPr>
        <p:spPr>
          <a:xfrm>
            <a:off x="5945750" y="5870401"/>
            <a:ext cx="6097604" cy="646331"/>
          </a:xfrm>
          <a:prstGeom prst="rect">
            <a:avLst/>
          </a:prstGeom>
          <a:noFill/>
        </p:spPr>
        <p:txBody>
          <a:bodyPr wrap="square">
            <a:spAutoFit/>
          </a:bodyPr>
          <a:lstStyle/>
          <a:p>
            <a:r>
              <a:rPr lang="en-GB" dirty="0">
                <a:hlinkClick r:id="rId3"/>
              </a:rPr>
              <a:t>Soham murders: Ian Huntley's press interviews alerted police - BBC News</a:t>
            </a:r>
            <a:endParaRPr lang="en-GB" dirty="0"/>
          </a:p>
        </p:txBody>
      </p:sp>
      <p:sp>
        <p:nvSpPr>
          <p:cNvPr id="9" name="TextBox 8">
            <a:extLst>
              <a:ext uri="{FF2B5EF4-FFF2-40B4-BE49-F238E27FC236}">
                <a16:creationId xmlns:a16="http://schemas.microsoft.com/office/drawing/2014/main" id="{1E945774-4308-E4A2-A3A1-FE40F0C71F18}"/>
              </a:ext>
            </a:extLst>
          </p:cNvPr>
          <p:cNvSpPr txBox="1"/>
          <p:nvPr/>
        </p:nvSpPr>
        <p:spPr>
          <a:xfrm>
            <a:off x="515867" y="6193566"/>
            <a:ext cx="6097348" cy="369332"/>
          </a:xfrm>
          <a:prstGeom prst="rect">
            <a:avLst/>
          </a:prstGeom>
          <a:noFill/>
        </p:spPr>
        <p:txBody>
          <a:bodyPr wrap="square">
            <a:spAutoFit/>
          </a:bodyPr>
          <a:lstStyle/>
          <a:p>
            <a:r>
              <a:rPr lang="en-GB" dirty="0">
                <a:hlinkClick r:id="rId4"/>
              </a:rPr>
              <a:t>The Bichard Inquiry Report - JESIP Website</a:t>
            </a:r>
            <a:endParaRPr lang="en-GB" dirty="0"/>
          </a:p>
        </p:txBody>
      </p:sp>
    </p:spTree>
    <p:extLst>
      <p:ext uri="{BB962C8B-B14F-4D97-AF65-F5344CB8AC3E}">
        <p14:creationId xmlns:p14="http://schemas.microsoft.com/office/powerpoint/2010/main" val="3001559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DCC0F-FAA8-C771-831C-D320DDF37EA2}"/>
              </a:ext>
            </a:extLst>
          </p:cNvPr>
          <p:cNvSpPr>
            <a:spLocks noGrp="1"/>
          </p:cNvSpPr>
          <p:nvPr>
            <p:ph type="title"/>
          </p:nvPr>
        </p:nvSpPr>
        <p:spPr/>
        <p:txBody>
          <a:bodyPr/>
          <a:lstStyle/>
          <a:p>
            <a:r>
              <a:rPr lang="en-GB" dirty="0"/>
              <a:t>Failings</a:t>
            </a:r>
          </a:p>
        </p:txBody>
      </p:sp>
      <p:sp>
        <p:nvSpPr>
          <p:cNvPr id="3" name="Content Placeholder 2">
            <a:extLst>
              <a:ext uri="{FF2B5EF4-FFF2-40B4-BE49-F238E27FC236}">
                <a16:creationId xmlns:a16="http://schemas.microsoft.com/office/drawing/2014/main" id="{839BB5A9-0070-504D-2522-36D6FBB4FBDB}"/>
              </a:ext>
            </a:extLst>
          </p:cNvPr>
          <p:cNvSpPr>
            <a:spLocks noGrp="1"/>
          </p:cNvSpPr>
          <p:nvPr>
            <p:ph idx="1"/>
          </p:nvPr>
        </p:nvSpPr>
        <p:spPr/>
        <p:txBody>
          <a:bodyPr/>
          <a:lstStyle/>
          <a:p>
            <a:r>
              <a:rPr lang="en-GB" dirty="0"/>
              <a:t>Humberside had a number of reports against Huntley</a:t>
            </a:r>
          </a:p>
          <a:p>
            <a:r>
              <a:rPr lang="en-GB" dirty="0"/>
              <a:t>This information was not shared</a:t>
            </a:r>
          </a:p>
          <a:p>
            <a:r>
              <a:rPr lang="en-GB" dirty="0"/>
              <a:t>A shared database did not exist between forces despite this case being almost ten years after the Victoria </a:t>
            </a:r>
            <a:r>
              <a:rPr lang="en-GB" dirty="0" err="1"/>
              <a:t>Climbe</a:t>
            </a:r>
            <a:r>
              <a:rPr lang="en-GB" dirty="0"/>
              <a:t> case.</a:t>
            </a:r>
          </a:p>
          <a:p>
            <a:r>
              <a:rPr lang="en-GB" dirty="0"/>
              <a:t>Errors were made in Huntleys vetting (wrong dob entered).</a:t>
            </a:r>
          </a:p>
          <a:p>
            <a:r>
              <a:rPr lang="en-GB" dirty="0"/>
              <a:t>Social Services were aware of concerns but did not share with the police or the news area Social Services.</a:t>
            </a:r>
          </a:p>
          <a:p>
            <a:r>
              <a:rPr lang="en-GB" dirty="0"/>
              <a:t>Previous intelligence / warnings in respect of Huntley was deleted.</a:t>
            </a:r>
          </a:p>
        </p:txBody>
      </p:sp>
    </p:spTree>
    <p:extLst>
      <p:ext uri="{BB962C8B-B14F-4D97-AF65-F5344CB8AC3E}">
        <p14:creationId xmlns:p14="http://schemas.microsoft.com/office/powerpoint/2010/main" val="26753692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89E72-28F3-E6E8-04D0-BCD72B5424B0}"/>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Transparency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8FD8B3-40A1-6C60-7B4A-85BCA611140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Why is it important to be transparent &amp; candid within policing?</a:t>
            </a:r>
          </a:p>
          <a:p>
            <a:pPr marL="0" indent="0">
              <a:buNone/>
            </a:pPr>
            <a:r>
              <a:rPr lang="en-US"/>
              <a:t>TASK:-</a:t>
            </a:r>
          </a:p>
          <a:p>
            <a:pPr marL="0" indent="0">
              <a:buNone/>
            </a:pPr>
            <a:r>
              <a:rPr lang="en-US"/>
              <a:t>Research into the Hillsborough Disaster and feedback the lessons learnt by the police, including the need for transparency.</a:t>
            </a:r>
          </a:p>
        </p:txBody>
      </p:sp>
    </p:spTree>
    <p:extLst>
      <p:ext uri="{BB962C8B-B14F-4D97-AF65-F5344CB8AC3E}">
        <p14:creationId xmlns:p14="http://schemas.microsoft.com/office/powerpoint/2010/main" val="1382141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47D6575-0B06-40B2-9D0F-298202F6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Arc 10">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4A7100-7DD8-9D11-15B3-30BAD333768F}"/>
              </a:ext>
            </a:extLst>
          </p:cNvPr>
          <p:cNvSpPr>
            <a:spLocks noGrp="1"/>
          </p:cNvSpPr>
          <p:nvPr>
            <p:ph type="title"/>
          </p:nvPr>
        </p:nvSpPr>
        <p:spPr>
          <a:xfrm>
            <a:off x="892818" y="1370171"/>
            <a:ext cx="5085580" cy="2387600"/>
          </a:xfrm>
        </p:spPr>
        <p:txBody>
          <a:bodyPr vert="horz" lIns="91440" tIns="45720" rIns="91440" bIns="45720" rtlCol="0" anchor="b">
            <a:normAutofit/>
          </a:bodyPr>
          <a:lstStyle/>
          <a:p>
            <a:r>
              <a:rPr lang="en-US" sz="5100">
                <a:solidFill>
                  <a:schemeClr val="bg1"/>
                </a:solidFill>
              </a:rPr>
              <a:t>Hillsborough Disaster- public apology </a:t>
            </a:r>
          </a:p>
        </p:txBody>
      </p:sp>
      <p:sp>
        <p:nvSpPr>
          <p:cNvPr id="3" name="Content Placeholder 2">
            <a:extLst>
              <a:ext uri="{FF2B5EF4-FFF2-40B4-BE49-F238E27FC236}">
                <a16:creationId xmlns:a16="http://schemas.microsoft.com/office/drawing/2014/main" id="{834D3B06-6502-BCE8-4270-D309448A33F9}"/>
              </a:ext>
            </a:extLst>
          </p:cNvPr>
          <p:cNvSpPr>
            <a:spLocks noGrp="1"/>
          </p:cNvSpPr>
          <p:nvPr>
            <p:ph idx="1"/>
          </p:nvPr>
        </p:nvSpPr>
        <p:spPr>
          <a:xfrm>
            <a:off x="892818" y="3849845"/>
            <a:ext cx="5085580" cy="1881751"/>
          </a:xfrm>
        </p:spPr>
        <p:txBody>
          <a:bodyPr vert="horz" lIns="91440" tIns="45720" rIns="91440" bIns="45720" rtlCol="0">
            <a:normAutofit/>
          </a:bodyPr>
          <a:lstStyle/>
          <a:p>
            <a:pPr marL="0" indent="0">
              <a:buNone/>
            </a:pPr>
            <a:r>
              <a:rPr lang="en-US" sz="2400">
                <a:solidFill>
                  <a:schemeClr val="bg1"/>
                </a:solidFill>
                <a:hlinkClick r:id="rId2"/>
              </a:rPr>
              <a:t>https://youtu.be/Gy66D-VqgtU</a:t>
            </a:r>
            <a:r>
              <a:rPr lang="en-US" sz="2400">
                <a:solidFill>
                  <a:schemeClr val="bg1"/>
                </a:solidFill>
              </a:rPr>
              <a:t> </a:t>
            </a:r>
          </a:p>
        </p:txBody>
      </p:sp>
      <p:sp>
        <p:nvSpPr>
          <p:cNvPr id="13" name="Oval 12">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Hillsborough disaster: deadly mistakes and lies that lasted decades | Hillsborough  disaster | The Guardian">
            <a:extLst>
              <a:ext uri="{FF2B5EF4-FFF2-40B4-BE49-F238E27FC236}">
                <a16:creationId xmlns:a16="http://schemas.microsoft.com/office/drawing/2014/main" id="{CF42ACEF-D0BC-32F7-8144-2A88431FE210}"/>
              </a:ext>
            </a:extLst>
          </p:cNvPr>
          <p:cNvPicPr>
            <a:picLocks noChangeAspect="1"/>
          </p:cNvPicPr>
          <p:nvPr/>
        </p:nvPicPr>
        <p:blipFill rotWithShape="1">
          <a:blip r:embed="rId3"/>
          <a:srcRect l="21156" r="18843" b="-2"/>
          <a:stretch/>
        </p:blipFill>
        <p:spPr>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15" name="Rectangle 14">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72784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PC Wayne Couzens, 48, pleads guilty to Sarah Everard's murder | Daily Mail  Online">
            <a:extLst>
              <a:ext uri="{FF2B5EF4-FFF2-40B4-BE49-F238E27FC236}">
                <a16:creationId xmlns:a16="http://schemas.microsoft.com/office/drawing/2014/main" id="{DD7A69DF-C55B-1445-1B7E-55F3412A435A}"/>
              </a:ext>
            </a:extLst>
          </p:cNvPr>
          <p:cNvPicPr>
            <a:picLocks noGrp="1" noChangeAspect="1"/>
          </p:cNvPicPr>
          <p:nvPr>
            <p:ph idx="1"/>
          </p:nvPr>
        </p:nvPicPr>
        <p:blipFill rotWithShape="1">
          <a:blip r:embed="rId2"/>
          <a:srcRect t="41" b="6209"/>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026ED3-851F-2883-DCEF-D550FDBFA8C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Wayne Couzens- what sanctions did he face?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A7B0792-17D0-EE67-8F56-3345FD3E68EE}"/>
              </a:ext>
            </a:extLst>
          </p:cNvPr>
          <p:cNvSpPr txBox="1"/>
          <p:nvPr/>
        </p:nvSpPr>
        <p:spPr>
          <a:xfrm>
            <a:off x="9451278" y="-247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Predatory behaviour and watching porn on duty: UK’s rotten policing revealed (youtube.com)</a:t>
            </a:r>
            <a:endParaRPr lang="en-US"/>
          </a:p>
        </p:txBody>
      </p:sp>
    </p:spTree>
    <p:extLst>
      <p:ext uri="{BB962C8B-B14F-4D97-AF65-F5344CB8AC3E}">
        <p14:creationId xmlns:p14="http://schemas.microsoft.com/office/powerpoint/2010/main" val="271855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7EC57-380E-8287-1563-75538640A2FB}"/>
              </a:ext>
            </a:extLst>
          </p:cNvPr>
          <p:cNvSpPr>
            <a:spLocks noGrp="1"/>
          </p:cNvSpPr>
          <p:nvPr>
            <p:ph type="title"/>
          </p:nvPr>
        </p:nvSpPr>
        <p:spPr>
          <a:xfrm>
            <a:off x="572493" y="238539"/>
            <a:ext cx="11018520" cy="1434415"/>
          </a:xfrm>
        </p:spPr>
        <p:txBody>
          <a:bodyPr anchor="b">
            <a:normAutofit/>
          </a:bodyPr>
          <a:lstStyle/>
          <a:p>
            <a:r>
              <a:rPr lang="en-US" sz="5400"/>
              <a:t>Information sharing</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0FA3E1-F244-5194-278F-38DD19C08BBD}"/>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a:ea typeface="+mn-lt"/>
                <a:cs typeface="+mn-lt"/>
              </a:rPr>
              <a:t>Data sharing can take the form of:-</a:t>
            </a:r>
          </a:p>
          <a:p>
            <a:r>
              <a:rPr lang="en-US" sz="2200">
                <a:ea typeface="+mn-lt"/>
                <a:cs typeface="+mn-lt"/>
              </a:rPr>
              <a:t>a mutual exchange of data</a:t>
            </a:r>
          </a:p>
          <a:p>
            <a:r>
              <a:rPr lang="en-US" sz="2200">
                <a:ea typeface="+mn-lt"/>
                <a:cs typeface="+mn-lt"/>
              </a:rPr>
              <a:t>one or more </a:t>
            </a:r>
            <a:r>
              <a:rPr lang="en-US" sz="2200" err="1">
                <a:ea typeface="+mn-lt"/>
                <a:cs typeface="+mn-lt"/>
              </a:rPr>
              <a:t>organisations</a:t>
            </a:r>
            <a:r>
              <a:rPr lang="en-US" sz="2200">
                <a:ea typeface="+mn-lt"/>
                <a:cs typeface="+mn-lt"/>
              </a:rPr>
              <a:t> providing data to a third party or parties</a:t>
            </a:r>
          </a:p>
          <a:p>
            <a:r>
              <a:rPr lang="en-US" sz="2200">
                <a:ea typeface="+mn-lt"/>
                <a:cs typeface="+mn-lt"/>
              </a:rPr>
              <a:t>several </a:t>
            </a:r>
            <a:r>
              <a:rPr lang="en-US" sz="2200" err="1">
                <a:ea typeface="+mn-lt"/>
                <a:cs typeface="+mn-lt"/>
              </a:rPr>
              <a:t>organisations</a:t>
            </a:r>
            <a:r>
              <a:rPr lang="en-US" sz="2200">
                <a:ea typeface="+mn-lt"/>
                <a:cs typeface="+mn-lt"/>
              </a:rPr>
              <a:t> making information available to each other on a shared platform</a:t>
            </a:r>
          </a:p>
          <a:p>
            <a:r>
              <a:rPr lang="en-US" sz="2200">
                <a:ea typeface="+mn-lt"/>
                <a:cs typeface="+mn-lt"/>
              </a:rPr>
              <a:t>several </a:t>
            </a:r>
            <a:r>
              <a:rPr lang="en-US" sz="2200" err="1">
                <a:ea typeface="+mn-lt"/>
                <a:cs typeface="+mn-lt"/>
              </a:rPr>
              <a:t>organisations</a:t>
            </a:r>
            <a:r>
              <a:rPr lang="en-US" sz="2200">
                <a:ea typeface="+mn-lt"/>
                <a:cs typeface="+mn-lt"/>
              </a:rPr>
              <a:t> combining information and making it available to a third party or parties</a:t>
            </a:r>
          </a:p>
          <a:p>
            <a:endParaRPr lang="en-US" sz="2200"/>
          </a:p>
          <a:p>
            <a:pPr>
              <a:buNone/>
            </a:pPr>
            <a:endParaRPr lang="en-US" sz="2200"/>
          </a:p>
          <a:p>
            <a:pPr marL="0" indent="0">
              <a:buNone/>
            </a:pPr>
            <a:endParaRPr lang="en-US" sz="2200"/>
          </a:p>
          <a:p>
            <a:endParaRPr lang="en-US" sz="2200"/>
          </a:p>
        </p:txBody>
      </p:sp>
      <p:pic>
        <p:nvPicPr>
          <p:cNvPr id="4" name="Picture 3" descr="Computing Studies ...">
            <a:extLst>
              <a:ext uri="{FF2B5EF4-FFF2-40B4-BE49-F238E27FC236}">
                <a16:creationId xmlns:a16="http://schemas.microsoft.com/office/drawing/2014/main" id="{55BC167D-9B22-7A25-0C68-432F5760DF23}"/>
              </a:ext>
            </a:extLst>
          </p:cNvPr>
          <p:cNvPicPr>
            <a:picLocks noChangeAspect="1"/>
          </p:cNvPicPr>
          <p:nvPr/>
        </p:nvPicPr>
        <p:blipFill rotWithShape="1">
          <a:blip r:embed="rId2"/>
          <a:srcRect l="13362" r="14576"/>
          <a:stretch/>
        </p:blipFill>
        <p:spPr>
          <a:xfrm>
            <a:off x="7675658" y="2093976"/>
            <a:ext cx="3941064" cy="4096512"/>
          </a:xfrm>
          <a:prstGeom prst="rect">
            <a:avLst/>
          </a:prstGeom>
        </p:spPr>
      </p:pic>
    </p:spTree>
    <p:extLst>
      <p:ext uri="{BB962C8B-B14F-4D97-AF65-F5344CB8AC3E}">
        <p14:creationId xmlns:p14="http://schemas.microsoft.com/office/powerpoint/2010/main" val="1912108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60D62-61E6-8DF9-3780-73211E9B9C98}"/>
              </a:ext>
            </a:extLst>
          </p:cNvPr>
          <p:cNvSpPr>
            <a:spLocks noGrp="1"/>
          </p:cNvSpPr>
          <p:nvPr>
            <p:ph type="title"/>
          </p:nvPr>
        </p:nvSpPr>
        <p:spPr>
          <a:xfrm>
            <a:off x="572493" y="238539"/>
            <a:ext cx="11018520" cy="1434415"/>
          </a:xfrm>
        </p:spPr>
        <p:txBody>
          <a:bodyPr anchor="b">
            <a:normAutofit/>
          </a:bodyPr>
          <a:lstStyle/>
          <a:p>
            <a:r>
              <a:rPr lang="en-US" sz="5400"/>
              <a:t>Information sharing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DF5BCF-38CA-C0D7-A200-3FFAE5F1532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latin typeface="Segoe UI"/>
                <a:cs typeface="Segoe UI"/>
              </a:rPr>
              <a:t>Sharing police information must be linked to a policing purpose. APP on information management – </a:t>
            </a:r>
            <a:r>
              <a:rPr lang="en-US" sz="1900" b="1">
                <a:latin typeface="Segoe UI"/>
                <a:cs typeface="Segoe UI"/>
              </a:rPr>
              <a:t>management of police information</a:t>
            </a:r>
            <a:r>
              <a:rPr lang="en-US" sz="1900">
                <a:latin typeface="Segoe UI"/>
                <a:cs typeface="Segoe UI"/>
              </a:rPr>
              <a:t> – defines such purposes as:-</a:t>
            </a:r>
          </a:p>
          <a:p>
            <a:pPr>
              <a:buFont typeface="Arial,Sans-Serif" panose="020B0604020202020204" pitchFamily="34" charset="0"/>
            </a:pPr>
            <a:r>
              <a:rPr lang="en-US" sz="1900">
                <a:latin typeface="Arial"/>
                <a:cs typeface="Arial"/>
              </a:rPr>
              <a:t>protecting life and property</a:t>
            </a:r>
          </a:p>
          <a:p>
            <a:pPr>
              <a:buFont typeface="Arial,Sans-Serif" panose="020B0604020202020204" pitchFamily="34" charset="0"/>
            </a:pPr>
            <a:r>
              <a:rPr lang="en-US" sz="1900">
                <a:latin typeface="Arial"/>
                <a:cs typeface="Arial"/>
              </a:rPr>
              <a:t>preserving order</a:t>
            </a:r>
          </a:p>
          <a:p>
            <a:pPr>
              <a:buFont typeface="Arial,Sans-Serif" panose="020B0604020202020204" pitchFamily="34" charset="0"/>
            </a:pPr>
            <a:r>
              <a:rPr lang="en-US" sz="1900">
                <a:latin typeface="Arial"/>
                <a:cs typeface="Arial"/>
              </a:rPr>
              <a:t>preventing and detecting offences</a:t>
            </a:r>
          </a:p>
          <a:p>
            <a:pPr>
              <a:buFont typeface="Arial,Sans-Serif" panose="020B0604020202020204" pitchFamily="34" charset="0"/>
            </a:pPr>
            <a:r>
              <a:rPr lang="en-US" sz="1900">
                <a:latin typeface="Arial"/>
                <a:cs typeface="Arial"/>
              </a:rPr>
              <a:t>bringing offenders to justice</a:t>
            </a:r>
          </a:p>
          <a:p>
            <a:pPr>
              <a:buFont typeface="Arial,Sans-Serif" panose="020B0604020202020204" pitchFamily="34" charset="0"/>
            </a:pPr>
            <a:r>
              <a:rPr lang="en-US" sz="1900">
                <a:latin typeface="Arial"/>
                <a:cs typeface="Arial"/>
              </a:rPr>
              <a:t>any duty or responsibility arising from common or statute law</a:t>
            </a:r>
          </a:p>
          <a:p>
            <a:r>
              <a:rPr lang="en-US" sz="1900">
                <a:latin typeface="Segoe UI"/>
                <a:cs typeface="Segoe UI"/>
              </a:rPr>
              <a:t>Some data sharing does not involve personal data, eg, sharing statistical data that does not identify a person. When this occurs, neither the DPA nor </a:t>
            </a:r>
            <a:r>
              <a:rPr lang="en-US" sz="1900">
                <a:ea typeface="+mn-lt"/>
                <a:cs typeface="+mn-lt"/>
              </a:rPr>
              <a:t>this APP applies.</a:t>
            </a:r>
            <a:endParaRPr lang="en-US" sz="1900"/>
          </a:p>
        </p:txBody>
      </p:sp>
      <p:pic>
        <p:nvPicPr>
          <p:cNvPr id="4" name="Picture 3" descr="Computing Studies ...">
            <a:extLst>
              <a:ext uri="{FF2B5EF4-FFF2-40B4-BE49-F238E27FC236}">
                <a16:creationId xmlns:a16="http://schemas.microsoft.com/office/drawing/2014/main" id="{68B433FA-FC38-7BF4-F51E-1811A0B0987B}"/>
              </a:ext>
            </a:extLst>
          </p:cNvPr>
          <p:cNvPicPr>
            <a:picLocks noChangeAspect="1"/>
          </p:cNvPicPr>
          <p:nvPr/>
        </p:nvPicPr>
        <p:blipFill rotWithShape="1">
          <a:blip r:embed="rId2"/>
          <a:srcRect l="13362" r="14576"/>
          <a:stretch/>
        </p:blipFill>
        <p:spPr>
          <a:xfrm>
            <a:off x="7675658" y="2093976"/>
            <a:ext cx="3941064" cy="4096512"/>
          </a:xfrm>
          <a:prstGeom prst="rect">
            <a:avLst/>
          </a:prstGeom>
        </p:spPr>
      </p:pic>
    </p:spTree>
    <p:extLst>
      <p:ext uri="{BB962C8B-B14F-4D97-AF65-F5344CB8AC3E}">
        <p14:creationId xmlns:p14="http://schemas.microsoft.com/office/powerpoint/2010/main" val="4239377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4C66B-AF82-C115-287E-118A3DFBAAC8}"/>
              </a:ext>
            </a:extLst>
          </p:cNvPr>
          <p:cNvSpPr>
            <a:spLocks noGrp="1"/>
          </p:cNvSpPr>
          <p:nvPr>
            <p:ph type="title"/>
          </p:nvPr>
        </p:nvSpPr>
        <p:spPr>
          <a:xfrm>
            <a:off x="838200" y="365125"/>
            <a:ext cx="10515600" cy="1325563"/>
          </a:xfrm>
        </p:spPr>
        <p:txBody>
          <a:bodyPr>
            <a:normAutofit/>
          </a:bodyPr>
          <a:lstStyle/>
          <a:p>
            <a:r>
              <a:rPr lang="en-US" sz="5400"/>
              <a:t>Sharing agreements- Task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45B379-F05A-7A88-6A49-E39087DE05B3}"/>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t>Data processing contract</a:t>
            </a:r>
          </a:p>
          <a:p>
            <a:r>
              <a:rPr lang="en-US" sz="2200"/>
              <a:t>Memorandum of understanding</a:t>
            </a:r>
          </a:p>
          <a:p>
            <a:r>
              <a:rPr lang="en-US" sz="2200"/>
              <a:t>Service level agreement</a:t>
            </a:r>
          </a:p>
          <a:p>
            <a:r>
              <a:rPr lang="en-US" sz="2200"/>
              <a:t>Information sharing agreement</a:t>
            </a:r>
          </a:p>
          <a:p>
            <a:endParaRPr lang="en-US" sz="2200"/>
          </a:p>
          <a:p>
            <a:pPr marL="0" indent="0">
              <a:buNone/>
            </a:pPr>
            <a:r>
              <a:rPr lang="en-US" sz="2200"/>
              <a:t>Research into one of the above find an example. Note down key points to include the purpose of the agreement, who is the agreement between.</a:t>
            </a:r>
          </a:p>
        </p:txBody>
      </p:sp>
    </p:spTree>
    <p:extLst>
      <p:ext uri="{BB962C8B-B14F-4D97-AF65-F5344CB8AC3E}">
        <p14:creationId xmlns:p14="http://schemas.microsoft.com/office/powerpoint/2010/main" val="832697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F0672-C3EF-B796-AB1F-E967620C2EDA}"/>
              </a:ext>
            </a:extLst>
          </p:cNvPr>
          <p:cNvSpPr>
            <a:spLocks noGrp="1"/>
          </p:cNvSpPr>
          <p:nvPr>
            <p:ph type="title"/>
          </p:nvPr>
        </p:nvSpPr>
        <p:spPr>
          <a:xfrm>
            <a:off x="1171074" y="1396686"/>
            <a:ext cx="3240506" cy="4064628"/>
          </a:xfrm>
        </p:spPr>
        <p:txBody>
          <a:bodyPr>
            <a:normAutofit/>
          </a:bodyPr>
          <a:lstStyle/>
          <a:p>
            <a:r>
              <a:rPr lang="en-US" dirty="0">
                <a:solidFill>
                  <a:srgbClr val="FFFFFF"/>
                </a:solidFill>
              </a:rPr>
              <a:t>Police Officer and Staff barred list and how it works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A451CEC-8FF0-6E7F-45FF-A902DB5D6337}"/>
              </a:ext>
            </a:extLst>
          </p:cNvPr>
          <p:cNvSpPr>
            <a:spLocks noGrp="1"/>
          </p:cNvSpPr>
          <p:nvPr>
            <p:ph idx="1"/>
          </p:nvPr>
        </p:nvSpPr>
        <p:spPr>
          <a:xfrm>
            <a:off x="5370153" y="1526033"/>
            <a:ext cx="5536397" cy="3935281"/>
          </a:xfrm>
        </p:spPr>
        <p:txBody>
          <a:bodyPr vert="horz" lIns="91440" tIns="45720" rIns="91440" bIns="45720" rtlCol="0" anchor="t">
            <a:normAutofit/>
          </a:bodyPr>
          <a:lstStyle/>
          <a:p>
            <a:pPr marL="0" indent="0">
              <a:buNone/>
            </a:pPr>
            <a:r>
              <a:rPr lang="en-US" sz="2400"/>
              <a:t>Barred and advisory lists were introduced as a way of improving police integrity.</a:t>
            </a:r>
            <a:endParaRPr lang="en-US"/>
          </a:p>
          <a:p>
            <a:r>
              <a:rPr lang="en-US" sz="2400"/>
              <a:t>Increase accountability of those who were dismissed.</a:t>
            </a:r>
          </a:p>
          <a:p>
            <a:r>
              <a:rPr lang="en-US" sz="2400"/>
              <a:t>Shows staff that have been dismissed following investigation under the Police (conduct) Regulations 2020 or Police Performance Regulations 2020</a:t>
            </a:r>
          </a:p>
          <a:p>
            <a:endParaRPr lang="en-US" sz="2400"/>
          </a:p>
        </p:txBody>
      </p:sp>
    </p:spTree>
    <p:extLst>
      <p:ext uri="{BB962C8B-B14F-4D97-AF65-F5344CB8AC3E}">
        <p14:creationId xmlns:p14="http://schemas.microsoft.com/office/powerpoint/2010/main" val="276215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303CE-A5C9-5CEF-2146-296DD49625CD}"/>
              </a:ext>
            </a:extLst>
          </p:cNvPr>
          <p:cNvSpPr>
            <a:spLocks noGrp="1"/>
          </p:cNvSpPr>
          <p:nvPr>
            <p:ph type="title"/>
          </p:nvPr>
        </p:nvSpPr>
        <p:spPr>
          <a:xfrm>
            <a:off x="1179095" y="1396686"/>
            <a:ext cx="4034590" cy="4064628"/>
          </a:xfrm>
        </p:spPr>
        <p:txBody>
          <a:bodyPr>
            <a:normAutofit/>
          </a:bodyPr>
          <a:lstStyle/>
          <a:p>
            <a:r>
              <a:rPr lang="en-US" sz="3700">
                <a:solidFill>
                  <a:srgbClr val="FFFFFF"/>
                </a:solidFill>
              </a:rPr>
              <a:t>How does the barring list work? </a:t>
            </a:r>
            <a:br>
              <a:rPr lang="en-US" sz="3700">
                <a:solidFill>
                  <a:srgbClr val="FFFFFF"/>
                </a:solidFill>
              </a:rPr>
            </a:br>
            <a:r>
              <a:rPr lang="en-US" sz="2400">
                <a:solidFill>
                  <a:srgbClr val="FFFFFF"/>
                </a:solidFill>
              </a:rPr>
              <a:t>(College of Policing, 2023)</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601CAB-A338-07C5-B4AE-F855C6BDEED2}"/>
              </a:ext>
            </a:extLst>
          </p:cNvPr>
          <p:cNvSpPr>
            <a:spLocks noGrp="1"/>
          </p:cNvSpPr>
          <p:nvPr>
            <p:ph idx="1"/>
          </p:nvPr>
        </p:nvSpPr>
        <p:spPr>
          <a:xfrm>
            <a:off x="5370153" y="1526033"/>
            <a:ext cx="5536397" cy="5090312"/>
          </a:xfrm>
        </p:spPr>
        <p:txBody>
          <a:bodyPr vert="horz" lIns="91440" tIns="45720" rIns="91440" bIns="45720" rtlCol="0" anchor="t">
            <a:normAutofit/>
          </a:bodyPr>
          <a:lstStyle/>
          <a:p>
            <a:pPr marL="0" indent="0">
              <a:buNone/>
            </a:pPr>
            <a:r>
              <a:rPr lang="en-US" sz="2000">
                <a:ea typeface="+mn-lt"/>
                <a:cs typeface="+mn-lt"/>
              </a:rPr>
              <a:t>Where an individual has been dismissed, the force sends a report to the College of Policing. This contains information set out in Regulations. </a:t>
            </a:r>
          </a:p>
          <a:p>
            <a:pPr marL="0" indent="0">
              <a:buNone/>
            </a:pPr>
            <a:r>
              <a:rPr lang="en-US" sz="2000">
                <a:ea typeface="+mn-lt"/>
                <a:cs typeface="+mn-lt"/>
              </a:rPr>
              <a:t>The College then updates the barred list with those details. The same process is used for the advisory list.</a:t>
            </a:r>
            <a:endParaRPr lang="en-US" sz="2000"/>
          </a:p>
          <a:p>
            <a:pPr marL="0" indent="0">
              <a:buNone/>
            </a:pPr>
            <a:r>
              <a:rPr lang="en-US" sz="2000">
                <a:ea typeface="+mn-lt"/>
                <a:cs typeface="+mn-lt"/>
              </a:rPr>
              <a:t>The College makes decisions on whether it is appropriate to publish the information</a:t>
            </a:r>
            <a:r>
              <a:rPr lang="en-US" sz="2000" b="1">
                <a:ea typeface="+mn-lt"/>
                <a:cs typeface="+mn-lt"/>
              </a:rPr>
              <a:t> </a:t>
            </a:r>
            <a:r>
              <a:rPr lang="en-US" sz="2000">
                <a:ea typeface="+mn-lt"/>
                <a:cs typeface="+mn-lt"/>
              </a:rPr>
              <a:t>on the barred list, taking into account:</a:t>
            </a:r>
            <a:endParaRPr lang="en-US" sz="2000"/>
          </a:p>
          <a:p>
            <a:r>
              <a:rPr lang="en-US" sz="2000">
                <a:ea typeface="+mn-lt"/>
                <a:cs typeface="+mn-lt"/>
              </a:rPr>
              <a:t>national security</a:t>
            </a:r>
            <a:endParaRPr lang="en-US" sz="2000"/>
          </a:p>
          <a:p>
            <a:r>
              <a:rPr lang="en-US" sz="2000">
                <a:ea typeface="+mn-lt"/>
                <a:cs typeface="+mn-lt"/>
              </a:rPr>
              <a:t>other ongoing investigations</a:t>
            </a:r>
            <a:endParaRPr lang="en-US" sz="2000"/>
          </a:p>
          <a:p>
            <a:r>
              <a:rPr lang="en-US" sz="2000">
                <a:ea typeface="+mn-lt"/>
                <a:cs typeface="+mn-lt"/>
              </a:rPr>
              <a:t>any significant harm that may be caused to the individual or others.</a:t>
            </a:r>
            <a:endParaRPr lang="en-US" sz="2000"/>
          </a:p>
          <a:p>
            <a:r>
              <a:rPr lang="en-US" sz="2000">
                <a:ea typeface="+mn-lt"/>
                <a:cs typeface="+mn-lt"/>
              </a:rPr>
              <a:t>In the vast majority of cases, the information is published.</a:t>
            </a:r>
            <a:endParaRPr lang="en-US" sz="2000"/>
          </a:p>
          <a:p>
            <a:endParaRPr lang="en-US" sz="1500"/>
          </a:p>
        </p:txBody>
      </p:sp>
    </p:spTree>
    <p:extLst>
      <p:ext uri="{BB962C8B-B14F-4D97-AF65-F5344CB8AC3E}">
        <p14:creationId xmlns:p14="http://schemas.microsoft.com/office/powerpoint/2010/main" val="1638669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9EBFF-A66A-601E-97D2-C17E9C36B133}"/>
              </a:ext>
            </a:extLst>
          </p:cNvPr>
          <p:cNvSpPr>
            <a:spLocks noGrp="1"/>
          </p:cNvSpPr>
          <p:nvPr>
            <p:ph type="title"/>
          </p:nvPr>
        </p:nvSpPr>
        <p:spPr>
          <a:xfrm>
            <a:off x="1171074" y="1396686"/>
            <a:ext cx="3240506" cy="4064628"/>
          </a:xfrm>
        </p:spPr>
        <p:txBody>
          <a:bodyPr>
            <a:normAutofit/>
          </a:bodyPr>
          <a:lstStyle/>
          <a:p>
            <a:r>
              <a:rPr lang="en-US">
                <a:solidFill>
                  <a:srgbClr val="FFFFFF"/>
                </a:solidFill>
              </a:rPr>
              <a:t>Barred for 5 or 3 years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DB1C8C-B9E3-911F-692B-4492BD2B3DB3}"/>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000">
                <a:ea typeface="+mn-lt"/>
                <a:cs typeface="+mn-lt"/>
              </a:rPr>
              <a:t>Individuals who have been on the barred list for a </a:t>
            </a:r>
            <a:r>
              <a:rPr lang="en-US" sz="2000" b="1">
                <a:ea typeface="+mn-lt"/>
                <a:cs typeface="+mn-lt"/>
              </a:rPr>
              <a:t>period of five years – or three years </a:t>
            </a:r>
            <a:r>
              <a:rPr lang="en-US" sz="2000">
                <a:ea typeface="+mn-lt"/>
                <a:cs typeface="+mn-lt"/>
              </a:rPr>
              <a:t>where their dismissal was related to gross incompetence – are able to apply for a review of their barred status. The College considers their application with reference to the:</a:t>
            </a:r>
            <a:endParaRPr lang="en-US" sz="2000"/>
          </a:p>
          <a:p>
            <a:r>
              <a:rPr lang="en-US" sz="2000">
                <a:ea typeface="+mn-lt"/>
                <a:cs typeface="+mn-lt"/>
              </a:rPr>
              <a:t>individual's demonstration of their suitability to re-join policing</a:t>
            </a:r>
            <a:endParaRPr lang="en-US" sz="2000"/>
          </a:p>
          <a:p>
            <a:r>
              <a:rPr lang="en-US" sz="2000">
                <a:ea typeface="+mn-lt"/>
                <a:cs typeface="+mn-lt"/>
              </a:rPr>
              <a:t>circumstances of their original dismissal</a:t>
            </a:r>
            <a:endParaRPr lang="en-US" sz="2000"/>
          </a:p>
          <a:p>
            <a:r>
              <a:rPr lang="en-US" sz="2000">
                <a:ea typeface="+mn-lt"/>
                <a:cs typeface="+mn-lt"/>
              </a:rPr>
              <a:t>effect that removing them from the list may have on public confidence in the police</a:t>
            </a:r>
            <a:endParaRPr lang="en-US" sz="2000"/>
          </a:p>
          <a:p>
            <a:endParaRPr lang="en-US" sz="2000"/>
          </a:p>
        </p:txBody>
      </p:sp>
    </p:spTree>
    <p:extLst>
      <p:ext uri="{BB962C8B-B14F-4D97-AF65-F5344CB8AC3E}">
        <p14:creationId xmlns:p14="http://schemas.microsoft.com/office/powerpoint/2010/main" val="1240030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AB0E5-021E-FBF6-9196-F1DB34845C1B}"/>
              </a:ext>
            </a:extLst>
          </p:cNvPr>
          <p:cNvSpPr>
            <a:spLocks noGrp="1"/>
          </p:cNvSpPr>
          <p:nvPr>
            <p:ph type="title"/>
          </p:nvPr>
        </p:nvSpPr>
        <p:spPr>
          <a:xfrm>
            <a:off x="838200" y="365125"/>
            <a:ext cx="10515600" cy="1325563"/>
          </a:xfrm>
        </p:spPr>
        <p:txBody>
          <a:bodyPr>
            <a:normAutofit/>
          </a:bodyPr>
          <a:lstStyle/>
          <a:p>
            <a:r>
              <a:rPr lang="en-US" sz="4200"/>
              <a:t>What impact do cases like Wayne Couzens have on the publics perception of the police?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D8FAF2-AC69-D11A-F20F-FADC2E59C928}"/>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Heightened attention of police failings and a trend towards distrust has spurred stronger negativity Opinions about the IOPC are directly influenced by this broader context. </a:t>
            </a:r>
          </a:p>
          <a:p>
            <a:r>
              <a:rPr lang="en-US" sz="2200">
                <a:ea typeface="+mn-lt"/>
                <a:cs typeface="+mn-lt"/>
              </a:rPr>
              <a:t>61% of the public feel negatively towards the Government, 42% feel negatively about the Metropolitan Police, and negativity towards the police reaches its highest level since January 2020 (27%). </a:t>
            </a:r>
          </a:p>
          <a:p>
            <a:r>
              <a:rPr lang="en-US" sz="2200">
                <a:ea typeface="+mn-lt"/>
                <a:cs typeface="+mn-lt"/>
              </a:rPr>
              <a:t>News stories about police failings, misconduct and criminality coupled with the damning Casey Review have triggered confidence in the police to deal fairly with complaints to fall to its lowest point since testing began (32%) in 2017.(IOPC,2023)</a:t>
            </a:r>
            <a:endParaRPr lang="en-US" sz="2200"/>
          </a:p>
        </p:txBody>
      </p:sp>
    </p:spTree>
    <p:extLst>
      <p:ext uri="{BB962C8B-B14F-4D97-AF65-F5344CB8AC3E}">
        <p14:creationId xmlns:p14="http://schemas.microsoft.com/office/powerpoint/2010/main" val="707669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2A46FC-A8BE-4771-BE51-D9123E918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61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newspapers&#10;&#10;Description automatically generated">
            <a:extLst>
              <a:ext uri="{FF2B5EF4-FFF2-40B4-BE49-F238E27FC236}">
                <a16:creationId xmlns:a16="http://schemas.microsoft.com/office/drawing/2014/main" id="{A08C7BA1-F952-006F-5C82-26F50B5D517B}"/>
              </a:ext>
            </a:extLst>
          </p:cNvPr>
          <p:cNvPicPr>
            <a:picLocks noGrp="1" noChangeAspect="1"/>
          </p:cNvPicPr>
          <p:nvPr>
            <p:ph idx="1"/>
          </p:nvPr>
        </p:nvPicPr>
        <p:blipFill rotWithShape="1">
          <a:blip r:embed="rId2"/>
          <a:srcRect b="3468"/>
          <a:stretch/>
        </p:blipFill>
        <p:spPr>
          <a:xfrm>
            <a:off x="615790" y="508000"/>
            <a:ext cx="10960420" cy="5792694"/>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p:spPr>
      </p:pic>
    </p:spTree>
    <p:extLst>
      <p:ext uri="{BB962C8B-B14F-4D97-AF65-F5344CB8AC3E}">
        <p14:creationId xmlns:p14="http://schemas.microsoft.com/office/powerpoint/2010/main" val="10141614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6A218-E4D6-D42E-F448-C86F46D1CCDB}"/>
              </a:ext>
            </a:extLst>
          </p:cNvPr>
          <p:cNvSpPr>
            <a:spLocks noGrp="1"/>
          </p:cNvSpPr>
          <p:nvPr>
            <p:ph type="title"/>
          </p:nvPr>
        </p:nvSpPr>
        <p:spPr>
          <a:xfrm>
            <a:off x="6739128" y="638089"/>
            <a:ext cx="4818888" cy="1476801"/>
          </a:xfrm>
        </p:spPr>
        <p:txBody>
          <a:bodyPr anchor="b">
            <a:normAutofit/>
          </a:bodyPr>
          <a:lstStyle/>
          <a:p>
            <a:r>
              <a:rPr lang="en-US" sz="4600"/>
              <a:t>Nicola Bulley case- information sharing</a:t>
            </a:r>
          </a:p>
        </p:txBody>
      </p:sp>
      <p:pic>
        <p:nvPicPr>
          <p:cNvPr id="4" name="Picture 3" descr="Water search expert caused challenges to Nicola Bulley investigation –  report">
            <a:extLst>
              <a:ext uri="{FF2B5EF4-FFF2-40B4-BE49-F238E27FC236}">
                <a16:creationId xmlns:a16="http://schemas.microsoft.com/office/drawing/2014/main" id="{559F940B-531C-EB66-24A5-18D48358FFA5}"/>
              </a:ext>
            </a:extLst>
          </p:cNvPr>
          <p:cNvPicPr>
            <a:picLocks noChangeAspect="1"/>
          </p:cNvPicPr>
          <p:nvPr/>
        </p:nvPicPr>
        <p:blipFill>
          <a:blip r:embed="rId2"/>
          <a:stretch>
            <a:fillRect/>
          </a:stretch>
        </p:blipFill>
        <p:spPr>
          <a:xfrm>
            <a:off x="630936" y="685800"/>
            <a:ext cx="5458968" cy="548640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B560AD-AB7A-9D5F-4F05-026B4898AB90}"/>
              </a:ext>
            </a:extLst>
          </p:cNvPr>
          <p:cNvSpPr>
            <a:spLocks noGrp="1"/>
          </p:cNvSpPr>
          <p:nvPr>
            <p:ph idx="1"/>
          </p:nvPr>
        </p:nvSpPr>
        <p:spPr>
          <a:xfrm>
            <a:off x="6739128" y="2664886"/>
            <a:ext cx="4818888" cy="3550789"/>
          </a:xfrm>
        </p:spPr>
        <p:txBody>
          <a:bodyPr vert="horz" lIns="91440" tIns="45720" rIns="91440" bIns="45720" rtlCol="0" anchor="t">
            <a:normAutofit/>
          </a:bodyPr>
          <a:lstStyle/>
          <a:p>
            <a:pPr marL="0" indent="0">
              <a:buNone/>
            </a:pPr>
            <a:r>
              <a:rPr lang="en-US" sz="2200"/>
              <a:t>Police </a:t>
            </a:r>
            <a:r>
              <a:rPr lang="en-US" sz="2200" err="1"/>
              <a:t>critisised</a:t>
            </a:r>
            <a:r>
              <a:rPr lang="en-US" sz="2200"/>
              <a:t> for releasing personal information regarding Nicola:-</a:t>
            </a:r>
            <a:endParaRPr lang="en-US"/>
          </a:p>
          <a:p>
            <a:r>
              <a:rPr lang="en-US" sz="2200"/>
              <a:t>Alcohol consumption</a:t>
            </a:r>
            <a:endParaRPr lang="en-US"/>
          </a:p>
          <a:p>
            <a:r>
              <a:rPr lang="en-US" sz="2200"/>
              <a:t>Menopause.</a:t>
            </a:r>
            <a:endParaRPr lang="en-US"/>
          </a:p>
          <a:p>
            <a:endParaRPr lang="en-US" sz="2200"/>
          </a:p>
        </p:txBody>
      </p:sp>
    </p:spTree>
    <p:extLst>
      <p:ext uri="{BB962C8B-B14F-4D97-AF65-F5344CB8AC3E}">
        <p14:creationId xmlns:p14="http://schemas.microsoft.com/office/powerpoint/2010/main" val="69989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831DB-A9FC-1DDE-7209-C9B3A1433BE8}"/>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574BBECC-9584-4F0F-AED6-9B7DFD63A686}"/>
              </a:ext>
            </a:extLst>
          </p:cNvPr>
          <p:cNvSpPr>
            <a:spLocks noGrp="1"/>
          </p:cNvSpPr>
          <p:nvPr>
            <p:ph idx="1"/>
          </p:nvPr>
        </p:nvSpPr>
        <p:spPr/>
        <p:txBody>
          <a:bodyPr/>
          <a:lstStyle/>
          <a:p>
            <a:r>
              <a:rPr lang="en-GB" dirty="0"/>
              <a:t>Research how many police officers have been dealt with for data protection breaches within England and Wales in the last ten years and see if you can identify a trend to those breaches.</a:t>
            </a:r>
          </a:p>
        </p:txBody>
      </p:sp>
    </p:spTree>
    <p:extLst>
      <p:ext uri="{BB962C8B-B14F-4D97-AF65-F5344CB8AC3E}">
        <p14:creationId xmlns:p14="http://schemas.microsoft.com/office/powerpoint/2010/main" val="2132787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2611</Words>
  <Application>Microsoft Office PowerPoint</Application>
  <PresentationFormat>Widescreen</PresentationFormat>
  <Paragraphs>199</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Arial,Sans-Serif</vt:lpstr>
      <vt:lpstr>Aptos</vt:lpstr>
      <vt:lpstr>Aptos Display</vt:lpstr>
      <vt:lpstr>Arial</vt:lpstr>
      <vt:lpstr>Calibri</vt:lpstr>
      <vt:lpstr>Segoe UI</vt:lpstr>
      <vt:lpstr>office theme</vt:lpstr>
      <vt:lpstr>Understanding the role of  police constable  (BMPL4019)</vt:lpstr>
      <vt:lpstr>Data protection standards</vt:lpstr>
      <vt:lpstr>Some examples</vt:lpstr>
      <vt:lpstr>Managing police information</vt:lpstr>
      <vt:lpstr>Confidentiality</vt:lpstr>
      <vt:lpstr>Collection &amp; storage </vt:lpstr>
      <vt:lpstr>Types of information held</vt:lpstr>
      <vt:lpstr>PowerPoint Presentation</vt:lpstr>
      <vt:lpstr>Police information- Crime or offence related</vt:lpstr>
      <vt:lpstr>Management of Police Information (MoPI)</vt:lpstr>
      <vt:lpstr>The Information Management Strategy</vt:lpstr>
      <vt:lpstr>Freedom of Information</vt:lpstr>
      <vt:lpstr>Freedom of information</vt:lpstr>
      <vt:lpstr>Information sharing</vt:lpstr>
      <vt:lpstr>Information sharing</vt:lpstr>
      <vt:lpstr>Information sharing</vt:lpstr>
      <vt:lpstr>Sharing agreements </vt:lpstr>
      <vt:lpstr>Factors to consider...</vt:lpstr>
      <vt:lpstr>Factors to consider</vt:lpstr>
      <vt:lpstr>Consequences to poor information sharing</vt:lpstr>
      <vt:lpstr>Victoria Climbe</vt:lpstr>
      <vt:lpstr>Holly Wells and Jessica Chapman</vt:lpstr>
      <vt:lpstr>Failings</vt:lpstr>
      <vt:lpstr>Transparency</vt:lpstr>
      <vt:lpstr>Hillsborough Disaster- public apology </vt:lpstr>
      <vt:lpstr>Wayne Couzens- what sanctions did he face?</vt:lpstr>
      <vt:lpstr>Information sharing</vt:lpstr>
      <vt:lpstr>Information sharing</vt:lpstr>
      <vt:lpstr>Sharing agreements- Task</vt:lpstr>
      <vt:lpstr>Police Officer and Staff barred list and how it works</vt:lpstr>
      <vt:lpstr>How does the barring list work?  (College of Policing, 2023)</vt:lpstr>
      <vt:lpstr>Barred for 5 or 3 years</vt:lpstr>
      <vt:lpstr>What impact do cases like Wayne Couzens have on the publics perception of the police?</vt:lpstr>
      <vt:lpstr>PowerPoint Presentation</vt:lpstr>
      <vt:lpstr>Nicola Bulley case- information sharing</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Melanie Thomas</cp:lastModifiedBy>
  <cp:revision>13</cp:revision>
  <dcterms:created xsi:type="dcterms:W3CDTF">2024-07-01T10:47:22Z</dcterms:created>
  <dcterms:modified xsi:type="dcterms:W3CDTF">2025-11-17T21:40:42Z</dcterms:modified>
</cp:coreProperties>
</file>