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61" r:id="rId5"/>
    <p:sldId id="259"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75" d="100"/>
          <a:sy n="75" d="100"/>
        </p:scale>
        <p:origin x="72"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B266D-48C5-4820-900C-E6DCCF17AA95}"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980B7247-E07D-4635-8B4F-47B97AE87B87}">
      <dgm:prSet/>
      <dgm:spPr/>
      <dgm:t>
        <a:bodyPr/>
        <a:lstStyle/>
        <a:p>
          <a:pPr algn="ctr"/>
          <a:r>
            <a:rPr lang="en-GB" dirty="0"/>
            <a:t>As the UK entered into de-industrialisation, demand for coal, tin and copper declined.  Therefore, people were laid off, factories were closed down and it left the area with a huge number of unemployed people.</a:t>
          </a:r>
          <a:endParaRPr lang="en-US" dirty="0"/>
        </a:p>
      </dgm:t>
    </dgm:pt>
    <dgm:pt modelId="{41D1495C-6D8F-4B5E-8463-1187B7EBE41D}" type="parTrans" cxnId="{D0C4EB0F-93B0-46D8-94C4-A5BADB489A85}">
      <dgm:prSet/>
      <dgm:spPr/>
      <dgm:t>
        <a:bodyPr/>
        <a:lstStyle/>
        <a:p>
          <a:endParaRPr lang="en-US"/>
        </a:p>
      </dgm:t>
    </dgm:pt>
    <dgm:pt modelId="{9CD7A932-BD8E-4C7B-BC8F-D0C4315BDB2B}" type="sibTrans" cxnId="{D0C4EB0F-93B0-46D8-94C4-A5BADB489A85}">
      <dgm:prSet/>
      <dgm:spPr/>
      <dgm:t>
        <a:bodyPr/>
        <a:lstStyle/>
        <a:p>
          <a:endParaRPr lang="en-US"/>
        </a:p>
      </dgm:t>
    </dgm:pt>
    <dgm:pt modelId="{DBCAAF67-9A9A-46E1-A547-5EC583AC7BBA}">
      <dgm:prSet/>
      <dgm:spPr/>
      <dgm:t>
        <a:bodyPr/>
        <a:lstStyle/>
        <a:p>
          <a:r>
            <a:rPr lang="en-GB"/>
            <a:t>Areas around the mine had rapidly grown in population, as the collieries recruited additional workers to meet the demand.  They would often be housed in mine owned properties, with whole families employed by the mine.</a:t>
          </a:r>
          <a:endParaRPr lang="en-US"/>
        </a:p>
      </dgm:t>
    </dgm:pt>
    <dgm:pt modelId="{DEFA8F30-EFE7-46EC-8BFB-F9D010F7C011}" type="parTrans" cxnId="{8F0614E5-D5B3-4DD8-926D-B5125CDAC30F}">
      <dgm:prSet/>
      <dgm:spPr/>
      <dgm:t>
        <a:bodyPr/>
        <a:lstStyle/>
        <a:p>
          <a:endParaRPr lang="en-US"/>
        </a:p>
      </dgm:t>
    </dgm:pt>
    <dgm:pt modelId="{9E5319BF-8841-4786-843E-E6773514DA4C}" type="sibTrans" cxnId="{8F0614E5-D5B3-4DD8-926D-B5125CDAC30F}">
      <dgm:prSet/>
      <dgm:spPr/>
      <dgm:t>
        <a:bodyPr/>
        <a:lstStyle/>
        <a:p>
          <a:endParaRPr lang="en-US"/>
        </a:p>
      </dgm:t>
    </dgm:pt>
    <dgm:pt modelId="{C6058D8D-83D3-449C-AA26-C15CA0D1BF56}" type="pres">
      <dgm:prSet presAssocID="{924B266D-48C5-4820-900C-E6DCCF17AA95}" presName="outerComposite" presStyleCnt="0">
        <dgm:presLayoutVars>
          <dgm:chMax val="5"/>
          <dgm:dir/>
          <dgm:resizeHandles val="exact"/>
        </dgm:presLayoutVars>
      </dgm:prSet>
      <dgm:spPr/>
    </dgm:pt>
    <dgm:pt modelId="{6B24A92F-8C25-4F8E-9FA3-5EB3BEF9D696}" type="pres">
      <dgm:prSet presAssocID="{924B266D-48C5-4820-900C-E6DCCF17AA95}" presName="dummyMaxCanvas" presStyleCnt="0">
        <dgm:presLayoutVars/>
      </dgm:prSet>
      <dgm:spPr/>
    </dgm:pt>
    <dgm:pt modelId="{C6E6DA16-7F7E-44C8-9815-3C94FCE95319}" type="pres">
      <dgm:prSet presAssocID="{924B266D-48C5-4820-900C-E6DCCF17AA95}" presName="TwoNodes_1" presStyleLbl="node1" presStyleIdx="0" presStyleCnt="2">
        <dgm:presLayoutVars>
          <dgm:bulletEnabled val="1"/>
        </dgm:presLayoutVars>
      </dgm:prSet>
      <dgm:spPr/>
    </dgm:pt>
    <dgm:pt modelId="{DFD2922A-473F-4F44-990F-5972DF36899D}" type="pres">
      <dgm:prSet presAssocID="{924B266D-48C5-4820-900C-E6DCCF17AA95}" presName="TwoNodes_2" presStyleLbl="node1" presStyleIdx="1" presStyleCnt="2">
        <dgm:presLayoutVars>
          <dgm:bulletEnabled val="1"/>
        </dgm:presLayoutVars>
      </dgm:prSet>
      <dgm:spPr/>
    </dgm:pt>
    <dgm:pt modelId="{781E1837-A430-4D2A-9BC8-3EE766DE9991}" type="pres">
      <dgm:prSet presAssocID="{924B266D-48C5-4820-900C-E6DCCF17AA95}" presName="TwoConn_1-2" presStyleLbl="fgAccFollowNode1" presStyleIdx="0" presStyleCnt="1">
        <dgm:presLayoutVars>
          <dgm:bulletEnabled val="1"/>
        </dgm:presLayoutVars>
      </dgm:prSet>
      <dgm:spPr/>
    </dgm:pt>
    <dgm:pt modelId="{AA476A50-560C-47F8-A789-6B6E63F39EEA}" type="pres">
      <dgm:prSet presAssocID="{924B266D-48C5-4820-900C-E6DCCF17AA95}" presName="TwoNodes_1_text" presStyleLbl="node1" presStyleIdx="1" presStyleCnt="2">
        <dgm:presLayoutVars>
          <dgm:bulletEnabled val="1"/>
        </dgm:presLayoutVars>
      </dgm:prSet>
      <dgm:spPr/>
    </dgm:pt>
    <dgm:pt modelId="{F3F5D411-8D0B-43CA-A97E-96D22E6D4938}" type="pres">
      <dgm:prSet presAssocID="{924B266D-48C5-4820-900C-E6DCCF17AA95}" presName="TwoNodes_2_text" presStyleLbl="node1" presStyleIdx="1" presStyleCnt="2">
        <dgm:presLayoutVars>
          <dgm:bulletEnabled val="1"/>
        </dgm:presLayoutVars>
      </dgm:prSet>
      <dgm:spPr/>
    </dgm:pt>
  </dgm:ptLst>
  <dgm:cxnLst>
    <dgm:cxn modelId="{D0C4EB0F-93B0-46D8-94C4-A5BADB489A85}" srcId="{924B266D-48C5-4820-900C-E6DCCF17AA95}" destId="{980B7247-E07D-4635-8B4F-47B97AE87B87}" srcOrd="0" destOrd="0" parTransId="{41D1495C-6D8F-4B5E-8463-1187B7EBE41D}" sibTransId="{9CD7A932-BD8E-4C7B-BC8F-D0C4315BDB2B}"/>
    <dgm:cxn modelId="{C9B9E112-7114-4CA9-832D-EBC8DB7FBEBE}" type="presOf" srcId="{9CD7A932-BD8E-4C7B-BC8F-D0C4315BDB2B}" destId="{781E1837-A430-4D2A-9BC8-3EE766DE9991}" srcOrd="0" destOrd="0" presId="urn:microsoft.com/office/officeart/2005/8/layout/vProcess5"/>
    <dgm:cxn modelId="{61603A78-FA98-43D1-A26B-8868ED231519}" type="presOf" srcId="{DBCAAF67-9A9A-46E1-A547-5EC583AC7BBA}" destId="{F3F5D411-8D0B-43CA-A97E-96D22E6D4938}" srcOrd="1" destOrd="0" presId="urn:microsoft.com/office/officeart/2005/8/layout/vProcess5"/>
    <dgm:cxn modelId="{DC283959-055C-463F-934D-8274C3DEE40C}" type="presOf" srcId="{DBCAAF67-9A9A-46E1-A547-5EC583AC7BBA}" destId="{DFD2922A-473F-4F44-990F-5972DF36899D}" srcOrd="0" destOrd="0" presId="urn:microsoft.com/office/officeart/2005/8/layout/vProcess5"/>
    <dgm:cxn modelId="{16B0D498-816C-49B7-8AC5-5870085B91D7}" type="presOf" srcId="{980B7247-E07D-4635-8B4F-47B97AE87B87}" destId="{C6E6DA16-7F7E-44C8-9815-3C94FCE95319}" srcOrd="0" destOrd="0" presId="urn:microsoft.com/office/officeart/2005/8/layout/vProcess5"/>
    <dgm:cxn modelId="{09CC2FB2-5DA0-453F-AC57-853E34870382}" type="presOf" srcId="{924B266D-48C5-4820-900C-E6DCCF17AA95}" destId="{C6058D8D-83D3-449C-AA26-C15CA0D1BF56}" srcOrd="0" destOrd="0" presId="urn:microsoft.com/office/officeart/2005/8/layout/vProcess5"/>
    <dgm:cxn modelId="{8F0614E5-D5B3-4DD8-926D-B5125CDAC30F}" srcId="{924B266D-48C5-4820-900C-E6DCCF17AA95}" destId="{DBCAAF67-9A9A-46E1-A547-5EC583AC7BBA}" srcOrd="1" destOrd="0" parTransId="{DEFA8F30-EFE7-46EC-8BFB-F9D010F7C011}" sibTransId="{9E5319BF-8841-4786-843E-E6773514DA4C}"/>
    <dgm:cxn modelId="{2FC08AF7-6826-445B-BC5C-CF4406E253B8}" type="presOf" srcId="{980B7247-E07D-4635-8B4F-47B97AE87B87}" destId="{AA476A50-560C-47F8-A789-6B6E63F39EEA}" srcOrd="1" destOrd="0" presId="urn:microsoft.com/office/officeart/2005/8/layout/vProcess5"/>
    <dgm:cxn modelId="{89772397-8DB7-495F-BA9A-5A95A7C41940}" type="presParOf" srcId="{C6058D8D-83D3-449C-AA26-C15CA0D1BF56}" destId="{6B24A92F-8C25-4F8E-9FA3-5EB3BEF9D696}" srcOrd="0" destOrd="0" presId="urn:microsoft.com/office/officeart/2005/8/layout/vProcess5"/>
    <dgm:cxn modelId="{1E0372DF-9700-479A-8BCD-94069B37CCEE}" type="presParOf" srcId="{C6058D8D-83D3-449C-AA26-C15CA0D1BF56}" destId="{C6E6DA16-7F7E-44C8-9815-3C94FCE95319}" srcOrd="1" destOrd="0" presId="urn:microsoft.com/office/officeart/2005/8/layout/vProcess5"/>
    <dgm:cxn modelId="{A729BA68-6CF7-4313-9FD1-1117D0686E7F}" type="presParOf" srcId="{C6058D8D-83D3-449C-AA26-C15CA0D1BF56}" destId="{DFD2922A-473F-4F44-990F-5972DF36899D}" srcOrd="2" destOrd="0" presId="urn:microsoft.com/office/officeart/2005/8/layout/vProcess5"/>
    <dgm:cxn modelId="{D81149BF-3CFC-4376-B614-EF9FE819357D}" type="presParOf" srcId="{C6058D8D-83D3-449C-AA26-C15CA0D1BF56}" destId="{781E1837-A430-4D2A-9BC8-3EE766DE9991}" srcOrd="3" destOrd="0" presId="urn:microsoft.com/office/officeart/2005/8/layout/vProcess5"/>
    <dgm:cxn modelId="{94BD90BA-0EB7-4B53-B4BF-E52C966F8801}" type="presParOf" srcId="{C6058D8D-83D3-449C-AA26-C15CA0D1BF56}" destId="{AA476A50-560C-47F8-A789-6B6E63F39EEA}" srcOrd="4" destOrd="0" presId="urn:microsoft.com/office/officeart/2005/8/layout/vProcess5"/>
    <dgm:cxn modelId="{FB53F5A3-2771-4EAC-A8AE-E200C6A0EB1D}" type="presParOf" srcId="{C6058D8D-83D3-449C-AA26-C15CA0D1BF56}" destId="{F3F5D411-8D0B-43CA-A97E-96D22E6D4938}"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19518F-8CE0-4855-8DEE-89910BDD3E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23FF21-6065-4B93-9BF7-6E771B8CA1C4}">
      <dgm:prSet/>
      <dgm:spPr/>
      <dgm:t>
        <a:bodyPr/>
        <a:lstStyle/>
        <a:p>
          <a:r>
            <a:rPr lang="en-GB"/>
            <a:t>In pairs, discuss and consider what issues the closure of industry would create particularly in rural towns.</a:t>
          </a:r>
          <a:endParaRPr lang="en-US"/>
        </a:p>
      </dgm:t>
    </dgm:pt>
    <dgm:pt modelId="{FCDD50EE-D33B-4EB3-8150-0F53E4832459}" type="parTrans" cxnId="{98476D17-C3F5-431C-A8E4-C3A1A93FC247}">
      <dgm:prSet/>
      <dgm:spPr/>
      <dgm:t>
        <a:bodyPr/>
        <a:lstStyle/>
        <a:p>
          <a:endParaRPr lang="en-US"/>
        </a:p>
      </dgm:t>
    </dgm:pt>
    <dgm:pt modelId="{2CFDAA3D-6384-4A5F-9664-80E0D9A2F4A0}" type="sibTrans" cxnId="{98476D17-C3F5-431C-A8E4-C3A1A93FC247}">
      <dgm:prSet/>
      <dgm:spPr/>
      <dgm:t>
        <a:bodyPr/>
        <a:lstStyle/>
        <a:p>
          <a:endParaRPr lang="en-US"/>
        </a:p>
      </dgm:t>
    </dgm:pt>
    <dgm:pt modelId="{C69A8103-B7CA-480B-BC48-F7AC9F62D22D}">
      <dgm:prSet/>
      <dgm:spPr/>
      <dgm:t>
        <a:bodyPr/>
        <a:lstStyle/>
        <a:p>
          <a:r>
            <a:rPr lang="en-GB"/>
            <a:t>Consider grouping your answers under the following headings; Financial, Social, Environmental.</a:t>
          </a:r>
          <a:endParaRPr lang="en-US"/>
        </a:p>
      </dgm:t>
    </dgm:pt>
    <dgm:pt modelId="{071A29B6-2FEA-4549-A4F4-8C811BEAD49D}" type="parTrans" cxnId="{2620C264-1C09-49E4-A9E5-3D9EE8E98144}">
      <dgm:prSet/>
      <dgm:spPr/>
      <dgm:t>
        <a:bodyPr/>
        <a:lstStyle/>
        <a:p>
          <a:endParaRPr lang="en-US"/>
        </a:p>
      </dgm:t>
    </dgm:pt>
    <dgm:pt modelId="{FDD49BCE-D9B0-440E-9A86-2FBB95360CEF}" type="sibTrans" cxnId="{2620C264-1C09-49E4-A9E5-3D9EE8E98144}">
      <dgm:prSet/>
      <dgm:spPr/>
      <dgm:t>
        <a:bodyPr/>
        <a:lstStyle/>
        <a:p>
          <a:endParaRPr lang="en-US"/>
        </a:p>
      </dgm:t>
    </dgm:pt>
    <dgm:pt modelId="{8A038260-8B3A-4D9E-BCA5-D7D14009A4CC}">
      <dgm:prSet/>
      <dgm:spPr/>
      <dgm:t>
        <a:bodyPr/>
        <a:lstStyle/>
        <a:p>
          <a:r>
            <a:rPr lang="en-GB"/>
            <a:t>Be prepared to discuss as a class…</a:t>
          </a:r>
          <a:endParaRPr lang="en-US"/>
        </a:p>
      </dgm:t>
    </dgm:pt>
    <dgm:pt modelId="{E27B7D6C-7F63-4EFE-B3C5-FE97926A2FE7}" type="parTrans" cxnId="{24F81337-CD8F-453D-9C36-6CD2AB892287}">
      <dgm:prSet/>
      <dgm:spPr/>
      <dgm:t>
        <a:bodyPr/>
        <a:lstStyle/>
        <a:p>
          <a:endParaRPr lang="en-US"/>
        </a:p>
      </dgm:t>
    </dgm:pt>
    <dgm:pt modelId="{5EA70351-F057-43A1-8442-4A7D34D0F319}" type="sibTrans" cxnId="{24F81337-CD8F-453D-9C36-6CD2AB892287}">
      <dgm:prSet/>
      <dgm:spPr/>
      <dgm:t>
        <a:bodyPr/>
        <a:lstStyle/>
        <a:p>
          <a:endParaRPr lang="en-US"/>
        </a:p>
      </dgm:t>
    </dgm:pt>
    <dgm:pt modelId="{40BD5392-D737-4878-893F-4B21CF73CBF7}" type="pres">
      <dgm:prSet presAssocID="{A719518F-8CE0-4855-8DEE-89910BDD3E88}" presName="root" presStyleCnt="0">
        <dgm:presLayoutVars>
          <dgm:dir/>
          <dgm:resizeHandles val="exact"/>
        </dgm:presLayoutVars>
      </dgm:prSet>
      <dgm:spPr/>
    </dgm:pt>
    <dgm:pt modelId="{BABBD7EC-D729-42F8-963A-6DC43F9F0841}" type="pres">
      <dgm:prSet presAssocID="{3E23FF21-6065-4B93-9BF7-6E771B8CA1C4}" presName="compNode" presStyleCnt="0"/>
      <dgm:spPr/>
    </dgm:pt>
    <dgm:pt modelId="{D3DF7A5B-E2D6-4709-B2EB-790756E27B86}" type="pres">
      <dgm:prSet presAssocID="{3E23FF21-6065-4B93-9BF7-6E771B8CA1C4}" presName="bgRect" presStyleLbl="bgShp" presStyleIdx="0" presStyleCnt="3"/>
      <dgm:spPr/>
    </dgm:pt>
    <dgm:pt modelId="{331F0BDC-962C-483F-A894-D85F8896015E}" type="pres">
      <dgm:prSet presAssocID="{3E23FF21-6065-4B93-9BF7-6E771B8CA1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rm scene"/>
        </a:ext>
      </dgm:extLst>
    </dgm:pt>
    <dgm:pt modelId="{1EC541DD-79EF-4879-B04F-EEB079A7E92B}" type="pres">
      <dgm:prSet presAssocID="{3E23FF21-6065-4B93-9BF7-6E771B8CA1C4}" presName="spaceRect" presStyleCnt="0"/>
      <dgm:spPr/>
    </dgm:pt>
    <dgm:pt modelId="{423E3281-F2CA-444F-A278-A169AC98E08F}" type="pres">
      <dgm:prSet presAssocID="{3E23FF21-6065-4B93-9BF7-6E771B8CA1C4}" presName="parTx" presStyleLbl="revTx" presStyleIdx="0" presStyleCnt="3">
        <dgm:presLayoutVars>
          <dgm:chMax val="0"/>
          <dgm:chPref val="0"/>
        </dgm:presLayoutVars>
      </dgm:prSet>
      <dgm:spPr/>
    </dgm:pt>
    <dgm:pt modelId="{4125FF96-F819-4B65-A9F4-EB76F5012BD3}" type="pres">
      <dgm:prSet presAssocID="{2CFDAA3D-6384-4A5F-9664-80E0D9A2F4A0}" presName="sibTrans" presStyleCnt="0"/>
      <dgm:spPr/>
    </dgm:pt>
    <dgm:pt modelId="{C74E5C3C-986D-49F2-B3DE-A2864A8A72B3}" type="pres">
      <dgm:prSet presAssocID="{C69A8103-B7CA-480B-BC48-F7AC9F62D22D}" presName="compNode" presStyleCnt="0"/>
      <dgm:spPr/>
    </dgm:pt>
    <dgm:pt modelId="{2EBC9821-36FD-47B2-BCA2-BD70840E6137}" type="pres">
      <dgm:prSet presAssocID="{C69A8103-B7CA-480B-BC48-F7AC9F62D22D}" presName="bgRect" presStyleLbl="bgShp" presStyleIdx="1" presStyleCnt="3"/>
      <dgm:spPr/>
    </dgm:pt>
    <dgm:pt modelId="{6D4F318F-DC37-45D1-BCAC-3035FBA3CA65}" type="pres">
      <dgm:prSet presAssocID="{C69A8103-B7CA-480B-BC48-F7AC9F62D22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a:ext>
      </dgm:extLst>
    </dgm:pt>
    <dgm:pt modelId="{049B1FD1-177E-4A0C-986F-323C7E050AC1}" type="pres">
      <dgm:prSet presAssocID="{C69A8103-B7CA-480B-BC48-F7AC9F62D22D}" presName="spaceRect" presStyleCnt="0"/>
      <dgm:spPr/>
    </dgm:pt>
    <dgm:pt modelId="{2069D275-48CC-48D5-B160-313CA71906A1}" type="pres">
      <dgm:prSet presAssocID="{C69A8103-B7CA-480B-BC48-F7AC9F62D22D}" presName="parTx" presStyleLbl="revTx" presStyleIdx="1" presStyleCnt="3">
        <dgm:presLayoutVars>
          <dgm:chMax val="0"/>
          <dgm:chPref val="0"/>
        </dgm:presLayoutVars>
      </dgm:prSet>
      <dgm:spPr/>
    </dgm:pt>
    <dgm:pt modelId="{8EDA1264-461C-4B1E-88A7-94DBABEFE97D}" type="pres">
      <dgm:prSet presAssocID="{FDD49BCE-D9B0-440E-9A86-2FBB95360CEF}" presName="sibTrans" presStyleCnt="0"/>
      <dgm:spPr/>
    </dgm:pt>
    <dgm:pt modelId="{2FF3DB56-0D85-434E-9DB7-1B75A40A917E}" type="pres">
      <dgm:prSet presAssocID="{8A038260-8B3A-4D9E-BCA5-D7D14009A4CC}" presName="compNode" presStyleCnt="0"/>
      <dgm:spPr/>
    </dgm:pt>
    <dgm:pt modelId="{39A3E8C1-CCF3-428D-A810-03F19A1E1396}" type="pres">
      <dgm:prSet presAssocID="{8A038260-8B3A-4D9E-BCA5-D7D14009A4CC}" presName="bgRect" presStyleLbl="bgShp" presStyleIdx="2" presStyleCnt="3"/>
      <dgm:spPr/>
    </dgm:pt>
    <dgm:pt modelId="{A21C5BAD-4ADB-4F65-BA57-C36E7EABB8D0}" type="pres">
      <dgm:prSet presAssocID="{8A038260-8B3A-4D9E-BCA5-D7D14009A4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FEDEBB1-68BC-4E54-A011-9A6D87430ABE}" type="pres">
      <dgm:prSet presAssocID="{8A038260-8B3A-4D9E-BCA5-D7D14009A4CC}" presName="spaceRect" presStyleCnt="0"/>
      <dgm:spPr/>
    </dgm:pt>
    <dgm:pt modelId="{3898C000-1D84-47F2-AA19-A6F2D795A165}" type="pres">
      <dgm:prSet presAssocID="{8A038260-8B3A-4D9E-BCA5-D7D14009A4CC}" presName="parTx" presStyleLbl="revTx" presStyleIdx="2" presStyleCnt="3">
        <dgm:presLayoutVars>
          <dgm:chMax val="0"/>
          <dgm:chPref val="0"/>
        </dgm:presLayoutVars>
      </dgm:prSet>
      <dgm:spPr/>
    </dgm:pt>
  </dgm:ptLst>
  <dgm:cxnLst>
    <dgm:cxn modelId="{98476D17-C3F5-431C-A8E4-C3A1A93FC247}" srcId="{A719518F-8CE0-4855-8DEE-89910BDD3E88}" destId="{3E23FF21-6065-4B93-9BF7-6E771B8CA1C4}" srcOrd="0" destOrd="0" parTransId="{FCDD50EE-D33B-4EB3-8150-0F53E4832459}" sibTransId="{2CFDAA3D-6384-4A5F-9664-80E0D9A2F4A0}"/>
    <dgm:cxn modelId="{24F81337-CD8F-453D-9C36-6CD2AB892287}" srcId="{A719518F-8CE0-4855-8DEE-89910BDD3E88}" destId="{8A038260-8B3A-4D9E-BCA5-D7D14009A4CC}" srcOrd="2" destOrd="0" parTransId="{E27B7D6C-7F63-4EFE-B3C5-FE97926A2FE7}" sibTransId="{5EA70351-F057-43A1-8442-4A7D34D0F319}"/>
    <dgm:cxn modelId="{2620C264-1C09-49E4-A9E5-3D9EE8E98144}" srcId="{A719518F-8CE0-4855-8DEE-89910BDD3E88}" destId="{C69A8103-B7CA-480B-BC48-F7AC9F62D22D}" srcOrd="1" destOrd="0" parTransId="{071A29B6-2FEA-4549-A4F4-8C811BEAD49D}" sibTransId="{FDD49BCE-D9B0-440E-9A86-2FBB95360CEF}"/>
    <dgm:cxn modelId="{2D219B69-84B9-4EE5-8B54-CD2E839A53A3}" type="presOf" srcId="{8A038260-8B3A-4D9E-BCA5-D7D14009A4CC}" destId="{3898C000-1D84-47F2-AA19-A6F2D795A165}" srcOrd="0" destOrd="0" presId="urn:microsoft.com/office/officeart/2018/2/layout/IconVerticalSolidList"/>
    <dgm:cxn modelId="{424C3F8C-6916-44A5-9D3E-B148ACD98741}" type="presOf" srcId="{A719518F-8CE0-4855-8DEE-89910BDD3E88}" destId="{40BD5392-D737-4878-893F-4B21CF73CBF7}" srcOrd="0" destOrd="0" presId="urn:microsoft.com/office/officeart/2018/2/layout/IconVerticalSolidList"/>
    <dgm:cxn modelId="{8C8ECD98-2D02-4C01-B37A-4F1A41AEDD60}" type="presOf" srcId="{C69A8103-B7CA-480B-BC48-F7AC9F62D22D}" destId="{2069D275-48CC-48D5-B160-313CA71906A1}" srcOrd="0" destOrd="0" presId="urn:microsoft.com/office/officeart/2018/2/layout/IconVerticalSolidList"/>
    <dgm:cxn modelId="{A1E71FE1-8A5B-4415-B3A3-0DF06B851A59}" type="presOf" srcId="{3E23FF21-6065-4B93-9BF7-6E771B8CA1C4}" destId="{423E3281-F2CA-444F-A278-A169AC98E08F}" srcOrd="0" destOrd="0" presId="urn:microsoft.com/office/officeart/2018/2/layout/IconVerticalSolidList"/>
    <dgm:cxn modelId="{A74FA136-BE28-4DDB-A7F4-EF34AC431500}" type="presParOf" srcId="{40BD5392-D737-4878-893F-4B21CF73CBF7}" destId="{BABBD7EC-D729-42F8-963A-6DC43F9F0841}" srcOrd="0" destOrd="0" presId="urn:microsoft.com/office/officeart/2018/2/layout/IconVerticalSolidList"/>
    <dgm:cxn modelId="{B0C3F503-227F-4937-8DA8-964031517134}" type="presParOf" srcId="{BABBD7EC-D729-42F8-963A-6DC43F9F0841}" destId="{D3DF7A5B-E2D6-4709-B2EB-790756E27B86}" srcOrd="0" destOrd="0" presId="urn:microsoft.com/office/officeart/2018/2/layout/IconVerticalSolidList"/>
    <dgm:cxn modelId="{F5D66091-DE2B-47CC-9138-0D6FA7A0C449}" type="presParOf" srcId="{BABBD7EC-D729-42F8-963A-6DC43F9F0841}" destId="{331F0BDC-962C-483F-A894-D85F8896015E}" srcOrd="1" destOrd="0" presId="urn:microsoft.com/office/officeart/2018/2/layout/IconVerticalSolidList"/>
    <dgm:cxn modelId="{62D6A995-AD24-48E1-9B73-B5EB9D033FF7}" type="presParOf" srcId="{BABBD7EC-D729-42F8-963A-6DC43F9F0841}" destId="{1EC541DD-79EF-4879-B04F-EEB079A7E92B}" srcOrd="2" destOrd="0" presId="urn:microsoft.com/office/officeart/2018/2/layout/IconVerticalSolidList"/>
    <dgm:cxn modelId="{553F37B9-F44A-4A5A-9146-7B568EF35B1B}" type="presParOf" srcId="{BABBD7EC-D729-42F8-963A-6DC43F9F0841}" destId="{423E3281-F2CA-444F-A278-A169AC98E08F}" srcOrd="3" destOrd="0" presId="urn:microsoft.com/office/officeart/2018/2/layout/IconVerticalSolidList"/>
    <dgm:cxn modelId="{C33F7010-2D0A-41E4-8F07-A90D5FBBCC39}" type="presParOf" srcId="{40BD5392-D737-4878-893F-4B21CF73CBF7}" destId="{4125FF96-F819-4B65-A9F4-EB76F5012BD3}" srcOrd="1" destOrd="0" presId="urn:microsoft.com/office/officeart/2018/2/layout/IconVerticalSolidList"/>
    <dgm:cxn modelId="{9F6E794F-AA7D-420E-9375-A7AB3FEB970F}" type="presParOf" srcId="{40BD5392-D737-4878-893F-4B21CF73CBF7}" destId="{C74E5C3C-986D-49F2-B3DE-A2864A8A72B3}" srcOrd="2" destOrd="0" presId="urn:microsoft.com/office/officeart/2018/2/layout/IconVerticalSolidList"/>
    <dgm:cxn modelId="{07C48BFD-3F65-4B4B-AE5F-6BE1AFB712CF}" type="presParOf" srcId="{C74E5C3C-986D-49F2-B3DE-A2864A8A72B3}" destId="{2EBC9821-36FD-47B2-BCA2-BD70840E6137}" srcOrd="0" destOrd="0" presId="urn:microsoft.com/office/officeart/2018/2/layout/IconVerticalSolidList"/>
    <dgm:cxn modelId="{D3D593E4-8FE7-475C-BE51-E1D71D246960}" type="presParOf" srcId="{C74E5C3C-986D-49F2-B3DE-A2864A8A72B3}" destId="{6D4F318F-DC37-45D1-BCAC-3035FBA3CA65}" srcOrd="1" destOrd="0" presId="urn:microsoft.com/office/officeart/2018/2/layout/IconVerticalSolidList"/>
    <dgm:cxn modelId="{6A739E85-2D5E-4B29-B8F3-5D999CC88FD8}" type="presParOf" srcId="{C74E5C3C-986D-49F2-B3DE-A2864A8A72B3}" destId="{049B1FD1-177E-4A0C-986F-323C7E050AC1}" srcOrd="2" destOrd="0" presId="urn:microsoft.com/office/officeart/2018/2/layout/IconVerticalSolidList"/>
    <dgm:cxn modelId="{FD9A9889-C342-4879-AFF8-D48650545059}" type="presParOf" srcId="{C74E5C3C-986D-49F2-B3DE-A2864A8A72B3}" destId="{2069D275-48CC-48D5-B160-313CA71906A1}" srcOrd="3" destOrd="0" presId="urn:microsoft.com/office/officeart/2018/2/layout/IconVerticalSolidList"/>
    <dgm:cxn modelId="{C2670D8F-0AE9-4D02-8655-4A03B068B49A}" type="presParOf" srcId="{40BD5392-D737-4878-893F-4B21CF73CBF7}" destId="{8EDA1264-461C-4B1E-88A7-94DBABEFE97D}" srcOrd="3" destOrd="0" presId="urn:microsoft.com/office/officeart/2018/2/layout/IconVerticalSolidList"/>
    <dgm:cxn modelId="{461A0571-F049-4555-A9CA-3E12AF2CC854}" type="presParOf" srcId="{40BD5392-D737-4878-893F-4B21CF73CBF7}" destId="{2FF3DB56-0D85-434E-9DB7-1B75A40A917E}" srcOrd="4" destOrd="0" presId="urn:microsoft.com/office/officeart/2018/2/layout/IconVerticalSolidList"/>
    <dgm:cxn modelId="{A85EACC6-30A5-4F56-885B-BF969BCE1B36}" type="presParOf" srcId="{2FF3DB56-0D85-434E-9DB7-1B75A40A917E}" destId="{39A3E8C1-CCF3-428D-A810-03F19A1E1396}" srcOrd="0" destOrd="0" presId="urn:microsoft.com/office/officeart/2018/2/layout/IconVerticalSolidList"/>
    <dgm:cxn modelId="{C7304DF2-BFBD-47AD-ACAC-985770BA75F1}" type="presParOf" srcId="{2FF3DB56-0D85-434E-9DB7-1B75A40A917E}" destId="{A21C5BAD-4ADB-4F65-BA57-C36E7EABB8D0}" srcOrd="1" destOrd="0" presId="urn:microsoft.com/office/officeart/2018/2/layout/IconVerticalSolidList"/>
    <dgm:cxn modelId="{9B219A6F-0007-41DA-B6A7-98486A9F8513}" type="presParOf" srcId="{2FF3DB56-0D85-434E-9DB7-1B75A40A917E}" destId="{AFEDEBB1-68BC-4E54-A011-9A6D87430ABE}" srcOrd="2" destOrd="0" presId="urn:microsoft.com/office/officeart/2018/2/layout/IconVerticalSolidList"/>
    <dgm:cxn modelId="{9452C074-FFB5-48DD-891E-BC9FDED3C9DA}" type="presParOf" srcId="{2FF3DB56-0D85-434E-9DB7-1B75A40A917E}" destId="{3898C000-1D84-47F2-AA19-A6F2D795A16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1BC8E6-4D09-416A-B497-814580A484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F367E4-BC65-4289-81D9-8542D27B03F2}">
      <dgm:prSet/>
      <dgm:spPr/>
      <dgm:t>
        <a:bodyPr/>
        <a:lstStyle/>
        <a:p>
          <a:r>
            <a:rPr lang="en-GB"/>
            <a:t>Of the solutions you have identified, which of them need to be initiated by the government? </a:t>
          </a:r>
          <a:endParaRPr lang="en-US"/>
        </a:p>
      </dgm:t>
    </dgm:pt>
    <dgm:pt modelId="{96C5A1A5-0EC1-4D96-BAC5-955DBB1EF6CC}" type="parTrans" cxnId="{67FF89E8-A575-4C6B-BD50-788D7897AE39}">
      <dgm:prSet/>
      <dgm:spPr/>
      <dgm:t>
        <a:bodyPr/>
        <a:lstStyle/>
        <a:p>
          <a:endParaRPr lang="en-US"/>
        </a:p>
      </dgm:t>
    </dgm:pt>
    <dgm:pt modelId="{1519650C-6AD4-4914-87E4-0ACA3842F099}" type="sibTrans" cxnId="{67FF89E8-A575-4C6B-BD50-788D7897AE39}">
      <dgm:prSet/>
      <dgm:spPr/>
      <dgm:t>
        <a:bodyPr/>
        <a:lstStyle/>
        <a:p>
          <a:endParaRPr lang="en-US"/>
        </a:p>
      </dgm:t>
    </dgm:pt>
    <dgm:pt modelId="{99FB4821-9DA5-4293-8433-9201E1B34893}">
      <dgm:prSet/>
      <dgm:spPr/>
      <dgm:t>
        <a:bodyPr/>
        <a:lstStyle/>
        <a:p>
          <a:r>
            <a:rPr lang="en-GB"/>
            <a:t>The government had the power to make a difference to the minors, in what way?</a:t>
          </a:r>
          <a:endParaRPr lang="en-US"/>
        </a:p>
      </dgm:t>
    </dgm:pt>
    <dgm:pt modelId="{68E27ACC-4218-4E23-9427-AB727CBC4734}" type="parTrans" cxnId="{77A9C8AB-6F52-4CCE-A0CC-D7DE4A1297C3}">
      <dgm:prSet/>
      <dgm:spPr/>
      <dgm:t>
        <a:bodyPr/>
        <a:lstStyle/>
        <a:p>
          <a:endParaRPr lang="en-US"/>
        </a:p>
      </dgm:t>
    </dgm:pt>
    <dgm:pt modelId="{A5ACB660-62BA-4CE2-A7A5-5EE8702E2D1E}" type="sibTrans" cxnId="{77A9C8AB-6F52-4CCE-A0CC-D7DE4A1297C3}">
      <dgm:prSet/>
      <dgm:spPr/>
      <dgm:t>
        <a:bodyPr/>
        <a:lstStyle/>
        <a:p>
          <a:endParaRPr lang="en-US"/>
        </a:p>
      </dgm:t>
    </dgm:pt>
    <dgm:pt modelId="{300C495F-A9C9-4EBC-9CC6-CE74D2A263FB}">
      <dgm:prSet/>
      <dgm:spPr/>
      <dgm:t>
        <a:bodyPr/>
        <a:lstStyle/>
        <a:p>
          <a:r>
            <a:rPr lang="en-GB"/>
            <a:t>Read the report on the handout, did the government react in the correct manner?  How difficult is it to negotiate during strikes?</a:t>
          </a:r>
          <a:endParaRPr lang="en-US"/>
        </a:p>
      </dgm:t>
    </dgm:pt>
    <dgm:pt modelId="{D4373B0F-6376-4E0D-BB9A-0C61D17067E3}" type="parTrans" cxnId="{0A99FF3D-5BA1-497D-AF0F-5C9661B3590F}">
      <dgm:prSet/>
      <dgm:spPr/>
      <dgm:t>
        <a:bodyPr/>
        <a:lstStyle/>
        <a:p>
          <a:endParaRPr lang="en-US"/>
        </a:p>
      </dgm:t>
    </dgm:pt>
    <dgm:pt modelId="{3D6171F6-4E46-46EA-B931-BEBF8EABE06A}" type="sibTrans" cxnId="{0A99FF3D-5BA1-497D-AF0F-5C9661B3590F}">
      <dgm:prSet/>
      <dgm:spPr/>
      <dgm:t>
        <a:bodyPr/>
        <a:lstStyle/>
        <a:p>
          <a:endParaRPr lang="en-US"/>
        </a:p>
      </dgm:t>
    </dgm:pt>
    <dgm:pt modelId="{4444369A-CAE1-4F72-AAA2-1ABD34E56D9D}" type="pres">
      <dgm:prSet presAssocID="{D21BC8E6-4D09-416A-B497-814580A484AB}" presName="root" presStyleCnt="0">
        <dgm:presLayoutVars>
          <dgm:dir/>
          <dgm:resizeHandles val="exact"/>
        </dgm:presLayoutVars>
      </dgm:prSet>
      <dgm:spPr/>
    </dgm:pt>
    <dgm:pt modelId="{EECBF113-7077-42DF-860D-3233B0AF643D}" type="pres">
      <dgm:prSet presAssocID="{B8F367E4-BC65-4289-81D9-8542D27B03F2}" presName="compNode" presStyleCnt="0"/>
      <dgm:spPr/>
    </dgm:pt>
    <dgm:pt modelId="{52D9FDB3-EB24-48E4-B152-1E9B2BAE7402}" type="pres">
      <dgm:prSet presAssocID="{B8F367E4-BC65-4289-81D9-8542D27B03F2}" presName="bgRect" presStyleLbl="bgShp" presStyleIdx="0" presStyleCnt="3"/>
      <dgm:spPr/>
    </dgm:pt>
    <dgm:pt modelId="{192747B7-008C-4F3E-A24F-01E5C86460A9}" type="pres">
      <dgm:prSet presAssocID="{B8F367E4-BC65-4289-81D9-8542D27B03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67B2CA3-CB7D-4831-A452-0829E418D7B6}" type="pres">
      <dgm:prSet presAssocID="{B8F367E4-BC65-4289-81D9-8542D27B03F2}" presName="spaceRect" presStyleCnt="0"/>
      <dgm:spPr/>
    </dgm:pt>
    <dgm:pt modelId="{1AB3E6AE-9A88-4FC5-B95D-7A154F4053DD}" type="pres">
      <dgm:prSet presAssocID="{B8F367E4-BC65-4289-81D9-8542D27B03F2}" presName="parTx" presStyleLbl="revTx" presStyleIdx="0" presStyleCnt="3">
        <dgm:presLayoutVars>
          <dgm:chMax val="0"/>
          <dgm:chPref val="0"/>
        </dgm:presLayoutVars>
      </dgm:prSet>
      <dgm:spPr/>
    </dgm:pt>
    <dgm:pt modelId="{936520C6-5E52-4DDA-BC8F-00FB7D5903DF}" type="pres">
      <dgm:prSet presAssocID="{1519650C-6AD4-4914-87E4-0ACA3842F099}" presName="sibTrans" presStyleCnt="0"/>
      <dgm:spPr/>
    </dgm:pt>
    <dgm:pt modelId="{2BF219EF-BBB3-473C-946A-F7B6EB42F363}" type="pres">
      <dgm:prSet presAssocID="{99FB4821-9DA5-4293-8433-9201E1B34893}" presName="compNode" presStyleCnt="0"/>
      <dgm:spPr/>
    </dgm:pt>
    <dgm:pt modelId="{AC2F9389-C532-41BB-BF14-57E6965792DA}" type="pres">
      <dgm:prSet presAssocID="{99FB4821-9DA5-4293-8433-9201E1B34893}" presName="bgRect" presStyleLbl="bgShp" presStyleIdx="1" presStyleCnt="3"/>
      <dgm:spPr/>
    </dgm:pt>
    <dgm:pt modelId="{FAB67CD2-2288-411F-B682-E98E84ACE36D}" type="pres">
      <dgm:prSet presAssocID="{99FB4821-9DA5-4293-8433-9201E1B348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E7D13D75-1E7F-4F8E-9D6D-78C47D3B4253}" type="pres">
      <dgm:prSet presAssocID="{99FB4821-9DA5-4293-8433-9201E1B34893}" presName="spaceRect" presStyleCnt="0"/>
      <dgm:spPr/>
    </dgm:pt>
    <dgm:pt modelId="{C1EA7CEE-57A2-4BF3-9004-51CE22BF6444}" type="pres">
      <dgm:prSet presAssocID="{99FB4821-9DA5-4293-8433-9201E1B34893}" presName="parTx" presStyleLbl="revTx" presStyleIdx="1" presStyleCnt="3">
        <dgm:presLayoutVars>
          <dgm:chMax val="0"/>
          <dgm:chPref val="0"/>
        </dgm:presLayoutVars>
      </dgm:prSet>
      <dgm:spPr/>
    </dgm:pt>
    <dgm:pt modelId="{720DE4F1-0769-41AC-B6DE-E82C67858B76}" type="pres">
      <dgm:prSet presAssocID="{A5ACB660-62BA-4CE2-A7A5-5EE8702E2D1E}" presName="sibTrans" presStyleCnt="0"/>
      <dgm:spPr/>
    </dgm:pt>
    <dgm:pt modelId="{006D03B8-4759-4E34-B915-D49714F876C0}" type="pres">
      <dgm:prSet presAssocID="{300C495F-A9C9-4EBC-9CC6-CE74D2A263FB}" presName="compNode" presStyleCnt="0"/>
      <dgm:spPr/>
    </dgm:pt>
    <dgm:pt modelId="{4AF31646-B040-48B9-A887-A1C6254EB828}" type="pres">
      <dgm:prSet presAssocID="{300C495F-A9C9-4EBC-9CC6-CE74D2A263FB}" presName="bgRect" presStyleLbl="bgShp" presStyleIdx="2" presStyleCnt="3"/>
      <dgm:spPr/>
    </dgm:pt>
    <dgm:pt modelId="{363915B4-EC2A-4ED0-A2F4-AFCA1C16A1F9}" type="pres">
      <dgm:prSet presAssocID="{300C495F-A9C9-4EBC-9CC6-CE74D2A263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CF04C7CA-6FD1-4FD1-B0BA-95F9FA940CD4}" type="pres">
      <dgm:prSet presAssocID="{300C495F-A9C9-4EBC-9CC6-CE74D2A263FB}" presName="spaceRect" presStyleCnt="0"/>
      <dgm:spPr/>
    </dgm:pt>
    <dgm:pt modelId="{0A44AD70-7916-435B-BF1E-707B6FF0DF01}" type="pres">
      <dgm:prSet presAssocID="{300C495F-A9C9-4EBC-9CC6-CE74D2A263FB}" presName="parTx" presStyleLbl="revTx" presStyleIdx="2" presStyleCnt="3">
        <dgm:presLayoutVars>
          <dgm:chMax val="0"/>
          <dgm:chPref val="0"/>
        </dgm:presLayoutVars>
      </dgm:prSet>
      <dgm:spPr/>
    </dgm:pt>
  </dgm:ptLst>
  <dgm:cxnLst>
    <dgm:cxn modelId="{3E910F28-FD10-4950-842C-D307D8CE8507}" type="presOf" srcId="{D21BC8E6-4D09-416A-B497-814580A484AB}" destId="{4444369A-CAE1-4F72-AAA2-1ABD34E56D9D}" srcOrd="0" destOrd="0" presId="urn:microsoft.com/office/officeart/2018/2/layout/IconVerticalSolidList"/>
    <dgm:cxn modelId="{0A99FF3D-5BA1-497D-AF0F-5C9661B3590F}" srcId="{D21BC8E6-4D09-416A-B497-814580A484AB}" destId="{300C495F-A9C9-4EBC-9CC6-CE74D2A263FB}" srcOrd="2" destOrd="0" parTransId="{D4373B0F-6376-4E0D-BB9A-0C61D17067E3}" sibTransId="{3D6171F6-4E46-46EA-B931-BEBF8EABE06A}"/>
    <dgm:cxn modelId="{9F3F216F-32D6-46FD-BE79-569690B23E86}" type="presOf" srcId="{B8F367E4-BC65-4289-81D9-8542D27B03F2}" destId="{1AB3E6AE-9A88-4FC5-B95D-7A154F4053DD}" srcOrd="0" destOrd="0" presId="urn:microsoft.com/office/officeart/2018/2/layout/IconVerticalSolidList"/>
    <dgm:cxn modelId="{220C93AB-C60C-41FB-AB2B-6C578CAF9103}" type="presOf" srcId="{99FB4821-9DA5-4293-8433-9201E1B34893}" destId="{C1EA7CEE-57A2-4BF3-9004-51CE22BF6444}" srcOrd="0" destOrd="0" presId="urn:microsoft.com/office/officeart/2018/2/layout/IconVerticalSolidList"/>
    <dgm:cxn modelId="{77A9C8AB-6F52-4CCE-A0CC-D7DE4A1297C3}" srcId="{D21BC8E6-4D09-416A-B497-814580A484AB}" destId="{99FB4821-9DA5-4293-8433-9201E1B34893}" srcOrd="1" destOrd="0" parTransId="{68E27ACC-4218-4E23-9427-AB727CBC4734}" sibTransId="{A5ACB660-62BA-4CE2-A7A5-5EE8702E2D1E}"/>
    <dgm:cxn modelId="{4648FAD4-EAAA-4E71-9F04-AE6E5182EB57}" type="presOf" srcId="{300C495F-A9C9-4EBC-9CC6-CE74D2A263FB}" destId="{0A44AD70-7916-435B-BF1E-707B6FF0DF01}" srcOrd="0" destOrd="0" presId="urn:microsoft.com/office/officeart/2018/2/layout/IconVerticalSolidList"/>
    <dgm:cxn modelId="{67FF89E8-A575-4C6B-BD50-788D7897AE39}" srcId="{D21BC8E6-4D09-416A-B497-814580A484AB}" destId="{B8F367E4-BC65-4289-81D9-8542D27B03F2}" srcOrd="0" destOrd="0" parTransId="{96C5A1A5-0EC1-4D96-BAC5-955DBB1EF6CC}" sibTransId="{1519650C-6AD4-4914-87E4-0ACA3842F099}"/>
    <dgm:cxn modelId="{5242BF75-D00B-4086-B8A1-BE974ED7B23D}" type="presParOf" srcId="{4444369A-CAE1-4F72-AAA2-1ABD34E56D9D}" destId="{EECBF113-7077-42DF-860D-3233B0AF643D}" srcOrd="0" destOrd="0" presId="urn:microsoft.com/office/officeart/2018/2/layout/IconVerticalSolidList"/>
    <dgm:cxn modelId="{9FE33615-DEEE-4831-9074-CAD6EB7AB8B4}" type="presParOf" srcId="{EECBF113-7077-42DF-860D-3233B0AF643D}" destId="{52D9FDB3-EB24-48E4-B152-1E9B2BAE7402}" srcOrd="0" destOrd="0" presId="urn:microsoft.com/office/officeart/2018/2/layout/IconVerticalSolidList"/>
    <dgm:cxn modelId="{0FE91C1A-1621-4502-A183-3DDAEC140A87}" type="presParOf" srcId="{EECBF113-7077-42DF-860D-3233B0AF643D}" destId="{192747B7-008C-4F3E-A24F-01E5C86460A9}" srcOrd="1" destOrd="0" presId="urn:microsoft.com/office/officeart/2018/2/layout/IconVerticalSolidList"/>
    <dgm:cxn modelId="{40A6ADB7-DB38-47B8-8FD2-871868C65044}" type="presParOf" srcId="{EECBF113-7077-42DF-860D-3233B0AF643D}" destId="{767B2CA3-CB7D-4831-A452-0829E418D7B6}" srcOrd="2" destOrd="0" presId="urn:microsoft.com/office/officeart/2018/2/layout/IconVerticalSolidList"/>
    <dgm:cxn modelId="{DCED151F-3DD4-462D-B7CD-A1398F608694}" type="presParOf" srcId="{EECBF113-7077-42DF-860D-3233B0AF643D}" destId="{1AB3E6AE-9A88-4FC5-B95D-7A154F4053DD}" srcOrd="3" destOrd="0" presId="urn:microsoft.com/office/officeart/2018/2/layout/IconVerticalSolidList"/>
    <dgm:cxn modelId="{0C7C2B87-3EF9-4A0D-B0F8-3855EE6CA21A}" type="presParOf" srcId="{4444369A-CAE1-4F72-AAA2-1ABD34E56D9D}" destId="{936520C6-5E52-4DDA-BC8F-00FB7D5903DF}" srcOrd="1" destOrd="0" presId="urn:microsoft.com/office/officeart/2018/2/layout/IconVerticalSolidList"/>
    <dgm:cxn modelId="{15CDD310-4ED3-4959-8C71-D4FD98949AB7}" type="presParOf" srcId="{4444369A-CAE1-4F72-AAA2-1ABD34E56D9D}" destId="{2BF219EF-BBB3-473C-946A-F7B6EB42F363}" srcOrd="2" destOrd="0" presId="urn:microsoft.com/office/officeart/2018/2/layout/IconVerticalSolidList"/>
    <dgm:cxn modelId="{3A2B68AF-2826-479C-9F54-6CA16C73393C}" type="presParOf" srcId="{2BF219EF-BBB3-473C-946A-F7B6EB42F363}" destId="{AC2F9389-C532-41BB-BF14-57E6965792DA}" srcOrd="0" destOrd="0" presId="urn:microsoft.com/office/officeart/2018/2/layout/IconVerticalSolidList"/>
    <dgm:cxn modelId="{313211D4-7305-4F38-94CB-0C1EBE297F1B}" type="presParOf" srcId="{2BF219EF-BBB3-473C-946A-F7B6EB42F363}" destId="{FAB67CD2-2288-411F-B682-E98E84ACE36D}" srcOrd="1" destOrd="0" presId="urn:microsoft.com/office/officeart/2018/2/layout/IconVerticalSolidList"/>
    <dgm:cxn modelId="{F15C076C-3B10-4D44-81E9-67CCB86730B2}" type="presParOf" srcId="{2BF219EF-BBB3-473C-946A-F7B6EB42F363}" destId="{E7D13D75-1E7F-4F8E-9D6D-78C47D3B4253}" srcOrd="2" destOrd="0" presId="urn:microsoft.com/office/officeart/2018/2/layout/IconVerticalSolidList"/>
    <dgm:cxn modelId="{F7A93001-03D6-47D3-AD6F-94D7E61E1DD0}" type="presParOf" srcId="{2BF219EF-BBB3-473C-946A-F7B6EB42F363}" destId="{C1EA7CEE-57A2-4BF3-9004-51CE22BF6444}" srcOrd="3" destOrd="0" presId="urn:microsoft.com/office/officeart/2018/2/layout/IconVerticalSolidList"/>
    <dgm:cxn modelId="{254E4E94-E9EB-4928-AC98-66E9AD4E1E82}" type="presParOf" srcId="{4444369A-CAE1-4F72-AAA2-1ABD34E56D9D}" destId="{720DE4F1-0769-41AC-B6DE-E82C67858B76}" srcOrd="3" destOrd="0" presId="urn:microsoft.com/office/officeart/2018/2/layout/IconVerticalSolidList"/>
    <dgm:cxn modelId="{2C74262C-4366-4474-9401-EE3C45404FC3}" type="presParOf" srcId="{4444369A-CAE1-4F72-AAA2-1ABD34E56D9D}" destId="{006D03B8-4759-4E34-B915-D49714F876C0}" srcOrd="4" destOrd="0" presId="urn:microsoft.com/office/officeart/2018/2/layout/IconVerticalSolidList"/>
    <dgm:cxn modelId="{B2408B05-6E47-4F45-9C10-984ADED71422}" type="presParOf" srcId="{006D03B8-4759-4E34-B915-D49714F876C0}" destId="{4AF31646-B040-48B9-A887-A1C6254EB828}" srcOrd="0" destOrd="0" presId="urn:microsoft.com/office/officeart/2018/2/layout/IconVerticalSolidList"/>
    <dgm:cxn modelId="{BB8BED7C-6A83-4CF1-9973-77420FB69C14}" type="presParOf" srcId="{006D03B8-4759-4E34-B915-D49714F876C0}" destId="{363915B4-EC2A-4ED0-A2F4-AFCA1C16A1F9}" srcOrd="1" destOrd="0" presId="urn:microsoft.com/office/officeart/2018/2/layout/IconVerticalSolidList"/>
    <dgm:cxn modelId="{C05EECEB-66E0-4C4F-90DC-0FD3310CA685}" type="presParOf" srcId="{006D03B8-4759-4E34-B915-D49714F876C0}" destId="{CF04C7CA-6FD1-4FD1-B0BA-95F9FA940CD4}" srcOrd="2" destOrd="0" presId="urn:microsoft.com/office/officeart/2018/2/layout/IconVerticalSolidList"/>
    <dgm:cxn modelId="{83D99122-4078-45A6-AA6A-5CAD70A9E97F}" type="presParOf" srcId="{006D03B8-4759-4E34-B915-D49714F876C0}" destId="{0A44AD70-7916-435B-BF1E-707B6FF0DF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6DA16-7F7E-44C8-9815-3C94FCE95319}">
      <dsp:nvSpPr>
        <dsp:cNvPr id="0" name=""/>
        <dsp:cNvSpPr/>
      </dsp:nvSpPr>
      <dsp:spPr>
        <a:xfrm>
          <a:off x="0" y="0"/>
          <a:ext cx="5139213" cy="2072639"/>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 the UK entered into de-industrialisation, demand for coal, tin and copper declined.  Therefore, people were laid off, factories were closed down and it left the area with a huge number of unemployed people.</a:t>
          </a:r>
          <a:endParaRPr lang="en-US" sz="1400" kern="1200" dirty="0"/>
        </a:p>
      </dsp:txBody>
      <dsp:txXfrm>
        <a:off x="60706" y="60706"/>
        <a:ext cx="2996977" cy="1951227"/>
      </dsp:txXfrm>
    </dsp:sp>
    <dsp:sp modelId="{DFD2922A-473F-4F44-990F-5972DF36899D}">
      <dsp:nvSpPr>
        <dsp:cNvPr id="0" name=""/>
        <dsp:cNvSpPr/>
      </dsp:nvSpPr>
      <dsp:spPr>
        <a:xfrm>
          <a:off x="906919" y="2533226"/>
          <a:ext cx="5139213" cy="2072639"/>
        </a:xfrm>
        <a:prstGeom prst="roundRect">
          <a:avLst>
            <a:gd name="adj" fmla="val 10000"/>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Areas around the mine had rapidly grown in population, as the collieries recruited additional workers to meet the demand.  They would often be housed in mine owned properties, with whole families employed by the mine.</a:t>
          </a:r>
          <a:endParaRPr lang="en-US" sz="1400" kern="1200"/>
        </a:p>
      </dsp:txBody>
      <dsp:txXfrm>
        <a:off x="967625" y="2593932"/>
        <a:ext cx="2763665" cy="1951227"/>
      </dsp:txXfrm>
    </dsp:sp>
    <dsp:sp modelId="{781E1837-A430-4D2A-9BC8-3EE766DE9991}">
      <dsp:nvSpPr>
        <dsp:cNvPr id="0" name=""/>
        <dsp:cNvSpPr/>
      </dsp:nvSpPr>
      <dsp:spPr>
        <a:xfrm>
          <a:off x="3791997" y="1629325"/>
          <a:ext cx="1347215" cy="1347215"/>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95120" y="1629325"/>
        <a:ext cx="740969" cy="1013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F7A5B-E2D6-4709-B2EB-790756E27B86}">
      <dsp:nvSpPr>
        <dsp:cNvPr id="0" name=""/>
        <dsp:cNvSpPr/>
      </dsp:nvSpPr>
      <dsp:spPr>
        <a:xfrm>
          <a:off x="0" y="680"/>
          <a:ext cx="6243991" cy="15913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F0BDC-962C-483F-A894-D85F8896015E}">
      <dsp:nvSpPr>
        <dsp:cNvPr id="0" name=""/>
        <dsp:cNvSpPr/>
      </dsp:nvSpPr>
      <dsp:spPr>
        <a:xfrm>
          <a:off x="481381" y="358732"/>
          <a:ext cx="875239" cy="8752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3E3281-F2CA-444F-A278-A169AC98E08F}">
      <dsp:nvSpPr>
        <dsp:cNvPr id="0" name=""/>
        <dsp:cNvSpPr/>
      </dsp:nvSpPr>
      <dsp:spPr>
        <a:xfrm>
          <a:off x="1838002" y="680"/>
          <a:ext cx="4405989"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977900">
            <a:lnSpc>
              <a:spcPct val="90000"/>
            </a:lnSpc>
            <a:spcBef>
              <a:spcPct val="0"/>
            </a:spcBef>
            <a:spcAft>
              <a:spcPct val="35000"/>
            </a:spcAft>
            <a:buNone/>
          </a:pPr>
          <a:r>
            <a:rPr lang="en-GB" sz="2200" kern="1200"/>
            <a:t>In pairs, discuss and consider what issues the closure of industry would create particularly in rural towns.</a:t>
          </a:r>
          <a:endParaRPr lang="en-US" sz="2200" kern="1200"/>
        </a:p>
      </dsp:txBody>
      <dsp:txXfrm>
        <a:off x="1838002" y="680"/>
        <a:ext cx="4405989" cy="1591344"/>
      </dsp:txXfrm>
    </dsp:sp>
    <dsp:sp modelId="{2EBC9821-36FD-47B2-BCA2-BD70840E6137}">
      <dsp:nvSpPr>
        <dsp:cNvPr id="0" name=""/>
        <dsp:cNvSpPr/>
      </dsp:nvSpPr>
      <dsp:spPr>
        <a:xfrm>
          <a:off x="0" y="1989860"/>
          <a:ext cx="6243991" cy="15913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4F318F-DC37-45D1-BCAC-3035FBA3CA65}">
      <dsp:nvSpPr>
        <dsp:cNvPr id="0" name=""/>
        <dsp:cNvSpPr/>
      </dsp:nvSpPr>
      <dsp:spPr>
        <a:xfrm>
          <a:off x="481381" y="2347912"/>
          <a:ext cx="875239" cy="8752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69D275-48CC-48D5-B160-313CA71906A1}">
      <dsp:nvSpPr>
        <dsp:cNvPr id="0" name=""/>
        <dsp:cNvSpPr/>
      </dsp:nvSpPr>
      <dsp:spPr>
        <a:xfrm>
          <a:off x="1838002" y="1989860"/>
          <a:ext cx="4405989"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977900">
            <a:lnSpc>
              <a:spcPct val="90000"/>
            </a:lnSpc>
            <a:spcBef>
              <a:spcPct val="0"/>
            </a:spcBef>
            <a:spcAft>
              <a:spcPct val="35000"/>
            </a:spcAft>
            <a:buNone/>
          </a:pPr>
          <a:r>
            <a:rPr lang="en-GB" sz="2200" kern="1200"/>
            <a:t>Consider grouping your answers under the following headings; Financial, Social, Environmental.</a:t>
          </a:r>
          <a:endParaRPr lang="en-US" sz="2200" kern="1200"/>
        </a:p>
      </dsp:txBody>
      <dsp:txXfrm>
        <a:off x="1838002" y="1989860"/>
        <a:ext cx="4405989" cy="1591344"/>
      </dsp:txXfrm>
    </dsp:sp>
    <dsp:sp modelId="{39A3E8C1-CCF3-428D-A810-03F19A1E1396}">
      <dsp:nvSpPr>
        <dsp:cNvPr id="0" name=""/>
        <dsp:cNvSpPr/>
      </dsp:nvSpPr>
      <dsp:spPr>
        <a:xfrm>
          <a:off x="0" y="3979040"/>
          <a:ext cx="6243991" cy="15913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C5BAD-4ADB-4F65-BA57-C36E7EABB8D0}">
      <dsp:nvSpPr>
        <dsp:cNvPr id="0" name=""/>
        <dsp:cNvSpPr/>
      </dsp:nvSpPr>
      <dsp:spPr>
        <a:xfrm>
          <a:off x="481381" y="4337093"/>
          <a:ext cx="875239" cy="8752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98C000-1D84-47F2-AA19-A6F2D795A165}">
      <dsp:nvSpPr>
        <dsp:cNvPr id="0" name=""/>
        <dsp:cNvSpPr/>
      </dsp:nvSpPr>
      <dsp:spPr>
        <a:xfrm>
          <a:off x="1838002" y="3979040"/>
          <a:ext cx="4405989"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977900">
            <a:lnSpc>
              <a:spcPct val="90000"/>
            </a:lnSpc>
            <a:spcBef>
              <a:spcPct val="0"/>
            </a:spcBef>
            <a:spcAft>
              <a:spcPct val="35000"/>
            </a:spcAft>
            <a:buNone/>
          </a:pPr>
          <a:r>
            <a:rPr lang="en-GB" sz="2200" kern="1200"/>
            <a:t>Be prepared to discuss as a class…</a:t>
          </a:r>
          <a:endParaRPr lang="en-US" sz="2200" kern="1200"/>
        </a:p>
      </dsp:txBody>
      <dsp:txXfrm>
        <a:off x="1838002" y="3979040"/>
        <a:ext cx="4405989" cy="15913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9FDB3-EB24-48E4-B152-1E9B2BAE7402}">
      <dsp:nvSpPr>
        <dsp:cNvPr id="0" name=""/>
        <dsp:cNvSpPr/>
      </dsp:nvSpPr>
      <dsp:spPr>
        <a:xfrm>
          <a:off x="0" y="680"/>
          <a:ext cx="6243991" cy="15913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747B7-008C-4F3E-A24F-01E5C86460A9}">
      <dsp:nvSpPr>
        <dsp:cNvPr id="0" name=""/>
        <dsp:cNvSpPr/>
      </dsp:nvSpPr>
      <dsp:spPr>
        <a:xfrm>
          <a:off x="481381" y="358732"/>
          <a:ext cx="875239" cy="8752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B3E6AE-9A88-4FC5-B95D-7A154F4053DD}">
      <dsp:nvSpPr>
        <dsp:cNvPr id="0" name=""/>
        <dsp:cNvSpPr/>
      </dsp:nvSpPr>
      <dsp:spPr>
        <a:xfrm>
          <a:off x="1838002" y="680"/>
          <a:ext cx="4405989"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844550">
            <a:lnSpc>
              <a:spcPct val="90000"/>
            </a:lnSpc>
            <a:spcBef>
              <a:spcPct val="0"/>
            </a:spcBef>
            <a:spcAft>
              <a:spcPct val="35000"/>
            </a:spcAft>
            <a:buNone/>
          </a:pPr>
          <a:r>
            <a:rPr lang="en-GB" sz="1900" kern="1200"/>
            <a:t>Of the solutions you have identified, which of them need to be initiated by the government? </a:t>
          </a:r>
          <a:endParaRPr lang="en-US" sz="1900" kern="1200"/>
        </a:p>
      </dsp:txBody>
      <dsp:txXfrm>
        <a:off x="1838002" y="680"/>
        <a:ext cx="4405989" cy="1591344"/>
      </dsp:txXfrm>
    </dsp:sp>
    <dsp:sp modelId="{AC2F9389-C532-41BB-BF14-57E6965792DA}">
      <dsp:nvSpPr>
        <dsp:cNvPr id="0" name=""/>
        <dsp:cNvSpPr/>
      </dsp:nvSpPr>
      <dsp:spPr>
        <a:xfrm>
          <a:off x="0" y="1989860"/>
          <a:ext cx="6243991" cy="15913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67CD2-2288-411F-B682-E98E84ACE36D}">
      <dsp:nvSpPr>
        <dsp:cNvPr id="0" name=""/>
        <dsp:cNvSpPr/>
      </dsp:nvSpPr>
      <dsp:spPr>
        <a:xfrm>
          <a:off x="481381" y="2347912"/>
          <a:ext cx="875239" cy="8752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1EA7CEE-57A2-4BF3-9004-51CE22BF6444}">
      <dsp:nvSpPr>
        <dsp:cNvPr id="0" name=""/>
        <dsp:cNvSpPr/>
      </dsp:nvSpPr>
      <dsp:spPr>
        <a:xfrm>
          <a:off x="1838002" y="1989860"/>
          <a:ext cx="4405989"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844550">
            <a:lnSpc>
              <a:spcPct val="90000"/>
            </a:lnSpc>
            <a:spcBef>
              <a:spcPct val="0"/>
            </a:spcBef>
            <a:spcAft>
              <a:spcPct val="35000"/>
            </a:spcAft>
            <a:buNone/>
          </a:pPr>
          <a:r>
            <a:rPr lang="en-GB" sz="1900" kern="1200"/>
            <a:t>The government had the power to make a difference to the minors, in what way?</a:t>
          </a:r>
          <a:endParaRPr lang="en-US" sz="1900" kern="1200"/>
        </a:p>
      </dsp:txBody>
      <dsp:txXfrm>
        <a:off x="1838002" y="1989860"/>
        <a:ext cx="4405989" cy="1591344"/>
      </dsp:txXfrm>
    </dsp:sp>
    <dsp:sp modelId="{4AF31646-B040-48B9-A887-A1C6254EB828}">
      <dsp:nvSpPr>
        <dsp:cNvPr id="0" name=""/>
        <dsp:cNvSpPr/>
      </dsp:nvSpPr>
      <dsp:spPr>
        <a:xfrm>
          <a:off x="0" y="3979040"/>
          <a:ext cx="6243991" cy="15913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915B4-EC2A-4ED0-A2F4-AFCA1C16A1F9}">
      <dsp:nvSpPr>
        <dsp:cNvPr id="0" name=""/>
        <dsp:cNvSpPr/>
      </dsp:nvSpPr>
      <dsp:spPr>
        <a:xfrm>
          <a:off x="481381" y="4337093"/>
          <a:ext cx="875239" cy="8752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44AD70-7916-435B-BF1E-707B6FF0DF01}">
      <dsp:nvSpPr>
        <dsp:cNvPr id="0" name=""/>
        <dsp:cNvSpPr/>
      </dsp:nvSpPr>
      <dsp:spPr>
        <a:xfrm>
          <a:off x="1838002" y="3979040"/>
          <a:ext cx="4405989"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844550">
            <a:lnSpc>
              <a:spcPct val="90000"/>
            </a:lnSpc>
            <a:spcBef>
              <a:spcPct val="0"/>
            </a:spcBef>
            <a:spcAft>
              <a:spcPct val="35000"/>
            </a:spcAft>
            <a:buNone/>
          </a:pPr>
          <a:r>
            <a:rPr lang="en-GB" sz="1900" kern="1200"/>
            <a:t>Read the report on the handout, did the government react in the correct manner?  How difficult is it to negotiate during strikes?</a:t>
          </a:r>
          <a:endParaRPr lang="en-US" sz="1900" kern="1200"/>
        </a:p>
      </dsp:txBody>
      <dsp:txXfrm>
        <a:off x="1838002" y="3979040"/>
        <a:ext cx="4405989" cy="159134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A229C0-0D29-4A58-98FF-AEE8323FAAE7}"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1BD19-1787-4D65-AA37-D66D860B23E7}" type="slidenum">
              <a:rPr lang="en-GB" smtClean="0"/>
              <a:t>‹#›</a:t>
            </a:fld>
            <a:endParaRPr lang="en-GB"/>
          </a:p>
        </p:txBody>
      </p:sp>
    </p:spTree>
    <p:extLst>
      <p:ext uri="{BB962C8B-B14F-4D97-AF65-F5344CB8AC3E}">
        <p14:creationId xmlns:p14="http://schemas.microsoft.com/office/powerpoint/2010/main" val="328114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knock on effects of unemployment is the cost to the local area in terms of benefit support which then leads on to a lack of surplus cash to spend in the area.  This leads to shops struggling and then closing down…..It also has social implications including; poor health, anti social behaviour, drug abuse </a:t>
            </a:r>
            <a:r>
              <a:rPr lang="en-GB" dirty="0" err="1"/>
              <a:t>etc</a:t>
            </a:r>
            <a:endParaRPr lang="en-GB" dirty="0"/>
          </a:p>
          <a:p>
            <a:endParaRPr lang="en-GB" dirty="0"/>
          </a:p>
        </p:txBody>
      </p:sp>
      <p:sp>
        <p:nvSpPr>
          <p:cNvPr id="4" name="Slide Number Placeholder 3"/>
          <p:cNvSpPr>
            <a:spLocks noGrp="1"/>
          </p:cNvSpPr>
          <p:nvPr>
            <p:ph type="sldNum" sz="quarter" idx="10"/>
          </p:nvPr>
        </p:nvSpPr>
        <p:spPr/>
        <p:txBody>
          <a:bodyPr/>
          <a:lstStyle/>
          <a:p>
            <a:fld id="{EEF1BD19-1787-4D65-AA37-D66D860B23E7}" type="slidenum">
              <a:rPr lang="en-GB" smtClean="0"/>
              <a:t>3</a:t>
            </a:fld>
            <a:endParaRPr lang="en-GB"/>
          </a:p>
        </p:txBody>
      </p:sp>
    </p:spTree>
    <p:extLst>
      <p:ext uri="{BB962C8B-B14F-4D97-AF65-F5344CB8AC3E}">
        <p14:creationId xmlns:p14="http://schemas.microsoft.com/office/powerpoint/2010/main" val="836445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3/31/2025</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3/31/2025</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2i9L9MGSY8o"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tCz16f1n6CM"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b="12791"/>
          <a:stretch/>
        </p:blipFill>
        <p:spPr>
          <a:xfrm>
            <a:off x="20" y="10"/>
            <a:ext cx="12191980" cy="6857990"/>
          </a:xfrm>
          <a:prstGeom prst="rect">
            <a:avLst/>
          </a:prstGeom>
        </p:spPr>
      </p:pic>
      <p:sp useBgFill="1">
        <p:nvSpPr>
          <p:cNvPr id="8" name="Rounded Rectangle 9">
            <a:extLst>
              <a:ext uri="{FF2B5EF4-FFF2-40B4-BE49-F238E27FC236}">
                <a16:creationId xmlns:a16="http://schemas.microsoft.com/office/drawing/2014/main" id="{377641A3-0AD1-47C4-888F-5D557BC9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6889" y="1846512"/>
            <a:ext cx="8998224" cy="3164976"/>
          </a:xfrm>
          <a:prstGeom prst="roundRect">
            <a:avLst>
              <a:gd name="adj" fmla="val 4629"/>
            </a:avLst>
          </a:prstGeom>
          <a:ln w="44450">
            <a:gradFill>
              <a:gsLst>
                <a:gs pos="0">
                  <a:schemeClr val="bg2">
                    <a:alpha val="65000"/>
                  </a:schemeClr>
                </a:gs>
                <a:gs pos="98000">
                  <a:schemeClr val="bg2">
                    <a:lumMod val="75000"/>
                    <a:alpha val="55000"/>
                  </a:schemeClr>
                </a:gs>
              </a:gsLst>
              <a:lin ang="5400000" scaled="1"/>
            </a:gradFill>
          </a:ln>
          <a:effectLst>
            <a:innerShdw blurRad="63500" dist="50800" dir="14460000">
              <a:prstClr val="black">
                <a:alpha val="70000"/>
              </a:prstClr>
            </a:inn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51012" y="2007703"/>
            <a:ext cx="8676222" cy="1802297"/>
          </a:xfrm>
        </p:spPr>
        <p:txBody>
          <a:bodyPr>
            <a:normAutofit/>
          </a:bodyPr>
          <a:lstStyle/>
          <a:p>
            <a:r>
              <a:rPr lang="en-GB" dirty="0"/>
              <a:t>Economic Downturn</a:t>
            </a:r>
          </a:p>
        </p:txBody>
      </p:sp>
    </p:spTree>
    <p:extLst>
      <p:ext uri="{BB962C8B-B14F-4D97-AF65-F5344CB8AC3E}">
        <p14:creationId xmlns:p14="http://schemas.microsoft.com/office/powerpoint/2010/main" val="2465696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192" y="609600"/>
            <a:ext cx="3643674" cy="1905000"/>
          </a:xfrm>
        </p:spPr>
        <p:txBody>
          <a:bodyPr>
            <a:normAutofit/>
          </a:bodyPr>
          <a:lstStyle/>
          <a:p>
            <a:r>
              <a:rPr lang="en-GB" sz="2800"/>
              <a:t>History</a:t>
            </a:r>
          </a:p>
        </p:txBody>
      </p:sp>
      <p:sp>
        <p:nvSpPr>
          <p:cNvPr id="3" name="Content Placeholder 2"/>
          <p:cNvSpPr>
            <a:spLocks noGrp="1"/>
          </p:cNvSpPr>
          <p:nvPr>
            <p:ph idx="1"/>
          </p:nvPr>
        </p:nvSpPr>
        <p:spPr>
          <a:xfrm>
            <a:off x="643192" y="2666999"/>
            <a:ext cx="3643674" cy="3216276"/>
          </a:xfrm>
        </p:spPr>
        <p:txBody>
          <a:bodyPr>
            <a:normAutofit/>
          </a:bodyPr>
          <a:lstStyle/>
          <a:p>
            <a:pPr marL="0" indent="0">
              <a:buNone/>
            </a:pPr>
            <a:r>
              <a:rPr lang="en-GB" sz="1800">
                <a:hlinkClick r:id="rId3"/>
              </a:rPr>
              <a:t>Coal, community and the 1984-85 miners' strike | Amanda Powell | TEDxNantymoel</a:t>
            </a:r>
            <a:endParaRPr lang="en-GB" sz="1800"/>
          </a:p>
          <a:p>
            <a:pPr marL="0" indent="0">
              <a:buNone/>
            </a:pPr>
            <a:endParaRPr lang="en-GB" sz="1800"/>
          </a:p>
          <a:p>
            <a:pPr marL="0" indent="0">
              <a:buNone/>
            </a:pPr>
            <a:endParaRPr lang="en-GB" sz="1800"/>
          </a:p>
        </p:txBody>
      </p:sp>
      <p:pic>
        <p:nvPicPr>
          <p:cNvPr id="5" name="Picture 4" descr="A person in a helmet with a large machine in the background&#10;&#10;AI-generated content may be incorrect.">
            <a:extLst>
              <a:ext uri="{FF2B5EF4-FFF2-40B4-BE49-F238E27FC236}">
                <a16:creationId xmlns:a16="http://schemas.microsoft.com/office/drawing/2014/main" id="{E3C3400F-C42B-B2B2-7E54-F21D926AE02D}"/>
              </a:ext>
            </a:extLst>
          </p:cNvPr>
          <p:cNvPicPr>
            <a:picLocks noChangeAspect="1"/>
          </p:cNvPicPr>
          <p:nvPr/>
        </p:nvPicPr>
        <p:blipFill>
          <a:blip r:embed="rId4"/>
          <a:srcRect r="20920" b="2"/>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26280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9851" y="1430179"/>
            <a:ext cx="3029313" cy="3675908"/>
          </a:xfrm>
        </p:spPr>
        <p:txBody>
          <a:bodyPr anchor="ctr">
            <a:normAutofit/>
          </a:bodyPr>
          <a:lstStyle/>
          <a:p>
            <a:r>
              <a:rPr lang="en-GB" sz="4000"/>
              <a:t>What went wrong….</a:t>
            </a:r>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BB92D9A-07C8-A5FB-660B-89449EE7C696}"/>
              </a:ext>
            </a:extLst>
          </p:cNvPr>
          <p:cNvGraphicFramePr>
            <a:graphicFrameLocks noGrp="1"/>
          </p:cNvGraphicFramePr>
          <p:nvPr>
            <p:ph idx="1"/>
            <p:extLst>
              <p:ext uri="{D42A27DB-BD31-4B8C-83A1-F6EECF244321}">
                <p14:modId xmlns:p14="http://schemas.microsoft.com/office/powerpoint/2010/main" val="3898926437"/>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02237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19869" y="643466"/>
            <a:ext cx="3143875" cy="5571065"/>
          </a:xfrm>
        </p:spPr>
        <p:txBody>
          <a:bodyPr anchor="ctr">
            <a:normAutofit/>
          </a:bodyPr>
          <a:lstStyle/>
          <a:p>
            <a:r>
              <a:rPr lang="en-GB" sz="3600"/>
              <a:t>Activity 1</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043F4B82-93DA-893C-6277-A608C08FD289}"/>
              </a:ext>
            </a:extLst>
          </p:cNvPr>
          <p:cNvGraphicFramePr>
            <a:graphicFrameLocks noGrp="1"/>
          </p:cNvGraphicFramePr>
          <p:nvPr>
            <p:ph idx="1"/>
            <p:extLst>
              <p:ext uri="{D42A27DB-BD31-4B8C-83A1-F6EECF244321}">
                <p14:modId xmlns:p14="http://schemas.microsoft.com/office/powerpoint/2010/main" val="1876586039"/>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57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A3E698-DC43-702E-34F9-8DDF2479BCA5}"/>
              </a:ext>
            </a:extLst>
          </p:cNvPr>
          <p:cNvPicPr>
            <a:picLocks noChangeAspect="1"/>
          </p:cNvPicPr>
          <p:nvPr/>
        </p:nvPicPr>
        <p:blipFill>
          <a:blip r:embed="rId3">
            <a:alphaModFix amt="15000"/>
          </a:blip>
          <a:srcRect b="15414"/>
          <a:stretch/>
        </p:blipFill>
        <p:spPr>
          <a:xfrm>
            <a:off x="20" y="10"/>
            <a:ext cx="12191980" cy="6857990"/>
          </a:xfrm>
          <a:prstGeom prst="rect">
            <a:avLst/>
          </a:prstGeom>
        </p:spPr>
      </p:pic>
      <p:sp>
        <p:nvSpPr>
          <p:cNvPr id="2" name="Title 1"/>
          <p:cNvSpPr>
            <a:spLocks noGrp="1"/>
          </p:cNvSpPr>
          <p:nvPr>
            <p:ph type="title"/>
          </p:nvPr>
        </p:nvSpPr>
        <p:spPr>
          <a:xfrm>
            <a:off x="1141413" y="609600"/>
            <a:ext cx="9905998" cy="1905000"/>
          </a:xfrm>
        </p:spPr>
        <p:txBody>
          <a:bodyPr>
            <a:normAutofit/>
          </a:bodyPr>
          <a:lstStyle/>
          <a:p>
            <a:r>
              <a:rPr lang="en-GB" dirty="0"/>
              <a:t>Activity 2</a:t>
            </a:r>
          </a:p>
        </p:txBody>
      </p:sp>
      <p:sp>
        <p:nvSpPr>
          <p:cNvPr id="3" name="Content Placeholder 2"/>
          <p:cNvSpPr>
            <a:spLocks noGrp="1"/>
          </p:cNvSpPr>
          <p:nvPr>
            <p:ph idx="1"/>
          </p:nvPr>
        </p:nvSpPr>
        <p:spPr>
          <a:xfrm>
            <a:off x="1141413" y="2666999"/>
            <a:ext cx="9905998" cy="3124201"/>
          </a:xfrm>
        </p:spPr>
        <p:txBody>
          <a:bodyPr>
            <a:normAutofit/>
          </a:bodyPr>
          <a:lstStyle/>
          <a:p>
            <a:pPr marL="0" indent="0">
              <a:buNone/>
            </a:pPr>
            <a:r>
              <a:rPr lang="en-GB" b="1" dirty="0"/>
              <a:t>Tackling this kind of issue is complex!</a:t>
            </a:r>
          </a:p>
          <a:p>
            <a:pPr marL="0" indent="0">
              <a:buNone/>
            </a:pPr>
            <a:r>
              <a:rPr lang="en-GB" b="1" dirty="0"/>
              <a:t>Looking at each of the issues you have identified, are there any solutions that could be put into place to resolve this?  </a:t>
            </a:r>
          </a:p>
        </p:txBody>
      </p:sp>
    </p:spTree>
    <p:extLst>
      <p:ext uri="{BB962C8B-B14F-4D97-AF65-F5344CB8AC3E}">
        <p14:creationId xmlns:p14="http://schemas.microsoft.com/office/powerpoint/2010/main" val="3217907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19869" y="643466"/>
            <a:ext cx="3143875" cy="5571065"/>
          </a:xfrm>
        </p:spPr>
        <p:txBody>
          <a:bodyPr anchor="ctr">
            <a:normAutofit/>
          </a:bodyPr>
          <a:lstStyle/>
          <a:p>
            <a:r>
              <a:rPr lang="en-GB" sz="3600"/>
              <a:t>Politics – Activity 3 Discussion</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F6049992-3FE2-AAC4-ADB7-4B0BCFD42085}"/>
              </a:ext>
            </a:extLst>
          </p:cNvPr>
          <p:cNvGraphicFramePr>
            <a:graphicFrameLocks noGrp="1"/>
          </p:cNvGraphicFramePr>
          <p:nvPr>
            <p:ph idx="1"/>
            <p:extLst>
              <p:ext uri="{D42A27DB-BD31-4B8C-83A1-F6EECF244321}">
                <p14:modId xmlns:p14="http://schemas.microsoft.com/office/powerpoint/2010/main" val="934040522"/>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2110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BD3ED2-B0E6-45A2-ABD5-ECF31BC37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2D2D1E8-4ABF-4B6B-B39D-40B080B61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160" y="0"/>
            <a:ext cx="9369421" cy="6857999"/>
          </a:xfrm>
          <a:prstGeom prst="rect">
            <a:avLst/>
          </a:prstGeom>
          <a:gradFill flip="none" rotWithShape="1">
            <a:gsLst>
              <a:gs pos="10000">
                <a:schemeClr val="bg2">
                  <a:lumMod val="60000"/>
                  <a:lumOff val="40000"/>
                  <a:alpha val="40000"/>
                </a:schemeClr>
              </a:gs>
              <a:gs pos="70000">
                <a:schemeClr val="bg2">
                  <a:alpha val="0"/>
                </a:schemeClr>
              </a:gs>
              <a:gs pos="0">
                <a:schemeClr val="bg2">
                  <a:lumMod val="40000"/>
                  <a:lumOff val="60000"/>
                  <a:alpha val="5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C7AB4B5-66A5-48D1-BD88-C60A16ED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88489"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w="44450">
            <a:gradFill>
              <a:gsLst>
                <a:gs pos="5000">
                  <a:schemeClr val="bg2">
                    <a:alpha val="65000"/>
                  </a:schemeClr>
                </a:gs>
                <a:gs pos="98000">
                  <a:schemeClr val="bg2">
                    <a:lumMod val="75000"/>
                    <a:alpha val="55000"/>
                  </a:schemeClr>
                </a:gs>
              </a:gsLst>
              <a:lin ang="5400000" scaled="1"/>
            </a:gradFill>
          </a:ln>
          <a:effectLst>
            <a:outerShdw blurRad="50800" dist="25400" algn="l"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2022" y="643467"/>
            <a:ext cx="4340023" cy="5571064"/>
          </a:xfrm>
        </p:spPr>
        <p:txBody>
          <a:bodyPr anchor="ctr">
            <a:normAutofit/>
          </a:bodyPr>
          <a:lstStyle/>
          <a:p>
            <a:r>
              <a:rPr lang="en-GB" sz="4400"/>
              <a:t>Activity 4 </a:t>
            </a:r>
            <a:br>
              <a:rPr lang="en-GB" sz="4400"/>
            </a:br>
            <a:endParaRPr lang="en-GB" sz="4400"/>
          </a:p>
        </p:txBody>
      </p:sp>
      <p:sp>
        <p:nvSpPr>
          <p:cNvPr id="3" name="Content Placeholder 2"/>
          <p:cNvSpPr>
            <a:spLocks noGrp="1"/>
          </p:cNvSpPr>
          <p:nvPr>
            <p:ph idx="1"/>
          </p:nvPr>
        </p:nvSpPr>
        <p:spPr>
          <a:xfrm>
            <a:off x="6708499" y="643467"/>
            <a:ext cx="4521480" cy="5571064"/>
          </a:xfrm>
        </p:spPr>
        <p:txBody>
          <a:bodyPr>
            <a:normAutofit/>
          </a:bodyPr>
          <a:lstStyle/>
          <a:p>
            <a:pPr marL="0" indent="0">
              <a:buNone/>
            </a:pPr>
            <a:r>
              <a:rPr lang="en-GB" dirty="0">
                <a:hlinkClick r:id="rId3"/>
              </a:rPr>
              <a:t>South Wales steels itself for industrial decline post-Brexit</a:t>
            </a:r>
            <a:endParaRPr lang="en-GB" dirty="0"/>
          </a:p>
          <a:p>
            <a:pPr marL="0" indent="0">
              <a:buNone/>
            </a:pPr>
            <a:endParaRPr lang="en-GB" dirty="0"/>
          </a:p>
          <a:p>
            <a:pPr marL="0" indent="0">
              <a:buNone/>
            </a:pPr>
            <a:r>
              <a:rPr lang="en-GB" dirty="0"/>
              <a:t>Tata Steel are withdrawing from Port Talbot</a:t>
            </a:r>
          </a:p>
          <a:p>
            <a:pPr marL="0" indent="0">
              <a:buNone/>
            </a:pPr>
            <a:r>
              <a:rPr lang="en-GB" dirty="0"/>
              <a:t>You are a HR manager at Tata Steel, Consider how you would prepare an employee with 20 years service at Tata Steel for re-employment.  What would you need to do?</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26440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158</TotalTime>
  <Words>358</Words>
  <Application>Microsoft Office PowerPoint</Application>
  <PresentationFormat>Widescreen</PresentationFormat>
  <Paragraphs>25</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Mesh</vt:lpstr>
      <vt:lpstr>Economic Downturn</vt:lpstr>
      <vt:lpstr>History</vt:lpstr>
      <vt:lpstr>What went wrong….</vt:lpstr>
      <vt:lpstr>Activity 1</vt:lpstr>
      <vt:lpstr>Activity 2</vt:lpstr>
      <vt:lpstr>Politics – Activity 3 Discussion</vt:lpstr>
      <vt:lpstr>Activity 4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 Downturn</dc:title>
  <dc:creator>Jessica Shore</dc:creator>
  <cp:lastModifiedBy>Jessica Shore</cp:lastModifiedBy>
  <cp:revision>6</cp:revision>
  <dcterms:created xsi:type="dcterms:W3CDTF">2019-03-11T10:05:56Z</dcterms:created>
  <dcterms:modified xsi:type="dcterms:W3CDTF">2025-03-31T18:34:16Z</dcterms:modified>
</cp:coreProperties>
</file>