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4" r:id="rId2"/>
    <p:sldId id="286" r:id="rId3"/>
    <p:sldId id="287" r:id="rId4"/>
    <p:sldId id="288" r:id="rId5"/>
    <p:sldId id="266" r:id="rId6"/>
    <p:sldId id="289" r:id="rId7"/>
    <p:sldId id="267" r:id="rId8"/>
    <p:sldId id="268" r:id="rId9"/>
    <p:sldId id="290" r:id="rId10"/>
    <p:sldId id="269" r:id="rId11"/>
    <p:sldId id="270" r:id="rId12"/>
    <p:sldId id="291" r:id="rId13"/>
    <p:sldId id="285" r:id="rId14"/>
    <p:sldId id="271" r:id="rId15"/>
    <p:sldId id="292" r:id="rId16"/>
    <p:sldId id="272" r:id="rId17"/>
    <p:sldId id="273" r:id="rId18"/>
    <p:sldId id="276" r:id="rId19"/>
    <p:sldId id="261" r:id="rId20"/>
    <p:sldId id="283" r:id="rId21"/>
    <p:sldId id="277" r:id="rId22"/>
    <p:sldId id="278" r:id="rId23"/>
    <p:sldId id="279" r:id="rId24"/>
    <p:sldId id="280" r:id="rId25"/>
    <p:sldId id="281" r:id="rId26"/>
    <p:sldId id="282" r:id="rId27"/>
    <p:sldId id="27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3" d="100"/>
          <a:sy n="63" d="100"/>
        </p:scale>
        <p:origin x="76" y="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546780-D2EA-49C5-85F4-FBF3F0FA245C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AB173-2A8F-47D1-B0D7-54F434513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983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F31B404-B749-417C-A796-D331479E7AD6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598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818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181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48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7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76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32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640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85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414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36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20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2CA9D-5BE9-4450-8F93-214DDED12E5F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DEAAF-7521-4E8E-9E67-F464CF2D0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214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mp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02229" y="1751428"/>
            <a:ext cx="7170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/>
              <a:t>The Study of Place-Names: How?</a:t>
            </a:r>
            <a:endParaRPr lang="en-GB" sz="4000"/>
          </a:p>
        </p:txBody>
      </p:sp>
      <p:pic>
        <p:nvPicPr>
          <p:cNvPr id="6" name="Picture 2" descr="C:\Documents and Settings\dparsons\Desktop\Fforwm\CIMG2767.JPG"/>
          <p:cNvPicPr>
            <a:picLocks noChangeAspect="1" noChangeArrowheads="1"/>
          </p:cNvPicPr>
          <p:nvPr/>
        </p:nvPicPr>
        <p:blipFill>
          <a:blip r:embed="rId2" cstate="print"/>
          <a:srcRect t="18802" b="15643"/>
          <a:stretch>
            <a:fillRect/>
          </a:stretch>
        </p:blipFill>
        <p:spPr bwMode="auto">
          <a:xfrm>
            <a:off x="1417623" y="3267916"/>
            <a:ext cx="5136460" cy="252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1018903" y="1018903"/>
            <a:ext cx="10123714" cy="5316583"/>
          </a:xfrm>
          <a:prstGeom prst="rect">
            <a:avLst/>
          </a:prstGeom>
          <a:noFill/>
          <a:ln w="85725" cmpd="thickThin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166178" y="3872161"/>
            <a:ext cx="24897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sz="2400">
              <a:latin typeface="Papyrus" panose="03070502060502030205" pitchFamily="66" charset="0"/>
            </a:endParaRPr>
          </a:p>
          <a:p>
            <a:pPr algn="ctr"/>
            <a:endParaRPr lang="en-US" sz="2400">
              <a:latin typeface="Papyrus" panose="03070502060502030205" pitchFamily="66" charset="0"/>
            </a:endParaRPr>
          </a:p>
          <a:p>
            <a:pPr algn="ctr"/>
            <a:r>
              <a:rPr lang="en-US" sz="2400">
                <a:latin typeface="Papyrus" panose="03070502060502030205" pitchFamily="66" charset="0"/>
              </a:rPr>
              <a:t>Welsh and Celtic</a:t>
            </a:r>
          </a:p>
          <a:p>
            <a:pPr algn="ctr"/>
            <a:r>
              <a:rPr lang="en-US" sz="2400">
                <a:latin typeface="Papyrus" panose="03070502060502030205" pitchFamily="66" charset="0"/>
              </a:rPr>
              <a:t>Place-Names</a:t>
            </a:r>
            <a:endParaRPr lang="en-GB" sz="2400">
              <a:latin typeface="Papyrus" panose="03070502060502030205" pitchFamily="66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8166178" y="4082966"/>
            <a:ext cx="2433710" cy="161950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09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road&#10;&#10;Description automatically generated">
            <a:extLst>
              <a:ext uri="{FF2B5EF4-FFF2-40B4-BE49-F238E27FC236}">
                <a16:creationId xmlns:a16="http://schemas.microsoft.com/office/drawing/2014/main" id="{16B18B66-E81C-AD45-1E08-F8A0436863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974" y="55239"/>
            <a:ext cx="10356574" cy="65837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381695-1E2A-DD9B-BA0A-A711E4587154}"/>
              </a:ext>
            </a:extLst>
          </p:cNvPr>
          <p:cNvSpPr txBox="1"/>
          <p:nvPr/>
        </p:nvSpPr>
        <p:spPr>
          <a:xfrm>
            <a:off x="1075414" y="4282440"/>
            <a:ext cx="10132612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/>
              <a:t>We looked last time at the kind of information that place-names can offer when properly understood. This session is meant to give you an insight into </a:t>
            </a:r>
            <a:r>
              <a:rPr lang="en-GB" sz="2000" i="1"/>
              <a:t>how</a:t>
            </a:r>
            <a:r>
              <a:rPr lang="en-GB" sz="2000"/>
              <a:t> place-names are studied, and in particular the fundamental procedure of tracing the history of a name through the record, as far back as it can be pursued.</a:t>
            </a:r>
          </a:p>
          <a:p>
            <a:r>
              <a:rPr lang="en-GB" sz="2000"/>
              <a:t>The example I’m going to take first is Tafolwern, in the old county of Montgomeryshire, near Machynlleth.</a:t>
            </a:r>
          </a:p>
        </p:txBody>
      </p:sp>
    </p:spTree>
    <p:extLst>
      <p:ext uri="{BB962C8B-B14F-4D97-AF65-F5344CB8AC3E}">
        <p14:creationId xmlns:p14="http://schemas.microsoft.com/office/powerpoint/2010/main" val="3995026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8C95844F-F0C0-8ABD-544F-C6D63384D3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20" y="45720"/>
            <a:ext cx="10438159" cy="65498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2C216D-5292-0725-AC5A-E1978456284D}"/>
              </a:ext>
            </a:extLst>
          </p:cNvPr>
          <p:cNvSpPr txBox="1"/>
          <p:nvPr/>
        </p:nvSpPr>
        <p:spPr>
          <a:xfrm>
            <a:off x="965200" y="1778000"/>
            <a:ext cx="3342640" cy="45550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sz="2000"/>
              <a:t>The second element here is straightforward. </a:t>
            </a:r>
            <a:r>
              <a:rPr lang="en-GB" sz="2000" i="1"/>
              <a:t>Gwern</a:t>
            </a:r>
            <a:r>
              <a:rPr lang="en-GB" sz="2000"/>
              <a:t> is a common word in Welsh place-names: it originally meant ‘alder-trees’, but the secondary meaning given in the dictionary here – ‘alder-marsh, marsh, swamp’, the habitat in which alders grow – is very common in names.</a:t>
            </a:r>
          </a:p>
        </p:txBody>
      </p:sp>
      <p:pic>
        <p:nvPicPr>
          <p:cNvPr id="2" name="Picture 1" descr="Screen Clipping">
            <a:extLst>
              <a:ext uri="{FF2B5EF4-FFF2-40B4-BE49-F238E27FC236}">
                <a16:creationId xmlns:a16="http://schemas.microsoft.com/office/drawing/2014/main" id="{6E3EFD30-B0F3-F966-9E6C-9A0C054063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8" t="36189" r="23296" b="22731"/>
          <a:stretch/>
        </p:blipFill>
        <p:spPr>
          <a:xfrm>
            <a:off x="1107121" y="1861807"/>
            <a:ext cx="1615439" cy="123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313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AD8CDA8B-A15E-4776-FBE4-B9DB8B1A02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931" y="546651"/>
            <a:ext cx="7719253" cy="2691204"/>
          </a:xfrm>
          <a:prstGeom prst="rect">
            <a:avLst/>
          </a:prstGeom>
        </p:spPr>
      </p:pic>
      <p:pic>
        <p:nvPicPr>
          <p:cNvPr id="5" name="Picture 4" descr="A text on a white background&#10;&#10;Description automatically generated">
            <a:extLst>
              <a:ext uri="{FF2B5EF4-FFF2-40B4-BE49-F238E27FC236}">
                <a16:creationId xmlns:a16="http://schemas.microsoft.com/office/drawing/2014/main" id="{D6B704F1-BB4F-CD6C-2A28-87D6C6544E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931" y="3439159"/>
            <a:ext cx="7697874" cy="23853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B4F4AF-9386-4595-BD66-5CC9D2F220B8}"/>
              </a:ext>
            </a:extLst>
          </p:cNvPr>
          <p:cNvSpPr txBox="1"/>
          <p:nvPr/>
        </p:nvSpPr>
        <p:spPr>
          <a:xfrm>
            <a:off x="284480" y="497840"/>
            <a:ext cx="3759200" cy="59400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But for the first element we appear to have a choice. ‘Balance, scales’ does not seem a likely element in place-names, so perhaps the second option here ‘dock, sorrel’. I’m not sure these are plants that favour the kind of wetland implied by </a:t>
            </a:r>
            <a:r>
              <a:rPr lang="en-GB" sz="2000" i="1"/>
              <a:t>gwern</a:t>
            </a:r>
            <a:r>
              <a:rPr lang="en-GB" sz="2000"/>
              <a:t>, but maybe that’s the origin...?</a:t>
            </a:r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Well, no, because we have not yet done our homework ...</a:t>
            </a:r>
          </a:p>
        </p:txBody>
      </p:sp>
      <p:pic>
        <p:nvPicPr>
          <p:cNvPr id="4" name="Picture 3" descr="Screen Clipping">
            <a:extLst>
              <a:ext uri="{FF2B5EF4-FFF2-40B4-BE49-F238E27FC236}">
                <a16:creationId xmlns:a16="http://schemas.microsoft.com/office/drawing/2014/main" id="{B538B1F2-6F8D-4F33-34FD-D3E29A346A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8" t="36189" r="23296" b="22731"/>
          <a:stretch/>
        </p:blipFill>
        <p:spPr>
          <a:xfrm>
            <a:off x="548641" y="754367"/>
            <a:ext cx="1615439" cy="123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92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68" y="2956225"/>
            <a:ext cx="8405399" cy="3526972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2" r="21511" b="35972"/>
          <a:stretch/>
        </p:blipFill>
        <p:spPr>
          <a:xfrm>
            <a:off x="139668" y="1468190"/>
            <a:ext cx="6466115" cy="14880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967BA6-F53D-8B3E-2776-BB1BD07464CC}"/>
              </a:ext>
            </a:extLst>
          </p:cNvPr>
          <p:cNvSpPr txBox="1"/>
          <p:nvPr/>
        </p:nvSpPr>
        <p:spPr>
          <a:xfrm>
            <a:off x="6235668" y="243840"/>
            <a:ext cx="5956332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That homework is shown here. The editors of this place-name dictionary have traced the early spellings of the name, from </a:t>
            </a:r>
            <a:r>
              <a:rPr lang="en-GB" i="1"/>
              <a:t>Dwalwern</a:t>
            </a:r>
            <a:r>
              <a:rPr lang="en-GB"/>
              <a:t> in 1185, </a:t>
            </a:r>
            <a:r>
              <a:rPr lang="en-GB" i="1"/>
              <a:t>Dewalguern</a:t>
            </a:r>
            <a:r>
              <a:rPr lang="en-GB"/>
              <a:t> c. 1191, </a:t>
            </a:r>
            <a:r>
              <a:rPr lang="en-GB" i="1"/>
              <a:t>Walwern</a:t>
            </a:r>
            <a:r>
              <a:rPr lang="en-GB"/>
              <a:t> etc. in the thirteenth century. They have then sought to explore the history of the name </a:t>
            </a:r>
          </a:p>
        </p:txBody>
      </p:sp>
      <p:pic>
        <p:nvPicPr>
          <p:cNvPr id="6" name="Picture 5" descr="Screen Clipping">
            <a:extLst>
              <a:ext uri="{FF2B5EF4-FFF2-40B4-BE49-F238E27FC236}">
                <a16:creationId xmlns:a16="http://schemas.microsoft.com/office/drawing/2014/main" id="{27D0D091-8A76-9D95-AA38-7228DD9EA30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68" t="36189" r="23296" b="22731"/>
          <a:stretch/>
        </p:blipFill>
        <p:spPr>
          <a:xfrm>
            <a:off x="4602481" y="238347"/>
            <a:ext cx="1615439" cy="123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794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AF0438E-8F0B-6EDA-8E40-D6A954F4C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377" y="854766"/>
            <a:ext cx="8912527" cy="52876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87CF16-7B31-9920-40FE-D22865332879}"/>
              </a:ext>
            </a:extLst>
          </p:cNvPr>
          <p:cNvSpPr txBox="1"/>
          <p:nvPr/>
        </p:nvSpPr>
        <p:spPr>
          <a:xfrm>
            <a:off x="7519307" y="1110343"/>
            <a:ext cx="2726872" cy="3170099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Here’s the word the early spellings seems to point to. I’d suggest a gloss of ‘inhospitable’ or ‘terrible’ rather than ‘frightening’ for the bog, but the general unpleasantness is clear and seems likely to be appropriate.</a:t>
            </a:r>
          </a:p>
        </p:txBody>
      </p:sp>
    </p:spTree>
    <p:extLst>
      <p:ext uri="{BB962C8B-B14F-4D97-AF65-F5344CB8AC3E}">
        <p14:creationId xmlns:p14="http://schemas.microsoft.com/office/powerpoint/2010/main" val="3467532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19" y="3691451"/>
            <a:ext cx="3913946" cy="2993018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8"/>
          <a:stretch/>
        </p:blipFill>
        <p:spPr>
          <a:xfrm>
            <a:off x="2651760" y="326573"/>
            <a:ext cx="9104812" cy="45815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727806-8878-5A15-434E-33FCE45790AF}"/>
              </a:ext>
            </a:extLst>
          </p:cNvPr>
          <p:cNvSpPr txBox="1"/>
          <p:nvPr/>
        </p:nvSpPr>
        <p:spPr>
          <a:xfrm>
            <a:off x="5029200" y="4593197"/>
            <a:ext cx="6888481" cy="2246769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so, again, tracing the early spellings – in this case back to a single fourteenth-century form which shows that the first element here was originally </a:t>
            </a:r>
            <a:r>
              <a:rPr lang="en-GB" sz="2000" i="1"/>
              <a:t>ynys</a:t>
            </a:r>
            <a:r>
              <a:rPr lang="en-GB" sz="2000"/>
              <a:t> ‘island’ – is key to interpreting the name. ‘Water-meadow’, by the way, is a derived sense of </a:t>
            </a:r>
            <a:r>
              <a:rPr lang="en-GB" sz="2000" i="1"/>
              <a:t>ynys</a:t>
            </a:r>
            <a:r>
              <a:rPr lang="en-GB" sz="2000"/>
              <a:t>: it denotes islands in the modern sense but also areas of dry land surrounded by wetland, which is what would have been the case here.</a:t>
            </a:r>
          </a:p>
        </p:txBody>
      </p:sp>
    </p:spTree>
    <p:extLst>
      <p:ext uri="{BB962C8B-B14F-4D97-AF65-F5344CB8AC3E}">
        <p14:creationId xmlns:p14="http://schemas.microsoft.com/office/powerpoint/2010/main" val="1851052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city&#10;&#10;Description automatically generated">
            <a:extLst>
              <a:ext uri="{FF2B5EF4-FFF2-40B4-BE49-F238E27FC236}">
                <a16:creationId xmlns:a16="http://schemas.microsoft.com/office/drawing/2014/main" id="{E20250C5-98EF-388B-DBC0-45FC72D73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90" y="2322743"/>
            <a:ext cx="6959958" cy="4438878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791" y="96379"/>
            <a:ext cx="7589519" cy="41664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657B7D-D939-94F4-FD11-BBA7E84E35DA}"/>
              </a:ext>
            </a:extLst>
          </p:cNvPr>
          <p:cNvSpPr txBox="1"/>
          <p:nvPr/>
        </p:nvSpPr>
        <p:spPr>
          <a:xfrm>
            <a:off x="7467600" y="4551680"/>
            <a:ext cx="4503710" cy="2246769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Again, early spellings show saint Tyfai, who is known from other place-names and other sources. Note that the modern Welsh name – which is etymologically transparent – very probably represents modern scholarly research rather, in this long-anglicised area, a local survival.</a:t>
            </a:r>
          </a:p>
        </p:txBody>
      </p:sp>
    </p:spTree>
    <p:extLst>
      <p:ext uri="{BB962C8B-B14F-4D97-AF65-F5344CB8AC3E}">
        <p14:creationId xmlns:p14="http://schemas.microsoft.com/office/powerpoint/2010/main" val="2284260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>
            <a:extLst>
              <a:ext uri="{FF2B5EF4-FFF2-40B4-BE49-F238E27FC236}">
                <a16:creationId xmlns:a16="http://schemas.microsoft.com/office/drawing/2014/main" id="{38BF4973-2B92-C17B-869B-ED80CB4015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55" y="4776699"/>
            <a:ext cx="8065600" cy="1798146"/>
          </a:xfrm>
          <a:prstGeom prst="rect">
            <a:avLst/>
          </a:prstGeom>
        </p:spPr>
      </p:pic>
      <p:pic>
        <p:nvPicPr>
          <p:cNvPr id="6" name="Picture 5" descr="A map of a city&#10;&#10;Description automatically generated">
            <a:extLst>
              <a:ext uri="{FF2B5EF4-FFF2-40B4-BE49-F238E27FC236}">
                <a16:creationId xmlns:a16="http://schemas.microsoft.com/office/drawing/2014/main" id="{870FEAFF-EED1-7729-1480-01E8F8B5C3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35" y="429782"/>
            <a:ext cx="11851980" cy="39633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07390B-8943-4816-11CB-075F19979930}"/>
              </a:ext>
            </a:extLst>
          </p:cNvPr>
          <p:cNvSpPr txBox="1"/>
          <p:nvPr/>
        </p:nvSpPr>
        <p:spPr>
          <a:xfrm>
            <a:off x="8943155" y="4635853"/>
            <a:ext cx="3248845" cy="1938992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Here an apparently transparent name – </a:t>
            </a:r>
            <a:r>
              <a:rPr lang="en-GB" sz="2000" i="1"/>
              <a:t>llan</a:t>
            </a:r>
            <a:r>
              <a:rPr lang="en-GB" sz="2000"/>
              <a:t> ‘church, church-enclosure’ surely – is shown to be wrong by the balance of early forms.</a:t>
            </a:r>
          </a:p>
        </p:txBody>
      </p:sp>
    </p:spTree>
    <p:extLst>
      <p:ext uri="{BB962C8B-B14F-4D97-AF65-F5344CB8AC3E}">
        <p14:creationId xmlns:p14="http://schemas.microsoft.com/office/powerpoint/2010/main" val="4235942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742" y="3674767"/>
            <a:ext cx="3997446" cy="3222990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31" b="8170"/>
          <a:stretch/>
        </p:blipFill>
        <p:spPr>
          <a:xfrm>
            <a:off x="593520" y="352697"/>
            <a:ext cx="7832023" cy="36706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877B23-3D92-A9E2-F86E-8AF79924858D}"/>
              </a:ext>
            </a:extLst>
          </p:cNvPr>
          <p:cNvSpPr txBox="1"/>
          <p:nvPr/>
        </p:nvSpPr>
        <p:spPr>
          <a:xfrm>
            <a:off x="518160" y="4490720"/>
            <a:ext cx="684784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 originally English name – familiar-looking in the early forms – which has adopted a Welsh appearance in the course of time.</a:t>
            </a:r>
          </a:p>
        </p:txBody>
      </p:sp>
    </p:spTree>
    <p:extLst>
      <p:ext uri="{BB962C8B-B14F-4D97-AF65-F5344CB8AC3E}">
        <p14:creationId xmlns:p14="http://schemas.microsoft.com/office/powerpoint/2010/main" val="3248692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84" y="227786"/>
            <a:ext cx="7897327" cy="5801535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4765" y="3629849"/>
            <a:ext cx="7519624" cy="28697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3241BD-710C-1D2D-A247-7F5FD3C2F756}"/>
              </a:ext>
            </a:extLst>
          </p:cNvPr>
          <p:cNvSpPr txBox="1"/>
          <p:nvPr/>
        </p:nvSpPr>
        <p:spPr>
          <a:xfrm>
            <a:off x="8188960" y="355600"/>
            <a:ext cx="3566160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here a Scandinavian name, the etymology of which is suggested by the early forms ...</a:t>
            </a:r>
          </a:p>
        </p:txBody>
      </p:sp>
    </p:spTree>
    <p:extLst>
      <p:ext uri="{BB962C8B-B14F-4D97-AF65-F5344CB8AC3E}">
        <p14:creationId xmlns:p14="http://schemas.microsoft.com/office/powerpoint/2010/main" val="4159794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island&#10;&#10;Description automatically generated">
            <a:extLst>
              <a:ext uri="{FF2B5EF4-FFF2-40B4-BE49-F238E27FC236}">
                <a16:creationId xmlns:a16="http://schemas.microsoft.com/office/drawing/2014/main" id="{6FB9B3F6-5D66-7437-61E6-33CAC4CEF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523" y="71365"/>
            <a:ext cx="8249479" cy="66405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837C09-3B1F-F9B5-52CC-B93323404CD1}"/>
              </a:ext>
            </a:extLst>
          </p:cNvPr>
          <p:cNvSpPr txBox="1"/>
          <p:nvPr/>
        </p:nvSpPr>
        <p:spPr>
          <a:xfrm>
            <a:off x="8788400" y="690880"/>
            <a:ext cx="3235077" cy="3477875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confirmed by the topography – with the division cutting off ‘The Neck’ – and by the observation that numerous islands and coastal features on the Welsh coast became known by Scandinavian names, reflecting the early medieval raiding and trading of the Vikings.</a:t>
            </a:r>
          </a:p>
        </p:txBody>
      </p:sp>
    </p:spTree>
    <p:extLst>
      <p:ext uri="{BB962C8B-B14F-4D97-AF65-F5344CB8AC3E}">
        <p14:creationId xmlns:p14="http://schemas.microsoft.com/office/powerpoint/2010/main" val="1324722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2585" y="1512358"/>
            <a:ext cx="907100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Collect early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/>
              <a:t>Interpret it in the light of ...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/>
              <a:t>relevant likely languages (Welsh, English, Norse, French)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/>
              <a:t>processes of linguistic change (and reinterpretation)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/>
              <a:t>parallels with other names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8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/>
              <a:t>historical and topographical context</a:t>
            </a:r>
            <a:endParaRPr lang="en-GB" sz="2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3F1F80-2FC3-EB1E-2FE9-7AF8213DD6AC}"/>
              </a:ext>
            </a:extLst>
          </p:cNvPr>
          <p:cNvSpPr txBox="1"/>
          <p:nvPr/>
        </p:nvSpPr>
        <p:spPr>
          <a:xfrm>
            <a:off x="589280" y="345440"/>
            <a:ext cx="989584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The technique of place-name study can be summarised as follows:</a:t>
            </a:r>
          </a:p>
        </p:txBody>
      </p:sp>
    </p:spTree>
    <p:extLst>
      <p:ext uri="{BB962C8B-B14F-4D97-AF65-F5344CB8AC3E}">
        <p14:creationId xmlns:p14="http://schemas.microsoft.com/office/powerpoint/2010/main" val="914235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dparsons\My Documents\My Pictures\LL 54v.jpg"/>
          <p:cNvPicPr>
            <a:picLocks noChangeAspect="1" noChangeArrowheads="1"/>
          </p:cNvPicPr>
          <p:nvPr/>
        </p:nvPicPr>
        <p:blipFill>
          <a:blip r:embed="rId2" cstate="print"/>
          <a:srcRect l="3249" t="1748" r="3648" b="10814"/>
          <a:stretch>
            <a:fillRect/>
          </a:stretch>
        </p:blipFill>
        <p:spPr bwMode="auto">
          <a:xfrm>
            <a:off x="5442585" y="103189"/>
            <a:ext cx="4679950" cy="6651625"/>
          </a:xfrm>
          <a:prstGeom prst="rect">
            <a:avLst/>
          </a:prstGeom>
          <a:noFill/>
          <a:ln w="25400" cmpd="thickThin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8FEDCB-B6F8-1404-2BE5-5087982F9239}"/>
              </a:ext>
            </a:extLst>
          </p:cNvPr>
          <p:cNvSpPr txBox="1"/>
          <p:nvPr/>
        </p:nvSpPr>
        <p:spPr>
          <a:xfrm>
            <a:off x="447040" y="508000"/>
            <a:ext cx="4257040" cy="2246769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We move from the technique of study to a brief introduction to sources.</a:t>
            </a:r>
          </a:p>
          <a:p>
            <a:r>
              <a:rPr lang="en-GB" sz="2000"/>
              <a:t>This is a page from the twelfth-century Book of Llandaf, a manuscript which preserves versions of many earlier documents relating to places in the southern half of Wales</a:t>
            </a:r>
          </a:p>
        </p:txBody>
      </p:sp>
    </p:spTree>
    <p:extLst>
      <p:ext uri="{BB962C8B-B14F-4D97-AF65-F5344CB8AC3E}">
        <p14:creationId xmlns:p14="http://schemas.microsoft.com/office/powerpoint/2010/main" val="2392042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55FA47A8-A855-F2C4-E29C-79D764F68D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859" y="782320"/>
            <a:ext cx="8139473" cy="46439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A3644A-7EC6-79D9-BA0D-8B06FC3096A2}"/>
              </a:ext>
            </a:extLst>
          </p:cNvPr>
          <p:cNvSpPr txBox="1"/>
          <p:nvPr/>
        </p:nvSpPr>
        <p:spPr>
          <a:xfrm>
            <a:off x="8798560" y="579120"/>
            <a:ext cx="3139440" cy="4093428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This extract of a translation of part of the (Latin) text indicates the sort of material: names of surviving villages like </a:t>
            </a:r>
            <a:r>
              <a:rPr lang="en-GB" sz="2000" i="1"/>
              <a:t>Llandogo</a:t>
            </a:r>
            <a:r>
              <a:rPr lang="en-GB" sz="2000"/>
              <a:t>, with an earlier name for it, </a:t>
            </a:r>
            <a:r>
              <a:rPr lang="en-GB" sz="2000" i="1"/>
              <a:t>Llaneinion</a:t>
            </a:r>
            <a:r>
              <a:rPr lang="en-GB" sz="2000"/>
              <a:t>, and – at the foot of the extract – detailed boundary-clauses naming small features of the landscape. All of these fall under the remit of place-name study.</a:t>
            </a:r>
          </a:p>
        </p:txBody>
      </p:sp>
    </p:spTree>
    <p:extLst>
      <p:ext uri="{BB962C8B-B14F-4D97-AF65-F5344CB8AC3E}">
        <p14:creationId xmlns:p14="http://schemas.microsoft.com/office/powerpoint/2010/main" val="2285542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98" y="722812"/>
            <a:ext cx="7407177" cy="2995154"/>
          </a:xfrm>
          <a:prstGeom prst="rect">
            <a:avLst/>
          </a:prstGeom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120" y="-1"/>
            <a:ext cx="2272800" cy="68409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FB27D8-0923-08F7-DFCD-5020F55E5277}"/>
              </a:ext>
            </a:extLst>
          </p:cNvPr>
          <p:cNvSpPr txBox="1"/>
          <p:nvPr/>
        </p:nvSpPr>
        <p:spPr>
          <a:xfrm>
            <a:off x="1903012" y="3790470"/>
            <a:ext cx="57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erow yr honnen </a:t>
            </a:r>
          </a:p>
          <a:p>
            <a:r>
              <a:rPr lang="en-GB" sz="2400"/>
              <a:t>= </a:t>
            </a:r>
            <a:r>
              <a:rPr lang="en-GB" sz="2400" i="1"/>
              <a:t>erw’r onnen</a:t>
            </a:r>
            <a:r>
              <a:rPr lang="en-GB" sz="2400"/>
              <a:t> ‘ash-tree acre’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9917C-D283-69AF-A739-28936FF8313B}"/>
              </a:ext>
            </a:extLst>
          </p:cNvPr>
          <p:cNvSpPr/>
          <p:nvPr/>
        </p:nvSpPr>
        <p:spPr>
          <a:xfrm>
            <a:off x="3289852" y="980575"/>
            <a:ext cx="3240157" cy="93038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0ADD14-9E33-24B5-F990-08EC6443B20B}"/>
              </a:ext>
            </a:extLst>
          </p:cNvPr>
          <p:cNvSpPr txBox="1"/>
          <p:nvPr/>
        </p:nvSpPr>
        <p:spPr>
          <a:xfrm>
            <a:off x="314960" y="4868208"/>
            <a:ext cx="7639855" cy="193899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Early place-names come from a million documentary sources, not just well-known manuscripts like the Book of Llandaf. This is a fifteenth-century roll listing the holdings of a relatively modest landowner in Oswestry, western Shropshire. Major and minor place-names – i.e. the names of places big and small -- are almost entirely Welsh in this corner of England.</a:t>
            </a:r>
          </a:p>
        </p:txBody>
      </p:sp>
    </p:spTree>
    <p:extLst>
      <p:ext uri="{BB962C8B-B14F-4D97-AF65-F5344CB8AC3E}">
        <p14:creationId xmlns:p14="http://schemas.microsoft.com/office/powerpoint/2010/main" val="2992421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" y="402909"/>
            <a:ext cx="8231505" cy="5581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0F5CC1A-8B2F-047C-299A-A72EB07EA907}"/>
              </a:ext>
            </a:extLst>
          </p:cNvPr>
          <p:cNvSpPr txBox="1"/>
          <p:nvPr/>
        </p:nvSpPr>
        <p:spPr>
          <a:xfrm>
            <a:off x="8900160" y="721360"/>
            <a:ext cx="3017520" cy="470898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Happily, it is not necessary to go back to first principles, and unpublished manuscripts, for all place-name study. Many documents, like this one, have been published by historians who are interested in something other than the names, but – so long as they transcribe the names in their original spellings – they are of great value to place-name scholars.</a:t>
            </a:r>
          </a:p>
        </p:txBody>
      </p:sp>
    </p:spTree>
    <p:extLst>
      <p:ext uri="{BB962C8B-B14F-4D97-AF65-F5344CB8AC3E}">
        <p14:creationId xmlns:p14="http://schemas.microsoft.com/office/powerpoint/2010/main" val="40350798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68880" y="2873829"/>
            <a:ext cx="1864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Add Tithe Surveys</a:t>
            </a:r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389" t="28308" r="47611"/>
          <a:stretch/>
        </p:blipFill>
        <p:spPr>
          <a:xfrm>
            <a:off x="2335235" y="441822"/>
            <a:ext cx="8342143" cy="59806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D8596E-A3EA-3DC9-FDDE-F0166839C762}"/>
              </a:ext>
            </a:extLst>
          </p:cNvPr>
          <p:cNvSpPr txBox="1"/>
          <p:nvPr/>
        </p:nvSpPr>
        <p:spPr>
          <a:xfrm>
            <a:off x="203200" y="782320"/>
            <a:ext cx="1991360" cy="286232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a reminder that sources are not only medieval. Here are farm-names on a Tithe Award map of the nineteenth century.</a:t>
            </a:r>
          </a:p>
        </p:txBody>
      </p:sp>
    </p:spTree>
    <p:extLst>
      <p:ext uri="{BB962C8B-B14F-4D97-AF65-F5344CB8AC3E}">
        <p14:creationId xmlns:p14="http://schemas.microsoft.com/office/powerpoint/2010/main" val="6308248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982" y="1761630"/>
            <a:ext cx="6594362" cy="3131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0134FA-B742-80DF-90B8-1B899CC7D372}"/>
              </a:ext>
            </a:extLst>
          </p:cNvPr>
          <p:cNvSpPr txBox="1"/>
          <p:nvPr/>
        </p:nvSpPr>
        <p:spPr>
          <a:xfrm>
            <a:off x="396240" y="1761630"/>
            <a:ext cx="3251200" cy="224676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Returning to the practical technique of place-name study, it involves noting down the various spellings with the source and date of record. Traditionally on slips of paper ...</a:t>
            </a:r>
          </a:p>
        </p:txBody>
      </p:sp>
    </p:spTree>
    <p:extLst>
      <p:ext uri="{BB962C8B-B14F-4D97-AF65-F5344CB8AC3E}">
        <p14:creationId xmlns:p14="http://schemas.microsoft.com/office/powerpoint/2010/main" val="24686399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 r="50098" b="24390"/>
          <a:stretch>
            <a:fillRect/>
          </a:stretch>
        </p:blipFill>
        <p:spPr bwMode="auto">
          <a:xfrm>
            <a:off x="1522413" y="657225"/>
            <a:ext cx="9148763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951E20-686F-7C40-09E1-909C7D25125C}"/>
              </a:ext>
            </a:extLst>
          </p:cNvPr>
          <p:cNvSpPr txBox="1"/>
          <p:nvPr/>
        </p:nvSpPr>
        <p:spPr>
          <a:xfrm>
            <a:off x="8026400" y="5273040"/>
            <a:ext cx="3434080" cy="132343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nowadays in databases, but the same key information is being recorded: spelling, source and date.</a:t>
            </a:r>
          </a:p>
        </p:txBody>
      </p:sp>
    </p:spTree>
    <p:extLst>
      <p:ext uri="{BB962C8B-B14F-4D97-AF65-F5344CB8AC3E}">
        <p14:creationId xmlns:p14="http://schemas.microsoft.com/office/powerpoint/2010/main" val="1255360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80735" y="187326"/>
            <a:ext cx="4211638" cy="648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B3C4CF-4F8E-A325-58C0-6EC930610829}"/>
              </a:ext>
            </a:extLst>
          </p:cNvPr>
          <p:cNvSpPr txBox="1"/>
          <p:nvPr/>
        </p:nvSpPr>
        <p:spPr>
          <a:xfrm>
            <a:off x="1137920" y="812800"/>
            <a:ext cx="4104640" cy="255454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the results of the research – collection and interpretation – are published in various forms. In Wales there is this country-wide dictionary which takes in the majority of ‘major’ places (in particular towns and villages). Most of the examples I gave earlier come from this book.</a:t>
            </a:r>
          </a:p>
        </p:txBody>
      </p:sp>
    </p:spTree>
    <p:extLst>
      <p:ext uri="{BB962C8B-B14F-4D97-AF65-F5344CB8AC3E}">
        <p14:creationId xmlns:p14="http://schemas.microsoft.com/office/powerpoint/2010/main" val="39731899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r="51408" b="1083"/>
          <a:stretch>
            <a:fillRect/>
          </a:stretch>
        </p:blipFill>
        <p:spPr bwMode="auto">
          <a:xfrm>
            <a:off x="4667251" y="124617"/>
            <a:ext cx="4645025" cy="657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664" y="100806"/>
            <a:ext cx="4598987" cy="665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329AFA-C79A-CA91-64B9-FEC938ECB1C6}"/>
              </a:ext>
            </a:extLst>
          </p:cNvPr>
          <p:cNvSpPr txBox="1"/>
          <p:nvPr/>
        </p:nvSpPr>
        <p:spPr>
          <a:xfrm>
            <a:off x="9733280" y="558800"/>
            <a:ext cx="2336800" cy="286232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Then there are numerous studies of smaller areas – in this case Gwent, the former county of Monmouthshire – which include the names of a number of smaller places.</a:t>
            </a:r>
          </a:p>
        </p:txBody>
      </p:sp>
    </p:spTree>
    <p:extLst>
      <p:ext uri="{BB962C8B-B14F-4D97-AF65-F5344CB8AC3E}">
        <p14:creationId xmlns:p14="http://schemas.microsoft.com/office/powerpoint/2010/main" val="25727921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 r="53995"/>
          <a:stretch>
            <a:fillRect/>
          </a:stretch>
        </p:blipFill>
        <p:spPr bwMode="auto">
          <a:xfrm>
            <a:off x="4939984" y="-26988"/>
            <a:ext cx="4427537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446" y="44450"/>
            <a:ext cx="4746625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3E97B8-E20A-6A7D-BDAC-398F63EF0616}"/>
              </a:ext>
            </a:extLst>
          </p:cNvPr>
          <p:cNvSpPr txBox="1"/>
          <p:nvPr/>
        </p:nvSpPr>
        <p:spPr>
          <a:xfrm>
            <a:off x="9580880" y="579120"/>
            <a:ext cx="2153920" cy="5940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there are a few studies in Wales – a lot more in England – which are particularly scholarly, and have taken in the full range of historical documentation for names big and small. Pembrokeshire is one of the best covered. The next slide has a small part of Flintshire, in NE Wales, which is subject to similar treatment.</a:t>
            </a:r>
          </a:p>
        </p:txBody>
      </p:sp>
    </p:spTree>
    <p:extLst>
      <p:ext uri="{BB962C8B-B14F-4D97-AF65-F5344CB8AC3E}">
        <p14:creationId xmlns:p14="http://schemas.microsoft.com/office/powerpoint/2010/main" val="36106070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 r="52711"/>
          <a:stretch>
            <a:fillRect/>
          </a:stretch>
        </p:blipFill>
        <p:spPr bwMode="auto">
          <a:xfrm>
            <a:off x="6024563" y="1"/>
            <a:ext cx="4392612" cy="682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0"/>
            <a:ext cx="46434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534094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 t="12727" r="50098" b="24773"/>
          <a:stretch>
            <a:fillRect/>
          </a:stretch>
        </p:blipFill>
        <p:spPr bwMode="auto">
          <a:xfrm>
            <a:off x="1524000" y="333375"/>
            <a:ext cx="9144000" cy="457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524000" y="5140644"/>
            <a:ext cx="5041900" cy="3698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/>
              <a:t>http://www.e-gymraeg.co.uk/enwaulleoedd/amr/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5DA275-B245-D8AD-63AD-2D5434E98EEA}"/>
              </a:ext>
            </a:extLst>
          </p:cNvPr>
          <p:cNvSpPr txBox="1"/>
          <p:nvPr/>
        </p:nvSpPr>
        <p:spPr>
          <a:xfrm>
            <a:off x="7112000" y="5140644"/>
            <a:ext cx="4572000" cy="70788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 useful digital sources of ‘raw material’ in Wales to be aware of.</a:t>
            </a:r>
          </a:p>
        </p:txBody>
      </p:sp>
    </p:spTree>
    <p:extLst>
      <p:ext uri="{BB962C8B-B14F-4D97-AF65-F5344CB8AC3E}">
        <p14:creationId xmlns:p14="http://schemas.microsoft.com/office/powerpoint/2010/main" val="1811242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2309" y="2442754"/>
            <a:ext cx="1220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Add Rhestr</a:t>
            </a:r>
            <a:endParaRPr lang="en-GB"/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098" y="447259"/>
            <a:ext cx="10421804" cy="5963482"/>
          </a:xfrm>
          <a:prstGeom prst="rect">
            <a:avLst/>
          </a:prstGeom>
        </p:spPr>
      </p:pic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491546" y="536197"/>
            <a:ext cx="4300024" cy="3698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/>
              <a:t>http:// historicplacenames.rcahmw.gov.uk/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F65F32-D6D5-5F15-EAE5-01393BC5BB09}"/>
              </a:ext>
            </a:extLst>
          </p:cNvPr>
          <p:cNvSpPr txBox="1"/>
          <p:nvPr/>
        </p:nvSpPr>
        <p:spPr>
          <a:xfrm>
            <a:off x="7244080" y="4216400"/>
            <a:ext cx="4541520" cy="132343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And another, which contains in particular all the names from early Ordnance Survey maps and the nineteenth-century Tithe Awards.</a:t>
            </a:r>
          </a:p>
        </p:txBody>
      </p:sp>
    </p:spTree>
    <p:extLst>
      <p:ext uri="{BB962C8B-B14F-4D97-AF65-F5344CB8AC3E}">
        <p14:creationId xmlns:p14="http://schemas.microsoft.com/office/powerpoint/2010/main" val="16136944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80" y="694567"/>
            <a:ext cx="9145726" cy="54688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97B779-A2E5-87E3-AC8F-7F7BBC4FC703}"/>
              </a:ext>
            </a:extLst>
          </p:cNvPr>
          <p:cNvSpPr txBox="1"/>
          <p:nvPr/>
        </p:nvSpPr>
        <p:spPr>
          <a:xfrm>
            <a:off x="9641840" y="873760"/>
            <a:ext cx="2265680" cy="16312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/>
              <a:t>An excerpt from Saxton’s sixteenth-century map of Ceredigion to finish ...</a:t>
            </a:r>
          </a:p>
        </p:txBody>
      </p:sp>
    </p:spTree>
    <p:extLst>
      <p:ext uri="{BB962C8B-B14F-4D97-AF65-F5344CB8AC3E}">
        <p14:creationId xmlns:p14="http://schemas.microsoft.com/office/powerpoint/2010/main" val="3332723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</TotalTime>
  <Words>1147</Words>
  <Application>Microsoft Office PowerPoint</Application>
  <PresentationFormat>Widescreen</PresentationFormat>
  <Paragraphs>64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Papyrus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Parsons</dc:creator>
  <cp:lastModifiedBy>EPNS editors</cp:lastModifiedBy>
  <cp:revision>29</cp:revision>
  <dcterms:created xsi:type="dcterms:W3CDTF">2020-09-28T18:31:55Z</dcterms:created>
  <dcterms:modified xsi:type="dcterms:W3CDTF">2023-10-23T20:02:34Z</dcterms:modified>
</cp:coreProperties>
</file>