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6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7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  <p:sldMasterId id="2147483708" r:id="rId10"/>
    <p:sldMasterId id="2147483721" r:id="rId11"/>
  </p:sldMasterIdLst>
  <p:notesMasterIdLst>
    <p:notesMasterId r:id="rId30"/>
  </p:notesMasterIdLst>
  <p:sldIdLst>
    <p:sldId id="260" r:id="rId12"/>
    <p:sldId id="324" r:id="rId13"/>
    <p:sldId id="456" r:id="rId14"/>
    <p:sldId id="458" r:id="rId15"/>
    <p:sldId id="459" r:id="rId16"/>
    <p:sldId id="460" r:id="rId17"/>
    <p:sldId id="461" r:id="rId18"/>
    <p:sldId id="462" r:id="rId19"/>
    <p:sldId id="463" r:id="rId20"/>
    <p:sldId id="464" r:id="rId21"/>
    <p:sldId id="465" r:id="rId22"/>
    <p:sldId id="466" r:id="rId23"/>
    <p:sldId id="467" r:id="rId24"/>
    <p:sldId id="468" r:id="rId25"/>
    <p:sldId id="469" r:id="rId26"/>
    <p:sldId id="470" r:id="rId27"/>
    <p:sldId id="471" r:id="rId28"/>
    <p:sldId id="47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5" autoAdjust="0"/>
    <p:restoredTop sz="91656" autoAdjust="0"/>
  </p:normalViewPr>
  <p:slideViewPr>
    <p:cSldViewPr snapToGrid="0">
      <p:cViewPr varScale="1">
        <p:scale>
          <a:sx n="58" d="100"/>
          <a:sy n="58" d="100"/>
        </p:scale>
        <p:origin x="1004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" Type="http://schemas.openxmlformats.org/officeDocument/2006/relationships/customXml" Target="../customXml/item3.xml"/><Relationship Id="rId21" Type="http://schemas.openxmlformats.org/officeDocument/2006/relationships/slide" Target="slides/slide10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slide" Target="slides/slide9.xml"/><Relationship Id="rId29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8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151753-FDEE-4444-8923-59590EF69827}" type="doc">
      <dgm:prSet loTypeId="urn:microsoft.com/office/officeart/2011/layout/HexagonRadial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CD1BEC69-4D5A-454B-8520-DD2E5B33BDA3}">
      <dgm:prSet phldrT="[Text]" custT="1"/>
      <dgm:spPr>
        <a:xfrm>
          <a:off x="1552199" y="1095660"/>
          <a:ext cx="1392631" cy="1204682"/>
        </a:xfrm>
        <a:prstGeom prst="hexagon">
          <a:avLst>
            <a:gd name="adj" fmla="val 28570"/>
            <a:gd name="vf" fmla="val 115470"/>
          </a:avLst>
        </a:prstGeom>
        <a:solidFill>
          <a:srgbClr val="A5A5A5">
            <a:hueOff val="0"/>
            <a:satOff val="0"/>
            <a:lumOff val="0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sz="1200" b="1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PESTLE</a:t>
          </a:r>
        </a:p>
        <a:p>
          <a:pPr>
            <a:buNone/>
          </a:pPr>
          <a:r>
            <a:rPr lang="en-US" sz="1200" b="1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Analysis</a:t>
          </a:r>
        </a:p>
      </dgm:t>
    </dgm:pt>
    <dgm:pt modelId="{57F82E58-D425-4516-9F5E-2F377E89CF92}" type="parTrans" cxnId="{7DF9CE6C-1CDA-4CA2-A981-9CCACA52FA94}">
      <dgm:prSet/>
      <dgm:spPr/>
      <dgm:t>
        <a:bodyPr/>
        <a:lstStyle/>
        <a:p>
          <a:endParaRPr lang="en-US"/>
        </a:p>
      </dgm:t>
    </dgm:pt>
    <dgm:pt modelId="{DC7DD9A7-6ADF-4024-9045-CF6E57617EB3}" type="sibTrans" cxnId="{7DF9CE6C-1CDA-4CA2-A981-9CCACA52FA94}">
      <dgm:prSet/>
      <dgm:spPr/>
      <dgm:t>
        <a:bodyPr/>
        <a:lstStyle/>
        <a:p>
          <a:endParaRPr lang="en-US"/>
        </a:p>
      </dgm:t>
    </dgm:pt>
    <dgm:pt modelId="{8E6BADD6-991B-4C84-B8F6-0751900445AF}">
      <dgm:prSet phldrT="[Text]" custT="1"/>
      <dgm:spPr>
        <a:xfrm>
          <a:off x="1680480" y="0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sz="1200" b="1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Political</a:t>
          </a:r>
        </a:p>
      </dgm:t>
    </dgm:pt>
    <dgm:pt modelId="{0E9CD73C-1DEB-458B-B7CA-D56E77FBE852}" type="parTrans" cxnId="{353834FB-DE93-4B66-B8EF-F249D2EF6132}">
      <dgm:prSet/>
      <dgm:spPr/>
      <dgm:t>
        <a:bodyPr/>
        <a:lstStyle/>
        <a:p>
          <a:endParaRPr lang="en-US"/>
        </a:p>
      </dgm:t>
    </dgm:pt>
    <dgm:pt modelId="{1ABB7BCB-E218-4FEA-8FB0-5B89367D5238}" type="sibTrans" cxnId="{353834FB-DE93-4B66-B8EF-F249D2EF6132}">
      <dgm:prSet/>
      <dgm:spPr/>
      <dgm:t>
        <a:bodyPr/>
        <a:lstStyle/>
        <a:p>
          <a:endParaRPr lang="en-US"/>
        </a:p>
      </dgm:t>
    </dgm:pt>
    <dgm:pt modelId="{7EE710A6-691D-424A-99EC-AFA1F0BE59AB}">
      <dgm:prSet phldrT="[Text]" custT="1"/>
      <dgm:spPr>
        <a:xfrm>
          <a:off x="2727141" y="607266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2079139"/>
            <a:satOff val="-9594"/>
            <a:lumOff val="353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sz="1200" b="1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Economical</a:t>
          </a:r>
        </a:p>
      </dgm:t>
    </dgm:pt>
    <dgm:pt modelId="{338D917D-073A-485C-8E69-F9E2C9005056}" type="parTrans" cxnId="{FAD5D1B7-5C01-4EF9-8B37-1372AB7017E7}">
      <dgm:prSet/>
      <dgm:spPr/>
      <dgm:t>
        <a:bodyPr/>
        <a:lstStyle/>
        <a:p>
          <a:endParaRPr lang="en-US"/>
        </a:p>
      </dgm:t>
    </dgm:pt>
    <dgm:pt modelId="{04E647B1-692D-4C5E-BEF9-A75CE03CB41D}" type="sibTrans" cxnId="{FAD5D1B7-5C01-4EF9-8B37-1372AB7017E7}">
      <dgm:prSet/>
      <dgm:spPr/>
      <dgm:t>
        <a:bodyPr/>
        <a:lstStyle/>
        <a:p>
          <a:endParaRPr lang="en-US"/>
        </a:p>
      </dgm:t>
    </dgm:pt>
    <dgm:pt modelId="{D42CD8A3-2362-4214-8938-0640D7C33FDD}">
      <dgm:prSet phldrT="[Text]" custT="1"/>
      <dgm:spPr>
        <a:xfrm>
          <a:off x="2727141" y="1801080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4158277"/>
            <a:satOff val="-19187"/>
            <a:lumOff val="706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sz="1200" b="1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Social</a:t>
          </a:r>
        </a:p>
      </dgm:t>
    </dgm:pt>
    <dgm:pt modelId="{A296E8D5-F2CC-4CFD-BE35-18B0B65D35A4}" type="parTrans" cxnId="{AA662CDF-21DE-4BE4-A54F-54E3F8629D01}">
      <dgm:prSet/>
      <dgm:spPr/>
      <dgm:t>
        <a:bodyPr/>
        <a:lstStyle/>
        <a:p>
          <a:endParaRPr lang="en-US"/>
        </a:p>
      </dgm:t>
    </dgm:pt>
    <dgm:pt modelId="{859DE1F1-036F-4682-B2B9-DE6E005E9ADE}" type="sibTrans" cxnId="{AA662CDF-21DE-4BE4-A54F-54E3F8629D01}">
      <dgm:prSet/>
      <dgm:spPr/>
      <dgm:t>
        <a:bodyPr/>
        <a:lstStyle/>
        <a:p>
          <a:endParaRPr lang="en-US"/>
        </a:p>
      </dgm:t>
    </dgm:pt>
    <dgm:pt modelId="{E0FE04F3-A674-43CC-8EFF-38FC7CD4FC81}">
      <dgm:prSet phldrT="[Text]" custT="1"/>
      <dgm:spPr>
        <a:xfrm>
          <a:off x="1680480" y="2409026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6237415"/>
            <a:satOff val="-28781"/>
            <a:lumOff val="1059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sz="1200" b="1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Technological</a:t>
          </a:r>
        </a:p>
      </dgm:t>
    </dgm:pt>
    <dgm:pt modelId="{F19C21F4-82C4-4028-A0C0-BF577EBB49F8}" type="parTrans" cxnId="{DFE5A202-A563-486D-8361-49B192E90012}">
      <dgm:prSet/>
      <dgm:spPr/>
      <dgm:t>
        <a:bodyPr/>
        <a:lstStyle/>
        <a:p>
          <a:endParaRPr lang="en-US"/>
        </a:p>
      </dgm:t>
    </dgm:pt>
    <dgm:pt modelId="{4B3D62F3-5B2B-478F-AF85-1421506B62FF}" type="sibTrans" cxnId="{DFE5A202-A563-486D-8361-49B192E90012}">
      <dgm:prSet/>
      <dgm:spPr/>
      <dgm:t>
        <a:bodyPr/>
        <a:lstStyle/>
        <a:p>
          <a:endParaRPr lang="en-US"/>
        </a:p>
      </dgm:t>
    </dgm:pt>
    <dgm:pt modelId="{95A64E60-1986-4744-9854-76E765C0341A}">
      <dgm:prSet phldrT="[Text]" custT="1"/>
      <dgm:spPr>
        <a:xfrm>
          <a:off x="628961" y="1801759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8316554"/>
            <a:satOff val="-38374"/>
            <a:lumOff val="1412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sz="1200" b="1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Legal</a:t>
          </a:r>
        </a:p>
      </dgm:t>
    </dgm:pt>
    <dgm:pt modelId="{25FDB561-574E-4218-8F3C-12B760FE4493}" type="parTrans" cxnId="{859BB3E6-E3D9-436B-9D52-E3F4AF026352}">
      <dgm:prSet/>
      <dgm:spPr/>
      <dgm:t>
        <a:bodyPr/>
        <a:lstStyle/>
        <a:p>
          <a:endParaRPr lang="en-US"/>
        </a:p>
      </dgm:t>
    </dgm:pt>
    <dgm:pt modelId="{7CEBDF4B-2850-4A32-9125-7A44DBA63D87}" type="sibTrans" cxnId="{859BB3E6-E3D9-436B-9D52-E3F4AF026352}">
      <dgm:prSet/>
      <dgm:spPr/>
      <dgm:t>
        <a:bodyPr/>
        <a:lstStyle/>
        <a:p>
          <a:endParaRPr lang="en-US"/>
        </a:p>
      </dgm:t>
    </dgm:pt>
    <dgm:pt modelId="{981B7F40-56AA-45B3-A012-00D3214D75D5}">
      <dgm:prSet phldrT="[Text]" custT="1"/>
      <dgm:spPr>
        <a:xfrm>
          <a:off x="628961" y="605907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  <dgm:t>
        <a:bodyPr/>
        <a:lstStyle/>
        <a:p>
          <a:pPr>
            <a:buNone/>
          </a:pPr>
          <a:r>
            <a:rPr lang="en-US" sz="1200" b="1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Environmental</a:t>
          </a:r>
        </a:p>
      </dgm:t>
    </dgm:pt>
    <dgm:pt modelId="{0A5E4987-0EC0-457E-9D66-18F15910C471}" type="parTrans" cxnId="{B506D347-C4E0-449F-A20E-CCBCEBAE8CB4}">
      <dgm:prSet/>
      <dgm:spPr/>
      <dgm:t>
        <a:bodyPr/>
        <a:lstStyle/>
        <a:p>
          <a:endParaRPr lang="en-US"/>
        </a:p>
      </dgm:t>
    </dgm:pt>
    <dgm:pt modelId="{87AF0EAB-0AD8-4AC6-B103-F5ACDD57A5B7}" type="sibTrans" cxnId="{B506D347-C4E0-449F-A20E-CCBCEBAE8CB4}">
      <dgm:prSet/>
      <dgm:spPr/>
      <dgm:t>
        <a:bodyPr/>
        <a:lstStyle/>
        <a:p>
          <a:endParaRPr lang="en-US"/>
        </a:p>
      </dgm:t>
    </dgm:pt>
    <dgm:pt modelId="{BCA696E0-0953-4EA2-BE8C-587E149C0E7D}" type="pres">
      <dgm:prSet presAssocID="{9F151753-FDEE-4444-8923-59590EF6982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8C48BE03-1BE7-4EC8-93DD-715DBC548155}" type="pres">
      <dgm:prSet presAssocID="{CD1BEC69-4D5A-454B-8520-DD2E5B33BDA3}" presName="Parent" presStyleLbl="node0" presStyleIdx="0" presStyleCnt="1">
        <dgm:presLayoutVars>
          <dgm:chMax val="6"/>
          <dgm:chPref val="6"/>
        </dgm:presLayoutVars>
      </dgm:prSet>
      <dgm:spPr/>
    </dgm:pt>
    <dgm:pt modelId="{B8C9027D-D90C-491E-B2C8-D4C76F9918F4}" type="pres">
      <dgm:prSet presAssocID="{8E6BADD6-991B-4C84-B8F6-0751900445AF}" presName="Accent1" presStyleCnt="0"/>
      <dgm:spPr/>
    </dgm:pt>
    <dgm:pt modelId="{B1DD5A87-427C-4501-8DE0-377F6FDB83E3}" type="pres">
      <dgm:prSet presAssocID="{8E6BADD6-991B-4C84-B8F6-0751900445AF}" presName="Accent" presStyleLbl="bgShp" presStyleIdx="0" presStyleCnt="6"/>
      <dgm:spPr/>
    </dgm:pt>
    <dgm:pt modelId="{6AE45EED-0AAA-49D8-B0DD-D75261E6EE2D}" type="pres">
      <dgm:prSet presAssocID="{8E6BADD6-991B-4C84-B8F6-0751900445A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12C138C1-ADAC-47B5-B364-9F84A6A7ADB8}" type="pres">
      <dgm:prSet presAssocID="{7EE710A6-691D-424A-99EC-AFA1F0BE59AB}" presName="Accent2" presStyleCnt="0"/>
      <dgm:spPr/>
    </dgm:pt>
    <dgm:pt modelId="{DABE8F47-FCAC-4112-B63F-2AC2179ADF09}" type="pres">
      <dgm:prSet presAssocID="{7EE710A6-691D-424A-99EC-AFA1F0BE59AB}" presName="Accent" presStyleLbl="bgShp" presStyleIdx="1" presStyleCnt="6"/>
      <dgm:spPr>
        <a:xfrm>
          <a:off x="2424254" y="519300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</dgm:pt>
    <dgm:pt modelId="{4E02B489-C4EA-4C66-9234-FDA481E2BB10}" type="pres">
      <dgm:prSet presAssocID="{7EE710A6-691D-424A-99EC-AFA1F0BE59AB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07AAD9D8-520B-4026-B57B-6B605C1C8D7E}" type="pres">
      <dgm:prSet presAssocID="{D42CD8A3-2362-4214-8938-0640D7C33FDD}" presName="Accent3" presStyleCnt="0"/>
      <dgm:spPr/>
    </dgm:pt>
    <dgm:pt modelId="{78A75FFE-A8D4-4D09-8394-4585651CC5FC}" type="pres">
      <dgm:prSet presAssocID="{D42CD8A3-2362-4214-8938-0640D7C33FDD}" presName="Accent" presStyleLbl="bgShp" presStyleIdx="2" presStyleCnt="6"/>
      <dgm:spPr>
        <a:xfrm>
          <a:off x="3037478" y="1365669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</dgm:pt>
    <dgm:pt modelId="{4E68BD30-824B-4374-B267-F09D2243FCB0}" type="pres">
      <dgm:prSet presAssocID="{D42CD8A3-2362-4214-8938-0640D7C33FDD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A96EE5DB-2A1F-4E59-A7CE-2ED632510738}" type="pres">
      <dgm:prSet presAssocID="{E0FE04F3-A674-43CC-8EFF-38FC7CD4FC81}" presName="Accent4" presStyleCnt="0"/>
      <dgm:spPr/>
    </dgm:pt>
    <dgm:pt modelId="{0288A0BF-31A5-49F1-A430-BD85C1755A60}" type="pres">
      <dgm:prSet presAssocID="{E0FE04F3-A674-43CC-8EFF-38FC7CD4FC81}" presName="Accent" presStyleLbl="bgShp" presStyleIdx="3" presStyleCnt="6"/>
      <dgm:spPr>
        <a:xfrm>
          <a:off x="2611493" y="2321060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</dgm:pt>
    <dgm:pt modelId="{DF0E98B1-F240-42E0-9F27-14717C3C2B8A}" type="pres">
      <dgm:prSet presAssocID="{E0FE04F3-A674-43CC-8EFF-38FC7CD4FC81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4386ACDC-7301-497A-9E81-7875E6B9F979}" type="pres">
      <dgm:prSet presAssocID="{95A64E60-1986-4744-9854-76E765C0341A}" presName="Accent5" presStyleCnt="0"/>
      <dgm:spPr/>
    </dgm:pt>
    <dgm:pt modelId="{920D6A2C-9A5E-48BA-97A4-4A843B7D6880}" type="pres">
      <dgm:prSet presAssocID="{95A64E60-1986-4744-9854-76E765C0341A}" presName="Accent" presStyleLbl="bgShp" presStyleIdx="4" presStyleCnt="6"/>
      <dgm:spPr>
        <a:xfrm>
          <a:off x="1554790" y="2420234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</dgm:pt>
    <dgm:pt modelId="{CFB869B6-5F0C-4B6F-AFEB-AE90A27C38BB}" type="pres">
      <dgm:prSet presAssocID="{95A64E60-1986-4744-9854-76E765C0341A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73298EF5-4C12-4571-B59F-F85C8389014A}" type="pres">
      <dgm:prSet presAssocID="{981B7F40-56AA-45B3-A012-00D3214D75D5}" presName="Accent6" presStyleCnt="0"/>
      <dgm:spPr/>
    </dgm:pt>
    <dgm:pt modelId="{1D5336DE-5CB1-4DEE-8080-5EF9D459D382}" type="pres">
      <dgm:prSet presAssocID="{981B7F40-56AA-45B3-A012-00D3214D75D5}" presName="Accent" presStyleLbl="bgShp" presStyleIdx="5" presStyleCnt="6"/>
      <dgm:spPr>
        <a:xfrm>
          <a:off x="931523" y="1574204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gm:spPr>
    </dgm:pt>
    <dgm:pt modelId="{16E80CBF-7A86-4FF9-9776-F353D9E8C9B7}" type="pres">
      <dgm:prSet presAssocID="{981B7F40-56AA-45B3-A012-00D3214D75D5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DFE5A202-A563-486D-8361-49B192E90012}" srcId="{CD1BEC69-4D5A-454B-8520-DD2E5B33BDA3}" destId="{E0FE04F3-A674-43CC-8EFF-38FC7CD4FC81}" srcOrd="3" destOrd="0" parTransId="{F19C21F4-82C4-4028-A0C0-BF577EBB49F8}" sibTransId="{4B3D62F3-5B2B-478F-AF85-1421506B62FF}"/>
    <dgm:cxn modelId="{2FBCC102-BD63-401C-B809-5F57FBB8163F}" type="presOf" srcId="{CD1BEC69-4D5A-454B-8520-DD2E5B33BDA3}" destId="{8C48BE03-1BE7-4EC8-93DD-715DBC548155}" srcOrd="0" destOrd="0" presId="urn:microsoft.com/office/officeart/2011/layout/HexagonRadial"/>
    <dgm:cxn modelId="{EAEE060D-E220-449A-94FF-3C9A19465899}" type="presOf" srcId="{8E6BADD6-991B-4C84-B8F6-0751900445AF}" destId="{6AE45EED-0AAA-49D8-B0DD-D75261E6EE2D}" srcOrd="0" destOrd="0" presId="urn:microsoft.com/office/officeart/2011/layout/HexagonRadial"/>
    <dgm:cxn modelId="{FF04310F-98AA-4390-97F0-2BACAE92DD95}" type="presOf" srcId="{95A64E60-1986-4744-9854-76E765C0341A}" destId="{CFB869B6-5F0C-4B6F-AFEB-AE90A27C38BB}" srcOrd="0" destOrd="0" presId="urn:microsoft.com/office/officeart/2011/layout/HexagonRadial"/>
    <dgm:cxn modelId="{B506D347-C4E0-449F-A20E-CCBCEBAE8CB4}" srcId="{CD1BEC69-4D5A-454B-8520-DD2E5B33BDA3}" destId="{981B7F40-56AA-45B3-A012-00D3214D75D5}" srcOrd="5" destOrd="0" parTransId="{0A5E4987-0EC0-457E-9D66-18F15910C471}" sibTransId="{87AF0EAB-0AD8-4AC6-B103-F5ACDD57A5B7}"/>
    <dgm:cxn modelId="{FCBFD46A-2740-4F44-AE6A-CFC994FFA141}" type="presOf" srcId="{981B7F40-56AA-45B3-A012-00D3214D75D5}" destId="{16E80CBF-7A86-4FF9-9776-F353D9E8C9B7}" srcOrd="0" destOrd="0" presId="urn:microsoft.com/office/officeart/2011/layout/HexagonRadial"/>
    <dgm:cxn modelId="{7DF9CE6C-1CDA-4CA2-A981-9CCACA52FA94}" srcId="{9F151753-FDEE-4444-8923-59590EF69827}" destId="{CD1BEC69-4D5A-454B-8520-DD2E5B33BDA3}" srcOrd="0" destOrd="0" parTransId="{57F82E58-D425-4516-9F5E-2F377E89CF92}" sibTransId="{DC7DD9A7-6ADF-4024-9045-CF6E57617EB3}"/>
    <dgm:cxn modelId="{33E52C53-5F4C-4595-8F31-CAE60C9BE358}" type="presOf" srcId="{D42CD8A3-2362-4214-8938-0640D7C33FDD}" destId="{4E68BD30-824B-4374-B267-F09D2243FCB0}" srcOrd="0" destOrd="0" presId="urn:microsoft.com/office/officeart/2011/layout/HexagonRadial"/>
    <dgm:cxn modelId="{E5D38D79-CAB9-4601-B93B-CB4E20ED5D2A}" type="presOf" srcId="{E0FE04F3-A674-43CC-8EFF-38FC7CD4FC81}" destId="{DF0E98B1-F240-42E0-9F27-14717C3C2B8A}" srcOrd="0" destOrd="0" presId="urn:microsoft.com/office/officeart/2011/layout/HexagonRadial"/>
    <dgm:cxn modelId="{FAD5D1B7-5C01-4EF9-8B37-1372AB7017E7}" srcId="{CD1BEC69-4D5A-454B-8520-DD2E5B33BDA3}" destId="{7EE710A6-691D-424A-99EC-AFA1F0BE59AB}" srcOrd="1" destOrd="0" parTransId="{338D917D-073A-485C-8E69-F9E2C9005056}" sibTransId="{04E647B1-692D-4C5E-BEF9-A75CE03CB41D}"/>
    <dgm:cxn modelId="{51B08DD9-71A8-4375-8D8F-ABA5505A3350}" type="presOf" srcId="{7EE710A6-691D-424A-99EC-AFA1F0BE59AB}" destId="{4E02B489-C4EA-4C66-9234-FDA481E2BB10}" srcOrd="0" destOrd="0" presId="urn:microsoft.com/office/officeart/2011/layout/HexagonRadial"/>
    <dgm:cxn modelId="{AA662CDF-21DE-4BE4-A54F-54E3F8629D01}" srcId="{CD1BEC69-4D5A-454B-8520-DD2E5B33BDA3}" destId="{D42CD8A3-2362-4214-8938-0640D7C33FDD}" srcOrd="2" destOrd="0" parTransId="{A296E8D5-F2CC-4CFD-BE35-18B0B65D35A4}" sibTransId="{859DE1F1-036F-4682-B2B9-DE6E005E9ADE}"/>
    <dgm:cxn modelId="{859BB3E6-E3D9-436B-9D52-E3F4AF026352}" srcId="{CD1BEC69-4D5A-454B-8520-DD2E5B33BDA3}" destId="{95A64E60-1986-4744-9854-76E765C0341A}" srcOrd="4" destOrd="0" parTransId="{25FDB561-574E-4218-8F3C-12B760FE4493}" sibTransId="{7CEBDF4B-2850-4A32-9125-7A44DBA63D87}"/>
    <dgm:cxn modelId="{51752CF2-F7E9-4B5E-B08A-7C5868BDD695}" type="presOf" srcId="{9F151753-FDEE-4444-8923-59590EF69827}" destId="{BCA696E0-0953-4EA2-BE8C-587E149C0E7D}" srcOrd="0" destOrd="0" presId="urn:microsoft.com/office/officeart/2011/layout/HexagonRadial"/>
    <dgm:cxn modelId="{353834FB-DE93-4B66-B8EF-F249D2EF6132}" srcId="{CD1BEC69-4D5A-454B-8520-DD2E5B33BDA3}" destId="{8E6BADD6-991B-4C84-B8F6-0751900445AF}" srcOrd="0" destOrd="0" parTransId="{0E9CD73C-1DEB-458B-B7CA-D56E77FBE852}" sibTransId="{1ABB7BCB-E218-4FEA-8FB0-5B89367D5238}"/>
    <dgm:cxn modelId="{7EC99854-B96F-4948-B686-3DA3C7275024}" type="presParOf" srcId="{BCA696E0-0953-4EA2-BE8C-587E149C0E7D}" destId="{8C48BE03-1BE7-4EC8-93DD-715DBC548155}" srcOrd="0" destOrd="0" presId="urn:microsoft.com/office/officeart/2011/layout/HexagonRadial"/>
    <dgm:cxn modelId="{5DB8A6E8-8DC2-4DB7-B5E5-B70F712C2496}" type="presParOf" srcId="{BCA696E0-0953-4EA2-BE8C-587E149C0E7D}" destId="{B8C9027D-D90C-491E-B2C8-D4C76F9918F4}" srcOrd="1" destOrd="0" presId="urn:microsoft.com/office/officeart/2011/layout/HexagonRadial"/>
    <dgm:cxn modelId="{F43F1B35-33CF-43B3-86CC-F29552965DE0}" type="presParOf" srcId="{B8C9027D-D90C-491E-B2C8-D4C76F9918F4}" destId="{B1DD5A87-427C-4501-8DE0-377F6FDB83E3}" srcOrd="0" destOrd="0" presId="urn:microsoft.com/office/officeart/2011/layout/HexagonRadial"/>
    <dgm:cxn modelId="{2C6165D6-36AE-496E-8C4D-CD35E4467415}" type="presParOf" srcId="{BCA696E0-0953-4EA2-BE8C-587E149C0E7D}" destId="{6AE45EED-0AAA-49D8-B0DD-D75261E6EE2D}" srcOrd="2" destOrd="0" presId="urn:microsoft.com/office/officeart/2011/layout/HexagonRadial"/>
    <dgm:cxn modelId="{41ECA22C-559A-40D9-A964-330738228C7F}" type="presParOf" srcId="{BCA696E0-0953-4EA2-BE8C-587E149C0E7D}" destId="{12C138C1-ADAC-47B5-B364-9F84A6A7ADB8}" srcOrd="3" destOrd="0" presId="urn:microsoft.com/office/officeart/2011/layout/HexagonRadial"/>
    <dgm:cxn modelId="{BED607F5-6A22-4030-A823-13C046E9B861}" type="presParOf" srcId="{12C138C1-ADAC-47B5-B364-9F84A6A7ADB8}" destId="{DABE8F47-FCAC-4112-B63F-2AC2179ADF09}" srcOrd="0" destOrd="0" presId="urn:microsoft.com/office/officeart/2011/layout/HexagonRadial"/>
    <dgm:cxn modelId="{C7D69933-7F4C-41C5-87C3-16B6673A27B9}" type="presParOf" srcId="{BCA696E0-0953-4EA2-BE8C-587E149C0E7D}" destId="{4E02B489-C4EA-4C66-9234-FDA481E2BB10}" srcOrd="4" destOrd="0" presId="urn:microsoft.com/office/officeart/2011/layout/HexagonRadial"/>
    <dgm:cxn modelId="{5CCADCFB-C206-4191-994C-C621EB132875}" type="presParOf" srcId="{BCA696E0-0953-4EA2-BE8C-587E149C0E7D}" destId="{07AAD9D8-520B-4026-B57B-6B605C1C8D7E}" srcOrd="5" destOrd="0" presId="urn:microsoft.com/office/officeart/2011/layout/HexagonRadial"/>
    <dgm:cxn modelId="{04FF3959-1C3B-421C-9CA6-1E4381847D15}" type="presParOf" srcId="{07AAD9D8-520B-4026-B57B-6B605C1C8D7E}" destId="{78A75FFE-A8D4-4D09-8394-4585651CC5FC}" srcOrd="0" destOrd="0" presId="urn:microsoft.com/office/officeart/2011/layout/HexagonRadial"/>
    <dgm:cxn modelId="{7B1C2E05-2570-4137-B786-A293580042A0}" type="presParOf" srcId="{BCA696E0-0953-4EA2-BE8C-587E149C0E7D}" destId="{4E68BD30-824B-4374-B267-F09D2243FCB0}" srcOrd="6" destOrd="0" presId="urn:microsoft.com/office/officeart/2011/layout/HexagonRadial"/>
    <dgm:cxn modelId="{1E116DF9-C2C4-4070-A110-8891EC8D1EF3}" type="presParOf" srcId="{BCA696E0-0953-4EA2-BE8C-587E149C0E7D}" destId="{A96EE5DB-2A1F-4E59-A7CE-2ED632510738}" srcOrd="7" destOrd="0" presId="urn:microsoft.com/office/officeart/2011/layout/HexagonRadial"/>
    <dgm:cxn modelId="{AE02640A-BE6A-4E32-899E-1E3319829A74}" type="presParOf" srcId="{A96EE5DB-2A1F-4E59-A7CE-2ED632510738}" destId="{0288A0BF-31A5-49F1-A430-BD85C1755A60}" srcOrd="0" destOrd="0" presId="urn:microsoft.com/office/officeart/2011/layout/HexagonRadial"/>
    <dgm:cxn modelId="{98747FD4-E467-4BFD-B76B-7AA855D696C3}" type="presParOf" srcId="{BCA696E0-0953-4EA2-BE8C-587E149C0E7D}" destId="{DF0E98B1-F240-42E0-9F27-14717C3C2B8A}" srcOrd="8" destOrd="0" presId="urn:microsoft.com/office/officeart/2011/layout/HexagonRadial"/>
    <dgm:cxn modelId="{E2CAACBA-0CB9-4CA7-864F-7FCCD315E6D9}" type="presParOf" srcId="{BCA696E0-0953-4EA2-BE8C-587E149C0E7D}" destId="{4386ACDC-7301-497A-9E81-7875E6B9F979}" srcOrd="9" destOrd="0" presId="urn:microsoft.com/office/officeart/2011/layout/HexagonRadial"/>
    <dgm:cxn modelId="{F94171C9-B1AD-4DD2-8650-A84AE227E47E}" type="presParOf" srcId="{4386ACDC-7301-497A-9E81-7875E6B9F979}" destId="{920D6A2C-9A5E-48BA-97A4-4A843B7D6880}" srcOrd="0" destOrd="0" presId="urn:microsoft.com/office/officeart/2011/layout/HexagonRadial"/>
    <dgm:cxn modelId="{F3D350D8-91DC-496F-BD6F-A74588043C0D}" type="presParOf" srcId="{BCA696E0-0953-4EA2-BE8C-587E149C0E7D}" destId="{CFB869B6-5F0C-4B6F-AFEB-AE90A27C38BB}" srcOrd="10" destOrd="0" presId="urn:microsoft.com/office/officeart/2011/layout/HexagonRadial"/>
    <dgm:cxn modelId="{584A4983-F725-4F34-88B0-C95E93B15015}" type="presParOf" srcId="{BCA696E0-0953-4EA2-BE8C-587E149C0E7D}" destId="{73298EF5-4C12-4571-B59F-F85C8389014A}" srcOrd="11" destOrd="0" presId="urn:microsoft.com/office/officeart/2011/layout/HexagonRadial"/>
    <dgm:cxn modelId="{816A6D61-754B-41EE-8356-A7305D4FBEC6}" type="presParOf" srcId="{73298EF5-4C12-4571-B59F-F85C8389014A}" destId="{1D5336DE-5CB1-4DEE-8080-5EF9D459D382}" srcOrd="0" destOrd="0" presId="urn:microsoft.com/office/officeart/2011/layout/HexagonRadial"/>
    <dgm:cxn modelId="{56937E0E-2136-4E4D-BD6D-15822A7549F7}" type="presParOf" srcId="{BCA696E0-0953-4EA2-BE8C-587E149C0E7D}" destId="{16E80CBF-7A86-4FF9-9776-F353D9E8C9B7}" srcOrd="12" destOrd="0" presId="urn:microsoft.com/office/officeart/2011/layout/HexagonRadial"/>
  </dgm:cxnLst>
  <dgm:bg/>
  <dgm:whole>
    <a:ln>
      <a:solidFill>
        <a:schemeClr val="tx1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48BE03-1BE7-4EC8-93DD-715DBC548155}">
      <dsp:nvSpPr>
        <dsp:cNvPr id="0" name=""/>
        <dsp:cNvSpPr/>
      </dsp:nvSpPr>
      <dsp:spPr>
        <a:xfrm>
          <a:off x="1552199" y="1095660"/>
          <a:ext cx="1392631" cy="1204682"/>
        </a:xfrm>
        <a:prstGeom prst="hexagon">
          <a:avLst>
            <a:gd name="adj" fmla="val 28570"/>
            <a:gd name="vf" fmla="val 115470"/>
          </a:avLst>
        </a:prstGeom>
        <a:solidFill>
          <a:srgbClr val="A5A5A5">
            <a:hueOff val="0"/>
            <a:satOff val="0"/>
            <a:lumOff val="0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PESTLE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Analysis</a:t>
          </a:r>
        </a:p>
      </dsp:txBody>
      <dsp:txXfrm>
        <a:off x="1782977" y="1295293"/>
        <a:ext cx="931075" cy="805416"/>
      </dsp:txXfrm>
    </dsp:sp>
    <dsp:sp modelId="{DABE8F47-FCAC-4112-B63F-2AC2179ADF09}">
      <dsp:nvSpPr>
        <dsp:cNvPr id="0" name=""/>
        <dsp:cNvSpPr/>
      </dsp:nvSpPr>
      <dsp:spPr>
        <a:xfrm>
          <a:off x="2424254" y="519300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E45EED-0AAA-49D8-B0DD-D75261E6EE2D}">
      <dsp:nvSpPr>
        <dsp:cNvPr id="0" name=""/>
        <dsp:cNvSpPr/>
      </dsp:nvSpPr>
      <dsp:spPr>
        <a:xfrm>
          <a:off x="1680480" y="0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0"/>
            <a:satOff val="0"/>
            <a:lumOff val="0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Political</a:t>
          </a:r>
        </a:p>
      </dsp:txBody>
      <dsp:txXfrm>
        <a:off x="1869610" y="163619"/>
        <a:ext cx="762991" cy="660078"/>
      </dsp:txXfrm>
    </dsp:sp>
    <dsp:sp modelId="{78A75FFE-A8D4-4D09-8394-4585651CC5FC}">
      <dsp:nvSpPr>
        <dsp:cNvPr id="0" name=""/>
        <dsp:cNvSpPr/>
      </dsp:nvSpPr>
      <dsp:spPr>
        <a:xfrm>
          <a:off x="3037478" y="1365669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02B489-C4EA-4C66-9234-FDA481E2BB10}">
      <dsp:nvSpPr>
        <dsp:cNvPr id="0" name=""/>
        <dsp:cNvSpPr/>
      </dsp:nvSpPr>
      <dsp:spPr>
        <a:xfrm>
          <a:off x="2727141" y="607266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2079139"/>
            <a:satOff val="-9594"/>
            <a:lumOff val="353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Economical</a:t>
          </a:r>
        </a:p>
      </dsp:txBody>
      <dsp:txXfrm>
        <a:off x="2916271" y="770885"/>
        <a:ext cx="762991" cy="660078"/>
      </dsp:txXfrm>
    </dsp:sp>
    <dsp:sp modelId="{0288A0BF-31A5-49F1-A430-BD85C1755A60}">
      <dsp:nvSpPr>
        <dsp:cNvPr id="0" name=""/>
        <dsp:cNvSpPr/>
      </dsp:nvSpPr>
      <dsp:spPr>
        <a:xfrm>
          <a:off x="2611493" y="2321060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68BD30-824B-4374-B267-F09D2243FCB0}">
      <dsp:nvSpPr>
        <dsp:cNvPr id="0" name=""/>
        <dsp:cNvSpPr/>
      </dsp:nvSpPr>
      <dsp:spPr>
        <a:xfrm>
          <a:off x="2727141" y="1801080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4158277"/>
            <a:satOff val="-19187"/>
            <a:lumOff val="706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Social</a:t>
          </a:r>
        </a:p>
      </dsp:txBody>
      <dsp:txXfrm>
        <a:off x="2916271" y="1964699"/>
        <a:ext cx="762991" cy="660078"/>
      </dsp:txXfrm>
    </dsp:sp>
    <dsp:sp modelId="{920D6A2C-9A5E-48BA-97A4-4A843B7D6880}">
      <dsp:nvSpPr>
        <dsp:cNvPr id="0" name=""/>
        <dsp:cNvSpPr/>
      </dsp:nvSpPr>
      <dsp:spPr>
        <a:xfrm>
          <a:off x="1554790" y="2420234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0E98B1-F240-42E0-9F27-14717C3C2B8A}">
      <dsp:nvSpPr>
        <dsp:cNvPr id="0" name=""/>
        <dsp:cNvSpPr/>
      </dsp:nvSpPr>
      <dsp:spPr>
        <a:xfrm>
          <a:off x="1680480" y="2409026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6237415"/>
            <a:satOff val="-28781"/>
            <a:lumOff val="1059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Technological</a:t>
          </a:r>
        </a:p>
      </dsp:txBody>
      <dsp:txXfrm>
        <a:off x="1869610" y="2572645"/>
        <a:ext cx="762991" cy="660078"/>
      </dsp:txXfrm>
    </dsp:sp>
    <dsp:sp modelId="{1D5336DE-5CB1-4DEE-8080-5EF9D459D382}">
      <dsp:nvSpPr>
        <dsp:cNvPr id="0" name=""/>
        <dsp:cNvSpPr/>
      </dsp:nvSpPr>
      <dsp:spPr>
        <a:xfrm>
          <a:off x="931523" y="1574204"/>
          <a:ext cx="525435" cy="452732"/>
        </a:xfrm>
        <a:prstGeom prst="hexagon">
          <a:avLst>
            <a:gd name="adj" fmla="val 28900"/>
            <a:gd name="vf" fmla="val 115470"/>
          </a:avLst>
        </a:prstGeom>
        <a:solidFill>
          <a:srgbClr val="FFC00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869B6-5F0C-4B6F-AFEB-AE90A27C38BB}">
      <dsp:nvSpPr>
        <dsp:cNvPr id="0" name=""/>
        <dsp:cNvSpPr/>
      </dsp:nvSpPr>
      <dsp:spPr>
        <a:xfrm>
          <a:off x="628961" y="1801759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8316554"/>
            <a:satOff val="-38374"/>
            <a:lumOff val="1412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Legal</a:t>
          </a:r>
        </a:p>
      </dsp:txBody>
      <dsp:txXfrm>
        <a:off x="818091" y="1965378"/>
        <a:ext cx="762991" cy="660078"/>
      </dsp:txXfrm>
    </dsp:sp>
    <dsp:sp modelId="{16E80CBF-7A86-4FF9-9776-F353D9E8C9B7}">
      <dsp:nvSpPr>
        <dsp:cNvPr id="0" name=""/>
        <dsp:cNvSpPr/>
      </dsp:nvSpPr>
      <dsp:spPr>
        <a:xfrm>
          <a:off x="628961" y="605907"/>
          <a:ext cx="1141251" cy="987316"/>
        </a:xfrm>
        <a:prstGeom prst="hexagon">
          <a:avLst>
            <a:gd name="adj" fmla="val 28570"/>
            <a:gd name="vf" fmla="val 115470"/>
          </a:avLst>
        </a:prstGeom>
        <a:solidFill>
          <a:srgbClr val="FFC000">
            <a:hueOff val="10395692"/>
            <a:satOff val="-47968"/>
            <a:lumOff val="1765"/>
            <a:alphaOff val="0"/>
          </a:srgbClr>
        </a:solidFill>
        <a:ln w="12700" cap="flat" cmpd="sng" algn="ctr">
          <a:noFill/>
          <a:prstDash val="solid"/>
          <a:miter lim="800000"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  <a:scene3d>
          <a:camera prst="orthographicFront">
            <a:rot lat="0" lon="0" rev="0"/>
          </a:camera>
          <a:lightRig rig="contrasting" dir="t">
            <a:rot lat="0" lon="0" rev="1500000"/>
          </a:lightRig>
        </a:scene3d>
        <a:sp3d prstMaterial="metal">
          <a:bevelT w="88900" h="88900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ysClr val="windowText" lastClr="00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rPr>
            <a:t>Environmental</a:t>
          </a:r>
        </a:p>
      </dsp:txBody>
      <dsp:txXfrm>
        <a:off x="818091" y="769526"/>
        <a:ext cx="762991" cy="6600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E0E6F-9F86-418E-AC36-6514D8CA4DE1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544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E0E6F-9F86-418E-AC36-6514D8CA4DE1}" type="slidenum">
              <a:rPr lang="en-GB" smtClean="0"/>
              <a:pPr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5444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E0E6F-9F86-418E-AC36-6514D8CA4DE1}" type="slidenum">
              <a:rPr lang="en-GB" smtClean="0"/>
              <a:pPr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2431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E0E6F-9F86-418E-AC36-6514D8CA4DE1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955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0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0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931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6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0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30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3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032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723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018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4113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screen with white text&#10;&#10;Description automatically generated">
            <a:extLst>
              <a:ext uri="{FF2B5EF4-FFF2-40B4-BE49-F238E27FC236}">
                <a16:creationId xmlns:a16="http://schemas.microsoft.com/office/drawing/2014/main" id="{0D62BA6E-5B36-0752-44CD-C64805A45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20717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945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79738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0238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2644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74922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8964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87116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4436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4581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01229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0880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9813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967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9060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493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692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7709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47254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79933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66242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277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5.jpe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5" Type="http://schemas.openxmlformats.org/officeDocument/2006/relationships/image" Target="../media/image7.jpg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image" Target="../media/image6.jp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image" Target="../media/image6.jpg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9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">
            <a:extLst>
              <a:ext uri="{FF2B5EF4-FFF2-40B4-BE49-F238E27FC236}">
                <a16:creationId xmlns:a16="http://schemas.microsoft.com/office/drawing/2014/main" id="{5C71E0FF-3A0B-1CA7-911C-7677E1747DD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54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5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9D72D8-DEA8-EFDF-914E-62CBBBD8A7A3}"/>
              </a:ext>
            </a:extLst>
          </p:cNvPr>
          <p:cNvSpPr txBox="1"/>
          <p:nvPr/>
        </p:nvSpPr>
        <p:spPr>
          <a:xfrm>
            <a:off x="7506093" y="455821"/>
            <a:ext cx="4569643" cy="3708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kumimoji="0" lang="en-GB" sz="2500" b="0" i="1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GB" sz="2500" b="0" i="1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7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Contemporary Themes</a:t>
            </a:r>
          </a:p>
          <a:p>
            <a:r>
              <a:rPr kumimoji="0" lang="en-GB" sz="2400" b="0" i="1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BMIH6001</a:t>
            </a: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Mohammed </a:t>
            </a:r>
            <a:r>
              <a:rPr lang="en-US" sz="1800" dirty="0" err="1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Zahed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Minhaz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Siddiquei</a:t>
            </a:r>
            <a:r>
              <a:rPr lang="en-US" sz="1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2017481</a:t>
            </a: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b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Lecturer</a:t>
            </a:r>
            <a:b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chemeClr val="tx2">
                    <a:lumMod val="50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Lola Villard</a:t>
            </a:r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DCF2BD-6A9B-92EC-AD38-4E5BF0FCDF87}"/>
              </a:ext>
            </a:extLst>
          </p:cNvPr>
          <p:cNvSpPr txBox="1"/>
          <p:nvPr/>
        </p:nvSpPr>
        <p:spPr>
          <a:xfrm>
            <a:off x="1011023" y="2044005"/>
            <a:ext cx="597423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Organic Farming and Its Contribution to the Climate and Environment in East Anglia of UK</a:t>
            </a:r>
            <a:endParaRPr lang="en-GB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7417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>
                <a:solidFill>
                  <a:schemeClr val="bg2"/>
                </a:solidFill>
              </a:rPr>
              <a:t>Introduction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bg1"/>
                </a:solidFill>
              </a:rPr>
              <a:t>Contemporary theme</a:t>
            </a:r>
          </a:p>
          <a:p>
            <a:r>
              <a:rPr lang="en-US" dirty="0">
                <a:solidFill>
                  <a:schemeClr val="bg1"/>
                </a:solidFill>
              </a:rPr>
              <a:t>Organic farming</a:t>
            </a:r>
          </a:p>
          <a:p>
            <a:r>
              <a:rPr lang="en-US" dirty="0">
                <a:solidFill>
                  <a:schemeClr val="bg1"/>
                </a:solidFill>
              </a:rPr>
              <a:t>The hotel and hospitality industry of East Anglia chose organic farming</a:t>
            </a:r>
          </a:p>
          <a:p>
            <a:r>
              <a:rPr lang="en-US" dirty="0">
                <a:solidFill>
                  <a:schemeClr val="bg1"/>
                </a:solidFill>
              </a:rPr>
              <a:t>Organic Fresh Food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2" descr="https://lh7-us.googleusercontent.com/UJ_yN0uemxqKGafQXyODlf8hTFMQGhosffptmrP-plrSXEqTujz29OVv_BbVeUFx77whjyv0oohW9PhD9K1pU26Bl24g6KZIDgc43Zt3TNSh5hTJMjSqcXUPo7eEto70rL5X0wmOihvdRNd1gJDu58w">
            <a:extLst>
              <a:ext uri="{FF2B5EF4-FFF2-40B4-BE49-F238E27FC236}">
                <a16:creationId xmlns:a16="http://schemas.microsoft.com/office/drawing/2014/main" id="{1CD345B6-B031-36C1-1422-34151BA18B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03" r="17313" b="-1"/>
          <a:stretch/>
        </p:blipFill>
        <p:spPr bwMode="auto">
          <a:xfrm>
            <a:off x="6172200" y="741542"/>
            <a:ext cx="5181600" cy="4351338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2420176-F0C0-DDD8-A0FA-942B4D2EE068}"/>
              </a:ext>
            </a:extLst>
          </p:cNvPr>
          <p:cNvSpPr txBox="1"/>
          <p:nvPr/>
        </p:nvSpPr>
        <p:spPr>
          <a:xfrm>
            <a:off x="5966011" y="5168195"/>
            <a:ext cx="57554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https://www.farminguk.com/news/study-suggests-organic-farming-may-have-a-bigger-environmental-impact-than-previously-thought_45896.html)</a:t>
            </a:r>
            <a:endParaRPr lang="en-US" sz="10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literature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Difficulties regarding organic farming 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creation by organic farming.</a:t>
            </a:r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FD78EDF-101C-4AFA-607E-872E8196D8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2376502"/>
              </p:ext>
            </p:extLst>
          </p:nvPr>
        </p:nvGraphicFramePr>
        <p:xfrm>
          <a:off x="6805385" y="1187777"/>
          <a:ext cx="4497354" cy="3396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86F27D9B-475F-1078-4541-6C7151F65798}"/>
              </a:ext>
            </a:extLst>
          </p:cNvPr>
          <p:cNvSpPr txBox="1"/>
          <p:nvPr/>
        </p:nvSpPr>
        <p:spPr>
          <a:xfrm>
            <a:off x="6786537" y="4647030"/>
            <a:ext cx="4497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(Source: Self-created in MS Word)</a:t>
            </a:r>
          </a:p>
        </p:txBody>
      </p:sp>
    </p:spTree>
    <p:extLst>
      <p:ext uri="{BB962C8B-B14F-4D97-AF65-F5344CB8AC3E}">
        <p14:creationId xmlns:p14="http://schemas.microsoft.com/office/powerpoint/2010/main" val="662240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 (Political)</a:t>
            </a:r>
            <a:br>
              <a:rPr lang="en-US" b="1" dirty="0">
                <a:solidFill>
                  <a:schemeClr val="bg2"/>
                </a:solidFill>
              </a:rPr>
            </a:b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 regarding organic farming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 policies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 regulations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Quality standards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91DE102-1CCD-60F6-3893-A4613D3269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4648" y="1283399"/>
            <a:ext cx="3788228" cy="378822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5BEC1FE-585D-8D8D-505F-B4F0A8696A9F}"/>
              </a:ext>
            </a:extLst>
          </p:cNvPr>
          <p:cNvSpPr txBox="1"/>
          <p:nvPr/>
        </p:nvSpPr>
        <p:spPr>
          <a:xfrm>
            <a:off x="7374648" y="5048919"/>
            <a:ext cx="37882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https://www.soilassociation.org/take-action/organic-living/what-is-organic/)</a:t>
            </a:r>
          </a:p>
        </p:txBody>
      </p:sp>
    </p:spTree>
    <p:extLst>
      <p:ext uri="{BB962C8B-B14F-4D97-AF65-F5344CB8AC3E}">
        <p14:creationId xmlns:p14="http://schemas.microsoft.com/office/powerpoint/2010/main" val="311883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 (Economical)</a:t>
            </a:r>
            <a:br>
              <a:rPr lang="en-US" b="1" dirty="0">
                <a:solidFill>
                  <a:schemeClr val="bg2"/>
                </a:solidFill>
              </a:rPr>
            </a:b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Economical factors related to organic farming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demand of the consumers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Cost management 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Feasibility of products</a:t>
            </a:r>
          </a:p>
          <a:p>
            <a:pPr marL="0" indent="0">
              <a:buNone/>
            </a:pPr>
            <a:endParaRPr lang="en-US" dirty="0">
              <a:solidFill>
                <a:schemeClr val="bg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92541B-EF02-FE77-015E-10609802D7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3352" y="1470582"/>
            <a:ext cx="5010546" cy="353562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2802CB-426D-0E87-20AE-7D3643BF0DEC}"/>
              </a:ext>
            </a:extLst>
          </p:cNvPr>
          <p:cNvSpPr txBox="1"/>
          <p:nvPr/>
        </p:nvSpPr>
        <p:spPr>
          <a:xfrm>
            <a:off x="6542398" y="5021790"/>
            <a:ext cx="54677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https://www.statista.com/statistics/308353/organic-market-sales-growth-change-in-the-united-kingdom-uk/)</a:t>
            </a:r>
          </a:p>
        </p:txBody>
      </p:sp>
    </p:spTree>
    <p:extLst>
      <p:ext uri="{BB962C8B-B14F-4D97-AF65-F5344CB8AC3E}">
        <p14:creationId xmlns:p14="http://schemas.microsoft.com/office/powerpoint/2010/main" val="2461225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 (Social)</a:t>
            </a:r>
            <a:br>
              <a:rPr lang="en-US" b="1" dirty="0">
                <a:solidFill>
                  <a:schemeClr val="bg2"/>
                </a:solidFill>
              </a:rPr>
            </a:b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 related to organic farming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Awareness of health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cultural preferences </a:t>
            </a:r>
          </a:p>
          <a:p>
            <a:pPr lvl="0"/>
            <a:r>
              <a:rPr lang="en-US" dirty="0">
                <a:solidFill>
                  <a:schemeClr val="bg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Consumer interest in organic food</a:t>
            </a:r>
          </a:p>
          <a:p>
            <a:pPr marL="0" indent="0">
              <a:buNone/>
            </a:pPr>
            <a:endParaRPr lang="en-US" dirty="0">
              <a:solidFill>
                <a:schemeClr val="bg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90ADB0-E4BF-B171-B503-51F873F203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8940" y="1350822"/>
            <a:ext cx="4705119" cy="369809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FFBEF1-4CBF-EA5D-B94C-2EEABCEB07C8}"/>
              </a:ext>
            </a:extLst>
          </p:cNvPr>
          <p:cNvSpPr txBox="1"/>
          <p:nvPr/>
        </p:nvSpPr>
        <p:spPr>
          <a:xfrm>
            <a:off x="6458897" y="5077006"/>
            <a:ext cx="535577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https://prepp.in/news/e-492-concepts-of-organic-farming-agriculture-notes)</a:t>
            </a:r>
          </a:p>
        </p:txBody>
      </p:sp>
    </p:spTree>
    <p:extLst>
      <p:ext uri="{BB962C8B-B14F-4D97-AF65-F5344CB8AC3E}">
        <p14:creationId xmlns:p14="http://schemas.microsoft.com/office/powerpoint/2010/main" val="3820680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 (Technological)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factors of organic farming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system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marketing methods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Internet use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2" descr="ORGANIC FARMING :: Basic Steps of Organic Farming">
            <a:extLst>
              <a:ext uri="{FF2B5EF4-FFF2-40B4-BE49-F238E27FC236}">
                <a16:creationId xmlns:a16="http://schemas.microsoft.com/office/drawing/2014/main" id="{13B0151C-AE2A-34D6-E466-BD86081F42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4124" y="1780994"/>
            <a:ext cx="4525318" cy="3030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590E6AC-057D-788B-3374-096CD6BAEBEA}"/>
              </a:ext>
            </a:extLst>
          </p:cNvPr>
          <p:cNvSpPr txBox="1"/>
          <p:nvPr/>
        </p:nvSpPr>
        <p:spPr>
          <a:xfrm>
            <a:off x="6400222" y="4902900"/>
            <a:ext cx="544907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https://agritech.tnau.ac.in/ta/org_farm/orgfarm_introduction.html)</a:t>
            </a:r>
          </a:p>
        </p:txBody>
      </p:sp>
    </p:spTree>
    <p:extLst>
      <p:ext uri="{BB962C8B-B14F-4D97-AF65-F5344CB8AC3E}">
        <p14:creationId xmlns:p14="http://schemas.microsoft.com/office/powerpoint/2010/main" val="4263762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 (Legal)</a:t>
            </a:r>
            <a:br>
              <a:rPr lang="en-US" b="1" dirty="0">
                <a:solidFill>
                  <a:schemeClr val="bg2"/>
                </a:solidFill>
              </a:rPr>
            </a:b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Certification of food 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Labelling of organic food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Consideration of </a:t>
            </a:r>
            <a:r>
              <a:rPr lang="en-US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law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Genuine source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6C6341-70AE-7F9D-A0FF-F8C72C826D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9853" y="1545996"/>
            <a:ext cx="4473947" cy="295616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7EACDBA-CB3D-F74E-20A5-3C1EF8D5C395}"/>
              </a:ext>
            </a:extLst>
          </p:cNvPr>
          <p:cNvSpPr txBox="1"/>
          <p:nvPr/>
        </p:nvSpPr>
        <p:spPr>
          <a:xfrm>
            <a:off x="6532200" y="4545832"/>
            <a:ext cx="4897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https://goorganicuk.com/blog/articles/look-for-the-logo)</a:t>
            </a:r>
          </a:p>
        </p:txBody>
      </p:sp>
    </p:spTree>
    <p:extLst>
      <p:ext uri="{BB962C8B-B14F-4D97-AF65-F5344CB8AC3E}">
        <p14:creationId xmlns:p14="http://schemas.microsoft.com/office/powerpoint/2010/main" val="1876978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PESTLE Analysis (Environmental)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factors of organic farming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Eco-friendly process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development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 in climate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" name="Picture 2" descr="https://lh7-us.googleusercontent.com/u_4iySVPsnHf_CRusGO9YZebu8kjHD7swPNtyYWyuX5f7Ozjta8WyTM0mXJ9ere-J1OCJKxH8SpoGyoFGhSLPDi6guhWjbLqkB3-GdnXxfOMRtHfoX5Kj-IyhbF6rEa7PJxKLk_0R0zqW-gojE9m7Io">
            <a:extLst>
              <a:ext uri="{FF2B5EF4-FFF2-40B4-BE49-F238E27FC236}">
                <a16:creationId xmlns:a16="http://schemas.microsoft.com/office/drawing/2014/main" id="{7BEC9463-4ECD-0642-A520-DA4BEF474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973" y="1406902"/>
            <a:ext cx="3778568" cy="33851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24AE5A-6BA6-321A-D47D-3BF22E719D8E}"/>
              </a:ext>
            </a:extLst>
          </p:cNvPr>
          <p:cNvSpPr txBox="1"/>
          <p:nvPr/>
        </p:nvSpPr>
        <p:spPr>
          <a:xfrm>
            <a:off x="7115112" y="4795937"/>
            <a:ext cx="438538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https://www.businesswire.com/news/home/20180726005508/en/Benefits-of-Organic-Farming-in-the-Agricultural-Industry-Quantzig)</a:t>
            </a:r>
          </a:p>
        </p:txBody>
      </p:sp>
    </p:spTree>
    <p:extLst>
      <p:ext uri="{BB962C8B-B14F-4D97-AF65-F5344CB8AC3E}">
        <p14:creationId xmlns:p14="http://schemas.microsoft.com/office/powerpoint/2010/main" val="910107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Issues related to water shortage in organic farming.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Stress of corps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Decreased soil health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Limited irrigation.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" name="image1.png">
            <a:extLst>
              <a:ext uri="{FF2B5EF4-FFF2-40B4-BE49-F238E27FC236}">
                <a16:creationId xmlns:a16="http://schemas.microsoft.com/office/drawing/2014/main" id="{77E6C04E-5609-C53B-2333-56A6C099E0D5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831158" y="1514540"/>
            <a:ext cx="4448175" cy="278369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376ACF-EF37-A507-90BE-4569596BF514}"/>
              </a:ext>
            </a:extLst>
          </p:cNvPr>
          <p:cNvSpPr txBox="1"/>
          <p:nvPr/>
        </p:nvSpPr>
        <p:spPr>
          <a:xfrm>
            <a:off x="6755243" y="4401928"/>
            <a:ext cx="46466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Zhang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2019)</a:t>
            </a:r>
          </a:p>
          <a:p>
            <a:pPr algn="ctr"/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26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 (Continue)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 friendly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 policies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energy consumption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greenhouse gas production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image3.png">
            <a:extLst>
              <a:ext uri="{FF2B5EF4-FFF2-40B4-BE49-F238E27FC236}">
                <a16:creationId xmlns:a16="http://schemas.microsoft.com/office/drawing/2014/main" id="{4EA9D65F-C3E5-315D-D502-73FE8C9C74B1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6898624" y="1512268"/>
            <a:ext cx="4531543" cy="33610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8FBFECD-82E9-9A9B-178B-CE4E95E794F3}"/>
              </a:ext>
            </a:extLst>
          </p:cNvPr>
          <p:cNvSpPr txBox="1"/>
          <p:nvPr/>
        </p:nvSpPr>
        <p:spPr>
          <a:xfrm>
            <a:off x="6378808" y="4918098"/>
            <a:ext cx="55672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Eyhorn </a:t>
            </a:r>
            <a:r>
              <a:rPr lang="en-US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 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2019)</a:t>
            </a:r>
          </a:p>
          <a:p>
            <a:pPr algn="ctr"/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283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organic farming to the hotel and hospitality sector of East Anglia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75908" y="2155566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Food Department of Hotels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Eco-friendly image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Improved biodiversity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Decreased pollution level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" name="Picture 2" descr="https://lh7-us.googleusercontent.com/62UDbhE8jmYD8ItnmdtNMuIefTcOuuwrvpE_YfnmEJwxVAFqamdT9Yk2WLpuwoDwdDphYtBRKQIGQFRhyKmWIQkzuL75F3RTHqyqvLloz8DiL3K_Cf7Mbd6ciT-pTEwHRCVfd57wz0k6Rmckw_XHQqc">
            <a:extLst>
              <a:ext uri="{FF2B5EF4-FFF2-40B4-BE49-F238E27FC236}">
                <a16:creationId xmlns:a16="http://schemas.microsoft.com/office/drawing/2014/main" id="{E1AFEEC2-4A81-F000-17B4-8405DE38A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011" y="1690688"/>
            <a:ext cx="4292081" cy="326181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AEEB51-252E-D4E1-1411-5907541A6FC3}"/>
              </a:ext>
            </a:extLst>
          </p:cNvPr>
          <p:cNvSpPr txBox="1"/>
          <p:nvPr/>
        </p:nvSpPr>
        <p:spPr>
          <a:xfrm>
            <a:off x="6899461" y="5043528"/>
            <a:ext cx="4516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https://www.sciencedirect.com/science/article/pii/S0048969720313644)</a:t>
            </a:r>
          </a:p>
        </p:txBody>
      </p:sp>
    </p:spTree>
    <p:extLst>
      <p:ext uri="{BB962C8B-B14F-4D97-AF65-F5344CB8AC3E}">
        <p14:creationId xmlns:p14="http://schemas.microsoft.com/office/powerpoint/2010/main" val="1789973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organic farming to the hotel and hospitality sector of East Anglia (Continue)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2259258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Difficulties regarding organic farming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 water resources 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Climate change 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Decreased yield 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" name="Picture 2" descr="https://lh7-us.googleusercontent.com/AflMNT2RaA2ykt9U7YGyFX_KLRryvGpfqWtSiAyFd2JprVPr1d2hL5N7gpgEox45e75wWwWNT1lTN3aiOfQf6SpesAEBqufwlbMK8YDmuMg4j2AaatelB1UxAhF-G8BKFtFJRQTIshRIp73vMydKCcI">
            <a:extLst>
              <a:ext uri="{FF2B5EF4-FFF2-40B4-BE49-F238E27FC236}">
                <a16:creationId xmlns:a16="http://schemas.microsoft.com/office/drawing/2014/main" id="{D37EA1F3-4A47-74D7-59CD-A13219B5EC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3225" y="1755078"/>
            <a:ext cx="4570834" cy="334784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2F6E662-BCD5-917F-6232-2A85EC8E00E7}"/>
              </a:ext>
            </a:extLst>
          </p:cNvPr>
          <p:cNvSpPr/>
          <p:nvPr/>
        </p:nvSpPr>
        <p:spPr>
          <a:xfrm>
            <a:off x="6096000" y="5197306"/>
            <a:ext cx="6096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https://eos.org/features/climate-change-uproots-global-agriculture)</a:t>
            </a:r>
          </a:p>
        </p:txBody>
      </p:sp>
    </p:spTree>
    <p:extLst>
      <p:ext uri="{BB962C8B-B14F-4D97-AF65-F5344CB8AC3E}">
        <p14:creationId xmlns:p14="http://schemas.microsoft.com/office/powerpoint/2010/main" val="372418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9340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future policy and management options dealing with the issue</a:t>
            </a:r>
            <a:endParaRPr lang="en-US" sz="36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2164990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Sustainable water management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Agricultural resilience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Corp diversity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Extreme weather change </a:t>
            </a:r>
          </a:p>
        </p:txBody>
      </p:sp>
      <p:pic>
        <p:nvPicPr>
          <p:cNvPr id="2" name="Picture 2" descr="https://lh7-us.googleusercontent.com/9SoGpYxxjCtyBThSpePGlRikMbHwPFGahESqCZi-HgezPURMh49cagl7rYJzFZXQkgjZ_uqQWQKnA8LAs6wfeJb59_fVeKoS_lUstSm_s7jCpzi4ndvGIj8Ne18_EkvRDWkRRzH9g4tq6uh5JKItN7Y">
            <a:extLst>
              <a:ext uri="{FF2B5EF4-FFF2-40B4-BE49-F238E27FC236}">
                <a16:creationId xmlns:a16="http://schemas.microsoft.com/office/drawing/2014/main" id="{B67BF1BC-0ECB-B7E9-CB56-A04BB48796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984" y="2321820"/>
            <a:ext cx="5100579" cy="210123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DA45CAC-586F-3606-1FB7-9B101EF3D11A}"/>
              </a:ext>
            </a:extLst>
          </p:cNvPr>
          <p:cNvSpPr/>
          <p:nvPr/>
        </p:nvSpPr>
        <p:spPr>
          <a:xfrm>
            <a:off x="6151017" y="4456504"/>
            <a:ext cx="6096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https://waterfdn.org/sustainable-water-management-swm-profile/)</a:t>
            </a:r>
          </a:p>
        </p:txBody>
      </p:sp>
    </p:spTree>
    <p:extLst>
      <p:ext uri="{BB962C8B-B14F-4D97-AF65-F5344CB8AC3E}">
        <p14:creationId xmlns:p14="http://schemas.microsoft.com/office/powerpoint/2010/main" val="1739363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8C6E40BE-37F9-7726-F3F1-5F60CAD2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459" y="365125"/>
            <a:ext cx="1051560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Evaluation of future policy and management options dealing with the issue (Continue)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6E8E8-6D2C-D729-B49D-CBD41AD4B211}"/>
              </a:ext>
            </a:extLst>
          </p:cNvPr>
          <p:cNvSpPr txBox="1">
            <a:spLocks/>
          </p:cNvSpPr>
          <p:nvPr/>
        </p:nvSpPr>
        <p:spPr>
          <a:xfrm>
            <a:off x="838200" y="2117856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energy-efficient technology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waste reduction strategies</a:t>
            </a:r>
          </a:p>
          <a:p>
            <a:pPr lvl="0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Greenhouse </a:t>
            </a:r>
          </a:p>
          <a:p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Drainage system</a:t>
            </a:r>
          </a:p>
        </p:txBody>
      </p:sp>
      <p:pic>
        <p:nvPicPr>
          <p:cNvPr id="2" name="Picture 2" descr="https://lh7-us.googleusercontent.com/HSCxOhVnXWxmrTezo6gdx3wPSnrXXOumVMKMvv6NPHs9YS2D341S_i4jXzSiIxqwcvvApnaAicVfW3sK7o64WwYMq6AzNjBsg9Jd3N3ub5cENNbgbtTpfslV_hjKbveTyD9MWlPoZtyhMrcb7CYw8M0">
            <a:extLst>
              <a:ext uri="{FF2B5EF4-FFF2-40B4-BE49-F238E27FC236}">
                <a16:creationId xmlns:a16="http://schemas.microsoft.com/office/drawing/2014/main" id="{18805D8A-7CCA-4FED-3BB0-628D27E82C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707" y="2146708"/>
            <a:ext cx="4921465" cy="277139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B569C76-8CFD-6137-A7E6-85DBAA27FABC}"/>
              </a:ext>
            </a:extLst>
          </p:cNvPr>
          <p:cNvSpPr/>
          <p:nvPr/>
        </p:nvSpPr>
        <p:spPr>
          <a:xfrm>
            <a:off x="6127599" y="4963804"/>
            <a:ext cx="6096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https://www.bbc.co.uk/news/uk-england-cambridgeshire-65105417)</a:t>
            </a:r>
          </a:p>
        </p:txBody>
      </p:sp>
    </p:spTree>
    <p:extLst>
      <p:ext uri="{BB962C8B-B14F-4D97-AF65-F5344CB8AC3E}">
        <p14:creationId xmlns:p14="http://schemas.microsoft.com/office/powerpoint/2010/main" val="1771849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161F8D5-A2BD-DE0D-24DE-468D151594E3}"/>
              </a:ext>
            </a:extLst>
          </p:cNvPr>
          <p:cNvSpPr txBox="1"/>
          <p:nvPr/>
        </p:nvSpPr>
        <p:spPr>
          <a:xfrm>
            <a:off x="2639500" y="390366"/>
            <a:ext cx="74730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and Recommendations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AA4E6A-1A60-A5CD-7424-D0CDF1544D1A}"/>
              </a:ext>
            </a:extLst>
          </p:cNvPr>
          <p:cNvSpPr txBox="1"/>
          <p:nvPr/>
        </p:nvSpPr>
        <p:spPr>
          <a:xfrm>
            <a:off x="2764417" y="1573804"/>
            <a:ext cx="609442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2400" dirty="0">
                <a:solidFill>
                  <a:schemeClr val="bg1"/>
                </a:solidFill>
              </a:rPr>
              <a:t>Organic farming role</a:t>
            </a:r>
          </a:p>
          <a:p>
            <a:pPr lvl="0"/>
            <a:r>
              <a:rPr lang="en-US" sz="2400" dirty="0">
                <a:solidFill>
                  <a:schemeClr val="bg1"/>
                </a:solidFill>
              </a:rPr>
              <a:t>PESTLE Analysis Regarding Organic Farming</a:t>
            </a:r>
          </a:p>
          <a:p>
            <a:pPr lvl="0"/>
            <a:r>
              <a:rPr lang="en-US" sz="2400" dirty="0">
                <a:solidFill>
                  <a:schemeClr val="bg1"/>
                </a:solidFill>
              </a:rPr>
              <a:t>Issues related to organic farming</a:t>
            </a:r>
          </a:p>
          <a:p>
            <a:r>
              <a:rPr lang="en-US" sz="2400" dirty="0">
                <a:solidFill>
                  <a:schemeClr val="bg1"/>
                </a:solidFill>
              </a:rPr>
              <a:t>Strategies for improvement</a:t>
            </a:r>
          </a:p>
          <a:p>
            <a:r>
              <a:rPr lang="en-US" sz="2400" dirty="0">
                <a:solidFill>
                  <a:schemeClr val="bg1"/>
                </a:solidFill>
              </a:rPr>
              <a:t>Greenhouse Farming</a:t>
            </a:r>
          </a:p>
          <a:p>
            <a:r>
              <a:rPr lang="en-US" sz="2400" dirty="0">
                <a:solidFill>
                  <a:schemeClr val="bg1"/>
                </a:solidFill>
              </a:rPr>
              <a:t>Sustainable Water Management</a:t>
            </a:r>
          </a:p>
        </p:txBody>
      </p:sp>
    </p:spTree>
    <p:extLst>
      <p:ext uri="{BB962C8B-B14F-4D97-AF65-F5344CB8AC3E}">
        <p14:creationId xmlns:p14="http://schemas.microsoft.com/office/powerpoint/2010/main" val="15035981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CA0F4F5-F715-4FA3-6B3F-6E8C06BBA464}"/>
              </a:ext>
            </a:extLst>
          </p:cNvPr>
          <p:cNvSpPr txBox="1"/>
          <p:nvPr/>
        </p:nvSpPr>
        <p:spPr>
          <a:xfrm>
            <a:off x="3047215" y="154691"/>
            <a:ext cx="60944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489F71-01C3-1375-1FB9-6D9DE19CFAB6}"/>
              </a:ext>
            </a:extLst>
          </p:cNvPr>
          <p:cNvSpPr txBox="1">
            <a:spLocks/>
          </p:cNvSpPr>
          <p:nvPr/>
        </p:nvSpPr>
        <p:spPr>
          <a:xfrm>
            <a:off x="838200" y="487009"/>
            <a:ext cx="10515600" cy="466226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9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Journals </a:t>
            </a:r>
            <a:endParaRPr lang="en-US" sz="9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Antošovský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Prudil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Gruber, M.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Ryant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2021. Comparison of two different management practices under organic farming system.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Agronomy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(8), p.1466.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Boone, L.,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Roldán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-Ruiz, I.,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Muylle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Dewulf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2019. Environmental sustainability of conventional and organic farming: Accounting for ecosystem services in life cycle assessment.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Science of the total environment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695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p.133841.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Clark, S., 2020. Organic farming and climate change: The need for innovation.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(17), p.7012.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Cooper, R.J., Hama-Aziz, Z.Q., Hiscock, K.M., Lovett, A.A.,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Vrain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Dugdale, S.J.,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Sünnenberg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G.,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Dockerty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Hovesen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 and Noble, L., 2020. Conservation tillage and soil health: Lessons from a 5-year UK farm trial (2013–2018).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Soil and Tillage Research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p.104648.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Diacono, M.,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Persiani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Testani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Montemurro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Ciaccia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2019. Recycling agricultural wastes and by-products in organic farming: Biofertilizer production, yield performance and carbon footprint analysis.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11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(14), p.3824.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Durán-Lara, E.F., Valderrama, A.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Marican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2020. Natural organic compounds for application in organic farming.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Agriculture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(2), p.41.</a:t>
            </a:r>
          </a:p>
          <a:p>
            <a:pPr algn="l"/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Eyhorn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F., Muller, A.,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Reganold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J.P.,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Frison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Herren, H.R.,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Luttikholt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Mueller, A., Sanders, J.,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Scialabba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N.E.H., Seufert, V. and Smith, P., 2019. Sustainability in global agriculture driven by organic farming. Nature sustainability, 2(4), pp.253-255.</a:t>
            </a:r>
          </a:p>
          <a:p>
            <a:pPr algn="l"/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Janjhua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Y., Chaudhary, R., Mehta, P. and Kumar, K., 2019. Determinants of farmer’s attitude toward organic agriculture and barriers for converting to organic farming systems: Research insights.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Economic Plants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(May, 2), pp.097-103.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Katayama, N.,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Osada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Y.,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Mashiko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Baba, Y.G., Tanaka, K.,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Kusumoto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Y., Okubo, S., Ikeda, H.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Natuhara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Y., 2019. Organic farming and associated management practices benefit multiple wildlife taxa: a large‐scale field study in rice paddy landscapes.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Applied Ecology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56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(8), pp.1970-1981.</a:t>
            </a:r>
          </a:p>
          <a:p>
            <a:pPr algn="l"/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Kowalska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Bieniek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2022. Meeting the European green deal objective of expanding organic farming.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Equilibrium. Quarterly Journal of Economics and Economic Policy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(3), pp.607-633.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Novara, A., Pulido, M., Rodrigo-Comino, J., Di Prima, S., Smith, P.,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Gristina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Giménez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Morera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Terol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E.,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Salesa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Keesstra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2019. Long-term organic farming on a citrus plantation results in soil organic carbon recovery. </a:t>
            </a:r>
            <a:r>
              <a:rPr lang="en-US" sz="9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Cuadernos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de </a:t>
            </a:r>
            <a:r>
              <a:rPr lang="en-US" sz="9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Investigación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Geográfica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45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(1), pp.271-286.</a:t>
            </a:r>
          </a:p>
          <a:p>
            <a:pPr algn="l"/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Parizad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 and Bera, S., 2023. The effect of organic farming on water reusability, sustainable ecosystem, and food toxicity.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Science and Pollution Research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(28), pp.71665-71676.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Willer, H.,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Schaack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Lernoud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2019. Organic farming and market development in Europe and the European Union. In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World of Organic Agriculture. Statistics and Emerging Trends 2019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(pp. 217-254). Research Institute of Organic Agriculture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FiBL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IFOAM-Organics International.</a:t>
            </a: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Zhang, X., Chen, N., Sheng, H., Ip, C., Yang, L., Chen, Y., Sang, Z., Tadesse, T., Lim, T.P.Y.,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Rajabifard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Bueti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C., 2019. Urban drought challenge to 2030 sustainable development goals.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Science of the Total Environment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693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p.133536.</a:t>
            </a:r>
          </a:p>
          <a:p>
            <a:pPr algn="l"/>
            <a:r>
              <a:rPr lang="en-US" sz="9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Books </a:t>
            </a:r>
            <a:endParaRPr lang="en-US" sz="9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Das, S.K. ed., 2020. </a:t>
            </a:r>
            <a:r>
              <a:rPr lang="en-US" sz="9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Organic agriculture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9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</a:t>
            </a:r>
            <a:r>
              <a:rPr lang="en-US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–Books on Demand.</a:t>
            </a:r>
          </a:p>
          <a:p>
            <a:pPr algn="l"/>
            <a:endParaRPr lang="en-US" sz="9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55051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79,400+ Thank You Stock Photos, Pictures &amp; Royalty-Free ...">
            <a:extLst>
              <a:ext uri="{FF2B5EF4-FFF2-40B4-BE49-F238E27FC236}">
                <a16:creationId xmlns:a16="http://schemas.microsoft.com/office/drawing/2014/main" id="{81BC64D1-7B37-CC73-5E35-529C20FFD9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2192000" cy="6981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565264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4520D893-3CC4-40B1-95B4-735F7AFBF46B}" vid="{9CDA9DB9-A95C-4C64-B0FD-E44CFFB8D6FA}"/>
    </a:ext>
  </a:extLst>
</a:theme>
</file>

<file path=ppt/theme/theme8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32BBAC-3698-4F05-9D8E-6B64CA681E85}">
  <ds:schemaRefs>
    <ds:schemaRef ds:uri="http://schemas.microsoft.com/office/2006/documentManagement/types"/>
    <ds:schemaRef ds:uri="32cf4773-4f40-40c5-b712-949156571374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74243a2f-f39c-4e43-9810-58f2f548e0d4"/>
    <ds:schemaRef ds:uri="http://www.w3.org/XML/1998/namespace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9EA96578-F261-47E4-A313-68CB36B4F3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A733C8-F562-4261-B329-2365D6E464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652</TotalTime>
  <Words>1339</Words>
  <Application>Microsoft Office PowerPoint</Application>
  <PresentationFormat>Widescreen</PresentationFormat>
  <Paragraphs>125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18</vt:i4>
      </vt:variant>
    </vt:vector>
  </HeadingPairs>
  <TitlesOfParts>
    <vt:vector size="30" baseType="lpstr">
      <vt:lpstr>Arial</vt:lpstr>
      <vt:lpstr>Calibri</vt:lpstr>
      <vt:lpstr>Calibri Light</vt:lpstr>
      <vt:lpstr>Times New Roman</vt:lpstr>
      <vt:lpstr>Title Slide 1</vt:lpstr>
      <vt:lpstr>Sub Title 1</vt:lpstr>
      <vt:lpstr>1_Text Break Info Slide 2</vt:lpstr>
      <vt:lpstr>1_Title Slide 1</vt:lpstr>
      <vt:lpstr>Text 1</vt:lpstr>
      <vt:lpstr>Theme1</vt:lpstr>
      <vt:lpstr>Theme4</vt:lpstr>
      <vt:lpstr>Theme3</vt:lpstr>
      <vt:lpstr>PowerPoint Presentation</vt:lpstr>
      <vt:lpstr>Introduction </vt:lpstr>
      <vt:lpstr>Overview of literature </vt:lpstr>
      <vt:lpstr>PESTLE Analysis (Political) </vt:lpstr>
      <vt:lpstr>PESTLE Analysis (Economical) </vt:lpstr>
      <vt:lpstr>PESTLE Analysis (Social) </vt:lpstr>
      <vt:lpstr>PESTLE Analysis (Technological)</vt:lpstr>
      <vt:lpstr>PESTLE Analysis (Legal) </vt:lpstr>
      <vt:lpstr>PESTLE Analysis (Environmental)</vt:lpstr>
      <vt:lpstr>Literature review</vt:lpstr>
      <vt:lpstr>Literature review (Continue)</vt:lpstr>
      <vt:lpstr>Application of organic farming to the hotel and hospitality sector of East Anglia</vt:lpstr>
      <vt:lpstr>Application of organic farming to the hotel and hospitality sector of East Anglia (Continue)</vt:lpstr>
      <vt:lpstr>Evaluation of future policy and management options dealing with the issue</vt:lpstr>
      <vt:lpstr>Evaluation of future policy and management options dealing with the issue (Continue)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Mohammed Siddiquei</cp:lastModifiedBy>
  <cp:revision>13</cp:revision>
  <dcterms:created xsi:type="dcterms:W3CDTF">2023-01-31T21:01:37Z</dcterms:created>
  <dcterms:modified xsi:type="dcterms:W3CDTF">2023-11-09T13:09:38Z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