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6"/>
  </p:notesMasterIdLst>
  <p:sldIdLst>
    <p:sldId id="256" r:id="rId5"/>
    <p:sldId id="259" r:id="rId6"/>
    <p:sldId id="257" r:id="rId7"/>
    <p:sldId id="258" r:id="rId8"/>
    <p:sldId id="261" r:id="rId9"/>
    <p:sldId id="262" r:id="rId10"/>
    <p:sldId id="263" r:id="rId11"/>
    <p:sldId id="264" r:id="rId12"/>
    <p:sldId id="267" r:id="rId13"/>
    <p:sldId id="268" r:id="rId14"/>
    <p:sldId id="270" r:id="rId15"/>
    <p:sldId id="271" r:id="rId16"/>
    <p:sldId id="280" r:id="rId17"/>
    <p:sldId id="273" r:id="rId18"/>
    <p:sldId id="278" r:id="rId19"/>
    <p:sldId id="281" r:id="rId20"/>
    <p:sldId id="282" r:id="rId21"/>
    <p:sldId id="283" r:id="rId22"/>
    <p:sldId id="276" r:id="rId23"/>
    <p:sldId id="284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C31C4CC-B4A5-4D73-B765-39F109D14E8C}">
          <p14:sldIdLst>
            <p14:sldId id="256"/>
            <p14:sldId id="259"/>
            <p14:sldId id="257"/>
            <p14:sldId id="258"/>
            <p14:sldId id="261"/>
            <p14:sldId id="262"/>
            <p14:sldId id="263"/>
            <p14:sldId id="264"/>
            <p14:sldId id="267"/>
            <p14:sldId id="268"/>
            <p14:sldId id="270"/>
            <p14:sldId id="271"/>
            <p14:sldId id="280"/>
            <p14:sldId id="273"/>
            <p14:sldId id="278"/>
            <p14:sldId id="281"/>
            <p14:sldId id="282"/>
            <p14:sldId id="283"/>
            <p14:sldId id="276"/>
            <p14:sldId id="284"/>
            <p14:sldId id="27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Williams (Hywel Dda UHB - Physiotherapy Asssistant Practitioner)" initials="AW(DU-PAP" lastIdx="0" clrIdx="0">
    <p:extLst>
      <p:ext uri="{19B8F6BF-5375-455C-9EA6-DF929625EA0E}">
        <p15:presenceInfo xmlns:p15="http://schemas.microsoft.com/office/powerpoint/2012/main" userId="S-1-5-21-978635462-3828570294-627434887-50389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92" autoAdjust="0"/>
    <p:restoredTop sz="71715" autoAdjust="0"/>
  </p:normalViewPr>
  <p:slideViewPr>
    <p:cSldViewPr snapToGrid="0">
      <p:cViewPr varScale="1">
        <p:scale>
          <a:sx n="52" d="100"/>
          <a:sy n="52" d="100"/>
        </p:scale>
        <p:origin x="780" y="7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7593F1-758D-435C-B87F-767B03F8120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5E9E4E-14D3-4278-8B66-444D17AA6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393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AutoNum type="arabicPeriod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AutoNum type="arabicPeriod"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5E9E4E-14D3-4278-8B66-444D17AA69C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7162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 found this quote</a:t>
            </a:r>
            <a:r>
              <a:rPr lang="en-GB" baseline="0" dirty="0" smtClean="0"/>
              <a:t> from the constitution for England (Department of Health and Social Care 2015), pledges all NHS employers will………..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5E9E4E-14D3-4278-8B66-444D17AA69C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594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5E9E4E-14D3-4278-8B66-444D17AA69C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622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5E9E4E-14D3-4278-8B66-444D17AA69C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23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5E9E4E-14D3-4278-8B66-444D17AA69C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29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scanmail.trustwave.com/?c=261&amp;d=n93U5TEvc46pcx31Az-qO2rGlZ0kowSoAMkpe-HWVw&amp;u=https%3a%2f%2fwww%2endti%2eorg%2euk%2fassets%2ffiles%2fThe%5fHealth%5fEquality%5fFramework%5ffinal%5fword%2epdf" TargetMode="External"/><Relationship Id="rId2" Type="http://schemas.openxmlformats.org/officeDocument/2006/relationships/hyperlink" Target="https://scanmail.trustwave.com/?c=261&amp;d=ysrU5RjwtJtBa8lqh3p2PCZBCpjI6bNyyTtiAfRcFQ&amp;u=https%3a%2f%2fwww%2egov%2euk%2fgovernment%2fpublications%2fthe-nhs-constitution-for-england%2fthe-nhs-constitution-for-england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scanmail.trustwave.com/?c=261&amp;d=yuvU5UHI54oS09dK4tJcAkV3uUxW9BWK5w2JAArqrw&amp;u=http%3a%2f%2fwww%2eksf%2escot%2enhs%2euk%2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223301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Leadership skills in the role of a therapy assistant practitioner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389120"/>
            <a:ext cx="9448800" cy="685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By Aled </a:t>
            </a:r>
            <a:r>
              <a:rPr lang="en-GB" dirty="0" smtClean="0"/>
              <a:t>Williams </a:t>
            </a:r>
          </a:p>
          <a:p>
            <a:r>
              <a:rPr lang="en-GB" dirty="0" smtClean="0"/>
              <a:t>Physiotherapy Assistant Practitioner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67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1114457"/>
          </a:xfrm>
        </p:spPr>
        <p:txBody>
          <a:bodyPr/>
          <a:lstStyle/>
          <a:p>
            <a:r>
              <a:rPr lang="en-GB" dirty="0" smtClean="0"/>
              <a:t>The objectives of the presentation will be……..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85800" y="2220915"/>
            <a:ext cx="10130516" cy="618537"/>
          </a:xfrm>
        </p:spPr>
        <p:txBody>
          <a:bodyPr>
            <a:normAutofit fontScale="70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To explain what leadership skills you need to apply.</a:t>
            </a:r>
          </a:p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85800" y="2856435"/>
            <a:ext cx="72069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Explain what the implications are to increasing caseloads.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5800" y="3431338"/>
            <a:ext cx="106229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Explain what options you have and include the benefits and contraindications.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85800" y="4006241"/>
            <a:ext cx="86948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Explain what data you might include and why.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85800" y="4581144"/>
            <a:ext cx="83579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Explain how this challenge will develop you.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23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75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17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28949" y="2266602"/>
            <a:ext cx="8610600" cy="1293028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893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31344" y="1928832"/>
            <a:ext cx="9810827" cy="3165683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>
                <a:latin typeface="Comic Sans MS" panose="030F0702030302020204" pitchFamily="66" charset="0"/>
                <a:cs typeface="Arial" panose="020B0604020202020204" pitchFamily="34" charset="0"/>
              </a:rPr>
              <a:t>The role of a therapy assistant practitioner is critical in providing effective healthcare service and ensuring positive patient outcomes. While Therapy assistant practitioners primarily support the work of a Qualified therapist, they also have the opportunity to demonstrate leadership skills within their role.</a:t>
            </a:r>
            <a:endParaRPr lang="en-GB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0316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25800" y="1966527"/>
            <a:ext cx="2406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37219" y="2949832"/>
            <a:ext cx="3096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daptability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598566" y="3635815"/>
            <a:ext cx="3031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689305" y="4600884"/>
            <a:ext cx="304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Decision-making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8307" y="3696291"/>
            <a:ext cx="2999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603955" y="1977890"/>
            <a:ext cx="40265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Teamwork and collaboration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312692" y="5876357"/>
            <a:ext cx="68018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Self-Reflection and Continuous Learning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868776" y="1349516"/>
            <a:ext cx="1716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Resilience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32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62526" y="1684421"/>
            <a:ext cx="994610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“ Provide all staff with personal development, access to appropriate education and training for their jobs, and line management support to enable them to fulfil their potential.”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44778" y="6063916"/>
            <a:ext cx="518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Department of Health and Social Care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68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620277" y="1138048"/>
            <a:ext cx="4609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Workload and Time constraint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46848" y="3334775"/>
            <a:ext cx="34896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Patient Care and Safety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54759" y="1874066"/>
            <a:ext cx="3657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Stress and Burnout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892490" y="4954298"/>
            <a:ext cx="6885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and Collaboration Challenges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163076" y="2558842"/>
            <a:ext cx="6885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Impact on Professional Development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47053" y="4093281"/>
            <a:ext cx="5355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Employee Retention and Recruitment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254757" y="5815315"/>
            <a:ext cx="2873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Patient Satisfaction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153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452326" y="829809"/>
            <a:ext cx="67926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Prioritization and Time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2344416"/>
            <a:ext cx="21367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452326" y="2344416"/>
            <a:ext cx="856550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Prioritizing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tasks allows you to allocate time and resources efficiently, ensuring that urgent cases receive prompt attention. Effective time management helps maintain productivity and reduces the risk of burnout. </a:t>
            </a:r>
          </a:p>
          <a:p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4671400"/>
            <a:ext cx="3209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Contraindications: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452326" y="4671400"/>
            <a:ext cx="772574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Over-prioritization may lead to neglecting less urgent cases, potentially compromising patient care. It is important to strike a balance between urgency and fairness in distributing your attention across the caseload. </a:t>
            </a:r>
          </a:p>
        </p:txBody>
      </p:sp>
    </p:spTree>
    <p:extLst>
      <p:ext uri="{BB962C8B-B14F-4D97-AF65-F5344CB8AC3E}">
        <p14:creationId xmlns:p14="http://schemas.microsoft.com/office/powerpoint/2010/main" val="4227556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42791" y="877077"/>
            <a:ext cx="6885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Delegation and Collaboration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2295331"/>
            <a:ext cx="2034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Benefits: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42791" y="2295331"/>
            <a:ext cx="74271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Delegating appropriate tasks to qualified colleagues or support staff can help distribute the workload and ensure comprehensive care for all patients. Collaboration fosters a team approach, promoting efficiency and shared responsibility.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4650357"/>
            <a:ext cx="3247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Contraindications: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42791" y="4650357"/>
            <a:ext cx="67740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Delegation should be done judiciously, considering the competencies and workload of team members. Inadequate communication or delegation without proper oversight may result in misunderstandings or compromised care</a:t>
            </a:r>
          </a:p>
        </p:txBody>
      </p:sp>
    </p:spTree>
    <p:extLst>
      <p:ext uri="{BB962C8B-B14F-4D97-AF65-F5344CB8AC3E}">
        <p14:creationId xmlns:p14="http://schemas.microsoft.com/office/powerpoint/2010/main" val="154453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36098" y="1045029"/>
            <a:ext cx="69046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Resource Allocation and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2295331"/>
            <a:ext cx="2034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Benefits: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42792" y="2295331"/>
            <a:ext cx="78563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Requesting additional resources, such as equipment or personnel, can help alleviate the burden of an increased caseload. Adequate staffing and necessary equipment enable better patient care and reduce individual workloads.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4438185"/>
            <a:ext cx="3247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Contraindications: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42792" y="4438185"/>
            <a:ext cx="69979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Resource constraints or budget limitations may make it challenging to secure additional resources. It is important to consider the feasibility and impact on overall operations before requesting additional resources. </a:t>
            </a:r>
          </a:p>
        </p:txBody>
      </p:sp>
    </p:spTree>
    <p:extLst>
      <p:ext uri="{BB962C8B-B14F-4D97-AF65-F5344CB8AC3E}">
        <p14:creationId xmlns:p14="http://schemas.microsoft.com/office/powerpoint/2010/main" val="369065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66726" y="914005"/>
            <a:ext cx="6064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Interdisciplinary Collaboration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2064498"/>
            <a:ext cx="2034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Benefits: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4550152"/>
            <a:ext cx="3247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Contraindications: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470988" y="2064498"/>
            <a:ext cx="86028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Collaborating with other healthcare professionals, such as therapists, nurses, or physicians, can facilitate shared decision-making, enhance coordination, and optimize patient care. It allows for a comprehensive approach to treatment and ensures alignment with overall patient goals.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70988" y="4550152"/>
            <a:ext cx="78563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Limited availability or strained communication channels may hinder effective interdisciplinary collaboration. It is essential to establish clear lines of communication and mutual understanding of roles and responsibilities. </a:t>
            </a:r>
          </a:p>
        </p:txBody>
      </p:sp>
    </p:spTree>
    <p:extLst>
      <p:ext uri="{BB962C8B-B14F-4D97-AF65-F5344CB8AC3E}">
        <p14:creationId xmlns:p14="http://schemas.microsoft.com/office/powerpoint/2010/main" val="422684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39951" y="802433"/>
            <a:ext cx="58223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Self-Care and Well-being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2064498"/>
            <a:ext cx="2034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Benefits: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4755426"/>
            <a:ext cx="3247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Contraindications: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69567" y="2064498"/>
            <a:ext cx="82855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Prioritizing self-care and well-being helps you maintain resilience, manage stress, and sustain your performance during periods of increased workload. Taking breaks, practicing mindfulness, and seeking support contribute to your overall well-being.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69567" y="4755426"/>
            <a:ext cx="7427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Neglecting self-care may lead to burnout, affecting your ability to provide quality care and negatively impacting your health. It is important to strike a balance between work and personal well-being. </a:t>
            </a:r>
          </a:p>
        </p:txBody>
      </p:sp>
    </p:spTree>
    <p:extLst>
      <p:ext uri="{BB962C8B-B14F-4D97-AF65-F5344CB8AC3E}">
        <p14:creationId xmlns:p14="http://schemas.microsoft.com/office/powerpoint/2010/main" val="240674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69974" y="623738"/>
            <a:ext cx="77444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Health Equalities Framework (HEF)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5941" y="1594636"/>
            <a:ext cx="71285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1. 	Social Determinants.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67951" y="2329506"/>
            <a:ext cx="7091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2. 	Genetic and Biological Determinants.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7951" y="3064376"/>
            <a:ext cx="10562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3. 	Communication Difficulties and Reduced Health Literacy Determinants.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7951" y="3751875"/>
            <a:ext cx="9181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4. 	Personal Health Behaviour and Lifestyle Risk Determinants.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5941" y="4439374"/>
            <a:ext cx="10534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5. 	Deficiencies in access to and the quality of healthcare and other service     	provisions.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153746" y="6164325"/>
            <a:ext cx="6176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Health Equalities Framework March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52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848240" y="2263688"/>
            <a:ext cx="57326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Balance and Postural control Measures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144413" y="3053742"/>
            <a:ext cx="6587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Range of Motion (ROM) measures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64292" y="1508016"/>
            <a:ext cx="57476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Functional Outcome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easures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272991" y="3772724"/>
            <a:ext cx="5355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Strength Measure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272991" y="4528396"/>
            <a:ext cx="32937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Pain Assessment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909525" y="5318450"/>
            <a:ext cx="4310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Quality of life Measures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19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94317" y="1725792"/>
            <a:ext cx="936793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Black </a:t>
            </a:r>
            <a:r>
              <a:rPr lang="en-GB" sz="24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</a:t>
            </a:r>
            <a:r>
              <a:rPr lang="en-GB" sz="2400" i="1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have shown there is a positive correlation between experience and outcomes and that patients can distinguish between clinical effectiveness, safety and their experiences. ‘Patient outcomes can increase patients experience ratings by 10%, similarly improving patient experience ratings will cause a 3% improvement on outcome scores</a:t>
            </a:r>
            <a:r>
              <a:rPr lang="en-GB" sz="2400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’.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This highlights how inherently linked PROMs and PREMs are and their importance in helping to provide superior quality of care.</a:t>
            </a: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04456" y="5952931"/>
            <a:ext cx="7240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Black, N, </a:t>
            </a:r>
            <a:r>
              <a:rPr lang="en-GB" dirty="0" err="1" smtClean="0"/>
              <a:t>Varaganum</a:t>
            </a:r>
            <a:r>
              <a:rPr lang="en-GB" dirty="0" smtClean="0"/>
              <a:t>, M. and Hutchings, A., 2014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778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158" y="-64573"/>
            <a:ext cx="4904643" cy="69225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551" y="0"/>
            <a:ext cx="5003218" cy="6965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054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637" y="0"/>
            <a:ext cx="4799125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0593" y="0"/>
            <a:ext cx="48411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46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596" y="0"/>
            <a:ext cx="4836308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0252" y="0"/>
            <a:ext cx="48855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59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1337" y="2011346"/>
            <a:ext cx="51217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Time Management and Prioritization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21700" y="979250"/>
            <a:ext cx="53359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Decision-Making and Critical Thinking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26711" y="4009269"/>
            <a:ext cx="37305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Adaptability and Flexibility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153026" y="3113613"/>
            <a:ext cx="50509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Team Collaboration and Leadership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813381" y="4428161"/>
            <a:ext cx="35942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Resilience and Self-Care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777864" y="5818406"/>
            <a:ext cx="64876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Continuous Learning and Professional Growth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766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596" y="0"/>
            <a:ext cx="11532636" cy="62141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98171" y="6214188"/>
            <a:ext cx="9320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NHS Scotland. Knowledge and skills framework guidance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321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12163" y="783772"/>
            <a:ext cx="5840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References</a:t>
            </a:r>
            <a:endParaRPr lang="en-GB" sz="3600" dirty="0"/>
          </a:p>
        </p:txBody>
      </p:sp>
      <p:sp>
        <p:nvSpPr>
          <p:cNvPr id="3" name="Rectangle 2"/>
          <p:cNvSpPr/>
          <p:nvPr/>
        </p:nvSpPr>
        <p:spPr>
          <a:xfrm>
            <a:off x="211494" y="3930593"/>
            <a:ext cx="119805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https://executive.nhs.wales/networks-and-planning/cctem/patient-hub/patient-reported-outcome-measures-and-patient-reported-experience-measures/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80391" y="2680348"/>
            <a:ext cx="10723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Black, N., </a:t>
            </a:r>
            <a:r>
              <a:rPr lang="en-GB" dirty="0" err="1">
                <a:latin typeface="Arial" panose="020B0604020202020204" pitchFamily="34" charset="0"/>
                <a:ea typeface="Times New Roman" panose="02020603050405020304" pitchFamily="18" charset="0"/>
              </a:rPr>
              <a:t>Varaganum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, M. and Hutchings, A., 2014. Relationship between patient reported experience (PREMs) and patient reported outcomes (PROMs) in elective surgery. </a:t>
            </a:r>
            <a:r>
              <a:rPr lang="en-GB" i="1" dirty="0">
                <a:latin typeface="Arial" panose="020B0604020202020204" pitchFamily="34" charset="0"/>
                <a:ea typeface="Times New Roman" panose="02020603050405020304" pitchFamily="18" charset="0"/>
              </a:rPr>
              <a:t>BMJ quality &amp; safety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Times New Roman" panose="02020603050405020304" pitchFamily="18" charset="0"/>
              </a:rPr>
              <a:t>23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(7), pp.534-542.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11494" y="1984101"/>
            <a:ext cx="106928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https://www.gov.uk/government/publications/the-nhs-constitution-for-england/the-nhs-constitution-for-england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67951" y="4780728"/>
            <a:ext cx="968517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https://www.ndti.org.uk/assets/files/The_Health_Equality_Framework_final_word.pdf</a:t>
            </a:r>
            <a:endParaRPr lang="en-GB" sz="2000" dirty="0"/>
          </a:p>
        </p:txBody>
      </p:sp>
      <p:sp>
        <p:nvSpPr>
          <p:cNvPr id="8" name="Rectangle 7"/>
          <p:cNvSpPr/>
          <p:nvPr/>
        </p:nvSpPr>
        <p:spPr>
          <a:xfrm>
            <a:off x="211494" y="5507753"/>
            <a:ext cx="112464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NHS Scotland. Knowledge and skills framework guidance. </a:t>
            </a:r>
            <a:r>
              <a:rPr lang="en-GB" dirty="0">
                <a:solidFill>
                  <a:srgbClr val="2752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http://www.ksf.scot.nhs.uk/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(accessed 11 Jan 2017).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708717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795bbee-07b4-4e79-98d8-0419d9871ca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52E948FA37F943B0514D0A14AFC95A" ma:contentTypeVersion="14" ma:contentTypeDescription="Create a new document." ma:contentTypeScope="" ma:versionID="fd5409d5b5486bd70998390ec3b63b6c">
  <xsd:schema xmlns:xsd="http://www.w3.org/2001/XMLSchema" xmlns:xs="http://www.w3.org/2001/XMLSchema" xmlns:p="http://schemas.microsoft.com/office/2006/metadata/properties" xmlns:ns3="2795bbee-07b4-4e79-98d8-0419d9871cad" xmlns:ns4="258d5018-feb4-45ec-8043-ac7152467c64" targetNamespace="http://schemas.microsoft.com/office/2006/metadata/properties" ma:root="true" ma:fieldsID="067f72269b3f2d761c2ecd0df6a716f4" ns3:_="" ns4:_="">
    <xsd:import namespace="2795bbee-07b4-4e79-98d8-0419d9871cad"/>
    <xsd:import namespace="258d5018-feb4-45ec-8043-ac7152467c6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System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795bbee-07b4-4e79-98d8-0419d9871c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8d5018-feb4-45ec-8043-ac7152467c6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B27559-4ACE-4D09-BF32-824474EADE1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2D99C5-93CF-45A8-8D16-AE348DE4C6F0}">
  <ds:schemaRefs>
    <ds:schemaRef ds:uri="http://purl.org/dc/terms/"/>
    <ds:schemaRef ds:uri="2795bbee-07b4-4e79-98d8-0419d9871cad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microsoft.com/office/infopath/2007/PartnerControls"/>
    <ds:schemaRef ds:uri="258d5018-feb4-45ec-8043-ac7152467c64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F94C690-6DFD-4D8B-A1D0-8D075A67FF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795bbee-07b4-4e79-98d8-0419d9871cad"/>
    <ds:schemaRef ds:uri="258d5018-feb4-45ec-8043-ac7152467c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1018</TotalTime>
  <Words>889</Words>
  <Application>Microsoft Office PowerPoint</Application>
  <PresentationFormat>Widescreen</PresentationFormat>
  <Paragraphs>95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Century Gothic</vt:lpstr>
      <vt:lpstr>Comic Sans MS</vt:lpstr>
      <vt:lpstr>Times New Roman</vt:lpstr>
      <vt:lpstr>Vapor Trail</vt:lpstr>
      <vt:lpstr>Leadership skills in the role of a therapy assistant practitioner</vt:lpstr>
      <vt:lpstr>The objectives of the presentation will be……..</vt:lpstr>
      <vt:lpstr>Introduction</vt:lpstr>
      <vt:lpstr>The role of a therapy assistant practitioner is critical in providing effective healthcare service and ensuring positive patient outcomes. While Therapy assistant practitioners primarily support the work of a Qualified therapist, they also have the opportunity to demonstrate leadership skills within their role.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skills in the role of a therapy assistant practitioner</dc:title>
  <dc:creator>Aled Williams (Hywel Dda UHB - Physiotherapy Asssistant Practitioner)</dc:creator>
  <cp:lastModifiedBy>Aled Williams (Hywel Dda UHB - Physiotherapy Asssistant Practitioner)</cp:lastModifiedBy>
  <cp:revision>75</cp:revision>
  <dcterms:created xsi:type="dcterms:W3CDTF">2023-11-08T19:11:57Z</dcterms:created>
  <dcterms:modified xsi:type="dcterms:W3CDTF">2023-11-15T17:19:10Z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0x0101006652E948FA37F943B0514D0A14AFC95A</vt:lpwstr>
  </property>
</Properties>
</file>