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58" r:id="rId3"/>
    <p:sldId id="256"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71" d="100"/>
          <a:sy n="71" d="100"/>
        </p:scale>
        <p:origin x="66" y="7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1/16/2018</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1/16/2018</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91DF9-8AD7-4325-B28D-04E4DF623F01}"/>
              </a:ext>
            </a:extLst>
          </p:cNvPr>
          <p:cNvSpPr>
            <a:spLocks noGrp="1"/>
          </p:cNvSpPr>
          <p:nvPr>
            <p:ph type="title"/>
          </p:nvPr>
        </p:nvSpPr>
        <p:spPr/>
        <p:txBody>
          <a:bodyPr>
            <a:normAutofit/>
          </a:bodyPr>
          <a:lstStyle/>
          <a:p>
            <a:r>
              <a:rPr lang="en-US" sz="4800" dirty="0">
                <a:solidFill>
                  <a:srgbClr val="DD9D31"/>
                </a:solidFill>
                <a:latin typeface="Calibri"/>
              </a:rPr>
              <a:t>Welcome</a:t>
            </a:r>
          </a:p>
        </p:txBody>
      </p:sp>
      <p:sp>
        <p:nvSpPr>
          <p:cNvPr id="3" name="Content Placeholder 2">
            <a:extLst>
              <a:ext uri="{FF2B5EF4-FFF2-40B4-BE49-F238E27FC236}">
                <a16:creationId xmlns:a16="http://schemas.microsoft.com/office/drawing/2014/main" id="{4F0FAA8A-6716-4C04-BDDE-10E986F5219D}"/>
              </a:ext>
            </a:extLst>
          </p:cNvPr>
          <p:cNvSpPr>
            <a:spLocks noGrp="1"/>
          </p:cNvSpPr>
          <p:nvPr>
            <p:ph idx="1"/>
          </p:nvPr>
        </p:nvSpPr>
        <p:spPr/>
        <p:txBody>
          <a:bodyPr/>
          <a:lstStyle/>
          <a:p>
            <a:r>
              <a:rPr lang="en-US" sz="2400" dirty="0">
                <a:solidFill>
                  <a:srgbClr val="000000"/>
                </a:solidFill>
              </a:rPr>
              <a:t>'</a:t>
            </a:r>
            <a:r>
              <a:rPr lang="en-US" sz="2400" dirty="0">
                <a:solidFill>
                  <a:srgbClr val="000000"/>
                </a:solidFill>
                <a:latin typeface="Times New Roman"/>
                <a:cs typeface="Times New Roman"/>
              </a:rPr>
              <a:t>'Universal Human Rights is the chance for Military intervention and the normalization of political correctness''</a:t>
            </a:r>
            <a:r>
              <a:rPr lang="en-US" dirty="0">
                <a:latin typeface="Times New Roman"/>
                <a:cs typeface="Times New Roman"/>
              </a:rPr>
              <a:t> ( </a:t>
            </a:r>
            <a:r>
              <a:rPr lang="en-US" dirty="0" err="1">
                <a:latin typeface="Times New Roman"/>
                <a:cs typeface="Times New Roman"/>
              </a:rPr>
              <a:t>Zizek</a:t>
            </a:r>
            <a:r>
              <a:rPr lang="en-US" dirty="0">
                <a:latin typeface="Times New Roman"/>
                <a:cs typeface="Times New Roman"/>
              </a:rPr>
              <a:t> 2005)</a:t>
            </a:r>
            <a:r>
              <a:rPr lang="en-US" dirty="0"/>
              <a:t>. - Neo Marxist writer </a:t>
            </a:r>
            <a:r>
              <a:rPr lang="en-US" dirty="0" err="1"/>
              <a:t>Slavoj</a:t>
            </a:r>
            <a:r>
              <a:rPr lang="en-US" dirty="0"/>
              <a:t> </a:t>
            </a:r>
            <a:r>
              <a:rPr lang="en-US" dirty="0" err="1"/>
              <a:t>Zizek</a:t>
            </a:r>
            <a:r>
              <a:rPr lang="en-US" dirty="0"/>
              <a:t>.</a:t>
            </a:r>
          </a:p>
        </p:txBody>
      </p:sp>
    </p:spTree>
    <p:extLst>
      <p:ext uri="{BB962C8B-B14F-4D97-AF65-F5344CB8AC3E}">
        <p14:creationId xmlns:p14="http://schemas.microsoft.com/office/powerpoint/2010/main" val="4224260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A5348-A519-43CB-8E3A-8A105C5B0560}"/>
              </a:ext>
            </a:extLst>
          </p:cNvPr>
          <p:cNvSpPr>
            <a:spLocks noGrp="1"/>
          </p:cNvSpPr>
          <p:nvPr>
            <p:ph type="title"/>
          </p:nvPr>
        </p:nvSpPr>
        <p:spPr/>
        <p:txBody>
          <a:bodyPr/>
          <a:lstStyle/>
          <a:p>
            <a:r>
              <a:rPr lang="en-US" u="sng" dirty="0">
                <a:solidFill>
                  <a:srgbClr val="000000"/>
                </a:solidFill>
              </a:rPr>
              <a:t>Aims and objectives</a:t>
            </a:r>
          </a:p>
        </p:txBody>
      </p:sp>
      <p:sp>
        <p:nvSpPr>
          <p:cNvPr id="3" name="Content Placeholder 2">
            <a:extLst>
              <a:ext uri="{FF2B5EF4-FFF2-40B4-BE49-F238E27FC236}">
                <a16:creationId xmlns:a16="http://schemas.microsoft.com/office/drawing/2014/main" id="{D24FE905-D15B-4601-AD0D-1CCEE7706B71}"/>
              </a:ext>
            </a:extLst>
          </p:cNvPr>
          <p:cNvSpPr>
            <a:spLocks noGrp="1"/>
          </p:cNvSpPr>
          <p:nvPr>
            <p:ph idx="1"/>
          </p:nvPr>
        </p:nvSpPr>
        <p:spPr/>
        <p:txBody>
          <a:bodyPr/>
          <a:lstStyle/>
          <a:p>
            <a:r>
              <a:rPr lang="en-US" dirty="0"/>
              <a:t>1) Defining what on earth being moral or withholding </a:t>
            </a:r>
            <a:r>
              <a:rPr lang="en-US" u="sng" dirty="0">
                <a:solidFill>
                  <a:srgbClr val="000000"/>
                </a:solidFill>
              </a:rPr>
              <a:t>MORALITY</a:t>
            </a:r>
            <a:r>
              <a:rPr lang="en-US" dirty="0">
                <a:solidFill>
                  <a:srgbClr val="FFFFFF"/>
                </a:solidFill>
              </a:rPr>
              <a:t> is.</a:t>
            </a:r>
          </a:p>
          <a:p>
            <a:pPr>
              <a:buClr>
                <a:srgbClr val="FFFFFF"/>
              </a:buClr>
            </a:pPr>
            <a:r>
              <a:rPr lang="en-US" dirty="0">
                <a:solidFill>
                  <a:srgbClr val="FFFFFF"/>
                </a:solidFill>
              </a:rPr>
              <a:t>2) Outlining 2 main ideas that have attacked the ideology of Human Rights.</a:t>
            </a:r>
          </a:p>
          <a:p>
            <a:pPr>
              <a:buClr>
                <a:srgbClr val="FFFFFF"/>
              </a:buClr>
            </a:pPr>
            <a:r>
              <a:rPr lang="en-US" dirty="0">
                <a:solidFill>
                  <a:srgbClr val="FFFFFF"/>
                </a:solidFill>
              </a:rPr>
              <a:t>3) Determining whether or not these arguments have any '' </a:t>
            </a:r>
            <a:r>
              <a:rPr lang="en-US" u="sng" dirty="0">
                <a:solidFill>
                  <a:srgbClr val="000000"/>
                </a:solidFill>
              </a:rPr>
              <a:t>Moral basis</a:t>
            </a:r>
            <a:r>
              <a:rPr lang="en-US" dirty="0">
                <a:solidFill>
                  <a:srgbClr val="FFFFFF"/>
                </a:solidFill>
              </a:rPr>
              <a:t>''.</a:t>
            </a:r>
          </a:p>
          <a:p>
            <a:pPr>
              <a:buClr>
                <a:srgbClr val="FFFFFF"/>
              </a:buClr>
            </a:pPr>
            <a:r>
              <a:rPr lang="en-US" dirty="0">
                <a:solidFill>
                  <a:srgbClr val="FFFFFF"/>
                </a:solidFill>
              </a:rPr>
              <a:t>4) Time to take your questions and hopefully answer them.</a:t>
            </a:r>
          </a:p>
          <a:p>
            <a:pPr>
              <a:buClr>
                <a:srgbClr val="FFFFFF"/>
              </a:buClr>
            </a:pPr>
            <a:endParaRPr lang="en-US" dirty="0">
              <a:solidFill>
                <a:srgbClr val="FFFFFF"/>
              </a:solidFill>
            </a:endParaRPr>
          </a:p>
        </p:txBody>
      </p:sp>
    </p:spTree>
    <p:extLst>
      <p:ext uri="{BB962C8B-B14F-4D97-AF65-F5344CB8AC3E}">
        <p14:creationId xmlns:p14="http://schemas.microsoft.com/office/powerpoint/2010/main" val="678384035"/>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4" name="Picture 4" descr="Image result for morality">
            <a:extLst>
              <a:ext uri="{FF2B5EF4-FFF2-40B4-BE49-F238E27FC236}">
                <a16:creationId xmlns:a16="http://schemas.microsoft.com/office/drawing/2014/main" id="{494B0FFB-4CEF-4236-8F1C-7C27C2598AF6}"/>
              </a:ext>
            </a:extLst>
          </p:cNvPr>
          <p:cNvPicPr>
            <a:picLocks noChangeAspect="1"/>
          </p:cNvPicPr>
          <p:nvPr/>
        </p:nvPicPr>
        <p:blipFill rotWithShape="1">
          <a:blip r:embed="rId3"/>
          <a:srcRect t="11779" b="673"/>
          <a:stretch/>
        </p:blipFill>
        <p:spPr>
          <a:xfrm>
            <a:off x="20" y="10"/>
            <a:ext cx="12191980" cy="6857990"/>
          </a:xfrm>
          <a:prstGeom prst="rect">
            <a:avLst/>
          </a:prstGeom>
        </p:spPr>
      </p:pic>
      <p:pic>
        <p:nvPicPr>
          <p:cNvPr id="9" name="Picture 8">
            <a:extLst>
              <a:ext uri="{FF2B5EF4-FFF2-40B4-BE49-F238E27FC236}">
                <a16:creationId xmlns:a16="http://schemas.microsoft.com/office/drawing/2014/main" id="{545F67A4-7428-47F3-AE14-8CA43D976E1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Freeform 5">
            <a:extLst>
              <a:ext uri="{FF2B5EF4-FFF2-40B4-BE49-F238E27FC236}">
                <a16:creationId xmlns:a16="http://schemas.microsoft.com/office/drawing/2014/main" id="{F4A20210-FA90-4B6D-8D2E-1B90054E097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3" name="Freeform 14">
            <a:extLst>
              <a:ext uri="{FF2B5EF4-FFF2-40B4-BE49-F238E27FC236}">
                <a16:creationId xmlns:a16="http://schemas.microsoft.com/office/drawing/2014/main" id="{39213B44-68B7-47E7-B506-5C79FCF8092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39084D60-65A6-45F8-8C17-3529E43F1C39}"/>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6" name="Straight Connector 15">
              <a:extLst>
                <a:ext uri="{FF2B5EF4-FFF2-40B4-BE49-F238E27FC236}">
                  <a16:creationId xmlns:a16="http://schemas.microsoft.com/office/drawing/2014/main" id="{444A2572-2BF1-4C8E-AF59-F3AD411D894D}"/>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5DF3485-B455-470C-8FA8-A1BDE087B88C}"/>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5E9DCD0-EE49-4CB4-89B6-C25F9861C358}"/>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713CF62-C96C-44E9-8C28-E3F2C6E7C62A}"/>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D06558F-07E9-4D78-A6F3-8BCFA9E73407}"/>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12D8773-83C0-4D51-9E1F-046DA7DA0DF5}"/>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880C3FB-3E2E-4054-A6D1-38176D6E2E00}"/>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05591A-6112-4B84-8E9E-923E43C4ED6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4884290-8E39-4425-BB4F-48D955C1F80D}"/>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0C383A3-6D77-41CE-8121-498BC3BA51FF}"/>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120A319-4A10-4542-B48C-5FB2714C4AC4}"/>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B15B038-50ED-419D-B142-C96EE418B5C8}"/>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BAFF2F4-75B2-4498-8559-BAE80D89B493}"/>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56AE167-8087-4A4B-B41D-5658EEBA6848}"/>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D353E8A-CBA6-44F9-9C00-D0AD27C96C5E}"/>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A2C318A-A79F-4CAD-BA7A-51427BF9ED2B}"/>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F2996E3-5E01-4F22-B23C-7CD0CF72C45A}"/>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60F6BC4-AB51-4DE7-B83C-E71FE4EC8623}"/>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F65FC1C-93BF-4ACA-BF17-17372DD108DA}"/>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9F9913C-8CCE-4D56-9D2A-0C2D68667696}"/>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0EDD18C-1AAD-48E5-AAAD-73F4B5643C3A}"/>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2D7A5C4-18C8-43E9-A50A-F87A362C8526}"/>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A0C484E-A224-4DB0-8C34-89BE54BD12F3}"/>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79BB438E-A25F-4A7F-B209-8899B7CEC42F}"/>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F8BA6DC-B1E9-4F32-A5CC-8F61976B697F}"/>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F6D95B2-1C8D-4156-AB05-523619B4FCD7}"/>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288409AD-A77F-4304-9E8B-08A4891C7074}"/>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62AD08A-B385-4D18-B948-8D53B3918486}"/>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32A413E-FF1A-46B1-BF8B-3C1C408B3440}"/>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CFF4E44-2BEB-4FAE-97C9-BC6E8296D11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0486C0A-9B93-46B8-932F-876BE26CEFE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1429BF5D-8D5B-4A48-89EE-8B779826EEC6}"/>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CDC996EE-5EB1-4943-A1E8-70810CBD67FC}"/>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2F833C8-E3CE-4399-B78B-9DD0EEA64C6C}"/>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07C92DB2-78F1-4872-B9C7-C658A78869C3}"/>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1F8A2FAA-05E1-448E-A606-FA9D67036C2D}"/>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5AAB5D1-1672-4825-88A7-D93923475E27}"/>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02CAAFDB-2BA2-4D04-8B8B-1241D5EC097B}"/>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C381B3C-0009-451B-BCB3-48F7810C1BAC}"/>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2A10544C-1EAD-47FB-A17E-52C622282632}"/>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A2540B37-D854-4525-93F8-410685438FEC}"/>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450DFE8-D07F-435C-B5A2-47D126FD9F8D}"/>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6C1A6513-2D5D-458C-B841-D5DD9844B845}"/>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9931CF18-850E-41CD-823E-D311BD5CCE1C}"/>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44497A09-1B1C-4EB6-B728-6FC3A1C125FB}"/>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FA60DE04-F3E8-437E-A2E4-A8A7BA01CB3A}"/>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CDBBA541-852C-4AE6-82E8-6BD13AFB4FF2}"/>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2FC3362F-AD7E-45D7-BE85-7C8DD81347C4}"/>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CD83E0F-C8AF-4D52-94DB-CD949A2B165D}"/>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60D5F865-890F-483F-B407-516CE6D22224}"/>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DE6A2505-E617-4419-AB05-10B779B5C23D}"/>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BDFF0D66-52FC-4F64-B67F-72D9EFEED15D}"/>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CC72040-7945-4051-989C-2B728F6D504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96EB6302-2333-45D4-AE20-B0F6D45CC13E}"/>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EECC1105-D16E-411D-B4B7-80BF039BF977}"/>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C7D2F518-4540-44DE-BC62-7D598EC99BBC}"/>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19566BC-880A-4113-A9C4-0017E5184C19}"/>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718E7D73-F4E4-4F5D-AFF9-EE491954A05C}"/>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8D0988A2-3571-4C16-BDEF-58254F04E5B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550BAC8-41FE-4300-910B-EE7BBD7A0C1D}"/>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38CD175C-18A7-4589-8C46-A61FEF6D9996}"/>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B6BE3031-FD1C-443C-9889-243CEEAEDF84}"/>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7E37BF5D-3732-41F2-B9AF-A56C9214D63B}"/>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077B6718-917A-4A01-BCF8-5C6E1217B2A0}"/>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1C23AB5B-98FB-43F1-B590-BBA79814F21C}"/>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D6EEC146-226B-4C83-9C1B-DD5495DE161D}"/>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9C24D094-41EF-4CA2-9834-B04793FA12C4}"/>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8DA46AD8-674F-46C3-8A22-280F78F91AC2}"/>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AE9D757B-CD9D-447C-8780-79F2FF875113}"/>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276B76E9-7342-43BC-B629-9180ABF5778A}"/>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3F25F68A-2DCB-4183-86F1-3428326E595B}"/>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BA5FA913-066C-4504-A753-026056454CE9}"/>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6A6E50AC-CA1E-4DD3-B85F-1720C019E68B}"/>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1224B2B1-DBD8-4BA8-8CEB-BFAC8A15D336}"/>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4DEFE1E7-69A3-47F5-B8B8-C0898281B6AF}"/>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66F1F489-762E-4979-9EBC-50A62330B8ED}"/>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927DF22C-20E6-4DED-B405-1B26C521863F}"/>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236FD8D7-6E0F-468E-B8C4-F4E6707112A5}"/>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6646333" y="2032000"/>
            <a:ext cx="4513792" cy="2819398"/>
          </a:xfrm>
        </p:spPr>
        <p:txBody>
          <a:bodyPr>
            <a:normAutofit/>
          </a:bodyPr>
          <a:lstStyle/>
          <a:p>
            <a:pPr>
              <a:lnSpc>
                <a:spcPct val="90000"/>
              </a:lnSpc>
            </a:pPr>
            <a:r>
              <a:rPr lang="en-US" sz="3000">
                <a:latin typeface="Calibri"/>
              </a:rPr>
              <a:t>''Does a general skepticism toward human rights have any moral basis and if so what might that be?''</a:t>
            </a:r>
            <a:endParaRPr lang="en-US" sz="3000"/>
          </a:p>
        </p:txBody>
      </p:sp>
      <p:sp>
        <p:nvSpPr>
          <p:cNvPr id="3" name="Subtitle 2"/>
          <p:cNvSpPr>
            <a:spLocks noGrp="1"/>
          </p:cNvSpPr>
          <p:nvPr>
            <p:ph type="subTitle" idx="1"/>
          </p:nvPr>
        </p:nvSpPr>
        <p:spPr>
          <a:xfrm>
            <a:off x="6646333" y="4851399"/>
            <a:ext cx="4513792" cy="914401"/>
          </a:xfrm>
        </p:spPr>
        <p:txBody>
          <a:bodyPr>
            <a:normAutofit/>
          </a:bodyPr>
          <a:lstStyle/>
          <a:p>
            <a:r>
              <a:rPr lang="en-US" dirty="0"/>
              <a:t>By </a:t>
            </a:r>
            <a:r>
              <a:rPr lang="en-US">
                <a:latin typeface="Rockwell"/>
              </a:rPr>
              <a:t>FREDERICK mate</a:t>
            </a:r>
          </a:p>
        </p:txBody>
      </p:sp>
    </p:spTree>
    <p:extLst>
      <p:ext uri="{BB962C8B-B14F-4D97-AF65-F5344CB8AC3E}">
        <p14:creationId xmlns:p14="http://schemas.microsoft.com/office/powerpoint/2010/main" val="2526593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94630-79C7-4A20-8A47-4AFCB831A214}"/>
              </a:ext>
            </a:extLst>
          </p:cNvPr>
          <p:cNvSpPr>
            <a:spLocks noGrp="1"/>
          </p:cNvSpPr>
          <p:nvPr>
            <p:ph type="title"/>
          </p:nvPr>
        </p:nvSpPr>
        <p:spPr/>
        <p:txBody>
          <a:bodyPr/>
          <a:lstStyle/>
          <a:p>
            <a:r>
              <a:rPr lang="en-US" dirty="0"/>
              <a:t>So how can one recognize morality in an argument?</a:t>
            </a:r>
          </a:p>
        </p:txBody>
      </p:sp>
      <p:sp>
        <p:nvSpPr>
          <p:cNvPr id="3" name="Content Placeholder 2">
            <a:extLst>
              <a:ext uri="{FF2B5EF4-FFF2-40B4-BE49-F238E27FC236}">
                <a16:creationId xmlns:a16="http://schemas.microsoft.com/office/drawing/2014/main" id="{58BAEBDF-577B-48B6-9C5A-E49AD91FB823}"/>
              </a:ext>
            </a:extLst>
          </p:cNvPr>
          <p:cNvSpPr>
            <a:spLocks noGrp="1"/>
          </p:cNvSpPr>
          <p:nvPr>
            <p:ph idx="1"/>
          </p:nvPr>
        </p:nvSpPr>
        <p:spPr/>
        <p:txBody>
          <a:bodyPr/>
          <a:lstStyle/>
          <a:p>
            <a:r>
              <a:rPr lang="en-US" dirty="0"/>
              <a:t>The best way in my eyes to deal with this first hurdle is to look at a simple definition of the term ''</a:t>
            </a:r>
            <a:r>
              <a:rPr lang="en-US" u="sng" dirty="0">
                <a:solidFill>
                  <a:srgbClr val="000000"/>
                </a:solidFill>
              </a:rPr>
              <a:t>MORALITY</a:t>
            </a:r>
            <a:r>
              <a:rPr lang="en-US" dirty="0"/>
              <a:t>''</a:t>
            </a:r>
          </a:p>
          <a:p>
            <a:pPr>
              <a:buClr>
                <a:srgbClr val="FFFFFF"/>
              </a:buClr>
            </a:pPr>
            <a:endParaRPr lang="en-US" dirty="0"/>
          </a:p>
          <a:p>
            <a:pPr>
              <a:buClr>
                <a:srgbClr val="FFFFFF"/>
              </a:buClr>
            </a:pPr>
            <a:endParaRPr lang="en-US" dirty="0"/>
          </a:p>
          <a:p>
            <a:pPr>
              <a:buClr>
                <a:srgbClr val="FFFFFF"/>
              </a:buClr>
            </a:pPr>
            <a:r>
              <a:rPr lang="en-US" dirty="0"/>
              <a:t>''Principles concerning the difference between wrong and right or bad or good behavior.'' (Oxford Dictionaries | English, 2018).</a:t>
            </a:r>
          </a:p>
        </p:txBody>
      </p:sp>
    </p:spTree>
    <p:extLst>
      <p:ext uri="{BB962C8B-B14F-4D97-AF65-F5344CB8AC3E}">
        <p14:creationId xmlns:p14="http://schemas.microsoft.com/office/powerpoint/2010/main" val="1371947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4" name="Picture 4" descr="Image result for what now">
            <a:extLst>
              <a:ext uri="{FF2B5EF4-FFF2-40B4-BE49-F238E27FC236}">
                <a16:creationId xmlns:a16="http://schemas.microsoft.com/office/drawing/2014/main" id="{CECD010D-43C8-4C84-86C7-2847BE87DAB2}"/>
              </a:ext>
            </a:extLst>
          </p:cNvPr>
          <p:cNvPicPr>
            <a:picLocks noChangeAspect="1"/>
          </p:cNvPicPr>
          <p:nvPr/>
        </p:nvPicPr>
        <p:blipFill>
          <a:blip r:embed="rId3"/>
          <a:stretch>
            <a:fillRect/>
          </a:stretch>
        </p:blipFill>
        <p:spPr>
          <a:xfrm>
            <a:off x="1358029" y="643463"/>
            <a:ext cx="5468748" cy="558035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2" name="Title 1">
            <a:extLst>
              <a:ext uri="{FF2B5EF4-FFF2-40B4-BE49-F238E27FC236}">
                <a16:creationId xmlns:a16="http://schemas.microsoft.com/office/drawing/2014/main" id="{2F4CE77E-C06E-446A-BC93-65803989D7CF}"/>
              </a:ext>
            </a:extLst>
          </p:cNvPr>
          <p:cNvSpPr>
            <a:spLocks noGrp="1"/>
          </p:cNvSpPr>
          <p:nvPr>
            <p:ph type="title"/>
          </p:nvPr>
        </p:nvSpPr>
        <p:spPr>
          <a:xfrm>
            <a:off x="7865806" y="643463"/>
            <a:ext cx="3706762" cy="1608124"/>
          </a:xfrm>
        </p:spPr>
        <p:txBody>
          <a:bodyPr>
            <a:normAutofit/>
          </a:bodyPr>
          <a:lstStyle/>
          <a:p>
            <a:r>
              <a:rPr lang="en-US" dirty="0"/>
              <a:t>So now what?</a:t>
            </a:r>
            <a:br>
              <a:rPr lang="en-US" dirty="0">
                <a:latin typeface="+mj-ea"/>
                <a:cs typeface="+mj-ea"/>
              </a:rPr>
            </a:br>
            <a:endParaRPr lang="en-US"/>
          </a:p>
        </p:txBody>
      </p:sp>
      <p:sp>
        <p:nvSpPr>
          <p:cNvPr id="3" name="Content Placeholder 2">
            <a:extLst>
              <a:ext uri="{FF2B5EF4-FFF2-40B4-BE49-F238E27FC236}">
                <a16:creationId xmlns:a16="http://schemas.microsoft.com/office/drawing/2014/main" id="{E6450954-4684-4E6E-908D-480F0DA5D3AD}"/>
              </a:ext>
            </a:extLst>
          </p:cNvPr>
          <p:cNvSpPr>
            <a:spLocks noGrp="1"/>
          </p:cNvSpPr>
          <p:nvPr>
            <p:ph idx="1"/>
          </p:nvPr>
        </p:nvSpPr>
        <p:spPr>
          <a:xfrm>
            <a:off x="7865806" y="2251587"/>
            <a:ext cx="3706762" cy="3972232"/>
          </a:xfrm>
        </p:spPr>
        <p:txBody>
          <a:bodyPr>
            <a:normAutofit/>
          </a:bodyPr>
          <a:lstStyle/>
          <a:p>
            <a:r>
              <a:rPr lang="en-US" dirty="0"/>
              <a:t>We can now use that definition as a basis for discussion now.</a:t>
            </a:r>
          </a:p>
          <a:p>
            <a:pPr>
              <a:buClr>
                <a:srgbClr val="FFFFFF"/>
              </a:buClr>
            </a:pPr>
            <a:endParaRPr lang="en-US" dirty="0"/>
          </a:p>
        </p:txBody>
      </p:sp>
    </p:spTree>
    <p:extLst>
      <p:ext uri="{BB962C8B-B14F-4D97-AF65-F5344CB8AC3E}">
        <p14:creationId xmlns:p14="http://schemas.microsoft.com/office/powerpoint/2010/main" val="27993796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E32B0-E0B6-4192-AC41-6170A4317379}"/>
              </a:ext>
            </a:extLst>
          </p:cNvPr>
          <p:cNvSpPr>
            <a:spLocks noGrp="1"/>
          </p:cNvSpPr>
          <p:nvPr>
            <p:ph type="title"/>
          </p:nvPr>
        </p:nvSpPr>
        <p:spPr/>
        <p:txBody>
          <a:bodyPr/>
          <a:lstStyle/>
          <a:p>
            <a:r>
              <a:rPr lang="en-US" dirty="0"/>
              <a:t>Critique one.</a:t>
            </a:r>
          </a:p>
        </p:txBody>
      </p:sp>
      <p:sp>
        <p:nvSpPr>
          <p:cNvPr id="3" name="Content Placeholder 2">
            <a:extLst>
              <a:ext uri="{FF2B5EF4-FFF2-40B4-BE49-F238E27FC236}">
                <a16:creationId xmlns:a16="http://schemas.microsoft.com/office/drawing/2014/main" id="{79D583D5-5D79-4403-B119-C16556F0071A}"/>
              </a:ext>
            </a:extLst>
          </p:cNvPr>
          <p:cNvSpPr>
            <a:spLocks noGrp="1"/>
          </p:cNvSpPr>
          <p:nvPr>
            <p:ph idx="1"/>
          </p:nvPr>
        </p:nvSpPr>
        <p:spPr/>
        <p:txBody>
          <a:bodyPr/>
          <a:lstStyle/>
          <a:p>
            <a:r>
              <a:rPr lang="en-US" dirty="0"/>
              <a:t>To begin, the concept of hypocrisy with human rights should be examined to draw out its weaknesses.</a:t>
            </a:r>
          </a:p>
          <a:p>
            <a:pPr>
              <a:buClr>
                <a:srgbClr val="FFFFFF"/>
              </a:buClr>
            </a:pPr>
            <a:r>
              <a:rPr lang="en-US" dirty="0"/>
              <a:t>This is because the concept of universal human rights has not always been adhered to over the course of history.</a:t>
            </a:r>
          </a:p>
          <a:p>
            <a:pPr>
              <a:buClr>
                <a:srgbClr val="FFFFFF"/>
              </a:buClr>
            </a:pPr>
            <a:r>
              <a:rPr lang="en-US" dirty="0"/>
              <a:t>This is seen as during the French Revolution 1789, '' The French National Constituent Assembly  proclaimed human rights as the ‘natural, unalienable and sacred rights of man’ and  yet Notoriously, the very assembly had abolished the privileges of the nobility and the clergy just a few weeks earlier’ (Mayer 2012: 1).</a:t>
            </a:r>
          </a:p>
          <a:p>
            <a:pPr>
              <a:buClr>
                <a:srgbClr val="FFFFFF"/>
              </a:buClr>
            </a:pPr>
            <a:endParaRPr lang="en-US" dirty="0"/>
          </a:p>
        </p:txBody>
      </p:sp>
    </p:spTree>
    <p:extLst>
      <p:ext uri="{BB962C8B-B14F-4D97-AF65-F5344CB8AC3E}">
        <p14:creationId xmlns:p14="http://schemas.microsoft.com/office/powerpoint/2010/main" val="12762439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DE5F-FFD2-4CBF-B617-96A833F3920D}"/>
              </a:ext>
            </a:extLst>
          </p:cNvPr>
          <p:cNvSpPr>
            <a:spLocks noGrp="1"/>
          </p:cNvSpPr>
          <p:nvPr>
            <p:ph type="title"/>
          </p:nvPr>
        </p:nvSpPr>
        <p:spPr/>
        <p:txBody>
          <a:bodyPr/>
          <a:lstStyle/>
          <a:p>
            <a:r>
              <a:rPr lang="en-US" dirty="0"/>
              <a:t>CRITIQUE TWO</a:t>
            </a:r>
          </a:p>
        </p:txBody>
      </p:sp>
      <p:sp>
        <p:nvSpPr>
          <p:cNvPr id="3" name="Content Placeholder 2">
            <a:extLst>
              <a:ext uri="{FF2B5EF4-FFF2-40B4-BE49-F238E27FC236}">
                <a16:creationId xmlns:a16="http://schemas.microsoft.com/office/drawing/2014/main" id="{0ADBB2CC-409B-40A5-967E-7FE4C635232D}"/>
              </a:ext>
            </a:extLst>
          </p:cNvPr>
          <p:cNvSpPr>
            <a:spLocks noGrp="1"/>
          </p:cNvSpPr>
          <p:nvPr>
            <p:ph idx="1"/>
          </p:nvPr>
        </p:nvSpPr>
        <p:spPr/>
        <p:txBody>
          <a:bodyPr/>
          <a:lstStyle/>
          <a:p>
            <a:r>
              <a:rPr lang="en-US" dirty="0"/>
              <a:t>Another criticism finds how although Human Rights seems to theoretically care for the masses, so why aren't the developing nations of the world thriving on it as much as the rich and predominately white developed ones?</a:t>
            </a:r>
          </a:p>
          <a:p>
            <a:pPr>
              <a:buClr>
                <a:srgbClr val="FFFFFF"/>
              </a:buClr>
            </a:pPr>
            <a:r>
              <a:rPr lang="en-US" dirty="0"/>
              <a:t>This is seen as </a:t>
            </a:r>
            <a:r>
              <a:rPr lang="en-US" dirty="0" err="1"/>
              <a:t>Zizek</a:t>
            </a:r>
            <a:r>
              <a:rPr lang="en-US" dirty="0"/>
              <a:t> argues that ''universal human rights are seemingly the authority of white, male property owners to exchange freely on the market, exploit workers  and women, and exert political tyranny.'' (</a:t>
            </a:r>
            <a:r>
              <a:rPr lang="en-US" dirty="0" err="1"/>
              <a:t>Zizek</a:t>
            </a:r>
            <a:r>
              <a:rPr lang="en-US" dirty="0"/>
              <a:t> 2005).</a:t>
            </a:r>
          </a:p>
        </p:txBody>
      </p:sp>
    </p:spTree>
    <p:extLst>
      <p:ext uri="{BB962C8B-B14F-4D97-AF65-F5344CB8AC3E}">
        <p14:creationId xmlns:p14="http://schemas.microsoft.com/office/powerpoint/2010/main" val="299964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30EFD79F-7790-479B-B7DB-BD0D8C101DD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81F7766-3BA7-4B20-ABA9-5431B073324F}"/>
              </a:ext>
            </a:extLst>
          </p:cNvPr>
          <p:cNvSpPr>
            <a:spLocks noGrp="1"/>
          </p:cNvSpPr>
          <p:nvPr>
            <p:ph type="title"/>
          </p:nvPr>
        </p:nvSpPr>
        <p:spPr>
          <a:xfrm>
            <a:off x="685799" y="1150076"/>
            <a:ext cx="3659389" cy="4557849"/>
          </a:xfrm>
        </p:spPr>
        <p:txBody>
          <a:bodyPr>
            <a:normAutofit/>
          </a:bodyPr>
          <a:lstStyle/>
          <a:p>
            <a:pPr algn="r"/>
            <a:r>
              <a:rPr lang="en-US" dirty="0"/>
              <a:t>conclusion</a:t>
            </a:r>
            <a:endParaRPr lang="en-US"/>
          </a:p>
        </p:txBody>
      </p:sp>
      <p:sp>
        <p:nvSpPr>
          <p:cNvPr id="3" name="Content Placeholder 2">
            <a:extLst>
              <a:ext uri="{FF2B5EF4-FFF2-40B4-BE49-F238E27FC236}">
                <a16:creationId xmlns:a16="http://schemas.microsoft.com/office/drawing/2014/main" id="{A3CA8757-54D8-41B4-BF12-88EB6A89AB01}"/>
              </a:ext>
            </a:extLst>
          </p:cNvPr>
          <p:cNvSpPr>
            <a:spLocks noGrp="1"/>
          </p:cNvSpPr>
          <p:nvPr>
            <p:ph idx="1"/>
          </p:nvPr>
        </p:nvSpPr>
        <p:spPr>
          <a:xfrm>
            <a:off x="4988658" y="1150076"/>
            <a:ext cx="6517543" cy="4557849"/>
          </a:xfrm>
        </p:spPr>
        <p:txBody>
          <a:bodyPr>
            <a:normAutofit/>
          </a:bodyPr>
          <a:lstStyle/>
          <a:p>
            <a:r>
              <a:rPr lang="en-US" dirty="0"/>
              <a:t>With our understanding of morality, we can now look at both arguments and come to a reasoned conclusion.</a:t>
            </a:r>
          </a:p>
          <a:p>
            <a:pPr>
              <a:buClr>
                <a:srgbClr val="FFFFFF"/>
              </a:buClr>
            </a:pPr>
            <a:r>
              <a:rPr lang="en-US" dirty="0"/>
              <a:t>Frist of all, with regard to critique one, I'll say it is grounded on a basis of morality. This is because it sets out the extents to which was wrong and it could have been made right.</a:t>
            </a:r>
          </a:p>
          <a:p>
            <a:pPr>
              <a:buClr>
                <a:srgbClr val="FFFFFF"/>
              </a:buClr>
            </a:pPr>
            <a:r>
              <a:rPr lang="en-US" dirty="0"/>
              <a:t>Lastly, I'll conclude that critique two was not based on a basis of morality. This is because what's to say whether or not universal human rights not aiding developed nations is a bad thing?</a:t>
            </a:r>
          </a:p>
        </p:txBody>
      </p:sp>
    </p:spTree>
    <p:extLst>
      <p:ext uri="{BB962C8B-B14F-4D97-AF65-F5344CB8AC3E}">
        <p14:creationId xmlns:p14="http://schemas.microsoft.com/office/powerpoint/2010/main" val="456798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ACA26-F7B9-4A57-93B3-AA0A3C61C59C}"/>
              </a:ext>
            </a:extLst>
          </p:cNvPr>
          <p:cNvSpPr>
            <a:spLocks noGrp="1"/>
          </p:cNvSpPr>
          <p:nvPr>
            <p:ph type="title"/>
          </p:nvPr>
        </p:nvSpPr>
        <p:spPr/>
        <p:txBody>
          <a:bodyPr/>
          <a:lstStyle/>
          <a:p>
            <a:r>
              <a:rPr lang="en-US" dirty="0"/>
              <a:t>Bibliography</a:t>
            </a:r>
            <a:endParaRPr lang="en-US" dirty="0" err="1"/>
          </a:p>
        </p:txBody>
      </p:sp>
      <p:sp>
        <p:nvSpPr>
          <p:cNvPr id="3" name="Content Placeholder 2">
            <a:extLst>
              <a:ext uri="{FF2B5EF4-FFF2-40B4-BE49-F238E27FC236}">
                <a16:creationId xmlns:a16="http://schemas.microsoft.com/office/drawing/2014/main" id="{DDB4E54B-2F39-4C41-87E8-A084FB45FCB0}"/>
              </a:ext>
            </a:extLst>
          </p:cNvPr>
          <p:cNvSpPr>
            <a:spLocks noGrp="1"/>
          </p:cNvSpPr>
          <p:nvPr>
            <p:ph idx="1"/>
          </p:nvPr>
        </p:nvSpPr>
        <p:spPr/>
        <p:txBody>
          <a:bodyPr/>
          <a:lstStyle/>
          <a:p>
            <a:r>
              <a:rPr lang="en-US" dirty="0"/>
              <a:t>Mayer, B 2012 ‘Universalism v. Magic Circles: Human Rights’ Outsiders,</a:t>
            </a:r>
            <a:r>
              <a:rPr lang="en-US" i="1" dirty="0"/>
              <a:t> CRITICAL INTERNATIONAL LAW: POST-REALISM, POST COLONIALISM AND TRASNATIONALISM, Prabhakar Singh, Vik Kanwar, eds</a:t>
            </a:r>
            <a:r>
              <a:rPr lang="en-US" dirty="0"/>
              <a:t>., Oxford: Oxford University Press.</a:t>
            </a:r>
          </a:p>
          <a:p>
            <a:pPr>
              <a:buClr>
                <a:srgbClr val="FFFFFF"/>
              </a:buClr>
            </a:pPr>
            <a:r>
              <a:rPr lang="en-US" dirty="0"/>
              <a:t>Oxford Dictionaries | English. (2018). </a:t>
            </a:r>
            <a:r>
              <a:rPr lang="en-US" i="1" dirty="0"/>
              <a:t>morality | Definition of morality in English by Oxford Dictionaries</a:t>
            </a:r>
            <a:r>
              <a:rPr lang="en-US" dirty="0"/>
              <a:t>. [online] Available at: https://en.oxforddictionaries.com/definition/morality [Accessed 13 Jan. 2018]</a:t>
            </a:r>
          </a:p>
          <a:p>
            <a:pPr>
              <a:buClr>
                <a:srgbClr val="FFFFFF"/>
              </a:buClr>
            </a:pPr>
            <a:r>
              <a:rPr lang="en-US" dirty="0" err="1"/>
              <a:t>Zizek</a:t>
            </a:r>
            <a:r>
              <a:rPr lang="en-US" dirty="0"/>
              <a:t>, S 2005 ‘Against Human Rights’, Vol 34 </a:t>
            </a:r>
            <a:r>
              <a:rPr lang="en-US" i="1" dirty="0"/>
              <a:t>New Left Review</a:t>
            </a:r>
            <a:r>
              <a:rPr lang="en-US" dirty="0"/>
              <a:t> 115, 129.</a:t>
            </a:r>
          </a:p>
          <a:p>
            <a:pPr>
              <a:buClr>
                <a:srgbClr val="FFFFFF"/>
              </a:buClr>
            </a:pPr>
            <a:endParaRPr lang="en-US" dirty="0"/>
          </a:p>
        </p:txBody>
      </p:sp>
    </p:spTree>
    <p:extLst>
      <p:ext uri="{BB962C8B-B14F-4D97-AF65-F5344CB8AC3E}">
        <p14:creationId xmlns:p14="http://schemas.microsoft.com/office/powerpoint/2010/main" val="2171208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4" name="Picture 4" descr="Image result for human rights">
            <a:extLst>
              <a:ext uri="{FF2B5EF4-FFF2-40B4-BE49-F238E27FC236}">
                <a16:creationId xmlns:a16="http://schemas.microsoft.com/office/drawing/2014/main" id="{08705FBA-4527-4B8F-A3E3-489FDE793040}"/>
              </a:ext>
            </a:extLst>
          </p:cNvPr>
          <p:cNvPicPr>
            <a:picLocks noChangeAspect="1"/>
          </p:cNvPicPr>
          <p:nvPr/>
        </p:nvPicPr>
        <p:blipFill>
          <a:blip r:embed="rId3"/>
          <a:stretch>
            <a:fillRect/>
          </a:stretch>
        </p:blipFill>
        <p:spPr>
          <a:xfrm>
            <a:off x="643464" y="846937"/>
            <a:ext cx="6897878" cy="5173408"/>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2" name="Title 1">
            <a:extLst>
              <a:ext uri="{FF2B5EF4-FFF2-40B4-BE49-F238E27FC236}">
                <a16:creationId xmlns:a16="http://schemas.microsoft.com/office/drawing/2014/main" id="{4CA404F5-239C-438F-9AC1-5D83B4EE706B}"/>
              </a:ext>
            </a:extLst>
          </p:cNvPr>
          <p:cNvSpPr>
            <a:spLocks noGrp="1"/>
          </p:cNvSpPr>
          <p:nvPr>
            <p:ph type="title"/>
          </p:nvPr>
        </p:nvSpPr>
        <p:spPr>
          <a:xfrm>
            <a:off x="7865806" y="643463"/>
            <a:ext cx="3706762" cy="1608124"/>
          </a:xfrm>
        </p:spPr>
        <p:txBody>
          <a:bodyPr>
            <a:normAutofit/>
          </a:bodyPr>
          <a:lstStyle/>
          <a:p>
            <a:r>
              <a:rPr lang="en-US" dirty="0"/>
              <a:t>Thank you for listening</a:t>
            </a:r>
          </a:p>
        </p:txBody>
      </p:sp>
      <p:sp>
        <p:nvSpPr>
          <p:cNvPr id="3" name="Content Placeholder 2">
            <a:extLst>
              <a:ext uri="{FF2B5EF4-FFF2-40B4-BE49-F238E27FC236}">
                <a16:creationId xmlns:a16="http://schemas.microsoft.com/office/drawing/2014/main" id="{EB31EBDC-6AB2-4340-B3C5-CD9EB64EF0D5}"/>
              </a:ext>
            </a:extLst>
          </p:cNvPr>
          <p:cNvSpPr>
            <a:spLocks noGrp="1"/>
          </p:cNvSpPr>
          <p:nvPr>
            <p:ph idx="1"/>
          </p:nvPr>
        </p:nvSpPr>
        <p:spPr>
          <a:xfrm>
            <a:off x="7865806" y="2251587"/>
            <a:ext cx="3706762" cy="3972232"/>
          </a:xfrm>
        </p:spPr>
        <p:txBody>
          <a:bodyPr>
            <a:normAutofit/>
          </a:bodyPr>
          <a:lstStyle/>
          <a:p>
            <a:r>
              <a:rPr lang="en-US" dirty="0"/>
              <a:t>Any questions?</a:t>
            </a:r>
          </a:p>
          <a:p>
            <a:pPr>
              <a:buClr>
                <a:srgbClr val="FFFFFF"/>
              </a:buClr>
            </a:pPr>
            <a:endParaRPr lang="en-US" dirty="0"/>
          </a:p>
        </p:txBody>
      </p:sp>
    </p:spTree>
    <p:extLst>
      <p:ext uri="{BB962C8B-B14F-4D97-AF65-F5344CB8AC3E}">
        <p14:creationId xmlns:p14="http://schemas.microsoft.com/office/powerpoint/2010/main" val="16102081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Celestial</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Celestial</vt:lpstr>
      <vt:lpstr>Welcome</vt:lpstr>
      <vt:lpstr>Aims and objectives</vt:lpstr>
      <vt:lpstr>''Does a general skepticism toward human rights have any moral basis and if so what might that be?''</vt:lpstr>
      <vt:lpstr>So how can one recognize morality in an argument?</vt:lpstr>
      <vt:lpstr>So now what? </vt:lpstr>
      <vt:lpstr>Critique one.</vt:lpstr>
      <vt:lpstr>CRITIQUE TWO</vt:lpstr>
      <vt:lpstr>conclusion</vt:lpstr>
      <vt:lpstr>Bibliography</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lastModifiedBy> </cp:lastModifiedBy>
  <cp:revision>2</cp:revision>
  <dcterms:created xsi:type="dcterms:W3CDTF">2014-09-12T02:08:24Z</dcterms:created>
  <dcterms:modified xsi:type="dcterms:W3CDTF">2018-01-16T13:35:35Z</dcterms:modified>
</cp:coreProperties>
</file>