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2"/>
    <p:sldId id="261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69" r:id="rId11"/>
    <p:sldId id="268" r:id="rId12"/>
    <p:sldId id="271" r:id="rId13"/>
    <p:sldId id="272" r:id="rId14"/>
    <p:sldId id="273" r:id="rId15"/>
    <p:sldId id="267" r:id="rId16"/>
    <p:sldId id="275" r:id="rId17"/>
    <p:sldId id="279" r:id="rId18"/>
    <p:sldId id="278" r:id="rId19"/>
    <p:sldId id="276" r:id="rId20"/>
    <p:sldId id="277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54363" autoAdjust="0"/>
  </p:normalViewPr>
  <p:slideViewPr>
    <p:cSldViewPr>
      <p:cViewPr varScale="1">
        <p:scale>
          <a:sx n="48" d="100"/>
          <a:sy n="48" d="100"/>
        </p:scale>
        <p:origin x="-157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7EB2530-9629-4AF0-9D22-2AFAF64E80C6}" type="doc">
      <dgm:prSet loTypeId="urn:microsoft.com/office/officeart/2005/8/layout/cycle6" loCatId="cycle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F5B4FF07-5434-49AA-A957-9630ABB8731C}">
      <dgm:prSet phldrT="[Text]"/>
      <dgm:spPr/>
      <dgm:t>
        <a:bodyPr/>
        <a:lstStyle/>
        <a:p>
          <a:r>
            <a:rPr lang="en-GB" dirty="0" smtClean="0"/>
            <a:t>Methods </a:t>
          </a:r>
          <a:endParaRPr lang="en-GB" dirty="0"/>
        </a:p>
      </dgm:t>
    </dgm:pt>
    <dgm:pt modelId="{691C2786-424B-4F49-ADA2-B7227FE27D28}" type="parTrans" cxnId="{9D93273E-43D4-4405-A03E-E85E5BCF0B17}">
      <dgm:prSet/>
      <dgm:spPr/>
      <dgm:t>
        <a:bodyPr/>
        <a:lstStyle/>
        <a:p>
          <a:endParaRPr lang="en-GB"/>
        </a:p>
      </dgm:t>
    </dgm:pt>
    <dgm:pt modelId="{B5DF99C5-5A65-4198-995D-27D7DAE8ADBC}" type="sibTrans" cxnId="{9D93273E-43D4-4405-A03E-E85E5BCF0B17}">
      <dgm:prSet/>
      <dgm:spPr/>
      <dgm:t>
        <a:bodyPr/>
        <a:lstStyle/>
        <a:p>
          <a:endParaRPr lang="en-GB"/>
        </a:p>
      </dgm:t>
    </dgm:pt>
    <dgm:pt modelId="{335A1C85-F745-4DE6-B176-4650EDD40142}">
      <dgm:prSet phldrT="[Text]"/>
      <dgm:spPr/>
      <dgm:t>
        <a:bodyPr/>
        <a:lstStyle/>
        <a:p>
          <a:r>
            <a:rPr lang="en-GB" dirty="0" smtClean="0"/>
            <a:t>Tools and technology</a:t>
          </a:r>
          <a:endParaRPr lang="en-GB" dirty="0"/>
        </a:p>
      </dgm:t>
    </dgm:pt>
    <dgm:pt modelId="{A2F67F08-C3E6-43BD-BF26-A162BF61E754}" type="parTrans" cxnId="{20C0F7BC-C144-4349-85DE-59DE4A43291C}">
      <dgm:prSet/>
      <dgm:spPr/>
      <dgm:t>
        <a:bodyPr/>
        <a:lstStyle/>
        <a:p>
          <a:endParaRPr lang="en-GB"/>
        </a:p>
      </dgm:t>
    </dgm:pt>
    <dgm:pt modelId="{0FCD5780-536B-4428-9FB3-77B31751540A}" type="sibTrans" cxnId="{20C0F7BC-C144-4349-85DE-59DE4A43291C}">
      <dgm:prSet/>
      <dgm:spPr/>
      <dgm:t>
        <a:bodyPr/>
        <a:lstStyle/>
        <a:p>
          <a:endParaRPr lang="en-GB"/>
        </a:p>
      </dgm:t>
    </dgm:pt>
    <dgm:pt modelId="{F8550534-2B94-4576-9358-632DF7FF1A26}">
      <dgm:prSet phldrT="[Text]"/>
      <dgm:spPr/>
      <dgm:t>
        <a:bodyPr/>
        <a:lstStyle/>
        <a:p>
          <a:r>
            <a:rPr lang="en-GB" dirty="0" smtClean="0"/>
            <a:t>Social ideas</a:t>
          </a:r>
          <a:endParaRPr lang="en-GB" dirty="0"/>
        </a:p>
      </dgm:t>
    </dgm:pt>
    <dgm:pt modelId="{5D872743-5681-4CB1-B349-31C82871D613}" type="parTrans" cxnId="{75EF0D96-1BF0-4FD2-89DF-9233FC779280}">
      <dgm:prSet/>
      <dgm:spPr/>
      <dgm:t>
        <a:bodyPr/>
        <a:lstStyle/>
        <a:p>
          <a:endParaRPr lang="en-GB"/>
        </a:p>
      </dgm:t>
    </dgm:pt>
    <dgm:pt modelId="{67D441EA-2442-4D52-B99E-DBF4F1F2A5C9}" type="sibTrans" cxnId="{75EF0D96-1BF0-4FD2-89DF-9233FC779280}">
      <dgm:prSet/>
      <dgm:spPr/>
      <dgm:t>
        <a:bodyPr/>
        <a:lstStyle/>
        <a:p>
          <a:endParaRPr lang="en-GB"/>
        </a:p>
      </dgm:t>
    </dgm:pt>
    <dgm:pt modelId="{1DB1D20E-2400-4ED6-A180-95761A48E876}">
      <dgm:prSet phldrT="[Text]"/>
      <dgm:spPr/>
      <dgm:t>
        <a:bodyPr/>
        <a:lstStyle/>
        <a:p>
          <a:r>
            <a:rPr lang="en-GB" dirty="0" smtClean="0"/>
            <a:t>Subsistence </a:t>
          </a:r>
          <a:endParaRPr lang="en-GB" dirty="0"/>
        </a:p>
      </dgm:t>
    </dgm:pt>
    <dgm:pt modelId="{0A81B20C-8253-4C5A-A91B-F4A8CEC42FEB}" type="sibTrans" cxnId="{7FEE7B4B-971B-48AE-A09B-3DD750826FF5}">
      <dgm:prSet/>
      <dgm:spPr/>
      <dgm:t>
        <a:bodyPr/>
        <a:lstStyle/>
        <a:p>
          <a:endParaRPr lang="en-GB"/>
        </a:p>
      </dgm:t>
    </dgm:pt>
    <dgm:pt modelId="{7A43119B-15CB-4023-B9FB-8F20FDAAAD24}" type="parTrans" cxnId="{7FEE7B4B-971B-48AE-A09B-3DD750826FF5}">
      <dgm:prSet/>
      <dgm:spPr/>
      <dgm:t>
        <a:bodyPr/>
        <a:lstStyle/>
        <a:p>
          <a:endParaRPr lang="en-GB"/>
        </a:p>
      </dgm:t>
    </dgm:pt>
    <dgm:pt modelId="{7F0EE9BA-1DA7-4D13-8589-4B49A3771804}">
      <dgm:prSet phldrT="[Text]"/>
      <dgm:spPr/>
      <dgm:t>
        <a:bodyPr/>
        <a:lstStyle/>
        <a:p>
          <a:r>
            <a:rPr lang="en-GB" dirty="0" smtClean="0"/>
            <a:t>Conditions </a:t>
          </a:r>
          <a:endParaRPr lang="en-GB" dirty="0"/>
        </a:p>
      </dgm:t>
    </dgm:pt>
    <dgm:pt modelId="{AC67C9A8-7C84-436E-81F1-FB0584378477}" type="sibTrans" cxnId="{3B80552F-3590-495B-84FA-0EE9D1A10CDE}">
      <dgm:prSet/>
      <dgm:spPr/>
      <dgm:t>
        <a:bodyPr/>
        <a:lstStyle/>
        <a:p>
          <a:endParaRPr lang="en-GB"/>
        </a:p>
      </dgm:t>
    </dgm:pt>
    <dgm:pt modelId="{206B9B50-E481-438A-80FA-481345D855A6}" type="parTrans" cxnId="{3B80552F-3590-495B-84FA-0EE9D1A10CDE}">
      <dgm:prSet/>
      <dgm:spPr/>
      <dgm:t>
        <a:bodyPr/>
        <a:lstStyle/>
        <a:p>
          <a:endParaRPr lang="en-GB"/>
        </a:p>
      </dgm:t>
    </dgm:pt>
    <dgm:pt modelId="{49429372-5895-4DF5-B388-52824A143419}" type="pres">
      <dgm:prSet presAssocID="{A7EB2530-9629-4AF0-9D22-2AFAF64E80C6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8D33AC0A-5BB2-4673-B105-919D133B2EC2}" type="pres">
      <dgm:prSet presAssocID="{7F0EE9BA-1DA7-4D13-8589-4B49A3771804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0B32A38-4BD5-4525-ACEA-4EC94D1CF26E}" type="pres">
      <dgm:prSet presAssocID="{7F0EE9BA-1DA7-4D13-8589-4B49A3771804}" presName="spNode" presStyleCnt="0"/>
      <dgm:spPr/>
    </dgm:pt>
    <dgm:pt modelId="{C26A2370-23C2-40AB-9091-805828D12DEC}" type="pres">
      <dgm:prSet presAssocID="{AC67C9A8-7C84-436E-81F1-FB0584378477}" presName="sibTrans" presStyleLbl="sibTrans1D1" presStyleIdx="0" presStyleCnt="5"/>
      <dgm:spPr/>
      <dgm:t>
        <a:bodyPr/>
        <a:lstStyle/>
        <a:p>
          <a:endParaRPr lang="en-GB"/>
        </a:p>
      </dgm:t>
    </dgm:pt>
    <dgm:pt modelId="{7F874434-E7F1-4F3F-AD72-2E869E9810F2}" type="pres">
      <dgm:prSet presAssocID="{1DB1D20E-2400-4ED6-A180-95761A48E876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1B09211-4871-4C19-95D6-46FD67F20DA4}" type="pres">
      <dgm:prSet presAssocID="{1DB1D20E-2400-4ED6-A180-95761A48E876}" presName="spNode" presStyleCnt="0"/>
      <dgm:spPr/>
    </dgm:pt>
    <dgm:pt modelId="{0494DF7E-403C-4DED-B003-10EEFE62C671}" type="pres">
      <dgm:prSet presAssocID="{0A81B20C-8253-4C5A-A91B-F4A8CEC42FEB}" presName="sibTrans" presStyleLbl="sibTrans1D1" presStyleIdx="1" presStyleCnt="5"/>
      <dgm:spPr/>
      <dgm:t>
        <a:bodyPr/>
        <a:lstStyle/>
        <a:p>
          <a:endParaRPr lang="en-GB"/>
        </a:p>
      </dgm:t>
    </dgm:pt>
    <dgm:pt modelId="{C7BD6069-94FC-45D9-9046-C8800C303F60}" type="pres">
      <dgm:prSet presAssocID="{F5B4FF07-5434-49AA-A957-9630ABB8731C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FFE3364-E7CB-4D40-BACA-6AC2FE4944F7}" type="pres">
      <dgm:prSet presAssocID="{F5B4FF07-5434-49AA-A957-9630ABB8731C}" presName="spNode" presStyleCnt="0"/>
      <dgm:spPr/>
    </dgm:pt>
    <dgm:pt modelId="{1BC8E116-C92E-431E-960C-7347DABDCB62}" type="pres">
      <dgm:prSet presAssocID="{B5DF99C5-5A65-4198-995D-27D7DAE8ADBC}" presName="sibTrans" presStyleLbl="sibTrans1D1" presStyleIdx="2" presStyleCnt="5"/>
      <dgm:spPr/>
      <dgm:t>
        <a:bodyPr/>
        <a:lstStyle/>
        <a:p>
          <a:endParaRPr lang="en-GB"/>
        </a:p>
      </dgm:t>
    </dgm:pt>
    <dgm:pt modelId="{E7C0F099-5BA1-46DE-868E-58486B1C4D22}" type="pres">
      <dgm:prSet presAssocID="{335A1C85-F745-4DE6-B176-4650EDD40142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77B70C1-6D7D-44C4-BE48-91D7D5F41374}" type="pres">
      <dgm:prSet presAssocID="{335A1C85-F745-4DE6-B176-4650EDD40142}" presName="spNode" presStyleCnt="0"/>
      <dgm:spPr/>
    </dgm:pt>
    <dgm:pt modelId="{4BA0A773-5638-469E-BC61-630921BC3B21}" type="pres">
      <dgm:prSet presAssocID="{0FCD5780-536B-4428-9FB3-77B31751540A}" presName="sibTrans" presStyleLbl="sibTrans1D1" presStyleIdx="3" presStyleCnt="5"/>
      <dgm:spPr/>
      <dgm:t>
        <a:bodyPr/>
        <a:lstStyle/>
        <a:p>
          <a:endParaRPr lang="en-GB"/>
        </a:p>
      </dgm:t>
    </dgm:pt>
    <dgm:pt modelId="{C52E7E5B-C9E6-4A0B-B0FC-80CDDD1E53ED}" type="pres">
      <dgm:prSet presAssocID="{F8550534-2B94-4576-9358-632DF7FF1A26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ABA3186-484F-4857-A4AB-692304E4DCDF}" type="pres">
      <dgm:prSet presAssocID="{F8550534-2B94-4576-9358-632DF7FF1A26}" presName="spNode" presStyleCnt="0"/>
      <dgm:spPr/>
    </dgm:pt>
    <dgm:pt modelId="{415FD370-A16A-42AC-9E7D-3EE9991C3999}" type="pres">
      <dgm:prSet presAssocID="{67D441EA-2442-4D52-B99E-DBF4F1F2A5C9}" presName="sibTrans" presStyleLbl="sibTrans1D1" presStyleIdx="4" presStyleCnt="5"/>
      <dgm:spPr/>
      <dgm:t>
        <a:bodyPr/>
        <a:lstStyle/>
        <a:p>
          <a:endParaRPr lang="en-GB"/>
        </a:p>
      </dgm:t>
    </dgm:pt>
  </dgm:ptLst>
  <dgm:cxnLst>
    <dgm:cxn modelId="{3B80552F-3590-495B-84FA-0EE9D1A10CDE}" srcId="{A7EB2530-9629-4AF0-9D22-2AFAF64E80C6}" destId="{7F0EE9BA-1DA7-4D13-8589-4B49A3771804}" srcOrd="0" destOrd="0" parTransId="{206B9B50-E481-438A-80FA-481345D855A6}" sibTransId="{AC67C9A8-7C84-436E-81F1-FB0584378477}"/>
    <dgm:cxn modelId="{426B4B82-7479-482B-B06E-DB4B7CB117A3}" type="presOf" srcId="{F5B4FF07-5434-49AA-A957-9630ABB8731C}" destId="{C7BD6069-94FC-45D9-9046-C8800C303F60}" srcOrd="0" destOrd="0" presId="urn:microsoft.com/office/officeart/2005/8/layout/cycle6"/>
    <dgm:cxn modelId="{3BF7CEE3-052E-49FC-9906-5B4A2C71BD79}" type="presOf" srcId="{67D441EA-2442-4D52-B99E-DBF4F1F2A5C9}" destId="{415FD370-A16A-42AC-9E7D-3EE9991C3999}" srcOrd="0" destOrd="0" presId="urn:microsoft.com/office/officeart/2005/8/layout/cycle6"/>
    <dgm:cxn modelId="{CA4C161C-7ED2-4E98-ACF8-8BA7E36B22DC}" type="presOf" srcId="{7F0EE9BA-1DA7-4D13-8589-4B49A3771804}" destId="{8D33AC0A-5BB2-4673-B105-919D133B2EC2}" srcOrd="0" destOrd="0" presId="urn:microsoft.com/office/officeart/2005/8/layout/cycle6"/>
    <dgm:cxn modelId="{9D126B05-70D2-44FF-B7E9-D8CB0A50B570}" type="presOf" srcId="{F8550534-2B94-4576-9358-632DF7FF1A26}" destId="{C52E7E5B-C9E6-4A0B-B0FC-80CDDD1E53ED}" srcOrd="0" destOrd="0" presId="urn:microsoft.com/office/officeart/2005/8/layout/cycle6"/>
    <dgm:cxn modelId="{75EF0D96-1BF0-4FD2-89DF-9233FC779280}" srcId="{A7EB2530-9629-4AF0-9D22-2AFAF64E80C6}" destId="{F8550534-2B94-4576-9358-632DF7FF1A26}" srcOrd="4" destOrd="0" parTransId="{5D872743-5681-4CB1-B349-31C82871D613}" sibTransId="{67D441EA-2442-4D52-B99E-DBF4F1F2A5C9}"/>
    <dgm:cxn modelId="{6302D9D3-B4F3-4CD4-8F96-4A4407587064}" type="presOf" srcId="{0FCD5780-536B-4428-9FB3-77B31751540A}" destId="{4BA0A773-5638-469E-BC61-630921BC3B21}" srcOrd="0" destOrd="0" presId="urn:microsoft.com/office/officeart/2005/8/layout/cycle6"/>
    <dgm:cxn modelId="{20C0F7BC-C144-4349-85DE-59DE4A43291C}" srcId="{A7EB2530-9629-4AF0-9D22-2AFAF64E80C6}" destId="{335A1C85-F745-4DE6-B176-4650EDD40142}" srcOrd="3" destOrd="0" parTransId="{A2F67F08-C3E6-43BD-BF26-A162BF61E754}" sibTransId="{0FCD5780-536B-4428-9FB3-77B31751540A}"/>
    <dgm:cxn modelId="{7E85E5FE-4A6B-4D87-AA59-A3D74F491BF6}" type="presOf" srcId="{0A81B20C-8253-4C5A-A91B-F4A8CEC42FEB}" destId="{0494DF7E-403C-4DED-B003-10EEFE62C671}" srcOrd="0" destOrd="0" presId="urn:microsoft.com/office/officeart/2005/8/layout/cycle6"/>
    <dgm:cxn modelId="{AB5E098D-47DB-47F6-861E-C9AC59C44767}" type="presOf" srcId="{B5DF99C5-5A65-4198-995D-27D7DAE8ADBC}" destId="{1BC8E116-C92E-431E-960C-7347DABDCB62}" srcOrd="0" destOrd="0" presId="urn:microsoft.com/office/officeart/2005/8/layout/cycle6"/>
    <dgm:cxn modelId="{16E9E9F9-9678-4BD1-8D1C-ADC7F2359B9D}" type="presOf" srcId="{A7EB2530-9629-4AF0-9D22-2AFAF64E80C6}" destId="{49429372-5895-4DF5-B388-52824A143419}" srcOrd="0" destOrd="0" presId="urn:microsoft.com/office/officeart/2005/8/layout/cycle6"/>
    <dgm:cxn modelId="{2FA841EF-9644-4BE3-8023-3F94B70465FC}" type="presOf" srcId="{1DB1D20E-2400-4ED6-A180-95761A48E876}" destId="{7F874434-E7F1-4F3F-AD72-2E869E9810F2}" srcOrd="0" destOrd="0" presId="urn:microsoft.com/office/officeart/2005/8/layout/cycle6"/>
    <dgm:cxn modelId="{F7DD055A-8219-467F-BDBB-0A2BB432E0F3}" type="presOf" srcId="{335A1C85-F745-4DE6-B176-4650EDD40142}" destId="{E7C0F099-5BA1-46DE-868E-58486B1C4D22}" srcOrd="0" destOrd="0" presId="urn:microsoft.com/office/officeart/2005/8/layout/cycle6"/>
    <dgm:cxn modelId="{9D93273E-43D4-4405-A03E-E85E5BCF0B17}" srcId="{A7EB2530-9629-4AF0-9D22-2AFAF64E80C6}" destId="{F5B4FF07-5434-49AA-A957-9630ABB8731C}" srcOrd="2" destOrd="0" parTransId="{691C2786-424B-4F49-ADA2-B7227FE27D28}" sibTransId="{B5DF99C5-5A65-4198-995D-27D7DAE8ADBC}"/>
    <dgm:cxn modelId="{7FEE7B4B-971B-48AE-A09B-3DD750826FF5}" srcId="{A7EB2530-9629-4AF0-9D22-2AFAF64E80C6}" destId="{1DB1D20E-2400-4ED6-A180-95761A48E876}" srcOrd="1" destOrd="0" parTransId="{7A43119B-15CB-4023-B9FB-8F20FDAAAD24}" sibTransId="{0A81B20C-8253-4C5A-A91B-F4A8CEC42FEB}"/>
    <dgm:cxn modelId="{A00F93F8-C329-45FE-A9F0-158F4954F069}" type="presOf" srcId="{AC67C9A8-7C84-436E-81F1-FB0584378477}" destId="{C26A2370-23C2-40AB-9091-805828D12DEC}" srcOrd="0" destOrd="0" presId="urn:microsoft.com/office/officeart/2005/8/layout/cycle6"/>
    <dgm:cxn modelId="{F5FFA477-B8AE-467E-AC09-D71085799BE6}" type="presParOf" srcId="{49429372-5895-4DF5-B388-52824A143419}" destId="{8D33AC0A-5BB2-4673-B105-919D133B2EC2}" srcOrd="0" destOrd="0" presId="urn:microsoft.com/office/officeart/2005/8/layout/cycle6"/>
    <dgm:cxn modelId="{E3E31528-6252-49B1-901F-F36DE6BA7A19}" type="presParOf" srcId="{49429372-5895-4DF5-B388-52824A143419}" destId="{C0B32A38-4BD5-4525-ACEA-4EC94D1CF26E}" srcOrd="1" destOrd="0" presId="urn:microsoft.com/office/officeart/2005/8/layout/cycle6"/>
    <dgm:cxn modelId="{BEA2A1A0-E43F-46FA-93A8-1F7E01C00E12}" type="presParOf" srcId="{49429372-5895-4DF5-B388-52824A143419}" destId="{C26A2370-23C2-40AB-9091-805828D12DEC}" srcOrd="2" destOrd="0" presId="urn:microsoft.com/office/officeart/2005/8/layout/cycle6"/>
    <dgm:cxn modelId="{FE2D13BE-116B-45C7-B651-6CCF0718E127}" type="presParOf" srcId="{49429372-5895-4DF5-B388-52824A143419}" destId="{7F874434-E7F1-4F3F-AD72-2E869E9810F2}" srcOrd="3" destOrd="0" presId="urn:microsoft.com/office/officeart/2005/8/layout/cycle6"/>
    <dgm:cxn modelId="{D643F575-3BE5-40B8-B16F-5C9D96916A83}" type="presParOf" srcId="{49429372-5895-4DF5-B388-52824A143419}" destId="{01B09211-4871-4C19-95D6-46FD67F20DA4}" srcOrd="4" destOrd="0" presId="urn:microsoft.com/office/officeart/2005/8/layout/cycle6"/>
    <dgm:cxn modelId="{1C25BF73-0442-43A1-9C23-B1423FC777B5}" type="presParOf" srcId="{49429372-5895-4DF5-B388-52824A143419}" destId="{0494DF7E-403C-4DED-B003-10EEFE62C671}" srcOrd="5" destOrd="0" presId="urn:microsoft.com/office/officeart/2005/8/layout/cycle6"/>
    <dgm:cxn modelId="{1A340445-1374-4494-8D84-FC307609A48F}" type="presParOf" srcId="{49429372-5895-4DF5-B388-52824A143419}" destId="{C7BD6069-94FC-45D9-9046-C8800C303F60}" srcOrd="6" destOrd="0" presId="urn:microsoft.com/office/officeart/2005/8/layout/cycle6"/>
    <dgm:cxn modelId="{965449C2-E827-4E07-A459-0E45A49B6B03}" type="presParOf" srcId="{49429372-5895-4DF5-B388-52824A143419}" destId="{AFFE3364-E7CB-4D40-BACA-6AC2FE4944F7}" srcOrd="7" destOrd="0" presId="urn:microsoft.com/office/officeart/2005/8/layout/cycle6"/>
    <dgm:cxn modelId="{B5D5E370-6295-4BDC-8446-0970A1D34FBE}" type="presParOf" srcId="{49429372-5895-4DF5-B388-52824A143419}" destId="{1BC8E116-C92E-431E-960C-7347DABDCB62}" srcOrd="8" destOrd="0" presId="urn:microsoft.com/office/officeart/2005/8/layout/cycle6"/>
    <dgm:cxn modelId="{2254F0EA-3762-443D-9BEF-D36DB289CA7B}" type="presParOf" srcId="{49429372-5895-4DF5-B388-52824A143419}" destId="{E7C0F099-5BA1-46DE-868E-58486B1C4D22}" srcOrd="9" destOrd="0" presId="urn:microsoft.com/office/officeart/2005/8/layout/cycle6"/>
    <dgm:cxn modelId="{7E9545D2-EC13-4EEA-AE94-2688B46E9A31}" type="presParOf" srcId="{49429372-5895-4DF5-B388-52824A143419}" destId="{F77B70C1-6D7D-44C4-BE48-91D7D5F41374}" srcOrd="10" destOrd="0" presId="urn:microsoft.com/office/officeart/2005/8/layout/cycle6"/>
    <dgm:cxn modelId="{AB04DA36-6341-4A04-A870-B1F78D586069}" type="presParOf" srcId="{49429372-5895-4DF5-B388-52824A143419}" destId="{4BA0A773-5638-469E-BC61-630921BC3B21}" srcOrd="11" destOrd="0" presId="urn:microsoft.com/office/officeart/2005/8/layout/cycle6"/>
    <dgm:cxn modelId="{4A64A593-BA40-4CD3-B45E-DB432C24B8A6}" type="presParOf" srcId="{49429372-5895-4DF5-B388-52824A143419}" destId="{C52E7E5B-C9E6-4A0B-B0FC-80CDDD1E53ED}" srcOrd="12" destOrd="0" presId="urn:microsoft.com/office/officeart/2005/8/layout/cycle6"/>
    <dgm:cxn modelId="{38BDA04B-EB7B-4E88-9AA0-0F7B68988196}" type="presParOf" srcId="{49429372-5895-4DF5-B388-52824A143419}" destId="{3ABA3186-484F-4857-A4AB-692304E4DCDF}" srcOrd="13" destOrd="0" presId="urn:microsoft.com/office/officeart/2005/8/layout/cycle6"/>
    <dgm:cxn modelId="{498E3E9B-17EC-4A3D-9E62-FC26A7B5809E}" type="presParOf" srcId="{49429372-5895-4DF5-B388-52824A143419}" destId="{415FD370-A16A-42AC-9E7D-3EE9991C3999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D763FDF-AB76-4142-8168-FF23ECE5BD67}" type="doc">
      <dgm:prSet loTypeId="urn:microsoft.com/office/officeart/2005/8/layout/hProcess11" loCatId="process" qsTypeId="urn:microsoft.com/office/officeart/2005/8/quickstyle/simple1" qsCatId="simple" csTypeId="urn:microsoft.com/office/officeart/2005/8/colors/colorful3" csCatId="colorful" phldr="1"/>
      <dgm:spPr/>
    </dgm:pt>
    <dgm:pt modelId="{027E5099-EC20-433A-B5F1-FFAB452A2477}">
      <dgm:prSet phldrT="[Text]"/>
      <dgm:spPr/>
      <dgm:t>
        <a:bodyPr/>
        <a:lstStyle/>
        <a:p>
          <a:r>
            <a:rPr lang="en-GB" dirty="0" smtClean="0"/>
            <a:t>Savagery </a:t>
          </a:r>
          <a:endParaRPr lang="en-GB" dirty="0"/>
        </a:p>
      </dgm:t>
    </dgm:pt>
    <dgm:pt modelId="{C4EA84EE-3100-4B5A-ACF2-AC28DAB97469}" type="parTrans" cxnId="{8EB176CF-6A48-404C-B736-966100F21C54}">
      <dgm:prSet/>
      <dgm:spPr/>
      <dgm:t>
        <a:bodyPr/>
        <a:lstStyle/>
        <a:p>
          <a:endParaRPr lang="en-GB"/>
        </a:p>
      </dgm:t>
    </dgm:pt>
    <dgm:pt modelId="{0042ACA5-70C6-4C94-8B75-D676543773C6}" type="sibTrans" cxnId="{8EB176CF-6A48-404C-B736-966100F21C54}">
      <dgm:prSet/>
      <dgm:spPr/>
      <dgm:t>
        <a:bodyPr/>
        <a:lstStyle/>
        <a:p>
          <a:endParaRPr lang="en-GB"/>
        </a:p>
      </dgm:t>
    </dgm:pt>
    <dgm:pt modelId="{16E68804-C3CE-4946-95DB-F65ECDEAD67D}">
      <dgm:prSet phldrT="[Text]"/>
      <dgm:spPr/>
      <dgm:t>
        <a:bodyPr/>
        <a:lstStyle/>
        <a:p>
          <a:r>
            <a:rPr lang="en-GB" dirty="0" smtClean="0"/>
            <a:t>Barbarism </a:t>
          </a:r>
          <a:endParaRPr lang="en-GB" dirty="0"/>
        </a:p>
      </dgm:t>
    </dgm:pt>
    <dgm:pt modelId="{56254A12-F04C-47B4-924C-AB1E27C4A29A}" type="parTrans" cxnId="{1EDE11C1-9F82-4BE8-A05D-E47A14F182A5}">
      <dgm:prSet/>
      <dgm:spPr/>
      <dgm:t>
        <a:bodyPr/>
        <a:lstStyle/>
        <a:p>
          <a:endParaRPr lang="en-GB"/>
        </a:p>
      </dgm:t>
    </dgm:pt>
    <dgm:pt modelId="{A0FB2761-14C0-449A-93FC-00F0B1C9E8D1}" type="sibTrans" cxnId="{1EDE11C1-9F82-4BE8-A05D-E47A14F182A5}">
      <dgm:prSet/>
      <dgm:spPr/>
      <dgm:t>
        <a:bodyPr/>
        <a:lstStyle/>
        <a:p>
          <a:endParaRPr lang="en-GB"/>
        </a:p>
      </dgm:t>
    </dgm:pt>
    <dgm:pt modelId="{591FD42E-2EC5-44E1-A0A5-5DE11F51BE86}">
      <dgm:prSet phldrT="[Text]"/>
      <dgm:spPr/>
      <dgm:t>
        <a:bodyPr/>
        <a:lstStyle/>
        <a:p>
          <a:r>
            <a:rPr lang="en-GB" dirty="0" smtClean="0"/>
            <a:t>Civilised </a:t>
          </a:r>
          <a:endParaRPr lang="en-GB" dirty="0"/>
        </a:p>
      </dgm:t>
    </dgm:pt>
    <dgm:pt modelId="{0A7928A9-7772-42AE-A91C-7897BC15F247}" type="parTrans" cxnId="{64F26039-A5A0-4913-BFA8-645708FFE320}">
      <dgm:prSet/>
      <dgm:spPr/>
      <dgm:t>
        <a:bodyPr/>
        <a:lstStyle/>
        <a:p>
          <a:endParaRPr lang="en-GB"/>
        </a:p>
      </dgm:t>
    </dgm:pt>
    <dgm:pt modelId="{35741BC0-5C5D-4CC8-9589-C983C2D97D48}" type="sibTrans" cxnId="{64F26039-A5A0-4913-BFA8-645708FFE320}">
      <dgm:prSet/>
      <dgm:spPr/>
      <dgm:t>
        <a:bodyPr/>
        <a:lstStyle/>
        <a:p>
          <a:endParaRPr lang="en-GB"/>
        </a:p>
      </dgm:t>
    </dgm:pt>
    <dgm:pt modelId="{579B4486-C91B-49DC-8DF9-345E95B7B1D8}" type="pres">
      <dgm:prSet presAssocID="{0D763FDF-AB76-4142-8168-FF23ECE5BD67}" presName="Name0" presStyleCnt="0">
        <dgm:presLayoutVars>
          <dgm:dir/>
          <dgm:resizeHandles val="exact"/>
        </dgm:presLayoutVars>
      </dgm:prSet>
      <dgm:spPr/>
    </dgm:pt>
    <dgm:pt modelId="{3E027C0D-B127-4265-80DF-032393741B03}" type="pres">
      <dgm:prSet presAssocID="{0D763FDF-AB76-4142-8168-FF23ECE5BD67}" presName="arrow" presStyleLbl="bgShp" presStyleIdx="0" presStyleCnt="1" custLinFactNeighborY="-2185"/>
      <dgm:spPr/>
    </dgm:pt>
    <dgm:pt modelId="{DEEA748A-5B58-4459-9F72-3786CCD51F2E}" type="pres">
      <dgm:prSet presAssocID="{0D763FDF-AB76-4142-8168-FF23ECE5BD67}" presName="points" presStyleCnt="0"/>
      <dgm:spPr/>
    </dgm:pt>
    <dgm:pt modelId="{7064D957-CD3C-44DF-B7C8-3FDFF30CD3EA}" type="pres">
      <dgm:prSet presAssocID="{027E5099-EC20-433A-B5F1-FFAB452A2477}" presName="compositeA" presStyleCnt="0"/>
      <dgm:spPr/>
    </dgm:pt>
    <dgm:pt modelId="{572BA3DA-3B5A-46C5-8CD8-6A27C4C0F268}" type="pres">
      <dgm:prSet presAssocID="{027E5099-EC20-433A-B5F1-FFAB452A2477}" presName="textA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55C1FB7-8E1A-45B7-A5E3-0025F6BA6BC2}" type="pres">
      <dgm:prSet presAssocID="{027E5099-EC20-433A-B5F1-FFAB452A2477}" presName="circleA" presStyleLbl="node1" presStyleIdx="0" presStyleCnt="3"/>
      <dgm:spPr/>
    </dgm:pt>
    <dgm:pt modelId="{2F217ED1-F05E-40A3-83E4-AD6C1C0B28ED}" type="pres">
      <dgm:prSet presAssocID="{027E5099-EC20-433A-B5F1-FFAB452A2477}" presName="spaceA" presStyleCnt="0"/>
      <dgm:spPr/>
    </dgm:pt>
    <dgm:pt modelId="{732FFDC9-A628-47C2-A039-CD0788FADCA9}" type="pres">
      <dgm:prSet presAssocID="{0042ACA5-70C6-4C94-8B75-D676543773C6}" presName="space" presStyleCnt="0"/>
      <dgm:spPr/>
    </dgm:pt>
    <dgm:pt modelId="{82FBE0C4-F688-47E3-A9B4-4C542C2D15F7}" type="pres">
      <dgm:prSet presAssocID="{16E68804-C3CE-4946-95DB-F65ECDEAD67D}" presName="compositeB" presStyleCnt="0"/>
      <dgm:spPr/>
    </dgm:pt>
    <dgm:pt modelId="{FCA8768D-C65B-420A-A8F2-A6F82DA4DFEB}" type="pres">
      <dgm:prSet presAssocID="{16E68804-C3CE-4946-95DB-F65ECDEAD67D}" presName="textB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8124D55-04B1-41A5-BAFF-21C407BA7F18}" type="pres">
      <dgm:prSet presAssocID="{16E68804-C3CE-4946-95DB-F65ECDEAD67D}" presName="circleB" presStyleLbl="node1" presStyleIdx="1" presStyleCnt="3"/>
      <dgm:spPr/>
    </dgm:pt>
    <dgm:pt modelId="{C679E8CB-0AD0-42A2-B72D-58992BF734E0}" type="pres">
      <dgm:prSet presAssocID="{16E68804-C3CE-4946-95DB-F65ECDEAD67D}" presName="spaceB" presStyleCnt="0"/>
      <dgm:spPr/>
    </dgm:pt>
    <dgm:pt modelId="{4D4BED61-157D-43D0-802B-AE643C2B99EC}" type="pres">
      <dgm:prSet presAssocID="{A0FB2761-14C0-449A-93FC-00F0B1C9E8D1}" presName="space" presStyleCnt="0"/>
      <dgm:spPr/>
    </dgm:pt>
    <dgm:pt modelId="{B58B84EE-1E61-49FE-9B5B-CCA6F842A39A}" type="pres">
      <dgm:prSet presAssocID="{591FD42E-2EC5-44E1-A0A5-5DE11F51BE86}" presName="compositeA" presStyleCnt="0"/>
      <dgm:spPr/>
    </dgm:pt>
    <dgm:pt modelId="{4DB42468-EECF-443A-95AB-A1151F3E7DED}" type="pres">
      <dgm:prSet presAssocID="{591FD42E-2EC5-44E1-A0A5-5DE11F51BE86}" presName="textA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AA04292-B878-41D2-9675-8D62D5BDA8E5}" type="pres">
      <dgm:prSet presAssocID="{591FD42E-2EC5-44E1-A0A5-5DE11F51BE86}" presName="circleA" presStyleLbl="node1" presStyleIdx="2" presStyleCnt="3"/>
      <dgm:spPr/>
    </dgm:pt>
    <dgm:pt modelId="{50FA70CD-766E-461A-984C-ABFF52606004}" type="pres">
      <dgm:prSet presAssocID="{591FD42E-2EC5-44E1-A0A5-5DE11F51BE86}" presName="spaceA" presStyleCnt="0"/>
      <dgm:spPr/>
    </dgm:pt>
  </dgm:ptLst>
  <dgm:cxnLst>
    <dgm:cxn modelId="{64F26039-A5A0-4913-BFA8-645708FFE320}" srcId="{0D763FDF-AB76-4142-8168-FF23ECE5BD67}" destId="{591FD42E-2EC5-44E1-A0A5-5DE11F51BE86}" srcOrd="2" destOrd="0" parTransId="{0A7928A9-7772-42AE-A91C-7897BC15F247}" sibTransId="{35741BC0-5C5D-4CC8-9589-C983C2D97D48}"/>
    <dgm:cxn modelId="{9E0B547E-8183-4806-AB9E-178D1E31F9D8}" type="presOf" srcId="{591FD42E-2EC5-44E1-A0A5-5DE11F51BE86}" destId="{4DB42468-EECF-443A-95AB-A1151F3E7DED}" srcOrd="0" destOrd="0" presId="urn:microsoft.com/office/officeart/2005/8/layout/hProcess11"/>
    <dgm:cxn modelId="{8EB176CF-6A48-404C-B736-966100F21C54}" srcId="{0D763FDF-AB76-4142-8168-FF23ECE5BD67}" destId="{027E5099-EC20-433A-B5F1-FFAB452A2477}" srcOrd="0" destOrd="0" parTransId="{C4EA84EE-3100-4B5A-ACF2-AC28DAB97469}" sibTransId="{0042ACA5-70C6-4C94-8B75-D676543773C6}"/>
    <dgm:cxn modelId="{1EDE11C1-9F82-4BE8-A05D-E47A14F182A5}" srcId="{0D763FDF-AB76-4142-8168-FF23ECE5BD67}" destId="{16E68804-C3CE-4946-95DB-F65ECDEAD67D}" srcOrd="1" destOrd="0" parTransId="{56254A12-F04C-47B4-924C-AB1E27C4A29A}" sibTransId="{A0FB2761-14C0-449A-93FC-00F0B1C9E8D1}"/>
    <dgm:cxn modelId="{658978E7-80C2-4671-BC57-C54FDE54015C}" type="presOf" srcId="{16E68804-C3CE-4946-95DB-F65ECDEAD67D}" destId="{FCA8768D-C65B-420A-A8F2-A6F82DA4DFEB}" srcOrd="0" destOrd="0" presId="urn:microsoft.com/office/officeart/2005/8/layout/hProcess11"/>
    <dgm:cxn modelId="{2AFB32F9-73DC-47F7-B1D3-21755DDCA0B3}" type="presOf" srcId="{0D763FDF-AB76-4142-8168-FF23ECE5BD67}" destId="{579B4486-C91B-49DC-8DF9-345E95B7B1D8}" srcOrd="0" destOrd="0" presId="urn:microsoft.com/office/officeart/2005/8/layout/hProcess11"/>
    <dgm:cxn modelId="{25DEBAC1-2478-4E14-BB27-70338D3035BE}" type="presOf" srcId="{027E5099-EC20-433A-B5F1-FFAB452A2477}" destId="{572BA3DA-3B5A-46C5-8CD8-6A27C4C0F268}" srcOrd="0" destOrd="0" presId="urn:microsoft.com/office/officeart/2005/8/layout/hProcess11"/>
    <dgm:cxn modelId="{2B4A3981-73CD-438E-A540-FF9EB10AA5D7}" type="presParOf" srcId="{579B4486-C91B-49DC-8DF9-345E95B7B1D8}" destId="{3E027C0D-B127-4265-80DF-032393741B03}" srcOrd="0" destOrd="0" presId="urn:microsoft.com/office/officeart/2005/8/layout/hProcess11"/>
    <dgm:cxn modelId="{A0765F1B-45AB-41F7-9E3F-208353795B43}" type="presParOf" srcId="{579B4486-C91B-49DC-8DF9-345E95B7B1D8}" destId="{DEEA748A-5B58-4459-9F72-3786CCD51F2E}" srcOrd="1" destOrd="0" presId="urn:microsoft.com/office/officeart/2005/8/layout/hProcess11"/>
    <dgm:cxn modelId="{46A18AD7-DB51-4344-92F2-731972565D3A}" type="presParOf" srcId="{DEEA748A-5B58-4459-9F72-3786CCD51F2E}" destId="{7064D957-CD3C-44DF-B7C8-3FDFF30CD3EA}" srcOrd="0" destOrd="0" presId="urn:microsoft.com/office/officeart/2005/8/layout/hProcess11"/>
    <dgm:cxn modelId="{0CA7CEA2-B86E-4B2B-8CAD-8160DC287278}" type="presParOf" srcId="{7064D957-CD3C-44DF-B7C8-3FDFF30CD3EA}" destId="{572BA3DA-3B5A-46C5-8CD8-6A27C4C0F268}" srcOrd="0" destOrd="0" presId="urn:microsoft.com/office/officeart/2005/8/layout/hProcess11"/>
    <dgm:cxn modelId="{8638168D-64C5-4409-AFF1-618D0388479E}" type="presParOf" srcId="{7064D957-CD3C-44DF-B7C8-3FDFF30CD3EA}" destId="{055C1FB7-8E1A-45B7-A5E3-0025F6BA6BC2}" srcOrd="1" destOrd="0" presId="urn:microsoft.com/office/officeart/2005/8/layout/hProcess11"/>
    <dgm:cxn modelId="{4CBF36A4-A983-4419-8034-019FB8174E94}" type="presParOf" srcId="{7064D957-CD3C-44DF-B7C8-3FDFF30CD3EA}" destId="{2F217ED1-F05E-40A3-83E4-AD6C1C0B28ED}" srcOrd="2" destOrd="0" presId="urn:microsoft.com/office/officeart/2005/8/layout/hProcess11"/>
    <dgm:cxn modelId="{C8999382-C442-47E2-8585-1D457A8999E4}" type="presParOf" srcId="{DEEA748A-5B58-4459-9F72-3786CCD51F2E}" destId="{732FFDC9-A628-47C2-A039-CD0788FADCA9}" srcOrd="1" destOrd="0" presId="urn:microsoft.com/office/officeart/2005/8/layout/hProcess11"/>
    <dgm:cxn modelId="{54671084-4A4E-4B0E-82AB-16644E9F7701}" type="presParOf" srcId="{DEEA748A-5B58-4459-9F72-3786CCD51F2E}" destId="{82FBE0C4-F688-47E3-A9B4-4C542C2D15F7}" srcOrd="2" destOrd="0" presId="urn:microsoft.com/office/officeart/2005/8/layout/hProcess11"/>
    <dgm:cxn modelId="{F0A1828B-EFDE-4C34-B1CE-365EEDB98382}" type="presParOf" srcId="{82FBE0C4-F688-47E3-A9B4-4C542C2D15F7}" destId="{FCA8768D-C65B-420A-A8F2-A6F82DA4DFEB}" srcOrd="0" destOrd="0" presId="urn:microsoft.com/office/officeart/2005/8/layout/hProcess11"/>
    <dgm:cxn modelId="{52277B02-81B9-4629-B15C-FA7E806D8673}" type="presParOf" srcId="{82FBE0C4-F688-47E3-A9B4-4C542C2D15F7}" destId="{48124D55-04B1-41A5-BAFF-21C407BA7F18}" srcOrd="1" destOrd="0" presId="urn:microsoft.com/office/officeart/2005/8/layout/hProcess11"/>
    <dgm:cxn modelId="{3AFA321D-060F-4A48-BAA7-CCB76B5B7393}" type="presParOf" srcId="{82FBE0C4-F688-47E3-A9B4-4C542C2D15F7}" destId="{C679E8CB-0AD0-42A2-B72D-58992BF734E0}" srcOrd="2" destOrd="0" presId="urn:microsoft.com/office/officeart/2005/8/layout/hProcess11"/>
    <dgm:cxn modelId="{D20A41D6-215B-431E-9A52-96F33B7979F7}" type="presParOf" srcId="{DEEA748A-5B58-4459-9F72-3786CCD51F2E}" destId="{4D4BED61-157D-43D0-802B-AE643C2B99EC}" srcOrd="3" destOrd="0" presId="urn:microsoft.com/office/officeart/2005/8/layout/hProcess11"/>
    <dgm:cxn modelId="{BABFE256-5752-404E-A074-18F63EC12899}" type="presParOf" srcId="{DEEA748A-5B58-4459-9F72-3786CCD51F2E}" destId="{B58B84EE-1E61-49FE-9B5B-CCA6F842A39A}" srcOrd="4" destOrd="0" presId="urn:microsoft.com/office/officeart/2005/8/layout/hProcess11"/>
    <dgm:cxn modelId="{9FDFB317-3F00-4CBA-92C2-2BF8E9C495C8}" type="presParOf" srcId="{B58B84EE-1E61-49FE-9B5B-CCA6F842A39A}" destId="{4DB42468-EECF-443A-95AB-A1151F3E7DED}" srcOrd="0" destOrd="0" presId="urn:microsoft.com/office/officeart/2005/8/layout/hProcess11"/>
    <dgm:cxn modelId="{3B048DB5-A037-443C-A320-B6E9D4546ED2}" type="presParOf" srcId="{B58B84EE-1E61-49FE-9B5B-CCA6F842A39A}" destId="{DAA04292-B878-41D2-9675-8D62D5BDA8E5}" srcOrd="1" destOrd="0" presId="urn:microsoft.com/office/officeart/2005/8/layout/hProcess11"/>
    <dgm:cxn modelId="{359D4494-2F0D-4FE1-BE9C-5D0B693C1408}" type="presParOf" srcId="{B58B84EE-1E61-49FE-9B5B-CCA6F842A39A}" destId="{50FA70CD-766E-461A-984C-ABFF52606004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F4CA303-7A5C-44B6-B940-A0F61F8DE28B}" type="doc">
      <dgm:prSet loTypeId="urn:microsoft.com/office/officeart/2005/8/layout/hProcess9" loCatId="process" qsTypeId="urn:microsoft.com/office/officeart/2005/8/quickstyle/3d5" qsCatId="3D" csTypeId="urn:microsoft.com/office/officeart/2005/8/colors/colorful3" csCatId="colorful" phldr="1"/>
      <dgm:spPr/>
    </dgm:pt>
    <dgm:pt modelId="{448271DF-0C03-4A61-B00A-54EB1D5296BE}">
      <dgm:prSet phldrT="[Text]"/>
      <dgm:spPr/>
      <dgm:t>
        <a:bodyPr/>
        <a:lstStyle/>
        <a:p>
          <a:r>
            <a:rPr lang="en-GB" dirty="0" smtClean="0"/>
            <a:t>Foraging</a:t>
          </a:r>
        </a:p>
        <a:p>
          <a:r>
            <a:rPr lang="en-GB" dirty="0" smtClean="0"/>
            <a:t>10,000 yrs ago </a:t>
          </a:r>
          <a:endParaRPr lang="en-GB" dirty="0"/>
        </a:p>
      </dgm:t>
    </dgm:pt>
    <dgm:pt modelId="{03C35998-321B-409E-A3AE-36D168DFC67F}" type="parTrans" cxnId="{B082D1E2-8B5A-48C6-8482-6AD592B97105}">
      <dgm:prSet/>
      <dgm:spPr/>
      <dgm:t>
        <a:bodyPr/>
        <a:lstStyle/>
        <a:p>
          <a:endParaRPr lang="en-GB"/>
        </a:p>
      </dgm:t>
    </dgm:pt>
    <dgm:pt modelId="{302BCDCE-7033-48B7-9BA5-C93E49A1CFAF}" type="sibTrans" cxnId="{B082D1E2-8B5A-48C6-8482-6AD592B97105}">
      <dgm:prSet/>
      <dgm:spPr/>
      <dgm:t>
        <a:bodyPr/>
        <a:lstStyle/>
        <a:p>
          <a:endParaRPr lang="en-GB"/>
        </a:p>
      </dgm:t>
    </dgm:pt>
    <dgm:pt modelId="{4103B2B0-1924-43B7-BD9B-9A72A02A9A5E}">
      <dgm:prSet phldrT="[Text]"/>
      <dgm:spPr/>
      <dgm:t>
        <a:bodyPr/>
        <a:lstStyle/>
        <a:p>
          <a:r>
            <a:rPr lang="en-GB" dirty="0" smtClean="0"/>
            <a:t>?</a:t>
          </a:r>
          <a:endParaRPr lang="en-GB" dirty="0"/>
        </a:p>
      </dgm:t>
    </dgm:pt>
    <dgm:pt modelId="{B904653B-6380-4858-9F1F-80BB18094EF9}" type="parTrans" cxnId="{AAF0059A-381C-43E4-A627-B5C9F4958D4E}">
      <dgm:prSet/>
      <dgm:spPr/>
      <dgm:t>
        <a:bodyPr/>
        <a:lstStyle/>
        <a:p>
          <a:endParaRPr lang="en-GB"/>
        </a:p>
      </dgm:t>
    </dgm:pt>
    <dgm:pt modelId="{25B67EBD-7BE6-4384-B58F-DEBC74709467}" type="sibTrans" cxnId="{AAF0059A-381C-43E4-A627-B5C9F4958D4E}">
      <dgm:prSet/>
      <dgm:spPr/>
      <dgm:t>
        <a:bodyPr/>
        <a:lstStyle/>
        <a:p>
          <a:endParaRPr lang="en-GB"/>
        </a:p>
      </dgm:t>
    </dgm:pt>
    <dgm:pt modelId="{79CFC918-9CE1-4E7E-AC1F-27A45CE06563}">
      <dgm:prSet phldrT="[Text]"/>
      <dgm:spPr/>
      <dgm:t>
        <a:bodyPr/>
        <a:lstStyle/>
        <a:p>
          <a:r>
            <a:rPr lang="en-GB" dirty="0" smtClean="0"/>
            <a:t>Agriculture </a:t>
          </a:r>
          <a:endParaRPr lang="en-GB" dirty="0"/>
        </a:p>
      </dgm:t>
    </dgm:pt>
    <dgm:pt modelId="{308B9CFC-DF5E-4F1E-BB7D-AAD0D570F958}" type="parTrans" cxnId="{23818CB5-DBAB-4151-BA8E-EDF8665215D0}">
      <dgm:prSet/>
      <dgm:spPr/>
      <dgm:t>
        <a:bodyPr/>
        <a:lstStyle/>
        <a:p>
          <a:endParaRPr lang="en-GB"/>
        </a:p>
      </dgm:t>
    </dgm:pt>
    <dgm:pt modelId="{6E69E8ED-348D-4586-8510-95E5691CAF5B}" type="sibTrans" cxnId="{23818CB5-DBAB-4151-BA8E-EDF8665215D0}">
      <dgm:prSet/>
      <dgm:spPr/>
      <dgm:t>
        <a:bodyPr/>
        <a:lstStyle/>
        <a:p>
          <a:endParaRPr lang="en-GB"/>
        </a:p>
      </dgm:t>
    </dgm:pt>
    <dgm:pt modelId="{B95ABEF6-1A8D-4A42-9C10-B975C8E571B1}" type="pres">
      <dgm:prSet presAssocID="{7F4CA303-7A5C-44B6-B940-A0F61F8DE28B}" presName="CompostProcess" presStyleCnt="0">
        <dgm:presLayoutVars>
          <dgm:dir/>
          <dgm:resizeHandles val="exact"/>
        </dgm:presLayoutVars>
      </dgm:prSet>
      <dgm:spPr/>
    </dgm:pt>
    <dgm:pt modelId="{635193A7-6EFC-4A5C-83AD-A9C0A1640607}" type="pres">
      <dgm:prSet presAssocID="{7F4CA303-7A5C-44B6-B940-A0F61F8DE28B}" presName="arrow" presStyleLbl="bgShp" presStyleIdx="0" presStyleCnt="1"/>
      <dgm:spPr/>
    </dgm:pt>
    <dgm:pt modelId="{25211F42-9D26-45DD-8A1B-49E1F65BDE11}" type="pres">
      <dgm:prSet presAssocID="{7F4CA303-7A5C-44B6-B940-A0F61F8DE28B}" presName="linearProcess" presStyleCnt="0"/>
      <dgm:spPr/>
    </dgm:pt>
    <dgm:pt modelId="{33769F01-5986-4F39-9013-0EB6CCEAADF2}" type="pres">
      <dgm:prSet presAssocID="{448271DF-0C03-4A61-B00A-54EB1D5296BE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814FF00-6915-4E2D-8C84-42956DD92AA5}" type="pres">
      <dgm:prSet presAssocID="{302BCDCE-7033-48B7-9BA5-C93E49A1CFAF}" presName="sibTrans" presStyleCnt="0"/>
      <dgm:spPr/>
    </dgm:pt>
    <dgm:pt modelId="{06C159FE-1C15-4F9D-A01E-779CEC6EB637}" type="pres">
      <dgm:prSet presAssocID="{4103B2B0-1924-43B7-BD9B-9A72A02A9A5E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F3402B7-72D0-4D4D-AEEF-6D54A0C26ED0}" type="pres">
      <dgm:prSet presAssocID="{25B67EBD-7BE6-4384-B58F-DEBC74709467}" presName="sibTrans" presStyleCnt="0"/>
      <dgm:spPr/>
    </dgm:pt>
    <dgm:pt modelId="{D7E4AEBD-7E20-4449-9858-C7FE58B2581E}" type="pres">
      <dgm:prSet presAssocID="{79CFC918-9CE1-4E7E-AC1F-27A45CE06563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D5DB84BA-7952-478E-B53D-048FBB240FF6}" type="presOf" srcId="{448271DF-0C03-4A61-B00A-54EB1D5296BE}" destId="{33769F01-5986-4F39-9013-0EB6CCEAADF2}" srcOrd="0" destOrd="0" presId="urn:microsoft.com/office/officeart/2005/8/layout/hProcess9"/>
    <dgm:cxn modelId="{FBB30D19-7F28-473E-8947-74E7D3338D56}" type="presOf" srcId="{79CFC918-9CE1-4E7E-AC1F-27A45CE06563}" destId="{D7E4AEBD-7E20-4449-9858-C7FE58B2581E}" srcOrd="0" destOrd="0" presId="urn:microsoft.com/office/officeart/2005/8/layout/hProcess9"/>
    <dgm:cxn modelId="{9B8DD7A8-EE9B-4690-8ECA-6C65DF72F244}" type="presOf" srcId="{4103B2B0-1924-43B7-BD9B-9A72A02A9A5E}" destId="{06C159FE-1C15-4F9D-A01E-779CEC6EB637}" srcOrd="0" destOrd="0" presId="urn:microsoft.com/office/officeart/2005/8/layout/hProcess9"/>
    <dgm:cxn modelId="{FAC29D3D-3629-47AB-837B-E210FC14AAFC}" type="presOf" srcId="{7F4CA303-7A5C-44B6-B940-A0F61F8DE28B}" destId="{B95ABEF6-1A8D-4A42-9C10-B975C8E571B1}" srcOrd="0" destOrd="0" presId="urn:microsoft.com/office/officeart/2005/8/layout/hProcess9"/>
    <dgm:cxn modelId="{B082D1E2-8B5A-48C6-8482-6AD592B97105}" srcId="{7F4CA303-7A5C-44B6-B940-A0F61F8DE28B}" destId="{448271DF-0C03-4A61-B00A-54EB1D5296BE}" srcOrd="0" destOrd="0" parTransId="{03C35998-321B-409E-A3AE-36D168DFC67F}" sibTransId="{302BCDCE-7033-48B7-9BA5-C93E49A1CFAF}"/>
    <dgm:cxn modelId="{23818CB5-DBAB-4151-BA8E-EDF8665215D0}" srcId="{7F4CA303-7A5C-44B6-B940-A0F61F8DE28B}" destId="{79CFC918-9CE1-4E7E-AC1F-27A45CE06563}" srcOrd="2" destOrd="0" parTransId="{308B9CFC-DF5E-4F1E-BB7D-AAD0D570F958}" sibTransId="{6E69E8ED-348D-4586-8510-95E5691CAF5B}"/>
    <dgm:cxn modelId="{AAF0059A-381C-43E4-A627-B5C9F4958D4E}" srcId="{7F4CA303-7A5C-44B6-B940-A0F61F8DE28B}" destId="{4103B2B0-1924-43B7-BD9B-9A72A02A9A5E}" srcOrd="1" destOrd="0" parTransId="{B904653B-6380-4858-9F1F-80BB18094EF9}" sibTransId="{25B67EBD-7BE6-4384-B58F-DEBC74709467}"/>
    <dgm:cxn modelId="{FA9FA694-AEF4-4A38-BA44-93D330E8B7FA}" type="presParOf" srcId="{B95ABEF6-1A8D-4A42-9C10-B975C8E571B1}" destId="{635193A7-6EFC-4A5C-83AD-A9C0A1640607}" srcOrd="0" destOrd="0" presId="urn:microsoft.com/office/officeart/2005/8/layout/hProcess9"/>
    <dgm:cxn modelId="{B9768060-EFFE-4FF9-87F4-17ECDC748E3C}" type="presParOf" srcId="{B95ABEF6-1A8D-4A42-9C10-B975C8E571B1}" destId="{25211F42-9D26-45DD-8A1B-49E1F65BDE11}" srcOrd="1" destOrd="0" presId="urn:microsoft.com/office/officeart/2005/8/layout/hProcess9"/>
    <dgm:cxn modelId="{353F8395-4A69-49C3-85F9-452E7F3EFF92}" type="presParOf" srcId="{25211F42-9D26-45DD-8A1B-49E1F65BDE11}" destId="{33769F01-5986-4F39-9013-0EB6CCEAADF2}" srcOrd="0" destOrd="0" presId="urn:microsoft.com/office/officeart/2005/8/layout/hProcess9"/>
    <dgm:cxn modelId="{E07D4E33-B82E-4EB3-B68D-71158C381C66}" type="presParOf" srcId="{25211F42-9D26-45DD-8A1B-49E1F65BDE11}" destId="{1814FF00-6915-4E2D-8C84-42956DD92AA5}" srcOrd="1" destOrd="0" presId="urn:microsoft.com/office/officeart/2005/8/layout/hProcess9"/>
    <dgm:cxn modelId="{5D89A8B9-FF07-467D-B665-AD28D5DECA74}" type="presParOf" srcId="{25211F42-9D26-45DD-8A1B-49E1F65BDE11}" destId="{06C159FE-1C15-4F9D-A01E-779CEC6EB637}" srcOrd="2" destOrd="0" presId="urn:microsoft.com/office/officeart/2005/8/layout/hProcess9"/>
    <dgm:cxn modelId="{7FC425C6-304E-46BD-B9C4-02A6225D165D}" type="presParOf" srcId="{25211F42-9D26-45DD-8A1B-49E1F65BDE11}" destId="{DF3402B7-72D0-4D4D-AEEF-6D54A0C26ED0}" srcOrd="3" destOrd="0" presId="urn:microsoft.com/office/officeart/2005/8/layout/hProcess9"/>
    <dgm:cxn modelId="{51269D35-5843-462A-8AE0-E55C2A2E6828}" type="presParOf" srcId="{25211F42-9D26-45DD-8A1B-49E1F65BDE11}" destId="{D7E4AEBD-7E20-4449-9858-C7FE58B2581E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D33AC0A-5BB2-4673-B105-919D133B2EC2}">
      <dsp:nvSpPr>
        <dsp:cNvPr id="0" name=""/>
        <dsp:cNvSpPr/>
      </dsp:nvSpPr>
      <dsp:spPr>
        <a:xfrm>
          <a:off x="3371403" y="736"/>
          <a:ext cx="1486792" cy="966415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/>
            <a:t>Conditions </a:t>
          </a:r>
          <a:endParaRPr lang="en-GB" sz="2000" kern="1200" dirty="0"/>
        </a:p>
      </dsp:txBody>
      <dsp:txXfrm>
        <a:off x="3371403" y="736"/>
        <a:ext cx="1486792" cy="966415"/>
      </dsp:txXfrm>
    </dsp:sp>
    <dsp:sp modelId="{C26A2370-23C2-40AB-9091-805828D12DEC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2685052" y="153092"/>
              </a:moveTo>
              <a:arcTo wR="1931434" hR="1931434" stAng="17577964" swAng="1962280"/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874434-E7F1-4F3F-AD72-2E869E9810F2}">
      <dsp:nvSpPr>
        <dsp:cNvPr id="0" name=""/>
        <dsp:cNvSpPr/>
      </dsp:nvSpPr>
      <dsp:spPr>
        <a:xfrm>
          <a:off x="5208306" y="1335324"/>
          <a:ext cx="1486792" cy="966415"/>
        </a:xfrm>
        <a:prstGeom prst="roundRect">
          <a:avLst/>
        </a:prstGeom>
        <a:gradFill rotWithShape="0">
          <a:gsLst>
            <a:gs pos="0">
              <a:schemeClr val="accent4">
                <a:hueOff val="-1507785"/>
                <a:satOff val="10526"/>
                <a:lumOff val="1127"/>
                <a:alphaOff val="0"/>
                <a:shade val="51000"/>
                <a:satMod val="130000"/>
              </a:schemeClr>
            </a:gs>
            <a:gs pos="80000">
              <a:schemeClr val="accent4">
                <a:hueOff val="-1507785"/>
                <a:satOff val="10526"/>
                <a:lumOff val="1127"/>
                <a:alphaOff val="0"/>
                <a:shade val="93000"/>
                <a:satMod val="130000"/>
              </a:schemeClr>
            </a:gs>
            <a:gs pos="100000">
              <a:schemeClr val="accent4">
                <a:hueOff val="-1507785"/>
                <a:satOff val="10526"/>
                <a:lumOff val="112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/>
            <a:t>Subsistence </a:t>
          </a:r>
          <a:endParaRPr lang="en-GB" sz="2000" kern="1200" dirty="0"/>
        </a:p>
      </dsp:txBody>
      <dsp:txXfrm>
        <a:off x="5208306" y="1335324"/>
        <a:ext cx="1486792" cy="966415"/>
      </dsp:txXfrm>
    </dsp:sp>
    <dsp:sp modelId="{0494DF7E-403C-4DED-B003-10EEFE62C671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3860210" y="1830145"/>
              </a:moveTo>
              <a:arcTo wR="1931434" hR="1931434" stAng="21419634" swAng="2196873"/>
            </a:path>
          </a:pathLst>
        </a:custGeom>
        <a:noFill/>
        <a:ln w="9525" cap="flat" cmpd="sng" algn="ctr">
          <a:solidFill>
            <a:schemeClr val="accent4">
              <a:hueOff val="-1507785"/>
              <a:satOff val="10526"/>
              <a:lumOff val="1127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BD6069-94FC-45D9-9046-C8800C303F60}">
      <dsp:nvSpPr>
        <dsp:cNvPr id="0" name=""/>
        <dsp:cNvSpPr/>
      </dsp:nvSpPr>
      <dsp:spPr>
        <a:xfrm>
          <a:off x="4506671" y="3494733"/>
          <a:ext cx="1486792" cy="966415"/>
        </a:xfrm>
        <a:prstGeom prst="roundRect">
          <a:avLst/>
        </a:prstGeom>
        <a:gradFill rotWithShape="0">
          <a:gsLst>
            <a:gs pos="0">
              <a:schemeClr val="accent4">
                <a:hueOff val="-3015570"/>
                <a:satOff val="21052"/>
                <a:lumOff val="2255"/>
                <a:alphaOff val="0"/>
                <a:shade val="51000"/>
                <a:satMod val="130000"/>
              </a:schemeClr>
            </a:gs>
            <a:gs pos="80000">
              <a:schemeClr val="accent4">
                <a:hueOff val="-3015570"/>
                <a:satOff val="21052"/>
                <a:lumOff val="2255"/>
                <a:alphaOff val="0"/>
                <a:shade val="93000"/>
                <a:satMod val="130000"/>
              </a:schemeClr>
            </a:gs>
            <a:gs pos="100000">
              <a:schemeClr val="accent4">
                <a:hueOff val="-3015570"/>
                <a:satOff val="21052"/>
                <a:lumOff val="225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/>
            <a:t>Methods </a:t>
          </a:r>
          <a:endParaRPr lang="en-GB" sz="2000" kern="1200" dirty="0"/>
        </a:p>
      </dsp:txBody>
      <dsp:txXfrm>
        <a:off x="4506671" y="3494733"/>
        <a:ext cx="1486792" cy="966415"/>
      </dsp:txXfrm>
    </dsp:sp>
    <dsp:sp modelId="{1BC8E116-C92E-431E-960C-7347DABDCB62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2315628" y="3824271"/>
              </a:moveTo>
              <a:arcTo wR="1931434" hR="1931434" stAng="4711583" swAng="1376834"/>
            </a:path>
          </a:pathLst>
        </a:custGeom>
        <a:noFill/>
        <a:ln w="9525" cap="flat" cmpd="sng" algn="ctr">
          <a:solidFill>
            <a:schemeClr val="accent4">
              <a:hueOff val="-3015570"/>
              <a:satOff val="21052"/>
              <a:lumOff val="2255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C0F099-5BA1-46DE-868E-58486B1C4D22}">
      <dsp:nvSpPr>
        <dsp:cNvPr id="0" name=""/>
        <dsp:cNvSpPr/>
      </dsp:nvSpPr>
      <dsp:spPr>
        <a:xfrm>
          <a:off x="2236135" y="3494733"/>
          <a:ext cx="1486792" cy="966415"/>
        </a:xfrm>
        <a:prstGeom prst="roundRect">
          <a:avLst/>
        </a:prstGeom>
        <a:gradFill rotWithShape="0">
          <a:gsLst>
            <a:gs pos="0">
              <a:schemeClr val="accent4">
                <a:hueOff val="-4523356"/>
                <a:satOff val="31579"/>
                <a:lumOff val="3382"/>
                <a:alphaOff val="0"/>
                <a:shade val="51000"/>
                <a:satMod val="130000"/>
              </a:schemeClr>
            </a:gs>
            <a:gs pos="80000">
              <a:schemeClr val="accent4">
                <a:hueOff val="-4523356"/>
                <a:satOff val="31579"/>
                <a:lumOff val="3382"/>
                <a:alphaOff val="0"/>
                <a:shade val="93000"/>
                <a:satMod val="130000"/>
              </a:schemeClr>
            </a:gs>
            <a:gs pos="100000">
              <a:schemeClr val="accent4">
                <a:hueOff val="-4523356"/>
                <a:satOff val="31579"/>
                <a:lumOff val="338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/>
            <a:t>Tools and technology</a:t>
          </a:r>
          <a:endParaRPr lang="en-GB" sz="2000" kern="1200" dirty="0"/>
        </a:p>
      </dsp:txBody>
      <dsp:txXfrm>
        <a:off x="2236135" y="3494733"/>
        <a:ext cx="1486792" cy="966415"/>
      </dsp:txXfrm>
    </dsp:sp>
    <dsp:sp modelId="{4BA0A773-5638-469E-BC61-630921BC3B21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322859" y="3000510"/>
              </a:moveTo>
              <a:arcTo wR="1931434" hR="1931434" stAng="8783493" swAng="2196873"/>
            </a:path>
          </a:pathLst>
        </a:custGeom>
        <a:noFill/>
        <a:ln w="9525" cap="flat" cmpd="sng" algn="ctr">
          <a:solidFill>
            <a:schemeClr val="accent4">
              <a:hueOff val="-4523356"/>
              <a:satOff val="31579"/>
              <a:lumOff val="3382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2E7E5B-C9E6-4A0B-B0FC-80CDDD1E53ED}">
      <dsp:nvSpPr>
        <dsp:cNvPr id="0" name=""/>
        <dsp:cNvSpPr/>
      </dsp:nvSpPr>
      <dsp:spPr>
        <a:xfrm>
          <a:off x="1534500" y="1335324"/>
          <a:ext cx="1486792" cy="966415"/>
        </a:xfrm>
        <a:prstGeom prst="roundRect">
          <a:avLst/>
        </a:prstGeom>
        <a:gradFill rotWithShape="0">
          <a:gsLst>
            <a:gs pos="0">
              <a:schemeClr val="accent4">
                <a:hueOff val="-6031141"/>
                <a:satOff val="42105"/>
                <a:lumOff val="4509"/>
                <a:alphaOff val="0"/>
                <a:shade val="51000"/>
                <a:satMod val="130000"/>
              </a:schemeClr>
            </a:gs>
            <a:gs pos="80000">
              <a:schemeClr val="accent4">
                <a:hueOff val="-6031141"/>
                <a:satOff val="42105"/>
                <a:lumOff val="4509"/>
                <a:alphaOff val="0"/>
                <a:shade val="93000"/>
                <a:satMod val="130000"/>
              </a:schemeClr>
            </a:gs>
            <a:gs pos="100000">
              <a:schemeClr val="accent4">
                <a:hueOff val="-6031141"/>
                <a:satOff val="42105"/>
                <a:lumOff val="450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/>
            <a:t>Social ideas</a:t>
          </a:r>
          <a:endParaRPr lang="en-GB" sz="2000" kern="1200" dirty="0"/>
        </a:p>
      </dsp:txBody>
      <dsp:txXfrm>
        <a:off x="1534500" y="1335324"/>
        <a:ext cx="1486792" cy="966415"/>
      </dsp:txXfrm>
    </dsp:sp>
    <dsp:sp modelId="{415FD370-A16A-42AC-9E7D-3EE9991C3999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336435" y="842205"/>
              </a:moveTo>
              <a:arcTo wR="1931434" hR="1931434" stAng="12859756" swAng="1962280"/>
            </a:path>
          </a:pathLst>
        </a:custGeom>
        <a:noFill/>
        <a:ln w="9525" cap="flat" cmpd="sng" algn="ctr">
          <a:solidFill>
            <a:schemeClr val="accent4">
              <a:hueOff val="-6031141"/>
              <a:satOff val="42105"/>
              <a:lumOff val="4509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E027C0D-B127-4265-80DF-032393741B03}">
      <dsp:nvSpPr>
        <dsp:cNvPr id="0" name=""/>
        <dsp:cNvSpPr/>
      </dsp:nvSpPr>
      <dsp:spPr>
        <a:xfrm>
          <a:off x="0" y="1183680"/>
          <a:ext cx="6408712" cy="1625600"/>
        </a:xfrm>
        <a:prstGeom prst="notchedRightArrow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2BA3DA-3B5A-46C5-8CD8-6A27C4C0F268}">
      <dsp:nvSpPr>
        <dsp:cNvPr id="0" name=""/>
        <dsp:cNvSpPr/>
      </dsp:nvSpPr>
      <dsp:spPr>
        <a:xfrm>
          <a:off x="2816" y="0"/>
          <a:ext cx="1858776" cy="1625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92024" rIns="192024" bIns="192024" numCol="1" spcCol="1270" anchor="b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700" kern="1200" dirty="0" smtClean="0"/>
            <a:t>Savagery </a:t>
          </a:r>
          <a:endParaRPr lang="en-GB" sz="2700" kern="1200" dirty="0"/>
        </a:p>
      </dsp:txBody>
      <dsp:txXfrm>
        <a:off x="2816" y="0"/>
        <a:ext cx="1858776" cy="1625600"/>
      </dsp:txXfrm>
    </dsp:sp>
    <dsp:sp modelId="{055C1FB7-8E1A-45B7-A5E3-0025F6BA6BC2}">
      <dsp:nvSpPr>
        <dsp:cNvPr id="0" name=""/>
        <dsp:cNvSpPr/>
      </dsp:nvSpPr>
      <dsp:spPr>
        <a:xfrm>
          <a:off x="729004" y="1828800"/>
          <a:ext cx="406400" cy="40640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A8768D-C65B-420A-A8F2-A6F82DA4DFEB}">
      <dsp:nvSpPr>
        <dsp:cNvPr id="0" name=""/>
        <dsp:cNvSpPr/>
      </dsp:nvSpPr>
      <dsp:spPr>
        <a:xfrm>
          <a:off x="1954531" y="2438399"/>
          <a:ext cx="1858776" cy="1625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92024" rIns="192024" bIns="192024" numCol="1" spcCol="1270" anchor="t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700" kern="1200" dirty="0" smtClean="0"/>
            <a:t>Barbarism </a:t>
          </a:r>
          <a:endParaRPr lang="en-GB" sz="2700" kern="1200" dirty="0"/>
        </a:p>
      </dsp:txBody>
      <dsp:txXfrm>
        <a:off x="1954531" y="2438399"/>
        <a:ext cx="1858776" cy="1625600"/>
      </dsp:txXfrm>
    </dsp:sp>
    <dsp:sp modelId="{48124D55-04B1-41A5-BAFF-21C407BA7F18}">
      <dsp:nvSpPr>
        <dsp:cNvPr id="0" name=""/>
        <dsp:cNvSpPr/>
      </dsp:nvSpPr>
      <dsp:spPr>
        <a:xfrm>
          <a:off x="2680720" y="1828800"/>
          <a:ext cx="406400" cy="406400"/>
        </a:xfrm>
        <a:prstGeom prst="ellipse">
          <a:avLst/>
        </a:prstGeom>
        <a:solidFill>
          <a:schemeClr val="accent3">
            <a:hueOff val="-6901799"/>
            <a:satOff val="-18192"/>
            <a:lumOff val="-470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B42468-EECF-443A-95AB-A1151F3E7DED}">
      <dsp:nvSpPr>
        <dsp:cNvPr id="0" name=""/>
        <dsp:cNvSpPr/>
      </dsp:nvSpPr>
      <dsp:spPr>
        <a:xfrm>
          <a:off x="3906247" y="0"/>
          <a:ext cx="1858776" cy="16256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92024" rIns="192024" bIns="192024" numCol="1" spcCol="1270" anchor="b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700" kern="1200" dirty="0" smtClean="0"/>
            <a:t>Civilised </a:t>
          </a:r>
          <a:endParaRPr lang="en-GB" sz="2700" kern="1200" dirty="0"/>
        </a:p>
      </dsp:txBody>
      <dsp:txXfrm>
        <a:off x="3906247" y="0"/>
        <a:ext cx="1858776" cy="1625600"/>
      </dsp:txXfrm>
    </dsp:sp>
    <dsp:sp modelId="{DAA04292-B878-41D2-9675-8D62D5BDA8E5}">
      <dsp:nvSpPr>
        <dsp:cNvPr id="0" name=""/>
        <dsp:cNvSpPr/>
      </dsp:nvSpPr>
      <dsp:spPr>
        <a:xfrm>
          <a:off x="4632436" y="1828800"/>
          <a:ext cx="406400" cy="406400"/>
        </a:xfrm>
        <a:prstGeom prst="ellipse">
          <a:avLst/>
        </a:prstGeom>
        <a:solidFill>
          <a:schemeClr val="accent3">
            <a:hueOff val="-13803598"/>
            <a:satOff val="-36385"/>
            <a:lumOff val="-941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35193A7-6EFC-4A5C-83AD-A9C0A1640607}">
      <dsp:nvSpPr>
        <dsp:cNvPr id="0" name=""/>
        <dsp:cNvSpPr/>
      </dsp:nvSpPr>
      <dsp:spPr>
        <a:xfrm>
          <a:off x="617219" y="0"/>
          <a:ext cx="6995160" cy="4525963"/>
        </a:xfrm>
        <a:prstGeom prst="rightArrow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400500" extrusionH="63500" contourW="12700" prstMaterial="matte">
          <a:contourClr>
            <a:schemeClr val="lt1">
              <a:tint val="5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769F01-5986-4F39-9013-0EB6CCEAADF2}">
      <dsp:nvSpPr>
        <dsp:cNvPr id="0" name=""/>
        <dsp:cNvSpPr/>
      </dsp:nvSpPr>
      <dsp:spPr>
        <a:xfrm>
          <a:off x="216991" y="1357788"/>
          <a:ext cx="2468880" cy="181038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900" kern="1200" dirty="0" smtClean="0"/>
            <a:t>Foraging</a:t>
          </a:r>
        </a:p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900" kern="1200" dirty="0" smtClean="0"/>
            <a:t>10,000 yrs ago </a:t>
          </a:r>
          <a:endParaRPr lang="en-GB" sz="2900" kern="1200" dirty="0"/>
        </a:p>
      </dsp:txBody>
      <dsp:txXfrm>
        <a:off x="216991" y="1357788"/>
        <a:ext cx="2468880" cy="1810385"/>
      </dsp:txXfrm>
    </dsp:sp>
    <dsp:sp modelId="{06C159FE-1C15-4F9D-A01E-779CEC6EB637}">
      <dsp:nvSpPr>
        <dsp:cNvPr id="0" name=""/>
        <dsp:cNvSpPr/>
      </dsp:nvSpPr>
      <dsp:spPr>
        <a:xfrm>
          <a:off x="2880359" y="1357788"/>
          <a:ext cx="2468880" cy="1810385"/>
        </a:xfrm>
        <a:prstGeom prst="roundRect">
          <a:avLst/>
        </a:prstGeom>
        <a:solidFill>
          <a:schemeClr val="accent3">
            <a:hueOff val="-6901799"/>
            <a:satOff val="-18192"/>
            <a:lumOff val="-4706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900" kern="1200" dirty="0" smtClean="0"/>
            <a:t>?</a:t>
          </a:r>
          <a:endParaRPr lang="en-GB" sz="2900" kern="1200" dirty="0"/>
        </a:p>
      </dsp:txBody>
      <dsp:txXfrm>
        <a:off x="2880359" y="1357788"/>
        <a:ext cx="2468880" cy="1810385"/>
      </dsp:txXfrm>
    </dsp:sp>
    <dsp:sp modelId="{D7E4AEBD-7E20-4449-9858-C7FE58B2581E}">
      <dsp:nvSpPr>
        <dsp:cNvPr id="0" name=""/>
        <dsp:cNvSpPr/>
      </dsp:nvSpPr>
      <dsp:spPr>
        <a:xfrm>
          <a:off x="5543728" y="1357788"/>
          <a:ext cx="2468880" cy="1810385"/>
        </a:xfrm>
        <a:prstGeom prst="roundRect">
          <a:avLst/>
        </a:prstGeom>
        <a:solidFill>
          <a:schemeClr val="accent3">
            <a:hueOff val="-13803598"/>
            <a:satOff val="-36385"/>
            <a:lumOff val="-9412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900" kern="1200" dirty="0" smtClean="0"/>
            <a:t>Agriculture </a:t>
          </a:r>
          <a:endParaRPr lang="en-GB" sz="2900" kern="1200" dirty="0"/>
        </a:p>
      </dsp:txBody>
      <dsp:txXfrm>
        <a:off x="5543728" y="1357788"/>
        <a:ext cx="2468880" cy="18103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BFF258-1501-448C-B702-AD1F57F21C03}" type="datetimeFigureOut">
              <a:rPr lang="en-GB" smtClean="0"/>
              <a:pPr/>
              <a:t>04/10/2012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B946CF-CE6C-4665-B0D8-043E8CFC1AAE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75A65B-F021-45A4-B05F-D10C0277661A}" type="datetimeFigureOut">
              <a:rPr lang="en-GB" smtClean="0"/>
              <a:pPr/>
              <a:t>04/10/2012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AFAABC-E513-4DF9-A1BE-96069566377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G/H’s:</a:t>
            </a:r>
          </a:p>
          <a:p>
            <a:r>
              <a:rPr lang="en-US" dirty="0" smtClean="0"/>
              <a:t>Food harvested as</a:t>
            </a:r>
            <a:r>
              <a:rPr lang="en-US" baseline="0" dirty="0" smtClean="0"/>
              <a:t> it grows; no construction </a:t>
            </a:r>
          </a:p>
          <a:p>
            <a:r>
              <a:rPr lang="en-US" baseline="0" dirty="0" smtClean="0"/>
              <a:t>Relies on knowledge of where ecological components best thrive and movement towards those locations</a:t>
            </a:r>
          </a:p>
          <a:p>
            <a:r>
              <a:rPr lang="en-US" baseline="0" dirty="0" smtClean="0"/>
              <a:t>Consequently bands are very mobile.</a:t>
            </a:r>
          </a:p>
          <a:p>
            <a:r>
              <a:rPr lang="en-US" baseline="0" dirty="0" smtClean="0"/>
              <a:t>To be mobile, on needs portable structures and little property or baggage</a:t>
            </a:r>
          </a:p>
          <a:p>
            <a:r>
              <a:rPr lang="en-US" baseline="0" dirty="0" smtClean="0"/>
              <a:t>60/70% of food is gathered in only about 15 hours per week (original affluent society – </a:t>
            </a:r>
            <a:r>
              <a:rPr lang="en-US" baseline="0" dirty="0" err="1" smtClean="0"/>
              <a:t>Sahlins</a:t>
            </a:r>
            <a:r>
              <a:rPr lang="en-US" baseline="0" dirty="0" smtClean="0"/>
              <a:t>)</a:t>
            </a:r>
          </a:p>
          <a:p>
            <a:r>
              <a:rPr lang="en-US" baseline="0" dirty="0" smtClean="0"/>
              <a:t>All food (and things) are shared</a:t>
            </a:r>
          </a:p>
          <a:p>
            <a:r>
              <a:rPr lang="en-US" baseline="0" dirty="0" smtClean="0"/>
              <a:t>The band is one thing; a body – psychologically, benefit cannot be singularly understood. Sharing is not seen as sacrifice or difficult. To not share might be understood as trying to exclude one part of your body – a sort of nonsense. </a:t>
            </a:r>
          </a:p>
          <a:p>
            <a:r>
              <a:rPr lang="en-US" baseline="0" dirty="0" smtClean="0"/>
              <a:t>Minimal gender roles, egalitarian, no chiefs but elders are listen to. Discussion used to deal with conflict, ruled by consensus and ostracism (the power of disapproval).</a:t>
            </a:r>
          </a:p>
          <a:p>
            <a:r>
              <a:rPr lang="en-US" baseline="0" dirty="0" smtClean="0"/>
              <a:t>Examples: San !Kung, Aust. aborigines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AA4371-68E9-5241-9125-9B7041D41E34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599942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Nomadic – follow herds </a:t>
            </a:r>
          </a:p>
          <a:p>
            <a:r>
              <a:rPr lang="en-US" dirty="0" smtClean="0"/>
              <a:t>Larger groups</a:t>
            </a:r>
          </a:p>
          <a:p>
            <a:r>
              <a:rPr lang="en-US" dirty="0" smtClean="0"/>
              <a:t>High protein diet</a:t>
            </a:r>
          </a:p>
          <a:p>
            <a:r>
              <a:rPr lang="en-US" dirty="0" smtClean="0"/>
              <a:t>Religion and ritual are key social institutions</a:t>
            </a:r>
          </a:p>
          <a:p>
            <a:r>
              <a:rPr lang="en-US" dirty="0" smtClean="0"/>
              <a:t>Property – owning things (herd, land,</a:t>
            </a:r>
            <a:r>
              <a:rPr lang="en-US" baseline="0" dirty="0" smtClean="0"/>
              <a:t> homes </a:t>
            </a:r>
            <a:r>
              <a:rPr lang="en-US" baseline="0" dirty="0" err="1" smtClean="0"/>
              <a:t>etc</a:t>
            </a:r>
            <a:r>
              <a:rPr lang="en-US" baseline="0" dirty="0" smtClean="0"/>
              <a:t>) means things need protecting</a:t>
            </a:r>
          </a:p>
          <a:p>
            <a:r>
              <a:rPr lang="en-US" baseline="0" dirty="0" smtClean="0"/>
              <a:t>Skills necessary; experts (specialisms) created. Life’s tasks can be split between group members</a:t>
            </a:r>
          </a:p>
          <a:p>
            <a:endParaRPr lang="en-US" baseline="0" dirty="0" smtClean="0"/>
          </a:p>
          <a:p>
            <a:r>
              <a:rPr lang="en-US" baseline="0" dirty="0" smtClean="0"/>
              <a:t>Examples: Sami, </a:t>
            </a:r>
            <a:r>
              <a:rPr lang="en-US" baseline="0" dirty="0" err="1" smtClean="0"/>
              <a:t>Massai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AA4371-68E9-5241-9125-9B7041D41E34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833777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Settled</a:t>
            </a:r>
          </a:p>
          <a:p>
            <a:r>
              <a:rPr lang="en-US" dirty="0" smtClean="0"/>
              <a:t>Owning the land alters idea</a:t>
            </a:r>
            <a:r>
              <a:rPr lang="en-US" baseline="0" dirty="0" smtClean="0"/>
              <a:t> of the land and demands protection of one’s patch</a:t>
            </a:r>
          </a:p>
          <a:p>
            <a:r>
              <a:rPr lang="en-US" baseline="0" dirty="0" smtClean="0"/>
              <a:t>More gender divide between task</a:t>
            </a:r>
          </a:p>
          <a:p>
            <a:r>
              <a:rPr lang="en-US" baseline="0" dirty="0" smtClean="0"/>
              <a:t>Specialisms and skills (tool use)</a:t>
            </a:r>
          </a:p>
          <a:p>
            <a:r>
              <a:rPr lang="en-US" baseline="0" dirty="0" smtClean="0"/>
              <a:t>Big people change with renown – relationships are vital</a:t>
            </a:r>
          </a:p>
          <a:p>
            <a:endParaRPr lang="en-US" baseline="0" dirty="0" smtClean="0"/>
          </a:p>
          <a:p>
            <a:r>
              <a:rPr lang="en-US" baseline="0" dirty="0" smtClean="0"/>
              <a:t>Examples: </a:t>
            </a:r>
            <a:r>
              <a:rPr lang="en-US" baseline="0" dirty="0" err="1" smtClean="0"/>
              <a:t>Yanomami</a:t>
            </a:r>
            <a:r>
              <a:rPr lang="en-US" baseline="0" dirty="0" smtClean="0"/>
              <a:t>, Trobriand Islanders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AA4371-68E9-5241-9125-9B7041D41E34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9623923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This is Hobbes’</a:t>
            </a:r>
            <a:r>
              <a:rPr lang="en-US" baseline="0" dirty="0" smtClean="0"/>
              <a:t> world – Brutish and short life.</a:t>
            </a:r>
          </a:p>
          <a:p>
            <a:r>
              <a:rPr lang="en-US" baseline="0" dirty="0" smtClean="0"/>
              <a:t>For 6000 years people were differentiated and defined as unequal. This was due to birth. Only a few could own and have money. Most were ‘less than’ the hierarchy and were expected to work very hard to support them (hence taxes)</a:t>
            </a:r>
          </a:p>
          <a:p>
            <a:r>
              <a:rPr lang="en-US" baseline="0" dirty="0" smtClean="0"/>
              <a:t>Royalty, leaders of the state – people to obey.</a:t>
            </a:r>
          </a:p>
          <a:p>
            <a:r>
              <a:rPr lang="en-US" baseline="0" dirty="0" smtClean="0"/>
              <a:t>Families are important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AA4371-68E9-5241-9125-9B7041D41E34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543911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AA4371-68E9-5241-9125-9B7041D41E34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121151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Each stage had a lower,</a:t>
            </a:r>
            <a:r>
              <a:rPr lang="en-GB" baseline="0" dirty="0" smtClean="0"/>
              <a:t> middle and upper section – see </a:t>
            </a:r>
            <a:r>
              <a:rPr lang="en-GB" i="1" baseline="0" dirty="0" smtClean="0"/>
              <a:t>Ancient Society</a:t>
            </a:r>
            <a:r>
              <a:rPr lang="en-GB" baseline="0" dirty="0" smtClean="0"/>
              <a:t>, Morgan, 1877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AFAABC-E513-4DF9-A1BE-960695663777}" type="slidenum">
              <a:rPr lang="en-GB" smtClean="0"/>
              <a:pPr/>
              <a:t>12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1D350-65D7-413B-B407-FB82A7C417F5}" type="datetimeFigureOut">
              <a:rPr lang="en-GB" smtClean="0"/>
              <a:pPr/>
              <a:t>04/10/2012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3A548-75E1-4ED5-BC0C-2A312FD9E33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1D350-65D7-413B-B407-FB82A7C417F5}" type="datetimeFigureOut">
              <a:rPr lang="en-GB" smtClean="0"/>
              <a:pPr/>
              <a:t>04/10/2012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3A548-75E1-4ED5-BC0C-2A312FD9E33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1D350-65D7-413B-B407-FB82A7C417F5}" type="datetimeFigureOut">
              <a:rPr lang="en-GB" smtClean="0"/>
              <a:pPr/>
              <a:t>04/10/2012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3A548-75E1-4ED5-BC0C-2A312FD9E33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1D350-65D7-413B-B407-FB82A7C417F5}" type="datetimeFigureOut">
              <a:rPr lang="en-GB" smtClean="0"/>
              <a:pPr/>
              <a:t>04/10/2012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3A548-75E1-4ED5-BC0C-2A312FD9E33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1D350-65D7-413B-B407-FB82A7C417F5}" type="datetimeFigureOut">
              <a:rPr lang="en-GB" smtClean="0"/>
              <a:pPr/>
              <a:t>04/10/2012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3A548-75E1-4ED5-BC0C-2A312FD9E33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1D350-65D7-413B-B407-FB82A7C417F5}" type="datetimeFigureOut">
              <a:rPr lang="en-GB" smtClean="0"/>
              <a:pPr/>
              <a:t>04/10/2012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3A548-75E1-4ED5-BC0C-2A312FD9E33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1D350-65D7-413B-B407-FB82A7C417F5}" type="datetimeFigureOut">
              <a:rPr lang="en-GB" smtClean="0"/>
              <a:pPr/>
              <a:t>04/10/2012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3A548-75E1-4ED5-BC0C-2A312FD9E33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1D350-65D7-413B-B407-FB82A7C417F5}" type="datetimeFigureOut">
              <a:rPr lang="en-GB" smtClean="0"/>
              <a:pPr/>
              <a:t>04/10/2012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3A548-75E1-4ED5-BC0C-2A312FD9E33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1D350-65D7-413B-B407-FB82A7C417F5}" type="datetimeFigureOut">
              <a:rPr lang="en-GB" smtClean="0"/>
              <a:pPr/>
              <a:t>04/10/2012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3A548-75E1-4ED5-BC0C-2A312FD9E33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1D350-65D7-413B-B407-FB82A7C417F5}" type="datetimeFigureOut">
              <a:rPr lang="en-GB" smtClean="0"/>
              <a:pPr/>
              <a:t>04/10/2012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3A548-75E1-4ED5-BC0C-2A312FD9E33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1D350-65D7-413B-B407-FB82A7C417F5}" type="datetimeFigureOut">
              <a:rPr lang="en-GB" smtClean="0"/>
              <a:pPr/>
              <a:t>04/10/2012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3A548-75E1-4ED5-BC0C-2A312FD9E33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41D350-65D7-413B-B407-FB82A7C417F5}" type="datetimeFigureOut">
              <a:rPr lang="en-GB" smtClean="0"/>
              <a:pPr/>
              <a:t>04/10/2012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F3A548-75E1-4ED5-BC0C-2A312FD9E33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diagramLayout" Target="../diagrams/layout2.xml"/><Relationship Id="rId7" Type="http://schemas.openxmlformats.org/officeDocument/2006/relationships/image" Target="../media/image11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908720"/>
            <a:ext cx="7772400" cy="1470025"/>
          </a:xfrm>
        </p:spPr>
        <p:txBody>
          <a:bodyPr/>
          <a:lstStyle/>
          <a:p>
            <a:r>
              <a:rPr lang="en-GB" dirty="0" smtClean="0"/>
              <a:t>Subsistence </a:t>
            </a:r>
            <a:endParaRPr lang="en-GB" dirty="0"/>
          </a:p>
        </p:txBody>
      </p:sp>
      <p:pic>
        <p:nvPicPr>
          <p:cNvPr id="22530" name="Picture 2" descr="http://cdn.c.photoshelter.com/img-get/I0000L4yzGrSjDW8/s/650/Subsistence-Farm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2564904"/>
            <a:ext cx="6191250" cy="41148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Subsistence/economy/environment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Engels (1875):</a:t>
            </a:r>
            <a:br>
              <a:rPr lang="en-US" dirty="0" smtClean="0"/>
            </a:br>
            <a:r>
              <a:rPr lang="en-US" dirty="0" smtClean="0"/>
              <a:t> 2 main subsistence types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Collectors </a:t>
            </a:r>
            <a:endParaRPr lang="en-US" dirty="0"/>
          </a:p>
        </p:txBody>
      </p:sp>
      <p:pic>
        <p:nvPicPr>
          <p:cNvPr id="12" name="Content Placeholder 11"/>
          <p:cNvPicPr>
            <a:picLocks noGrp="1" noChangeAspect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10" name="Text Placeholder 9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Producers </a:t>
            </a:r>
            <a:endParaRPr lang="en-US" dirty="0"/>
          </a:p>
        </p:txBody>
      </p:sp>
      <p:pic>
        <p:nvPicPr>
          <p:cNvPr id="13" name="Content Placeholder 12"/>
          <p:cNvPicPr>
            <a:picLocks noGrp="1" noChangeAspect="1"/>
          </p:cNvPicPr>
          <p:nvPr>
            <p:ph sz="quarter" idx="4"/>
          </p:nvPr>
        </p:nvPicPr>
        <p:blipFill>
          <a:blip r:embed="rId3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="" xmlns:p14="http://schemas.microsoft.com/office/powerpoint/2010/main" val="2808016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4 main methods of getting dinner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Gathering and hunting</a:t>
            </a:r>
          </a:p>
          <a:p>
            <a:r>
              <a:rPr lang="en-GB" dirty="0" err="1" smtClean="0"/>
              <a:t>Pastoralism</a:t>
            </a:r>
            <a:r>
              <a:rPr lang="en-GB" dirty="0" smtClean="0"/>
              <a:t> </a:t>
            </a:r>
          </a:p>
          <a:p>
            <a:r>
              <a:rPr lang="en-GB" dirty="0" smtClean="0"/>
              <a:t>Horticulture</a:t>
            </a:r>
          </a:p>
          <a:p>
            <a:r>
              <a:rPr lang="en-GB" dirty="0" smtClean="0"/>
              <a:t>Industrial (agriculture)</a:t>
            </a:r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9458" name="Picture 2" descr="http://www.alaska-in-pictures.com/data/media/17/subsistence-crab-fishing_3180.jpg"/>
          <p:cNvPicPr>
            <a:picLocks noChangeAspect="1" noChangeArrowheads="1"/>
          </p:cNvPicPr>
          <p:nvPr/>
        </p:nvPicPr>
        <p:blipFill>
          <a:blip r:embed="rId2" cstate="print"/>
          <a:srcRect l="10704" r="12544"/>
          <a:stretch>
            <a:fillRect/>
          </a:stretch>
        </p:blipFill>
        <p:spPr bwMode="auto">
          <a:xfrm>
            <a:off x="4427984" y="2204864"/>
            <a:ext cx="4392488" cy="385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Gatherers who hunt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2 types:</a:t>
            </a:r>
          </a:p>
          <a:p>
            <a:r>
              <a:rPr lang="en-US" dirty="0" smtClean="0"/>
              <a:t>Immediate return</a:t>
            </a:r>
          </a:p>
          <a:p>
            <a:pPr lvl="1"/>
            <a:r>
              <a:rPr lang="en-US" dirty="0" smtClean="0"/>
              <a:t>No storage</a:t>
            </a:r>
          </a:p>
          <a:p>
            <a:pPr lvl="1"/>
            <a:r>
              <a:rPr lang="en-US" dirty="0" smtClean="0"/>
              <a:t>No ‘bank’</a:t>
            </a:r>
          </a:p>
          <a:p>
            <a:pPr lvl="1"/>
            <a:r>
              <a:rPr lang="en-US" dirty="0" smtClean="0"/>
              <a:t>Property = songs, spells</a:t>
            </a:r>
          </a:p>
          <a:p>
            <a:r>
              <a:rPr lang="en-US" dirty="0" smtClean="0"/>
              <a:t>Delayed return</a:t>
            </a:r>
          </a:p>
          <a:p>
            <a:pPr lvl="1"/>
            <a:r>
              <a:rPr lang="en-US" dirty="0" smtClean="0"/>
              <a:t>Some storage (Inuit)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3318" name="Picture 6" descr="http://www.futurity.org/wp-content/uploads/2012/08/hadza-Digging-Tuber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124744"/>
            <a:ext cx="4486275" cy="55892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293766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Pastoralists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Domestication:</a:t>
            </a:r>
          </a:p>
          <a:p>
            <a:pPr lvl="1"/>
            <a:r>
              <a:rPr lang="en-US" dirty="0" smtClean="0"/>
              <a:t>Relationships with other animals and plants</a:t>
            </a:r>
          </a:p>
          <a:p>
            <a:pPr lvl="1"/>
            <a:r>
              <a:rPr lang="en-US" dirty="0" smtClean="0"/>
              <a:t>Food processing for storage</a:t>
            </a:r>
          </a:p>
          <a:p>
            <a:r>
              <a:rPr lang="en-US" dirty="0" smtClean="0"/>
              <a:t>Seasonal storage</a:t>
            </a:r>
          </a:p>
          <a:p>
            <a:r>
              <a:rPr lang="en-US" dirty="0" smtClean="0"/>
              <a:t>Exchange possible 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="" xmlns:p14="http://schemas.microsoft.com/office/powerpoint/2010/main" val="3796044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Horticulturalists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Manipulation of the land with tools</a:t>
            </a:r>
          </a:p>
          <a:p>
            <a:r>
              <a:rPr lang="en-US" dirty="0" smtClean="0"/>
              <a:t>Knowledge of plants</a:t>
            </a:r>
          </a:p>
          <a:p>
            <a:r>
              <a:rPr lang="en-US" dirty="0" smtClean="0"/>
              <a:t>Storage possible if necessary (location dependent)</a:t>
            </a:r>
          </a:p>
          <a:p>
            <a:r>
              <a:rPr lang="en-US" dirty="0" smtClean="0"/>
              <a:t>Exchange possible due to high productivity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="" xmlns:p14="http://schemas.microsoft.com/office/powerpoint/2010/main" val="2448043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Peasants (Europe till 1850)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Produce from land and home</a:t>
            </a:r>
          </a:p>
          <a:p>
            <a:r>
              <a:rPr lang="en-US" dirty="0" smtClean="0"/>
              <a:t>Land owned by families</a:t>
            </a:r>
          </a:p>
          <a:p>
            <a:r>
              <a:rPr lang="en-US" dirty="0" smtClean="0"/>
              <a:t>Production for exchange</a:t>
            </a:r>
          </a:p>
          <a:p>
            <a:r>
              <a:rPr lang="en-US" dirty="0" smtClean="0"/>
              <a:t>Payment of taxes</a:t>
            </a:r>
          </a:p>
          <a:p>
            <a:r>
              <a:rPr lang="en-US" dirty="0" smtClean="0"/>
              <a:t>Lots of work – knackered!</a:t>
            </a:r>
          </a:p>
          <a:p>
            <a:r>
              <a:rPr lang="en-US" dirty="0" smtClean="0"/>
              <a:t>Storage – of stuff and ideas (writing)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="" xmlns:p14="http://schemas.microsoft.com/office/powerpoint/2010/main" val="1583825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Industrial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Major diversity to production possible</a:t>
            </a:r>
          </a:p>
          <a:p>
            <a:r>
              <a:rPr lang="en-US" dirty="0" smtClean="0"/>
              <a:t>Huge amount of work but now done by machines</a:t>
            </a:r>
          </a:p>
          <a:p>
            <a:r>
              <a:rPr lang="en-US" dirty="0" smtClean="0"/>
              <a:t>Wealth inequality magnified</a:t>
            </a:r>
          </a:p>
          <a:p>
            <a:r>
              <a:rPr lang="en-US" dirty="0" smtClean="0"/>
              <a:t>Property is individually owned </a:t>
            </a:r>
          </a:p>
          <a:p>
            <a:r>
              <a:rPr lang="en-US" dirty="0" smtClean="0"/>
              <a:t>Energy – carbon not animals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="" xmlns:p14="http://schemas.microsoft.com/office/powerpoint/2010/main" val="1740083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Lewis Henry Morgan’s social evolutionism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GB" dirty="0" smtClean="0">
                <a:solidFill>
                  <a:srgbClr val="FFFFFF"/>
                </a:solidFill>
                <a:ea typeface="Microsoft YaHei" charset="0"/>
                <a:cs typeface="Microsoft YaHei" charset="0"/>
              </a:rPr>
              <a:t>	</a:t>
            </a:r>
            <a:r>
              <a:rPr lang="en-GB" i="1" dirty="0" smtClean="0">
                <a:solidFill>
                  <a:srgbClr val="FFFFFF"/>
                </a:solidFill>
                <a:ea typeface="Microsoft YaHei" charset="0"/>
                <a:cs typeface="Microsoft YaHei" charset="0"/>
              </a:rPr>
              <a:t>As </a:t>
            </a:r>
            <a:r>
              <a:rPr lang="en-GB" i="1" dirty="0">
                <a:solidFill>
                  <a:srgbClr val="FFFFFF"/>
                </a:solidFill>
                <a:ea typeface="Microsoft YaHei" charset="0"/>
                <a:cs typeface="Microsoft YaHei" charset="0"/>
              </a:rPr>
              <a:t>it is undeniable that portions of the human family have existed in a state of savagery, other portions in a state of barbarism, and still others in a state of civilization, it seems equally so that these three distinct conditions are connected with each other in a natural as well as necessary sequence of </a:t>
            </a:r>
            <a:r>
              <a:rPr lang="en-GB" i="1" dirty="0" smtClean="0">
                <a:solidFill>
                  <a:srgbClr val="FFFFFF"/>
                </a:solidFill>
                <a:ea typeface="Microsoft YaHei" charset="0"/>
                <a:cs typeface="Microsoft YaHei" charset="0"/>
              </a:rPr>
              <a:t>progress</a:t>
            </a:r>
            <a:endParaRPr lang="en-GB" i="1" dirty="0">
              <a:solidFill>
                <a:srgbClr val="FFFFFF"/>
              </a:solidFill>
              <a:ea typeface="Microsoft YaHei" charset="0"/>
              <a:cs typeface="Microsoft YaHei" charset="0"/>
            </a:endParaRPr>
          </a:p>
          <a:p>
            <a:pPr algn="r"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en-GB" dirty="0">
                <a:solidFill>
                  <a:srgbClr val="FFFFFF"/>
                </a:solidFill>
                <a:ea typeface="Microsoft YaHei" charset="0"/>
                <a:cs typeface="Microsoft YaHei" charset="0"/>
              </a:rPr>
              <a:t>(Morgan </a:t>
            </a:r>
            <a:r>
              <a:rPr lang="en-GB" i="1" dirty="0" smtClean="0">
                <a:solidFill>
                  <a:srgbClr val="FFFFFF"/>
                </a:solidFill>
                <a:ea typeface="Microsoft YaHei" charset="0"/>
                <a:cs typeface="Microsoft YaHei" charset="0"/>
              </a:rPr>
              <a:t>Ancient Society </a:t>
            </a:r>
            <a:r>
              <a:rPr lang="en-GB" dirty="0" smtClean="0">
                <a:solidFill>
                  <a:srgbClr val="FFFFFF"/>
                </a:solidFill>
                <a:ea typeface="Microsoft YaHei" charset="0"/>
                <a:cs typeface="Microsoft YaHei" charset="0"/>
              </a:rPr>
              <a:t>1877:3</a:t>
            </a:r>
            <a:r>
              <a:rPr lang="en-GB" dirty="0">
                <a:solidFill>
                  <a:srgbClr val="FFFFFF"/>
                </a:solidFill>
                <a:ea typeface="Microsoft YaHei" charset="0"/>
                <a:cs typeface="Microsoft YaHei" charset="0"/>
              </a:rPr>
              <a:t>)</a:t>
            </a:r>
          </a:p>
          <a:p>
            <a:endParaRPr lang="en-GB" dirty="0"/>
          </a:p>
        </p:txBody>
      </p:sp>
      <p:pic>
        <p:nvPicPr>
          <p:cNvPr id="32770" name="Picture 2" descr="http://ecx.images-amazon.com/images/I/41S2DEZ512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1628800"/>
            <a:ext cx="2981325" cy="45243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Social evolutionism 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linked subsistence methods to evolutionary scale claiming human societies evolve through 3 stages</a:t>
            </a:r>
          </a:p>
          <a:p>
            <a:endParaRPr lang="en-GB" dirty="0"/>
          </a:p>
        </p:txBody>
      </p:sp>
      <p:graphicFrame>
        <p:nvGraphicFramePr>
          <p:cNvPr id="7" name="Diagram 6"/>
          <p:cNvGraphicFramePr/>
          <p:nvPr/>
        </p:nvGraphicFramePr>
        <p:xfrm>
          <a:off x="1331640" y="2101304"/>
          <a:ext cx="640871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22" name="Picture 2" descr="http://www.africarosetravel.com/files/NTThimbapeople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43608" y="5229200"/>
            <a:ext cx="1337140" cy="1440000"/>
          </a:xfrm>
          <a:prstGeom prst="rect">
            <a:avLst/>
          </a:prstGeom>
          <a:noFill/>
        </p:spPr>
      </p:pic>
      <p:pic>
        <p:nvPicPr>
          <p:cNvPr id="30724" name="Picture 4" descr="http://upload.wikimedia.org/wikipedia/commons/thumb/5/56/Peasant_Family_of_Ramallah_1900-1910.jpg/782px-Peasant_Family_of_Ramallah_1900-191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87824" y="5193360"/>
            <a:ext cx="2243520" cy="1476000"/>
          </a:xfrm>
          <a:prstGeom prst="rect">
            <a:avLst/>
          </a:prstGeom>
          <a:noFill/>
        </p:spPr>
      </p:pic>
      <p:pic>
        <p:nvPicPr>
          <p:cNvPr id="30726" name="Picture 6" descr="http://1.bp.blogspot.com/_MxEwAqH6was/TClX2x0aGzI/AAAAAAAAAiw/4IDRpTcQ2fo/s1600/1820-07+Paris+Dancers+2.jpeg"/>
          <p:cNvPicPr>
            <a:picLocks noChangeAspect="1" noChangeArrowheads="1"/>
          </p:cNvPicPr>
          <p:nvPr/>
        </p:nvPicPr>
        <p:blipFill>
          <a:blip r:embed="rId9" cstate="print"/>
          <a:srcRect l="9040" t="19764" r="8468" b="11060"/>
          <a:stretch>
            <a:fillRect/>
          </a:stretch>
        </p:blipFill>
        <p:spPr bwMode="auto">
          <a:xfrm>
            <a:off x="5724128" y="5121360"/>
            <a:ext cx="2690575" cy="154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Social stages Morgan suggested</a:t>
            </a:r>
            <a:endParaRPr lang="en-GB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524000" y="1397000"/>
          <a:ext cx="6504384" cy="49861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3824"/>
                <a:gridCol w="1584176"/>
                <a:gridCol w="2088232"/>
                <a:gridCol w="1368152"/>
              </a:tblGrid>
              <a:tr h="10300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24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latin typeface="Cambria"/>
                          <a:ea typeface="ＭＳ 明朝"/>
                          <a:cs typeface="Times New Roman"/>
                        </a:rPr>
                        <a:t>Lower </a:t>
                      </a:r>
                      <a:endParaRPr lang="en-GB" sz="24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latin typeface="Cambria"/>
                          <a:ea typeface="ＭＳ 明朝"/>
                          <a:cs typeface="Times New Roman"/>
                        </a:rPr>
                        <a:t>Middle </a:t>
                      </a:r>
                      <a:endParaRPr lang="en-GB" sz="24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400" dirty="0" smtClean="0">
                          <a:latin typeface="Cambria"/>
                          <a:ea typeface="ＭＳ 明朝"/>
                          <a:cs typeface="Times New Roman"/>
                        </a:rPr>
                        <a:t>Upper </a:t>
                      </a:r>
                      <a:endParaRPr lang="en-GB" sz="24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10300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rgbClr val="002060"/>
                          </a:solidFill>
                          <a:latin typeface="Cambria"/>
                          <a:ea typeface="ＭＳ 明朝"/>
                          <a:cs typeface="Times New Roman"/>
                        </a:rPr>
                        <a:t>Savagery </a:t>
                      </a: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400" smtClean="0">
                          <a:latin typeface="Cambria"/>
                          <a:ea typeface="ＭＳ 明朝"/>
                          <a:cs typeface="Times New Roman"/>
                        </a:rPr>
                        <a:t>Gathering  </a:t>
                      </a:r>
                      <a:r>
                        <a:rPr lang="en-GB" sz="2400" dirty="0">
                          <a:latin typeface="Cambria"/>
                          <a:ea typeface="ＭＳ 明朝"/>
                          <a:cs typeface="Times New Roman"/>
                        </a:rPr>
                        <a:t>nuts and berries</a:t>
                      </a: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400" dirty="0">
                          <a:latin typeface="Cambria"/>
                          <a:ea typeface="ＭＳ 明朝"/>
                          <a:cs typeface="Times New Roman"/>
                        </a:rPr>
                        <a:t>Fire and fish</a:t>
                      </a: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400" dirty="0">
                          <a:latin typeface="Cambria"/>
                          <a:ea typeface="ＭＳ 明朝"/>
                          <a:cs typeface="Times New Roman"/>
                        </a:rPr>
                        <a:t>More techno bows and arrow</a:t>
                      </a: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</a:tr>
              <a:tr h="10300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400">
                          <a:solidFill>
                            <a:srgbClr val="002060"/>
                          </a:solidFill>
                          <a:latin typeface="Cambria"/>
                          <a:ea typeface="ＭＳ 明朝"/>
                          <a:cs typeface="Times New Roman"/>
                        </a:rPr>
                        <a:t>Barbarism</a:t>
                      </a:r>
                    </a:p>
                  </a:txBody>
                  <a:tcPr marL="68580" marR="68580" marT="0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400">
                          <a:latin typeface="Cambria"/>
                          <a:ea typeface="ＭＳ 明朝"/>
                          <a:cs typeface="Times New Roman"/>
                        </a:rPr>
                        <a:t>Pottery </a:t>
                      </a:r>
                    </a:p>
                  </a:txBody>
                  <a:tcPr marL="68580" marR="68580" marT="0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400">
                          <a:latin typeface="Cambria"/>
                          <a:ea typeface="ＭＳ 明朝"/>
                          <a:cs typeface="Times New Roman"/>
                        </a:rPr>
                        <a:t>Domestication of animals and plants</a:t>
                      </a:r>
                    </a:p>
                  </a:txBody>
                  <a:tcPr marL="68580" marR="68580" marT="0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400" dirty="0">
                          <a:latin typeface="Cambria"/>
                          <a:ea typeface="ＭＳ 明朝"/>
                          <a:cs typeface="Times New Roman"/>
                        </a:rPr>
                        <a:t>Iron work, smelting</a:t>
                      </a:r>
                    </a:p>
                  </a:txBody>
                  <a:tcPr marL="68580" marR="68580" marT="0" marB="0">
                    <a:solidFill>
                      <a:srgbClr val="00B0F0"/>
                    </a:solidFill>
                  </a:tcPr>
                </a:tc>
              </a:tr>
              <a:tr h="10300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400" dirty="0">
                          <a:solidFill>
                            <a:srgbClr val="002060"/>
                          </a:solidFill>
                          <a:latin typeface="Cambria"/>
                          <a:ea typeface="ＭＳ 明朝"/>
                          <a:cs typeface="Times New Roman"/>
                        </a:rPr>
                        <a:t>Civilised</a:t>
                      </a: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400" dirty="0">
                          <a:latin typeface="Cambria"/>
                          <a:ea typeface="ＭＳ 明朝"/>
                          <a:cs typeface="Times New Roman"/>
                        </a:rPr>
                        <a:t>Alphabet writing </a:t>
                      </a: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240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GB" sz="2400" dirty="0">
                        <a:latin typeface="Cambria"/>
                        <a:ea typeface="ＭＳ 明朝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Responses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Theologians rejected Darwin’s ideas</a:t>
            </a:r>
          </a:p>
          <a:p>
            <a:r>
              <a:rPr lang="en-GB" dirty="0" smtClean="0"/>
              <a:t>Anthropological ethnographic information challenged the notion of primitive</a:t>
            </a:r>
          </a:p>
          <a:p>
            <a:r>
              <a:rPr lang="en-GB" dirty="0" smtClean="0"/>
              <a:t>Boas claimed the ideas were racist and pseudo scientific (see </a:t>
            </a:r>
            <a:r>
              <a:rPr lang="en-GB" dirty="0" err="1" smtClean="0"/>
              <a:t>Eriksen</a:t>
            </a:r>
            <a:r>
              <a:rPr lang="en-GB" dirty="0" smtClean="0"/>
              <a:t>, p14)</a:t>
            </a:r>
            <a:endParaRPr lang="en-GB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556792"/>
            <a:ext cx="3343662" cy="4248472"/>
          </a:xfrm>
          <a:prstGeom prst="rect">
            <a:avLst/>
          </a:prstGeom>
          <a:noFill/>
          <a:ln w="1908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blipFill dpi="0" rotWithShape="0">
                  <a:blip xmlns:r="http://schemas.openxmlformats.org/officeDocument/2006/relationships"/>
                  <a:srcRect/>
                  <a:stretch>
                    <a:fillRect/>
                  </a:stretch>
                </a:blip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What is clear: most people moved from g/</a:t>
            </a:r>
            <a:r>
              <a:rPr lang="en-GB" dirty="0" err="1" smtClean="0"/>
              <a:t>h</a:t>
            </a:r>
            <a:r>
              <a:rPr lang="en-GB" dirty="0" smtClean="0"/>
              <a:t> </a:t>
            </a:r>
            <a:r>
              <a:rPr lang="en-GB" dirty="0" smtClean="0">
                <a:latin typeface="Arial"/>
                <a:cs typeface="Arial"/>
              </a:rPr>
              <a:t>→farming</a:t>
            </a:r>
            <a:endParaRPr lang="en-GB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55576" y="5085184"/>
            <a:ext cx="33123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So why?</a:t>
            </a:r>
            <a:endParaRPr lang="en-GB" sz="36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11200" y="307088"/>
            <a:ext cx="7772400" cy="1470025"/>
          </a:xfrm>
        </p:spPr>
        <p:txBody>
          <a:bodyPr/>
          <a:lstStyle/>
          <a:p>
            <a:r>
              <a:rPr lang="en-US" dirty="0" smtClean="0"/>
              <a:t>The transition to farming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1397000" y="1269579"/>
            <a:ext cx="6400800" cy="1752600"/>
          </a:xfrm>
        </p:spPr>
        <p:txBody>
          <a:bodyPr/>
          <a:lstStyle/>
          <a:p>
            <a:r>
              <a:rPr lang="en-US" dirty="0" smtClean="0"/>
              <a:t>Why?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99425" y="2130425"/>
            <a:ext cx="6350000" cy="39243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8375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Some ideas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Climate changed</a:t>
            </a:r>
          </a:p>
          <a:p>
            <a:r>
              <a:rPr lang="en-GB" dirty="0" err="1" smtClean="0"/>
              <a:t>Binford</a:t>
            </a:r>
            <a:r>
              <a:rPr lang="en-GB" dirty="0" smtClean="0"/>
              <a:t>, (‘70s) Population density, move out of forests</a:t>
            </a:r>
          </a:p>
          <a:p>
            <a:r>
              <a:rPr lang="en-GB" dirty="0" smtClean="0"/>
              <a:t>Diamond (1997) geographical ‘luck’</a:t>
            </a:r>
          </a:p>
          <a:p>
            <a:r>
              <a:rPr lang="en-GB" dirty="0" smtClean="0"/>
              <a:t>Wadley, (1992) Addiction to opiates in cereals</a:t>
            </a:r>
          </a:p>
          <a:p>
            <a:r>
              <a:rPr lang="en-GB" dirty="0" smtClean="0"/>
              <a:t>Dunn, (2011) adding to </a:t>
            </a:r>
            <a:r>
              <a:rPr lang="en-GB" dirty="0" err="1" smtClean="0"/>
              <a:t>Binford</a:t>
            </a:r>
            <a:r>
              <a:rPr lang="en-GB" dirty="0" smtClean="0"/>
              <a:t> cites milk as significant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endParaRPr lang="en-GB"/>
          </a:p>
        </p:txBody>
      </p:sp>
      <p:pic>
        <p:nvPicPr>
          <p:cNvPr id="1026" name="Picture 2" descr="http://www.thegreatbritishdiet.co.uk/Images/Weetabix&amp;Mil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1484784"/>
            <a:ext cx="4427984" cy="45624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Auroch</a:t>
            </a:r>
            <a:r>
              <a:rPr lang="en-GB" dirty="0" smtClean="0"/>
              <a:t> (ancient ‘giant’ cow)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8" name="Picture 4" descr="http://i.telegraph.co.uk/multimedia/archive/01560/aurochs_1560693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564903"/>
            <a:ext cx="5519998" cy="3456000"/>
          </a:xfrm>
          <a:prstGeom prst="rect">
            <a:avLst/>
          </a:prstGeom>
          <a:noFill/>
        </p:spPr>
      </p:pic>
      <p:pic>
        <p:nvPicPr>
          <p:cNvPr id="1026" name="Picture 2" descr="http://upload.wikimedia.org/wikipedia/commons/thumb/6/60/Aurochse.jpg/250px-Aurochs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1484784"/>
            <a:ext cx="3120000" cy="468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Consequences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Settlements </a:t>
            </a:r>
          </a:p>
          <a:p>
            <a:r>
              <a:rPr lang="en-GB" dirty="0" smtClean="0"/>
              <a:t>Security?</a:t>
            </a:r>
          </a:p>
          <a:p>
            <a:r>
              <a:rPr lang="en-GB" dirty="0" smtClean="0"/>
              <a:t>Notion of ownership (things to have)</a:t>
            </a:r>
          </a:p>
          <a:p>
            <a:r>
              <a:rPr lang="en-GB" dirty="0" smtClean="0"/>
              <a:t>Ability to exchange (economics)</a:t>
            </a:r>
          </a:p>
          <a:p>
            <a:r>
              <a:rPr lang="en-GB" dirty="0" smtClean="0"/>
              <a:t>Back breaking work</a:t>
            </a:r>
          </a:p>
          <a:p>
            <a:r>
              <a:rPr lang="en-GB" dirty="0" smtClean="0"/>
              <a:t>Poor diet – less variety</a:t>
            </a:r>
          </a:p>
          <a:p>
            <a:r>
              <a:rPr lang="en-GB" dirty="0" smtClean="0"/>
              <a:t>Social hierarchies</a:t>
            </a:r>
            <a:endParaRPr lang="en-GB" dirty="0"/>
          </a:p>
        </p:txBody>
      </p:sp>
      <p:pic>
        <p:nvPicPr>
          <p:cNvPr id="5" name="Content Placeholder 4" descr="everything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8200" y="2360245"/>
            <a:ext cx="4038600" cy="3005872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 sum up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There are a variety of different subsistence methods used by humans</a:t>
            </a:r>
          </a:p>
          <a:p>
            <a:r>
              <a:rPr lang="en-GB" dirty="0" smtClean="0"/>
              <a:t>Most human groups moved to farming about 10,000 years ago</a:t>
            </a:r>
          </a:p>
          <a:p>
            <a:r>
              <a:rPr lang="en-GB" dirty="0" smtClean="0"/>
              <a:t>This has had significant consequences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pic>
        <p:nvPicPr>
          <p:cNvPr id="37890" name="Picture 2" descr="http://cdn.c.photoshelter.com/img-get/I0000L4yzGrSjDW8/s/650/Subsistence-Farm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1916832"/>
            <a:ext cx="4248472" cy="41148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Refs 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77500" lnSpcReduction="20000"/>
          </a:bodyPr>
          <a:lstStyle/>
          <a:p>
            <a:r>
              <a:rPr lang="en-GB" dirty="0" err="1" smtClean="0"/>
              <a:t>Binford</a:t>
            </a:r>
            <a:r>
              <a:rPr lang="en-GB" dirty="0" smtClean="0"/>
              <a:t>  L, R. 1978. </a:t>
            </a:r>
            <a:r>
              <a:rPr lang="en-GB" i="1" dirty="0" err="1" smtClean="0"/>
              <a:t>Nunamiut</a:t>
            </a:r>
            <a:r>
              <a:rPr lang="en-GB" i="1" dirty="0" smtClean="0"/>
              <a:t> </a:t>
            </a:r>
            <a:r>
              <a:rPr lang="en-GB" i="1" dirty="0" err="1" smtClean="0"/>
              <a:t>ethnoarchaeology</a:t>
            </a:r>
            <a:r>
              <a:rPr lang="en-GB" i="1" dirty="0" smtClean="0"/>
              <a:t>. </a:t>
            </a:r>
            <a:r>
              <a:rPr lang="en-GB" dirty="0" smtClean="0"/>
              <a:t>New York: Academic press</a:t>
            </a:r>
          </a:p>
          <a:p>
            <a:r>
              <a:rPr lang="en-GB" dirty="0" smtClean="0"/>
              <a:t>Dunn, R. 2011. </a:t>
            </a:r>
            <a:r>
              <a:rPr lang="en-GB" i="1" dirty="0" smtClean="0"/>
              <a:t>The wild lives of our bodies: predators, parasites and partners that shape who we are today</a:t>
            </a:r>
          </a:p>
          <a:p>
            <a:r>
              <a:rPr lang="en-GB" dirty="0" smtClean="0"/>
              <a:t>Engels, F. 1878 </a:t>
            </a:r>
            <a:r>
              <a:rPr lang="en-GB" i="1" dirty="0" smtClean="0"/>
              <a:t>Anti- </a:t>
            </a:r>
            <a:r>
              <a:rPr lang="en-GB" i="1" dirty="0" err="1" smtClean="0"/>
              <a:t>Duhring</a:t>
            </a:r>
            <a:r>
              <a:rPr lang="en-GB" dirty="0" smtClean="0"/>
              <a:t>. Progress publishers</a:t>
            </a:r>
          </a:p>
          <a:p>
            <a:r>
              <a:rPr lang="en-GB" dirty="0" err="1" smtClean="0"/>
              <a:t>Eriksen</a:t>
            </a:r>
            <a:r>
              <a:rPr lang="en-GB" dirty="0" smtClean="0"/>
              <a:t>, T. H. 1995. </a:t>
            </a:r>
            <a:r>
              <a:rPr lang="en-GB" i="1" dirty="0" smtClean="0"/>
              <a:t>Small places, large issues an introduction to social and cultural anthropology</a:t>
            </a:r>
            <a:r>
              <a:rPr lang="en-GB" dirty="0" smtClean="0"/>
              <a:t>. London: Pluto press</a:t>
            </a:r>
          </a:p>
          <a:p>
            <a:r>
              <a:rPr lang="en-GB" dirty="0" smtClean="0"/>
              <a:t>Morgan, L. H. 1877. </a:t>
            </a:r>
            <a:r>
              <a:rPr lang="en-GB" i="1" dirty="0" smtClean="0"/>
              <a:t>Ancient Society</a:t>
            </a:r>
            <a:r>
              <a:rPr lang="en-GB" dirty="0" smtClean="0"/>
              <a:t>. London</a:t>
            </a:r>
            <a:r>
              <a:rPr lang="en-GB" smtClean="0"/>
              <a:t>: Macmillan</a:t>
            </a:r>
            <a:endParaRPr lang="en-GB" i="1" dirty="0" smtClean="0"/>
          </a:p>
          <a:p>
            <a:r>
              <a:rPr lang="en-GB" dirty="0" smtClean="0"/>
              <a:t>Wadley. G. 1992. </a:t>
            </a:r>
            <a:r>
              <a:rPr lang="en-GB" i="1" dirty="0" smtClean="0"/>
              <a:t>A pharmacological model of the Neolithic transition </a:t>
            </a:r>
            <a:r>
              <a:rPr lang="en-GB" dirty="0" smtClean="0"/>
              <a:t>[online]</a:t>
            </a:r>
          </a:p>
          <a:p>
            <a:r>
              <a:rPr lang="en-GB" dirty="0" smtClean="0"/>
              <a:t>Wadley, G. and Martin, A. 1993. The origins of agriculture: a biological perspective and a new hypothesis. </a:t>
            </a:r>
            <a:r>
              <a:rPr lang="en-GB" i="1" dirty="0" smtClean="0"/>
              <a:t>Australian Biologist </a:t>
            </a:r>
            <a:r>
              <a:rPr lang="en-GB" dirty="0" smtClean="0"/>
              <a:t>(6) pp 96- 105</a:t>
            </a: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40">
      <a:dk1>
        <a:srgbClr val="FFFFFF"/>
      </a:dk1>
      <a:lt1>
        <a:srgbClr val="340000"/>
      </a:lt1>
      <a:dk2>
        <a:srgbClr val="FFC000"/>
      </a:dk2>
      <a:lt2>
        <a:srgbClr val="140000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756</TotalTime>
  <Words>872</Words>
  <Application>Microsoft Office PowerPoint</Application>
  <PresentationFormat>On-screen Show (4:3)</PresentationFormat>
  <Paragraphs>144</Paragraphs>
  <Slides>20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Subsistence </vt:lpstr>
      <vt:lpstr>Subsistence/economy/environment</vt:lpstr>
      <vt:lpstr>Engels (1875):  2 main subsistence types</vt:lpstr>
      <vt:lpstr>4 main methods of getting dinner</vt:lpstr>
      <vt:lpstr>Gatherers who hunt</vt:lpstr>
      <vt:lpstr>Pastoralists </vt:lpstr>
      <vt:lpstr>Horticulturalists </vt:lpstr>
      <vt:lpstr>Peasants (Europe till 1850) </vt:lpstr>
      <vt:lpstr>Industrial</vt:lpstr>
      <vt:lpstr>Lewis Henry Morgan’s social evolutionism </vt:lpstr>
      <vt:lpstr>Social evolutionism </vt:lpstr>
      <vt:lpstr>Social stages Morgan suggested</vt:lpstr>
      <vt:lpstr>Responses</vt:lpstr>
      <vt:lpstr>What is clear: most people moved from g/h →farming</vt:lpstr>
      <vt:lpstr>The transition to farming</vt:lpstr>
      <vt:lpstr>Some ideas</vt:lpstr>
      <vt:lpstr>Auroch (ancient ‘giant’ cow) </vt:lpstr>
      <vt:lpstr>Consequences </vt:lpstr>
      <vt:lpstr>To sum up</vt:lpstr>
      <vt:lpstr>Refs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sa025</dc:creator>
  <cp:lastModifiedBy>sa025</cp:lastModifiedBy>
  <cp:revision>67</cp:revision>
  <dcterms:created xsi:type="dcterms:W3CDTF">2012-09-11T11:10:03Z</dcterms:created>
  <dcterms:modified xsi:type="dcterms:W3CDTF">2012-10-04T14:06:43Z</dcterms:modified>
</cp:coreProperties>
</file>