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BE174733-6C0D-413E-AFE2-97BEBF2D0C0B}"/>
    <pc:docChg chg="addSld modSld">
      <pc:chgData name="Luke Roach" userId="3c173453-1e89-4ab7-a897-c035ad6940d7" providerId="ADAL" clId="{BE174733-6C0D-413E-AFE2-97BEBF2D0C0B}" dt="2023-01-30T09:52:33.914" v="96" actId="20577"/>
      <pc:docMkLst>
        <pc:docMk/>
      </pc:docMkLst>
      <pc:sldChg chg="modSp mod">
        <pc:chgData name="Luke Roach" userId="3c173453-1e89-4ab7-a897-c035ad6940d7" providerId="ADAL" clId="{BE174733-6C0D-413E-AFE2-97BEBF2D0C0B}" dt="2023-01-30T09:51:45.709" v="58" actId="20577"/>
        <pc:sldMkLst>
          <pc:docMk/>
          <pc:sldMk cId="3161165225" sldId="257"/>
        </pc:sldMkLst>
        <pc:spChg chg="mod">
          <ac:chgData name="Luke Roach" userId="3c173453-1e89-4ab7-a897-c035ad6940d7" providerId="ADAL" clId="{BE174733-6C0D-413E-AFE2-97BEBF2D0C0B}" dt="2023-01-30T09:51:45.709" v="58" actId="20577"/>
          <ac:spMkLst>
            <pc:docMk/>
            <pc:sldMk cId="3161165225" sldId="257"/>
            <ac:spMk id="3" creationId="{00000000-0000-0000-0000-000000000000}"/>
          </ac:spMkLst>
        </pc:spChg>
      </pc:sldChg>
      <pc:sldChg chg="modSp mod">
        <pc:chgData name="Luke Roach" userId="3c173453-1e89-4ab7-a897-c035ad6940d7" providerId="ADAL" clId="{BE174733-6C0D-413E-AFE2-97BEBF2D0C0B}" dt="2023-01-30T09:52:33.914" v="96" actId="20577"/>
        <pc:sldMkLst>
          <pc:docMk/>
          <pc:sldMk cId="2700825915" sldId="258"/>
        </pc:sldMkLst>
        <pc:spChg chg="mod">
          <ac:chgData name="Luke Roach" userId="3c173453-1e89-4ab7-a897-c035ad6940d7" providerId="ADAL" clId="{BE174733-6C0D-413E-AFE2-97BEBF2D0C0B}" dt="2023-01-30T09:52:33.914" v="96" actId="20577"/>
          <ac:spMkLst>
            <pc:docMk/>
            <pc:sldMk cId="2700825915" sldId="258"/>
            <ac:spMk id="3" creationId="{5F6A07E6-8E05-4599-89D5-B8636C255F4A}"/>
          </ac:spMkLst>
        </pc:spChg>
      </pc:sldChg>
      <pc:sldChg chg="modSp mod">
        <pc:chgData name="Luke Roach" userId="3c173453-1e89-4ab7-a897-c035ad6940d7" providerId="ADAL" clId="{BE174733-6C0D-413E-AFE2-97BEBF2D0C0B}" dt="2023-01-30T09:04:29.125" v="7" actId="115"/>
        <pc:sldMkLst>
          <pc:docMk/>
          <pc:sldMk cId="117825639" sldId="262"/>
        </pc:sldMkLst>
        <pc:spChg chg="mod">
          <ac:chgData name="Luke Roach" userId="3c173453-1e89-4ab7-a897-c035ad6940d7" providerId="ADAL" clId="{BE174733-6C0D-413E-AFE2-97BEBF2D0C0B}" dt="2023-01-30T09:04:29.125" v="7" actId="115"/>
          <ac:spMkLst>
            <pc:docMk/>
            <pc:sldMk cId="117825639" sldId="262"/>
            <ac:spMk id="3" creationId="{3EB675FD-331E-4040-A458-755C9255D605}"/>
          </ac:spMkLst>
        </pc:spChg>
      </pc:sldChg>
      <pc:sldChg chg="modSp new mod">
        <pc:chgData name="Luke Roach" userId="3c173453-1e89-4ab7-a897-c035ad6940d7" providerId="ADAL" clId="{BE174733-6C0D-413E-AFE2-97BEBF2D0C0B}" dt="2023-01-30T09:04:48.070" v="36" actId="20577"/>
        <pc:sldMkLst>
          <pc:docMk/>
          <pc:sldMk cId="2875069292" sldId="265"/>
        </pc:sldMkLst>
        <pc:spChg chg="mod">
          <ac:chgData name="Luke Roach" userId="3c173453-1e89-4ab7-a897-c035ad6940d7" providerId="ADAL" clId="{BE174733-6C0D-413E-AFE2-97BEBF2D0C0B}" dt="2023-01-30T09:04:48.070" v="36" actId="20577"/>
          <ac:spMkLst>
            <pc:docMk/>
            <pc:sldMk cId="2875069292" sldId="265"/>
            <ac:spMk id="2" creationId="{E702C1B5-192D-B0DD-8174-045FCE8200A9}"/>
          </ac:spMkLst>
        </pc:spChg>
        <pc:spChg chg="mod">
          <ac:chgData name="Luke Roach" userId="3c173453-1e89-4ab7-a897-c035ad6940d7" providerId="ADAL" clId="{BE174733-6C0D-413E-AFE2-97BEBF2D0C0B}" dt="2023-01-30T09:04:43.621" v="9"/>
          <ac:spMkLst>
            <pc:docMk/>
            <pc:sldMk cId="2875069292" sldId="265"/>
            <ac:spMk id="3" creationId="{96A4EC78-5B98-E1C7-B12E-AEEBB05BB251}"/>
          </ac:spMkLst>
        </pc:spChg>
      </pc:sldChg>
    </pc:docChg>
  </pc:docChgLst>
  <pc:docChgLst>
    <pc:chgData name="Luke Roach" userId="3c173453-1e89-4ab7-a897-c035ad6940d7" providerId="ADAL" clId="{E4E6CBA7-D435-46C9-B6B6-36F0F1534968}"/>
    <pc:docChg chg="delSld modSld">
      <pc:chgData name="Luke Roach" userId="3c173453-1e89-4ab7-a897-c035ad6940d7" providerId="ADAL" clId="{E4E6CBA7-D435-46C9-B6B6-36F0F1534968}" dt="2022-01-18T09:38:49.902" v="4" actId="2696"/>
      <pc:docMkLst>
        <pc:docMk/>
      </pc:docMkLst>
      <pc:sldChg chg="modSp mod">
        <pc:chgData name="Luke Roach" userId="3c173453-1e89-4ab7-a897-c035ad6940d7" providerId="ADAL" clId="{E4E6CBA7-D435-46C9-B6B6-36F0F1534968}" dt="2022-01-18T09:38:40.809" v="3" actId="207"/>
        <pc:sldMkLst>
          <pc:docMk/>
          <pc:sldMk cId="117825639" sldId="262"/>
        </pc:sldMkLst>
        <pc:spChg chg="mod">
          <ac:chgData name="Luke Roach" userId="3c173453-1e89-4ab7-a897-c035ad6940d7" providerId="ADAL" clId="{E4E6CBA7-D435-46C9-B6B6-36F0F1534968}" dt="2022-01-18T09:38:40.809" v="3" actId="207"/>
          <ac:spMkLst>
            <pc:docMk/>
            <pc:sldMk cId="117825639" sldId="262"/>
            <ac:spMk id="3" creationId="{3EB675FD-331E-4040-A458-755C9255D605}"/>
          </ac:spMkLst>
        </pc:spChg>
      </pc:sldChg>
      <pc:sldChg chg="del">
        <pc:chgData name="Luke Roach" userId="3c173453-1e89-4ab7-a897-c035ad6940d7" providerId="ADAL" clId="{E4E6CBA7-D435-46C9-B6B6-36F0F1534968}" dt="2022-01-18T09:38:49.902" v="4" actId="2696"/>
        <pc:sldMkLst>
          <pc:docMk/>
          <pc:sldMk cId="2888768864"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713123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81356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502843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793983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F87BA1A-AE17-4BE8-B548-2D33813FB6BE}"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823577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F87BA1A-AE17-4BE8-B548-2D33813FB6BE}"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69059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87BA1A-AE17-4BE8-B548-2D33813FB6BE}"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928770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628288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2665441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412871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250995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7BA1A-AE17-4BE8-B548-2D33813FB6BE}" type="datetimeFigureOut">
              <a:rPr lang="en-GB" smtClean="0"/>
              <a:t>30/01/2023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171792-F709-47A6-8A11-378CD9BF0BD5}" type="slidenum">
              <a:rPr lang="en-GB" smtClean="0"/>
              <a:t>‹#›</a:t>
            </a:fld>
            <a:endParaRPr lang="en-GB"/>
          </a:p>
        </p:txBody>
      </p:sp>
    </p:spTree>
    <p:extLst>
      <p:ext uri="{BB962C8B-B14F-4D97-AF65-F5344CB8AC3E}">
        <p14:creationId xmlns:p14="http://schemas.microsoft.com/office/powerpoint/2010/main" val="4105555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970908" y="637046"/>
            <a:ext cx="5174207" cy="2971473"/>
          </a:xfrm>
        </p:spPr>
        <p:txBody>
          <a:bodyPr>
            <a:normAutofit/>
          </a:bodyPr>
          <a:lstStyle/>
          <a:p>
            <a:pPr algn="l"/>
            <a:r>
              <a:rPr lang="en-GB">
                <a:solidFill>
                  <a:srgbClr val="FFFFFF"/>
                </a:solidFill>
              </a:rPr>
              <a:t>Assignment 1 </a:t>
            </a:r>
            <a:r>
              <a:rPr lang="en-GB" dirty="0">
                <a:solidFill>
                  <a:srgbClr val="FFFFFF"/>
                </a:solidFill>
              </a:rPr>
              <a:t>Preparation</a:t>
            </a:r>
          </a:p>
        </p:txBody>
      </p:sp>
      <p:sp>
        <p:nvSpPr>
          <p:cNvPr id="3" name="Subtitle 2"/>
          <p:cNvSpPr>
            <a:spLocks noGrp="1"/>
          </p:cNvSpPr>
          <p:nvPr>
            <p:ph type="subTitle" idx="1"/>
          </p:nvPr>
        </p:nvSpPr>
        <p:spPr>
          <a:xfrm>
            <a:off x="970908" y="3700594"/>
            <a:ext cx="5174207" cy="1963486"/>
          </a:xfrm>
        </p:spPr>
        <p:txBody>
          <a:bodyPr>
            <a:normAutofit/>
          </a:bodyPr>
          <a:lstStyle/>
          <a:p>
            <a:pPr algn="l"/>
            <a:endParaRPr lang="en-GB">
              <a:solidFill>
                <a:srgbClr val="FFFFFF"/>
              </a:solidFill>
            </a:endParaRPr>
          </a:p>
        </p:txBody>
      </p:sp>
      <p:sp>
        <p:nvSpPr>
          <p:cNvPr id="17" name="Freeform: Shape 16">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Block Arc 20">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4"/>
          </a:solidFill>
          <a:ln w="9525" cap="flat">
            <a:noFill/>
            <a:prstDash val="solid"/>
            <a:miter/>
          </a:ln>
        </p:spPr>
        <p:txBody>
          <a:bodyPr rtlCol="0" anchor="ctr"/>
          <a:lstStyle/>
          <a:p>
            <a:endParaRPr lang="en-US" dirty="0"/>
          </a:p>
        </p:txBody>
      </p:sp>
      <p:cxnSp>
        <p:nvCxnSpPr>
          <p:cNvPr id="25" name="Straight Connector 24">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7" name="Freeform: Shape 26">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29" name="Arc 28">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611325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4134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a typeface="+mj-lt"/>
                <a:cs typeface="+mj-lt"/>
              </a:rPr>
              <a:t>LEVEL 4 ASSESSMENT 1 SPECIFICATION</a:t>
            </a:r>
            <a:endParaRPr lang="en-US" dirty="0"/>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solidFill>
                  <a:srgbClr val="FF0000"/>
                </a:solidFill>
                <a:cs typeface="Calibri"/>
              </a:rPr>
              <a:t>Title?</a:t>
            </a:r>
            <a:endParaRPr lang="en-US" dirty="0">
              <a:solidFill>
                <a:srgbClr val="FF0000"/>
              </a:solidFill>
            </a:endParaRPr>
          </a:p>
          <a:p>
            <a:endParaRPr lang="en-GB" dirty="0">
              <a:cs typeface="Calibri" panose="020F0502020204030204"/>
            </a:endParaRPr>
          </a:p>
          <a:p>
            <a:r>
              <a:rPr lang="en-GB" b="1" dirty="0">
                <a:ea typeface="+mn-lt"/>
                <a:cs typeface="+mn-lt"/>
              </a:rPr>
              <a:t>Evidence Based Policing &amp; Applications</a:t>
            </a:r>
          </a:p>
          <a:p>
            <a:endParaRPr lang="en-GB" b="1" dirty="0">
              <a:ea typeface="+mn-lt"/>
              <a:cs typeface="+mn-lt"/>
            </a:endParaRPr>
          </a:p>
          <a:p>
            <a:pPr marL="0" indent="0">
              <a:buNone/>
            </a:pPr>
            <a:r>
              <a:rPr lang="en-GB" b="1" dirty="0">
                <a:solidFill>
                  <a:srgbClr val="FF0000"/>
                </a:solidFill>
                <a:ea typeface="+mn-lt"/>
                <a:cs typeface="+mn-lt"/>
              </a:rPr>
              <a:t>Deadline</a:t>
            </a:r>
          </a:p>
          <a:p>
            <a:endParaRPr lang="en-GB" b="1" dirty="0">
              <a:ea typeface="+mn-lt"/>
              <a:cs typeface="+mn-lt"/>
            </a:endParaRPr>
          </a:p>
          <a:p>
            <a:r>
              <a:rPr lang="en-GB" b="1" dirty="0">
                <a:ea typeface="+mn-lt"/>
                <a:cs typeface="+mn-lt"/>
              </a:rPr>
              <a:t>23.59hrs Friday 10</a:t>
            </a:r>
            <a:r>
              <a:rPr lang="en-GB" b="1" baseline="30000" dirty="0">
                <a:ea typeface="+mn-lt"/>
                <a:cs typeface="+mn-lt"/>
              </a:rPr>
              <a:t>th</a:t>
            </a:r>
            <a:r>
              <a:rPr lang="en-GB" b="1" dirty="0">
                <a:ea typeface="+mn-lt"/>
                <a:cs typeface="+mn-lt"/>
              </a:rPr>
              <a:t> of March 2023</a:t>
            </a:r>
            <a:endParaRPr lang="en-GB" dirty="0">
              <a:ea typeface="+mn-lt"/>
              <a:cs typeface="+mn-lt"/>
            </a:endParaRPr>
          </a:p>
        </p:txBody>
      </p:sp>
    </p:spTree>
    <p:extLst>
      <p:ext uri="{BB962C8B-B14F-4D97-AF65-F5344CB8AC3E}">
        <p14:creationId xmlns:p14="http://schemas.microsoft.com/office/powerpoint/2010/main" val="3161165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746F0-C236-42CF-A249-09A861D27264}"/>
              </a:ext>
            </a:extLst>
          </p:cNvPr>
          <p:cNvSpPr>
            <a:spLocks noGrp="1"/>
          </p:cNvSpPr>
          <p:nvPr>
            <p:ph type="title"/>
          </p:nvPr>
        </p:nvSpPr>
        <p:spPr/>
        <p:txBody>
          <a:bodyPr/>
          <a:lstStyle/>
          <a:p>
            <a:r>
              <a:rPr lang="en-GB" dirty="0">
                <a:cs typeface="Calibri Light"/>
              </a:rPr>
              <a:t>Results Due</a:t>
            </a:r>
            <a:endParaRPr lang="en-GB" dirty="0"/>
          </a:p>
        </p:txBody>
      </p:sp>
      <p:sp>
        <p:nvSpPr>
          <p:cNvPr id="3" name="Content Placeholder 2">
            <a:extLst>
              <a:ext uri="{FF2B5EF4-FFF2-40B4-BE49-F238E27FC236}">
                <a16:creationId xmlns:a16="http://schemas.microsoft.com/office/drawing/2014/main" id="{5F6A07E6-8E05-4599-89D5-B8636C255F4A}"/>
              </a:ext>
            </a:extLst>
          </p:cNvPr>
          <p:cNvSpPr>
            <a:spLocks noGrp="1"/>
          </p:cNvSpPr>
          <p:nvPr>
            <p:ph idx="1"/>
          </p:nvPr>
        </p:nvSpPr>
        <p:spPr/>
        <p:txBody>
          <a:bodyPr vert="horz" lIns="91440" tIns="45720" rIns="91440" bIns="45720" rtlCol="0" anchor="t">
            <a:normAutofit/>
          </a:bodyPr>
          <a:lstStyle/>
          <a:p>
            <a:r>
              <a:rPr lang="en-GB" b="1" dirty="0">
                <a:ea typeface="+mn-lt"/>
                <a:cs typeface="+mn-lt"/>
              </a:rPr>
              <a:t>20 working days (following submission)</a:t>
            </a:r>
            <a:endParaRPr lang="en-GB" dirty="0">
              <a:ea typeface="+mn-lt"/>
              <a:cs typeface="+mn-lt"/>
            </a:endParaRPr>
          </a:p>
          <a:p>
            <a:endParaRPr lang="en-GB" b="1" dirty="0">
              <a:ea typeface="+mn-lt"/>
              <a:cs typeface="+mn-lt"/>
            </a:endParaRPr>
          </a:p>
          <a:p>
            <a:r>
              <a:rPr lang="en-GB" b="1" dirty="0">
                <a:ea typeface="+mn-lt"/>
                <a:cs typeface="+mn-lt"/>
              </a:rPr>
              <a:t>Monday 10</a:t>
            </a:r>
            <a:r>
              <a:rPr lang="en-GB" b="1" baseline="30000" dirty="0">
                <a:ea typeface="+mn-lt"/>
                <a:cs typeface="+mn-lt"/>
              </a:rPr>
              <a:t>th</a:t>
            </a:r>
            <a:r>
              <a:rPr lang="en-GB" b="1" dirty="0">
                <a:ea typeface="+mn-lt"/>
                <a:cs typeface="+mn-lt"/>
              </a:rPr>
              <a:t> </a:t>
            </a:r>
            <a:r>
              <a:rPr lang="en-GB" b="1">
                <a:ea typeface="+mn-lt"/>
                <a:cs typeface="+mn-lt"/>
              </a:rPr>
              <a:t>of April 2023</a:t>
            </a:r>
            <a:endParaRPr lang="en-GB" b="1" dirty="0">
              <a:ea typeface="+mn-lt"/>
              <a:cs typeface="+mn-lt"/>
            </a:endParaRPr>
          </a:p>
        </p:txBody>
      </p:sp>
    </p:spTree>
    <p:extLst>
      <p:ext uri="{BB962C8B-B14F-4D97-AF65-F5344CB8AC3E}">
        <p14:creationId xmlns:p14="http://schemas.microsoft.com/office/powerpoint/2010/main" val="2700825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324B-0E3A-4140-855D-89F6E5A03339}"/>
              </a:ext>
            </a:extLst>
          </p:cNvPr>
          <p:cNvSpPr>
            <a:spLocks noGrp="1"/>
          </p:cNvSpPr>
          <p:nvPr>
            <p:ph type="title"/>
          </p:nvPr>
        </p:nvSpPr>
        <p:spPr/>
        <p:txBody>
          <a:bodyPr/>
          <a:lstStyle/>
          <a:p>
            <a:r>
              <a:rPr lang="en-GB" b="1" dirty="0">
                <a:cs typeface="Calibri Light"/>
              </a:rPr>
              <a:t>Submission Rules</a:t>
            </a:r>
            <a:endParaRPr lang="en-GB" b="1" dirty="0"/>
          </a:p>
        </p:txBody>
      </p:sp>
      <p:sp>
        <p:nvSpPr>
          <p:cNvPr id="3" name="Content Placeholder 2">
            <a:extLst>
              <a:ext uri="{FF2B5EF4-FFF2-40B4-BE49-F238E27FC236}">
                <a16:creationId xmlns:a16="http://schemas.microsoft.com/office/drawing/2014/main" id="{E0414724-4CEA-46B8-8A62-D3770DF4F176}"/>
              </a:ext>
            </a:extLst>
          </p:cNvPr>
          <p:cNvSpPr>
            <a:spLocks noGrp="1"/>
          </p:cNvSpPr>
          <p:nvPr>
            <p:ph idx="1"/>
          </p:nvPr>
        </p:nvSpPr>
        <p:spPr/>
        <p:txBody>
          <a:bodyPr vert="horz" lIns="91440" tIns="45720" rIns="91440" bIns="45720" rtlCol="0" anchor="t">
            <a:normAutofit/>
          </a:bodyPr>
          <a:lstStyle/>
          <a:p>
            <a:r>
              <a:rPr lang="en-GB">
                <a:ea typeface="+mn-lt"/>
                <a:cs typeface="+mn-l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endParaRPr lang="en-GB" b="1" dirty="0">
              <a:ea typeface="+mn-lt"/>
              <a:cs typeface="+mn-lt"/>
            </a:endParaRPr>
          </a:p>
          <a:p>
            <a:pPr marL="0" indent="0" algn="just">
              <a:buNone/>
            </a:pPr>
            <a:endParaRPr lang="en-GB" b="1" dirty="0">
              <a:ea typeface="+mn-lt"/>
              <a:cs typeface="+mn-lt"/>
            </a:endParaRPr>
          </a:p>
          <a:p>
            <a:pPr algn="just"/>
            <a:r>
              <a:rPr lang="en-GB" b="1">
                <a:ea typeface="+mn-lt"/>
                <a:cs typeface="+mn-lt"/>
              </a:rPr>
              <a:t>Late submission of the assessment will result in a late penalty </a:t>
            </a:r>
            <a:r>
              <a:rPr lang="en-GB" b="1" dirty="0">
                <a:ea typeface="+mn-lt"/>
                <a:cs typeface="+mn-lt"/>
              </a:rPr>
              <a:t>mark.  </a:t>
            </a:r>
            <a:r>
              <a:rPr lang="en-GB" dirty="0">
                <a:ea typeface="+mn-lt"/>
                <a:cs typeface="+mn-lt"/>
              </a:rPr>
              <a:t>Penalties for late submission: Up to one week late, maximum mark of 40%.  Over one week late, 0%.  Only the Extenuating Circumstances Panel may approve a change to submission dates.</a:t>
            </a:r>
            <a:endParaRPr lang="en-GB" dirty="0"/>
          </a:p>
          <a:p>
            <a:endParaRPr lang="en-GB" dirty="0">
              <a:cs typeface="Calibri"/>
            </a:endParaRPr>
          </a:p>
        </p:txBody>
      </p:sp>
    </p:spTree>
    <p:extLst>
      <p:ext uri="{BB962C8B-B14F-4D97-AF65-F5344CB8AC3E}">
        <p14:creationId xmlns:p14="http://schemas.microsoft.com/office/powerpoint/2010/main" val="2390677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D9728-22C3-429E-AE7B-62C5C0A398B7}"/>
              </a:ext>
            </a:extLst>
          </p:cNvPr>
          <p:cNvSpPr>
            <a:spLocks noGrp="1"/>
          </p:cNvSpPr>
          <p:nvPr>
            <p:ph type="title"/>
          </p:nvPr>
        </p:nvSpPr>
        <p:spPr/>
        <p:txBody>
          <a:bodyPr/>
          <a:lstStyle/>
          <a:p>
            <a:r>
              <a:rPr lang="en-GB">
                <a:cs typeface="Calibri Light"/>
              </a:rPr>
              <a:t>Module Outcomes</a:t>
            </a:r>
            <a:endParaRPr lang="en-GB"/>
          </a:p>
        </p:txBody>
      </p:sp>
      <p:sp>
        <p:nvSpPr>
          <p:cNvPr id="3" name="Content Placeholder 2">
            <a:extLst>
              <a:ext uri="{FF2B5EF4-FFF2-40B4-BE49-F238E27FC236}">
                <a16:creationId xmlns:a16="http://schemas.microsoft.com/office/drawing/2014/main" id="{F13CEEAD-68A7-47B6-ADB5-17A173A05C88}"/>
              </a:ext>
            </a:extLst>
          </p:cNvPr>
          <p:cNvSpPr>
            <a:spLocks noGrp="1"/>
          </p:cNvSpPr>
          <p:nvPr>
            <p:ph idx="1"/>
          </p:nvPr>
        </p:nvSpPr>
        <p:spPr/>
        <p:txBody>
          <a:bodyPr vert="horz" lIns="91440" tIns="45720" rIns="91440" bIns="45720" rtlCol="0" anchor="t">
            <a:normAutofit fontScale="85000" lnSpcReduction="20000"/>
          </a:bodyPr>
          <a:lstStyle/>
          <a:p>
            <a:r>
              <a:rPr lang="en-GB" b="1">
                <a:ea typeface="+mn-lt"/>
                <a:cs typeface="+mn-lt"/>
              </a:rPr>
              <a:t>Upon successful completion of the module, students should be able to;</a:t>
            </a:r>
            <a:endParaRPr lang="en-GB" dirty="0">
              <a:ea typeface="+mn-lt"/>
              <a:cs typeface="+mn-lt"/>
            </a:endParaRPr>
          </a:p>
          <a:p>
            <a:endParaRPr lang="en-GB" dirty="0">
              <a:ea typeface="+mn-lt"/>
              <a:cs typeface="+mn-lt"/>
            </a:endParaRPr>
          </a:p>
          <a:p>
            <a:r>
              <a:rPr lang="en-GB" b="1">
                <a:ea typeface="+mn-lt"/>
                <a:cs typeface="+mn-lt"/>
              </a:rPr>
              <a:t>Understand the purpose, powers and organisational structure of the police service.</a:t>
            </a:r>
            <a:endParaRPr lang="en-GB" dirty="0">
              <a:ea typeface="+mn-lt"/>
              <a:cs typeface="+mn-lt"/>
            </a:endParaRPr>
          </a:p>
          <a:p>
            <a:r>
              <a:rPr lang="en-GB" b="1">
                <a:ea typeface="+mn-lt"/>
                <a:cs typeface="+mn-lt"/>
              </a:rPr>
              <a:t>Understand the role of a police officer in uniform, and the concept of policing by public consent.</a:t>
            </a:r>
            <a:endParaRPr lang="en-GB" dirty="0">
              <a:ea typeface="+mn-lt"/>
              <a:cs typeface="+mn-lt"/>
            </a:endParaRPr>
          </a:p>
          <a:p>
            <a:r>
              <a:rPr lang="en-GB" b="1">
                <a:ea typeface="+mn-lt"/>
                <a:cs typeface="+mn-lt"/>
              </a:rPr>
              <a:t>Understand the importance of the code of ethics, decision making and the maintenance of professional standards</a:t>
            </a:r>
            <a:endParaRPr lang="en-GB" dirty="0">
              <a:ea typeface="+mn-lt"/>
              <a:cs typeface="+mn-lt"/>
            </a:endParaRPr>
          </a:p>
          <a:p>
            <a:r>
              <a:rPr lang="en-GB" b="1">
                <a:ea typeface="+mn-lt"/>
                <a:cs typeface="+mn-lt"/>
              </a:rPr>
              <a:t>Understand the responsibility and importance of exercising police powers fairly, with integrity whilst respecting the diverse communities served by the police service.</a:t>
            </a:r>
            <a:endParaRPr lang="en-GB" dirty="0">
              <a:ea typeface="+mn-lt"/>
              <a:cs typeface="+mn-lt"/>
            </a:endParaRPr>
          </a:p>
          <a:p>
            <a:r>
              <a:rPr lang="en-GB" b="1">
                <a:ea typeface="+mn-lt"/>
                <a:cs typeface="+mn-lt"/>
              </a:rPr>
              <a:t>To prepare the student to apply the relevant evidence-based policing models to decision making and problem solving in a professional police context.</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552560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6E89-F8A1-4197-8211-765ABEE40A98}"/>
              </a:ext>
            </a:extLst>
          </p:cNvPr>
          <p:cNvSpPr>
            <a:spLocks noGrp="1"/>
          </p:cNvSpPr>
          <p:nvPr>
            <p:ph type="title"/>
          </p:nvPr>
        </p:nvSpPr>
        <p:spPr/>
        <p:txBody>
          <a:bodyPr/>
          <a:lstStyle/>
          <a:p>
            <a:r>
              <a:rPr lang="en-GB">
                <a:cs typeface="Calibri Light"/>
              </a:rPr>
              <a:t>Learning Outcomes</a:t>
            </a:r>
            <a:endParaRPr lang="en-GB"/>
          </a:p>
        </p:txBody>
      </p:sp>
      <p:sp>
        <p:nvSpPr>
          <p:cNvPr id="3" name="Content Placeholder 2">
            <a:extLst>
              <a:ext uri="{FF2B5EF4-FFF2-40B4-BE49-F238E27FC236}">
                <a16:creationId xmlns:a16="http://schemas.microsoft.com/office/drawing/2014/main" id="{CF89F00D-5E66-4CD6-AD0D-77BE39897F2F}"/>
              </a:ext>
            </a:extLst>
          </p:cNvPr>
          <p:cNvSpPr>
            <a:spLocks noGrp="1"/>
          </p:cNvSpPr>
          <p:nvPr>
            <p:ph idx="1"/>
          </p:nvPr>
        </p:nvSpPr>
        <p:spPr/>
        <p:txBody>
          <a:bodyPr vert="horz" lIns="91440" tIns="45720" rIns="91440" bIns="45720" rtlCol="0" anchor="t">
            <a:normAutofit/>
          </a:bodyPr>
          <a:lstStyle/>
          <a:p>
            <a:r>
              <a:rPr lang="en-GB" b="1">
                <a:ea typeface="+mn-lt"/>
                <a:cs typeface="+mn-lt"/>
              </a:rPr>
              <a:t>Upon the successful completion of this module, the student should be able to:</a:t>
            </a:r>
            <a:endParaRPr lang="en-GB" dirty="0">
              <a:ea typeface="+mn-lt"/>
              <a:cs typeface="+mn-lt"/>
            </a:endParaRPr>
          </a:p>
          <a:p>
            <a:r>
              <a:rPr lang="en-GB" b="1">
                <a:ea typeface="+mn-lt"/>
                <a:cs typeface="+mn-lt"/>
              </a:rPr>
              <a:t>Explain the principles of and engage in effective problem-solving techniques and evidence-based policing and apply to policing practice. </a:t>
            </a:r>
            <a:endParaRPr lang="en-GB" dirty="0">
              <a:ea typeface="+mn-lt"/>
              <a:cs typeface="+mn-lt"/>
            </a:endParaRPr>
          </a:p>
          <a:p>
            <a:r>
              <a:rPr lang="en-GB" b="1">
                <a:ea typeface="+mn-lt"/>
                <a:cs typeface="+mn-lt"/>
              </a:rPr>
              <a:t>Understand the rationale behind and the application of the National Decision-Making Model (NDM), the National Intelligence Model and how it is applied to policing practice.</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18803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2FF82-59E3-45D2-936D-B845281B9D54}"/>
              </a:ext>
            </a:extLst>
          </p:cNvPr>
          <p:cNvSpPr>
            <a:spLocks noGrp="1"/>
          </p:cNvSpPr>
          <p:nvPr>
            <p:ph type="title"/>
          </p:nvPr>
        </p:nvSpPr>
        <p:spPr/>
        <p:txBody>
          <a:bodyPr/>
          <a:lstStyle/>
          <a:p>
            <a:r>
              <a:rPr lang="en-GB">
                <a:cs typeface="Calibri Light"/>
              </a:rPr>
              <a:t>Task Description</a:t>
            </a:r>
            <a:endParaRPr lang="en-GB"/>
          </a:p>
        </p:txBody>
      </p:sp>
      <p:sp>
        <p:nvSpPr>
          <p:cNvPr id="3" name="Content Placeholder 2">
            <a:extLst>
              <a:ext uri="{FF2B5EF4-FFF2-40B4-BE49-F238E27FC236}">
                <a16:creationId xmlns:a16="http://schemas.microsoft.com/office/drawing/2014/main" id="{3EB675FD-331E-4040-A458-755C9255D605}"/>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N.B. - It is crucial to read and understand the guidance for students contained within this document including the assessment criteria upon which assessments are marked.</a:t>
            </a:r>
            <a:endParaRPr lang="en-GB" dirty="0">
              <a:ea typeface="+mn-lt"/>
              <a:cs typeface="+mn-lt"/>
            </a:endParaRPr>
          </a:p>
          <a:p>
            <a:endParaRPr lang="en-GB" dirty="0">
              <a:ea typeface="+mn-lt"/>
              <a:cs typeface="+mn-lt"/>
            </a:endParaRPr>
          </a:p>
          <a:p>
            <a:pPr marL="457200" algn="ctr">
              <a:lnSpc>
                <a:spcPct val="107000"/>
              </a:lnSpc>
            </a:pPr>
            <a:r>
              <a:rPr lang="en-GB" b="1" dirty="0">
                <a:solidFill>
                  <a:srgbClr val="FF0000"/>
                </a:solidFill>
                <a:effectLst/>
                <a:ea typeface="Times New Roman" panose="02020603050405020304" pitchFamily="18" charset="0"/>
              </a:rPr>
              <a:t>Prepare a 2000 word ‘Essay’ on the following question</a:t>
            </a:r>
            <a:endParaRPr lang="en-GB" dirty="0">
              <a:effectLst/>
              <a:ea typeface="Times New Roman" panose="02020603050405020304" pitchFamily="18" charset="0"/>
            </a:endParaRPr>
          </a:p>
          <a:p>
            <a:pPr marL="0" indent="0">
              <a:buNone/>
            </a:pPr>
            <a:r>
              <a:rPr lang="en-GB" b="1" dirty="0">
                <a:effectLst/>
                <a:ea typeface="Times New Roman" panose="02020603050405020304" pitchFamily="18" charset="0"/>
              </a:rPr>
              <a:t> </a:t>
            </a:r>
            <a:endParaRPr lang="en-GB" dirty="0">
              <a:effectLst/>
              <a:ea typeface="Times New Roman" panose="02020603050405020304" pitchFamily="18" charset="0"/>
            </a:endParaRPr>
          </a:p>
          <a:p>
            <a:endParaRPr lang="en-GB" dirty="0">
              <a:effectLst/>
              <a:ea typeface="Times New Roman" panose="02020603050405020304" pitchFamily="18" charset="0"/>
            </a:endParaRPr>
          </a:p>
          <a:p>
            <a:pPr marL="742950" lvl="1" indent="-285750">
              <a:buFont typeface="+mj-lt"/>
              <a:buAutoNum type="arabicPeriod"/>
            </a:pPr>
            <a:r>
              <a:rPr lang="en-GB" sz="2800" b="1" u="sng" dirty="0">
                <a:effectLst/>
                <a:ea typeface="Times New Roman" panose="02020603050405020304" pitchFamily="18" charset="0"/>
              </a:rPr>
              <a:t>Using a crime activity of your choice, describe and discuss how classical criminology informs evidence based policing.</a:t>
            </a:r>
            <a:endParaRPr lang="en-GB" sz="2800" u="sng" dirty="0">
              <a:effectLst/>
              <a:ea typeface="Times New Roman" panose="02020603050405020304" pitchFamily="18" charset="0"/>
            </a:endParaRPr>
          </a:p>
        </p:txBody>
      </p:sp>
    </p:spTree>
    <p:extLst>
      <p:ext uri="{BB962C8B-B14F-4D97-AF65-F5344CB8AC3E}">
        <p14:creationId xmlns:p14="http://schemas.microsoft.com/office/powerpoint/2010/main" val="11782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2C1B5-192D-B0DD-8174-045FCE8200A9}"/>
              </a:ext>
            </a:extLst>
          </p:cNvPr>
          <p:cNvSpPr>
            <a:spLocks noGrp="1"/>
          </p:cNvSpPr>
          <p:nvPr>
            <p:ph type="title"/>
          </p:nvPr>
        </p:nvSpPr>
        <p:spPr/>
        <p:txBody>
          <a:bodyPr/>
          <a:lstStyle/>
          <a:p>
            <a:r>
              <a:rPr lang="en-GB" dirty="0"/>
              <a:t>How to answer this question</a:t>
            </a:r>
          </a:p>
        </p:txBody>
      </p:sp>
      <p:sp>
        <p:nvSpPr>
          <p:cNvPr id="3" name="Content Placeholder 2">
            <a:extLst>
              <a:ext uri="{FF2B5EF4-FFF2-40B4-BE49-F238E27FC236}">
                <a16:creationId xmlns:a16="http://schemas.microsoft.com/office/drawing/2014/main" id="{96A4EC78-5B98-E1C7-B12E-AEEBB05BB251}"/>
              </a:ext>
            </a:extLst>
          </p:cNvPr>
          <p:cNvSpPr>
            <a:spLocks noGrp="1"/>
          </p:cNvSpPr>
          <p:nvPr>
            <p:ph idx="1"/>
          </p:nvPr>
        </p:nvSpPr>
        <p:spPr/>
        <p:txBody>
          <a:bodyPr/>
          <a:lstStyle/>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Outline the key ideas and theories associated with classical criminology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Explain the ways this helps us understand crime and criminality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Describe some models of evidence based policing (POP, SARA, </a:t>
            </a:r>
            <a:r>
              <a:rPr lang="en-GB" sz="1800" b="1" dirty="0" err="1">
                <a:effectLst/>
                <a:latin typeface="Arial" panose="020B0604020202020204" pitchFamily="34" charset="0"/>
                <a:ea typeface="Times New Roman" panose="02020603050405020304" pitchFamily="18" charset="0"/>
              </a:rPr>
              <a:t>HotSpot</a:t>
            </a:r>
            <a:r>
              <a:rPr lang="en-GB" sz="1800" b="1" dirty="0">
                <a:effectLst/>
                <a:latin typeface="Arial" panose="020B0604020202020204" pitchFamily="34" charset="0"/>
                <a:ea typeface="Times New Roman" panose="02020603050405020304" pitchFamily="18" charset="0"/>
              </a:rPr>
              <a:t> etc.)</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Discuss how classical criminology is used to understand the reasoning behind these methods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Pick a crime activity of your choice (drug crime, terrorism, violence, theft etc.) and apply the ideas of evidence based policing and classical criminology.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Evaluate the strengths and weaknesses of classical criminology and evidence based policing.</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7506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2618-6FDA-4D57-BBA4-5E891BE8CF09}"/>
              </a:ext>
            </a:extLst>
          </p:cNvPr>
          <p:cNvSpPr>
            <a:spLocks noGrp="1"/>
          </p:cNvSpPr>
          <p:nvPr>
            <p:ph type="title"/>
          </p:nvPr>
        </p:nvSpPr>
        <p:spPr/>
        <p:txBody>
          <a:bodyPr/>
          <a:lstStyle/>
          <a:p>
            <a:r>
              <a:rPr lang="en-GB">
                <a:cs typeface="Calibri Light"/>
              </a:rPr>
              <a:t>Draft Submissions</a:t>
            </a:r>
            <a:endParaRPr lang="en-GB"/>
          </a:p>
        </p:txBody>
      </p:sp>
      <p:sp>
        <p:nvSpPr>
          <p:cNvPr id="3" name="Content Placeholder 2">
            <a:extLst>
              <a:ext uri="{FF2B5EF4-FFF2-40B4-BE49-F238E27FC236}">
                <a16:creationId xmlns:a16="http://schemas.microsoft.com/office/drawing/2014/main" id="{55A910C6-F6CF-4EEC-9515-89F5CFB60470}"/>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Remember</a:t>
            </a:r>
          </a:p>
          <a:p>
            <a:pPr marL="0" indent="0">
              <a:buNone/>
            </a:pPr>
            <a:endParaRPr lang="en-GB" dirty="0">
              <a:cs typeface="Calibri"/>
            </a:endParaRPr>
          </a:p>
          <a:p>
            <a:pPr marL="457200" indent="-457200"/>
            <a:r>
              <a:rPr lang="en-GB">
                <a:cs typeface="Calibri"/>
              </a:rPr>
              <a:t>Drafts are meant to be your outline plan?</a:t>
            </a:r>
          </a:p>
          <a:p>
            <a:pPr marL="457200" indent="-457200"/>
            <a:endParaRPr lang="en-GB" dirty="0">
              <a:cs typeface="Calibri"/>
            </a:endParaRPr>
          </a:p>
          <a:p>
            <a:pPr marL="457200" indent="-457200"/>
            <a:r>
              <a:rPr lang="en-GB">
                <a:cs typeface="Calibri"/>
              </a:rPr>
              <a:t>Do not submit concluded papers as drafts.</a:t>
            </a:r>
          </a:p>
          <a:p>
            <a:pPr marL="457200" indent="-457200"/>
            <a:endParaRPr lang="en-GB" dirty="0">
              <a:cs typeface="Calibri"/>
            </a:endParaRPr>
          </a:p>
          <a:p>
            <a:pPr marL="457200" indent="-457200"/>
            <a:r>
              <a:rPr lang="en-GB">
                <a:cs typeface="Calibri"/>
              </a:rPr>
              <a:t>Look to plan early and get feedback on that plan.</a:t>
            </a:r>
            <a:endParaRPr lang="en-GB" dirty="0">
              <a:cs typeface="Calibri"/>
            </a:endParaRPr>
          </a:p>
        </p:txBody>
      </p:sp>
    </p:spTree>
    <p:extLst>
      <p:ext uri="{BB962C8B-B14F-4D97-AF65-F5344CB8AC3E}">
        <p14:creationId xmlns:p14="http://schemas.microsoft.com/office/powerpoint/2010/main" val="2671658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8EC13-A93E-4887-88C0-2E954F55F168}"/>
              </a:ext>
            </a:extLst>
          </p:cNvPr>
          <p:cNvSpPr>
            <a:spLocks noGrp="1"/>
          </p:cNvSpPr>
          <p:nvPr>
            <p:ph type="title"/>
          </p:nvPr>
        </p:nvSpPr>
        <p:spPr/>
        <p:txBody>
          <a:bodyPr/>
          <a:lstStyle/>
          <a:p>
            <a:r>
              <a:rPr lang="en-GB">
                <a:cs typeface="Calibri Light"/>
              </a:rPr>
              <a:t>Good Luck</a:t>
            </a:r>
            <a:endParaRPr lang="en-GB"/>
          </a:p>
        </p:txBody>
      </p:sp>
      <p:sp>
        <p:nvSpPr>
          <p:cNvPr id="3" name="Content Placeholder 2">
            <a:extLst>
              <a:ext uri="{FF2B5EF4-FFF2-40B4-BE49-F238E27FC236}">
                <a16:creationId xmlns:a16="http://schemas.microsoft.com/office/drawing/2014/main" id="{A2B369DF-6224-4B58-9BFE-62E8E803C8F9}"/>
              </a:ext>
            </a:extLst>
          </p:cNvPr>
          <p:cNvSpPr>
            <a:spLocks noGrp="1"/>
          </p:cNvSpPr>
          <p:nvPr>
            <p:ph idx="1"/>
          </p:nvPr>
        </p:nvSpPr>
        <p:spPr/>
        <p:txBody>
          <a:bodyPr vert="horz" lIns="91440" tIns="45720" rIns="91440" bIns="45720" rtlCol="0" anchor="t">
            <a:normAutofit/>
          </a:bodyPr>
          <a:lstStyle/>
          <a:p>
            <a:pPr marL="0" indent="0" algn="ctr">
              <a:buNone/>
            </a:pPr>
            <a:endParaRPr lang="en-GB" dirty="0">
              <a:cs typeface="Calibri"/>
            </a:endParaRPr>
          </a:p>
          <a:p>
            <a:pPr marL="0" indent="0" algn="ctr">
              <a:buNone/>
            </a:pPr>
            <a:endParaRPr lang="en-GB" dirty="0">
              <a:cs typeface="Calibri"/>
            </a:endParaRPr>
          </a:p>
          <a:p>
            <a:pPr marL="0" indent="0" algn="ctr">
              <a:buNone/>
            </a:pPr>
            <a:endParaRPr lang="en-GB" dirty="0">
              <a:cs typeface="Calibri"/>
            </a:endParaRPr>
          </a:p>
          <a:p>
            <a:pPr marL="0" indent="0" algn="ctr">
              <a:buNone/>
            </a:pPr>
            <a:r>
              <a:rPr lang="en-GB" b="1">
                <a:solidFill>
                  <a:srgbClr val="FF0000"/>
                </a:solidFill>
                <a:cs typeface="Calibri"/>
              </a:rPr>
              <a:t>Any Questions</a:t>
            </a:r>
            <a:endParaRPr lang="en-US" b="1">
              <a:solidFill>
                <a:srgbClr val="FF0000"/>
              </a:solidFill>
              <a:cs typeface="Calibri"/>
            </a:endParaRPr>
          </a:p>
        </p:txBody>
      </p:sp>
    </p:spTree>
    <p:extLst>
      <p:ext uri="{BB962C8B-B14F-4D97-AF65-F5344CB8AC3E}">
        <p14:creationId xmlns:p14="http://schemas.microsoft.com/office/powerpoint/2010/main" val="135203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Office Theme</vt:lpstr>
      <vt:lpstr>Assignment 1 Preparation</vt:lpstr>
      <vt:lpstr>LEVEL 4 ASSESSMENT 1 SPECIFICATION</vt:lpstr>
      <vt:lpstr>Results Due</vt:lpstr>
      <vt:lpstr>Submission Rules</vt:lpstr>
      <vt:lpstr>Module Outcomes</vt:lpstr>
      <vt:lpstr>Learning Outcomes</vt:lpstr>
      <vt:lpstr>Task Description</vt:lpstr>
      <vt:lpstr>How to answer this question</vt:lpstr>
      <vt:lpstr>Draft Submissions</vt:lpstr>
      <vt:lpstr>Good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dc:title>
  <dc:creator>Peter Doyle</dc:creator>
  <cp:lastModifiedBy>Luke Roach</cp:lastModifiedBy>
  <cp:revision>80</cp:revision>
  <dcterms:created xsi:type="dcterms:W3CDTF">2019-08-21T13:22:28Z</dcterms:created>
  <dcterms:modified xsi:type="dcterms:W3CDTF">2023-01-30T09:52:43Z</dcterms:modified>
</cp:coreProperties>
</file>