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2">
  <p:sldMasterIdLst>
    <p:sldMasterId id="2147483672" r:id="rId4"/>
  </p:sldMasterIdLst>
  <p:notesMasterIdLst>
    <p:notesMasterId r:id="rId32"/>
  </p:notesMasterIdLst>
  <p:sldIdLst>
    <p:sldId id="379" r:id="rId5"/>
    <p:sldId id="257" r:id="rId6"/>
    <p:sldId id="259" r:id="rId7"/>
    <p:sldId id="388" r:id="rId8"/>
    <p:sldId id="260" r:id="rId9"/>
    <p:sldId id="261" r:id="rId10"/>
    <p:sldId id="399" r:id="rId11"/>
    <p:sldId id="389" r:id="rId12"/>
    <p:sldId id="263" r:id="rId13"/>
    <p:sldId id="390" r:id="rId14"/>
    <p:sldId id="264" r:id="rId15"/>
    <p:sldId id="265" r:id="rId16"/>
    <p:sldId id="394" r:id="rId17"/>
    <p:sldId id="391" r:id="rId18"/>
    <p:sldId id="267" r:id="rId19"/>
    <p:sldId id="270" r:id="rId20"/>
    <p:sldId id="392" r:id="rId21"/>
    <p:sldId id="400" r:id="rId22"/>
    <p:sldId id="275" r:id="rId23"/>
    <p:sldId id="276" r:id="rId24"/>
    <p:sldId id="277" r:id="rId25"/>
    <p:sldId id="395" r:id="rId26"/>
    <p:sldId id="396" r:id="rId27"/>
    <p:sldId id="393" r:id="rId28"/>
    <p:sldId id="377" r:id="rId29"/>
    <p:sldId id="281" r:id="rId30"/>
    <p:sldId id="398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59A924-2997-194B-AC5A-5102F9BAB43E}" v="7" dt="2021-04-01T14:01:12.2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61"/>
    <p:restoredTop sz="95840" autoAdjust="0"/>
  </p:normalViewPr>
  <p:slideViewPr>
    <p:cSldViewPr snapToGrid="0">
      <p:cViewPr varScale="1">
        <p:scale>
          <a:sx n="112" d="100"/>
          <a:sy n="112" d="100"/>
        </p:scale>
        <p:origin x="208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FFAA-D3EC-4344-860D-5925F6AFB421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C409BF-2487-4C2C-AEA3-466B5CBF8C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945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2536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069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2940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315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74176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90467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865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5553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42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8257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1874A0-2C7D-4909-A6B9-FC7C0881B7B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293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286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280217D-976E-4701-B677-C6175AAE263B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7422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C1C87BB-82AB-48EA-82AC-8E1C827E2A7F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659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40280D5-0835-452F-BCC2-487F54756822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096B041-6E99-4359-A389-74577D161FA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016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156C5D7-7866-404F-82ED-F8BA470F1151}" type="datetime1">
              <a:rPr lang="en-GB" smtClean="0"/>
              <a:t>01/04/2021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99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990BEFA-853F-4ADB-8261-B9DF19173941}" type="datetime1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29155E-2029-4282-9517-655B4E450D4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78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89CA98-A964-4AD3-A673-FCBF05CA4D26}" type="datetime1">
              <a:rPr lang="en-GB" smtClean="0"/>
              <a:t>01/04/2021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AAD7C2-7D3F-4900-B54C-1413AE9CCE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376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23CD21B-0839-4E99-8AA7-C391B9A66DF3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69BCF62-406D-4B72-989E-DA8A3B72D4A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9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67F16A8-215C-42C8-89FA-D2C0F30BF846}" type="datetime1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E53A42F0-A750-422B-9716-DDB2FB0FC31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1052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344E236-80B5-4DAD-B96A-79D6D50208A4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2E60346-F0C0-4E9D-A339-9EEE2FD8241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8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0E0DA29-1DC4-4385-8A99-4F45290ACCCC}" type="datetime1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44FA86D-9419-442E-956B-46EF807636B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75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755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h1IVwX-JNII?feature=oembed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troop739uU?feature=oembed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ydX2FY0dvY?feature=oembed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OtBf5U-3d8?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9585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5150297" y="2286826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Chapter 1: </a:t>
            </a:r>
          </a:p>
          <a:p>
            <a:pPr algn="ctr"/>
            <a:r>
              <a:rPr lang="en-GB" dirty="0">
                <a:solidFill>
                  <a:schemeClr val="bg1"/>
                </a:solidFill>
                <a:latin typeface="Calibri" pitchFamily="34" charset="0"/>
              </a:rPr>
              <a:t>[Title]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58521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The Impact of Culture and </a:t>
            </a:r>
            <a:r>
              <a:rPr lang="en-GB" sz="2800" dirty="0" err="1"/>
              <a:t>Societial</a:t>
            </a:r>
            <a:r>
              <a:rPr lang="en-GB" sz="2800" dirty="0"/>
              <a:t> Changes on Globalisation</a:t>
            </a:r>
          </a:p>
        </p:txBody>
      </p:sp>
    </p:spTree>
    <p:extLst>
      <p:ext uri="{BB962C8B-B14F-4D97-AF65-F5344CB8AC3E}">
        <p14:creationId xmlns:p14="http://schemas.microsoft.com/office/powerpoint/2010/main" val="1155765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AAF23-79EB-4F68-B351-99BC03DD02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9AAC-4654-4372-B709-9D43F8D22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27906"/>
            <a:ext cx="8229600" cy="4412774"/>
          </a:xfrm>
        </p:spPr>
        <p:txBody>
          <a:bodyPr/>
          <a:lstStyle/>
          <a:p>
            <a:r>
              <a:rPr lang="en-GB" dirty="0"/>
              <a:t>What is culture?</a:t>
            </a:r>
          </a:p>
          <a:p>
            <a:r>
              <a:rPr lang="en-GB" dirty="0"/>
              <a:t>National cultures and states</a:t>
            </a:r>
          </a:p>
          <a:p>
            <a:r>
              <a:rPr lang="en-GB" dirty="0"/>
              <a:t>Languages in a globalized world</a:t>
            </a:r>
          </a:p>
          <a:p>
            <a:r>
              <a:rPr lang="en-GB" dirty="0"/>
              <a:t>Religions: beliefs and cultural identities</a:t>
            </a:r>
          </a:p>
          <a:p>
            <a:r>
              <a:rPr lang="en-GB" dirty="0"/>
              <a:t>Culture theories</a:t>
            </a:r>
          </a:p>
          <a:p>
            <a:r>
              <a:rPr lang="en-GB" dirty="0"/>
              <a:t>Organizational cultures</a:t>
            </a:r>
          </a:p>
          <a:p>
            <a:r>
              <a:rPr lang="en-GB" dirty="0"/>
              <a:t>Changing societies</a:t>
            </a:r>
          </a:p>
          <a:p>
            <a:r>
              <a:rPr lang="en-GB" dirty="0"/>
              <a:t>The Pandemic and Globalisation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48FBD-4120-4BDC-AED4-6CDE26A9F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504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40DF5-D4BF-7043-82AC-14591EDB3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culture?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AFAE0D-F7B9-F246-828B-3CBB712236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C96F69-5619-6D4E-BBB2-D367A0F2B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327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910E0-F002-4EC3-AD85-DCDAF75348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is culture?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2FE94-7AFA-4D59-A1ED-1C07E55B73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A shared way of life of a group of socially interacting people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cohesive social group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Can be a whole society or a smaller group</a:t>
            </a:r>
          </a:p>
          <a:p>
            <a:r>
              <a:rPr lang="en-GB" dirty="0"/>
              <a:t>How do we relate to other cultures?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Ethnocentrism</a:t>
            </a:r>
            <a:r>
              <a:rPr lang="en-GB" dirty="0"/>
              <a:t> – viewing the world in terms of our own culture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Polycentrism</a:t>
            </a:r>
            <a:r>
              <a:rPr lang="en-GB" dirty="0"/>
              <a:t> – openness to other cultures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969073-1C24-4E0D-8F98-393A9DBDC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4258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BD1F66-1656-469E-A7D9-57CACA909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© Janet Morrison, The Global Business Environment, 5th edition, 2020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8F2D91-29A7-438F-B333-27258F965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52E4D8-1BB2-4246-BAB6-07FEC470A54D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-20000" contrast="40000"/>
          </a:blip>
          <a:stretch>
            <a:fillRect/>
          </a:stretch>
        </p:blipFill>
        <p:spPr>
          <a:xfrm>
            <a:off x="14991" y="582930"/>
            <a:ext cx="9129009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678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Joe Henrich: Cultural Evolution and Dual Inheritance">
            <a:hlinkClick r:id="" action="ppaction://media"/>
            <a:extLst>
              <a:ext uri="{FF2B5EF4-FFF2-40B4-BE49-F238E27FC236}">
                <a16:creationId xmlns:a16="http://schemas.microsoft.com/office/drawing/2014/main" id="{B0025D7E-16A5-914E-A0A1-EEF260FBD1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3614" r="21052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C12C8D02-D936-5845-AD79-00B544E1DC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2AAD7C2-7D3F-4900-B54C-1413AE9CCEEC}" type="slidenum">
              <a:rPr lang="en-GB" smtClean="0"/>
              <a:pPr>
                <a:spcAft>
                  <a:spcPts val="600"/>
                </a:spcAft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459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9A4A-6161-2842-A323-391F3C279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National </a:t>
            </a:r>
            <a:r>
              <a:rPr lang="en-GB" b="1" dirty="0" err="1"/>
              <a:t>cutures</a:t>
            </a:r>
            <a:r>
              <a:rPr lang="en-GB" b="1" dirty="0"/>
              <a:t> and identities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6AE552-FEF7-8643-AF15-010BD4AE4E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9FA04-B7B5-9E45-B79C-7BF0CE2D1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770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CF69F-5F81-4B00-8931-7D3D5F948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B2E98-5DC5-4787-BDDA-FEC8EAF3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4764"/>
            <a:ext cx="8229600" cy="4876800"/>
          </a:xfrm>
        </p:spPr>
        <p:txBody>
          <a:bodyPr/>
          <a:lstStyle/>
          <a:p>
            <a:r>
              <a:rPr lang="en-GB" dirty="0"/>
              <a:t>Distinctive values, behavioural norms and shared history which distinguish one nation from another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nation-state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A social, administrative and territorial unit into which most of the world’s people are divided;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Combines national culture and a territorial homeland;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Has the ability to defend its interests.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A25E0-5BEA-41A9-B3B1-ECB898DAC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91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1B3EA-FB1F-3645-B5D1-F9CB1B468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Justice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97CEAA-FF40-1849-B2C6-CEDB9FBD76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60D65-4981-1841-A40B-DAB868C27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826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2AC2F-3750-4612-9A73-CF55AC792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Languages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5A799-467A-42FA-B04D-5CEB313B19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35529"/>
            <a:ext cx="8229600" cy="4304516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Language</a:t>
            </a:r>
            <a:r>
              <a:rPr lang="en-GB" sz="2400" dirty="0"/>
              <a:t> is the basic means of communication, which facilitates social interaction.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Low-context culture </a:t>
            </a:r>
            <a:r>
              <a:rPr lang="en-GB" sz="2000" dirty="0"/>
              <a:t>– clear and direct communication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High-context culture </a:t>
            </a:r>
            <a:r>
              <a:rPr lang="en-GB" sz="2000" dirty="0"/>
              <a:t>– communication relies heavily on relationships and behaviour.</a:t>
            </a:r>
          </a:p>
          <a:p>
            <a:r>
              <a:rPr lang="en-GB" sz="2400" dirty="0"/>
              <a:t>Majority and minority languages exist in most states</a:t>
            </a:r>
          </a:p>
          <a:p>
            <a:r>
              <a:rPr lang="en-GB" sz="2400" dirty="0"/>
              <a:t>The linguistic family of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Chinese</a:t>
            </a:r>
            <a:r>
              <a:rPr lang="en-GB" sz="2400" dirty="0"/>
              <a:t> is spoken by the largest number of people globally.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English</a:t>
            </a:r>
            <a:r>
              <a:rPr lang="en-GB" sz="2400" dirty="0"/>
              <a:t> is the world’s commonest second language, and important in global business and global media.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A84C2B-37DC-4D6F-A023-752A6E715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22841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EC047-6474-4364-8385-4488DE12F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Religions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58A36-FFF7-4953-9F4F-F124343C8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252956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Religions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 </a:t>
            </a:r>
            <a:r>
              <a:rPr lang="en-GB" dirty="0"/>
              <a:t>provide a set of personal beliefs and can be a significant unifying force among people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Freedom to practise one’s religion of choice is a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human right</a:t>
            </a:r>
            <a:r>
              <a:rPr lang="en-GB" dirty="0">
                <a:solidFill>
                  <a:schemeClr val="tx2">
                    <a:lumMod val="50000"/>
                    <a:lumOff val="50000"/>
                  </a:schemeClr>
                </a:solidFill>
              </a:rPr>
              <a:t>,</a:t>
            </a:r>
            <a:r>
              <a:rPr lang="en-GB" dirty="0"/>
              <a:t> recognized in international human rights law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A2E266-4276-4F25-8680-2D2752EB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906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descr="Social justice -- is it still relevant in the 21st century? | Charles L. Robbins | TEDxSBU">
            <a:hlinkClick r:id="" action="ppaction://media"/>
            <a:extLst>
              <a:ext uri="{FF2B5EF4-FFF2-40B4-BE49-F238E27FC236}">
                <a16:creationId xmlns:a16="http://schemas.microsoft.com/office/drawing/2014/main" id="{7D17175D-2702-1349-B2F5-720133283F1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 rotWithShape="1">
          <a:blip r:embed="rId3"/>
          <a:srcRect l="12958" r="11708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6639875D-D5D2-EB41-A240-78C784AE2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98FFD23-A562-4633-A2B6-B3E5DF7E1AF8}" type="slidenum">
              <a:rPr lang="en-GB" smtClean="0"/>
              <a:pPr>
                <a:spcAft>
                  <a:spcPts val="600"/>
                </a:spcAft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78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F6678-1F00-E64A-A252-1011D390E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Cultural Theories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479672-EE38-D04A-9C51-BAAEE48D8B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AB00A8-FC28-9D48-ABA8-B4117F125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0251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BDAE-27D9-44EC-A5AD-83203A56C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Culture theories: Hofstede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AC32A-7CD5-456D-A379-0B733D84D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27906"/>
            <a:ext cx="7886700" cy="4351338"/>
          </a:xfrm>
        </p:spPr>
        <p:txBody>
          <a:bodyPr/>
          <a:lstStyle/>
          <a:p>
            <a:r>
              <a:rPr lang="en-GB" sz="2400" dirty="0"/>
              <a:t>Hofstede’s cultural dimensions, based on national culture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Cultural dimensions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Power distance </a:t>
            </a:r>
            <a:r>
              <a:rPr lang="en-GB" sz="2400" dirty="0"/>
              <a:t>– To what extent do people accept unequal power structures?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Uncertainty avoidance </a:t>
            </a:r>
            <a:r>
              <a:rPr lang="en-GB" sz="2400" dirty="0"/>
              <a:t>– How do people cope with life’s uncertainties?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Individualism/collectivism </a:t>
            </a:r>
            <a:r>
              <a:rPr lang="en-GB" sz="2400" dirty="0"/>
              <a:t>– Do people see themselves as independent or members of a group?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Masculinity</a:t>
            </a:r>
            <a:r>
              <a:rPr lang="en-GB" sz="2400" dirty="0"/>
              <a:t> – Are people inclined to aggressive behaviour, or more caring (feminine)?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Long term or short term orientation</a:t>
            </a:r>
          </a:p>
          <a:p>
            <a:endParaRPr lang="en-GB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19E917-2816-4A0F-A4AC-B6E7996399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0332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4CE9-BEA8-4131-8072-54A05F908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Organizational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23610-57B0-4F8D-9B2F-D67E909C33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Organizational culture</a:t>
            </a:r>
            <a:r>
              <a:rPr lang="en-GB" sz="2400" dirty="0"/>
              <a:t>: Values, norms of behaviour and management style of the organization</a:t>
            </a:r>
          </a:p>
          <a:p>
            <a:r>
              <a:rPr lang="en-GB" sz="2400" dirty="0"/>
              <a:t>Despite globalization, companies tend to reflect the national culture and management style of their home country</a:t>
            </a:r>
          </a:p>
          <a:p>
            <a:r>
              <a:rPr lang="en-GB" sz="2400" dirty="0"/>
              <a:t>MNEs encounter cultural diversity through internationalization: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Acquisition of foreign subsidiaries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Mergers with another company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Joint ventures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Relations with supply chain partners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C4EA8-1997-403A-BC12-17F5D30E3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562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C9D40-0045-8847-8FD5-60EE9A857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Changing Societies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07CC9-3E13-0D43-AD38-883A4B5164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AC1D1-9978-D445-A1A2-7285BA128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738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Globalization and culture">
            <a:hlinkClick r:id="" action="ppaction://media"/>
            <a:extLst>
              <a:ext uri="{FF2B5EF4-FFF2-40B4-BE49-F238E27FC236}">
                <a16:creationId xmlns:a16="http://schemas.microsoft.com/office/drawing/2014/main" id="{9AC8625F-9A40-1149-A680-0BABADD0914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l="4762" r="19905"/>
          <a:stretch/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3DD2A1DD-9D82-7C45-99D7-169E75738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2AAD7C2-7D3F-4900-B54C-1413AE9CCEEC}" type="slidenum">
              <a:rPr lang="en-GB" smtClean="0"/>
              <a:pPr>
                <a:spcAft>
                  <a:spcPts val="600"/>
                </a:spcAft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23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05582-2281-4DC7-A56D-1435790A6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Changing societies: Migration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51B5C-D3F6-4842-AC2F-440E1B087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53331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Migration</a:t>
            </a:r>
            <a:r>
              <a:rPr lang="en-GB" dirty="0"/>
              <a:t>: movement of people from one place to another due to: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Push factors </a:t>
            </a:r>
            <a:r>
              <a:rPr lang="en-GB" dirty="0"/>
              <a:t>– escape from poverty, natural disasters, religious persecution, violent conflict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Many are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refugees</a:t>
            </a:r>
            <a:r>
              <a:rPr lang="en-GB" dirty="0"/>
              <a:t> – forced to move for safety;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dirty="0"/>
              <a:t>Refugees from South and Central America, Afghanistan, Syria and Sub-Saharan Africa are among the many people who seek to flee violent conflict and poverty;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Pull factors </a:t>
            </a:r>
            <a:r>
              <a:rPr lang="en-GB" dirty="0"/>
              <a:t>– prospect of a better life, work, economic betterment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1A3712-C3F2-4385-891B-D59FDF7EA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024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E68B-D33A-49CD-8AE6-89FB40CA6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Urbanization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CA47D-546B-4D47-81D6-755767488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9876"/>
            <a:ext cx="8229600" cy="4876800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Urbanization</a:t>
            </a:r>
            <a:r>
              <a:rPr lang="en-GB" dirty="0"/>
              <a:t>: Movement of people from rural to urban areas;</a:t>
            </a:r>
          </a:p>
          <a:p>
            <a:r>
              <a:rPr lang="en-GB" dirty="0"/>
              <a:t>Urbanization in developing countries raises questions of sustainable development, such as issues of -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dirty="0"/>
              <a:t>Security, 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dirty="0"/>
              <a:t>Poor housing, 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dirty="0"/>
              <a:t>Unemployment, 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dirty="0"/>
              <a:t>Poor health provision and </a:t>
            </a:r>
          </a:p>
          <a:p>
            <a:pPr marL="1013220" lvl="1" indent="-342900">
              <a:buFont typeface="Wingdings" panose="05000000000000000000" pitchFamily="2" charset="2"/>
              <a:buChar char="Ø"/>
            </a:pPr>
            <a:r>
              <a:rPr lang="en-GB" dirty="0"/>
              <a:t>Poor education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F9DD06-BA61-4EED-A462-1CB49C77A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9771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01D07-B426-48FC-A209-88DD593568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Changing populations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64C8-683A-4ABD-9BB7-084DF65A87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16965"/>
            <a:ext cx="7886700" cy="4351338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Demographic change </a:t>
            </a:r>
            <a:r>
              <a:rPr lang="en-GB" sz="2400" dirty="0"/>
              <a:t>refers to changes in whole populations brought about by rises and falls in the birth rate and migration</a:t>
            </a:r>
          </a:p>
          <a:p>
            <a:r>
              <a:rPr lang="en-GB" sz="2400" dirty="0"/>
              <a:t>The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ageing society </a:t>
            </a:r>
            <a:r>
              <a:rPr lang="en-GB" sz="2400" dirty="0"/>
              <a:t>sees a rising proportion of older people</a:t>
            </a:r>
          </a:p>
          <a:p>
            <a:r>
              <a:rPr lang="en-GB" sz="2400" dirty="0"/>
              <a:t>Ageing has become a growing challenge in developed countries</a:t>
            </a:r>
          </a:p>
          <a:p>
            <a:r>
              <a:rPr lang="en-GB" sz="2400" dirty="0"/>
              <a:t>Developing countries tend to have younger populations, but ageing in these societies is rapidly taking place:</a:t>
            </a:r>
          </a:p>
          <a:p>
            <a:pPr marL="556020" indent="-342900">
              <a:buFont typeface="Wingdings" panose="05000000000000000000" pitchFamily="2" charset="2"/>
              <a:buChar char="Ø"/>
            </a:pPr>
            <a:r>
              <a:rPr lang="en-GB" sz="2400" dirty="0"/>
              <a:t>By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2050, 8 out of 10</a:t>
            </a:r>
            <a:r>
              <a:rPr lang="en-GB" sz="2400" dirty="0"/>
              <a:t> of the world’s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over-60</a:t>
            </a:r>
            <a:r>
              <a:rPr lang="en-GB" sz="2400" dirty="0"/>
              <a:t>s will be living in developing regions.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F941BD-2B0C-40EA-824E-F1D55276B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6682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C6B0E-F6D7-E14C-87C1-962E624C9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Pandemic and Globalisation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FADB75-D279-7D43-A697-84DA785531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A4014-0E5B-2944-AB6F-B02887209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7771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descr="The rise and fall of global trade: the Romans to Covid-19 | FT Trade Secrets">
            <a:hlinkClick r:id="" action="ppaction://media"/>
            <a:extLst>
              <a:ext uri="{FF2B5EF4-FFF2-40B4-BE49-F238E27FC236}">
                <a16:creationId xmlns:a16="http://schemas.microsoft.com/office/drawing/2014/main" id="{45DF907D-E3ED-094B-B98C-6F749F240F1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 rotWithShape="1">
          <a:blip r:embed="rId3"/>
          <a:srcRect r="24658"/>
          <a:stretch/>
        </p:blipFill>
        <p:spPr>
          <a:xfrm>
            <a:off x="90488" y="68263"/>
            <a:ext cx="8963025" cy="6721475"/>
          </a:xfrm>
          <a:prstGeom prst="rect">
            <a:avLst/>
          </a:prstGeom>
          <a:noFill/>
        </p:spPr>
      </p:pic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6EA72AF8-EBF8-CF45-A383-7BE721149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2AAD7C2-7D3F-4900-B54C-1413AE9CCEEC}" type="slidenum">
              <a:rPr lang="en-GB" smtClean="0"/>
              <a:pPr>
                <a:spcAft>
                  <a:spcPts val="600"/>
                </a:spcAft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176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72BFA-3CF9-894D-8B82-7EAC3573D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349AD3-7C57-AE45-B29F-41C64AA6F5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55CD3A-7D9B-524A-9D99-E094EFAFD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72781E-558C-4ED7-AD63-D27D44B3968F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5319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9144000" cy="6812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today’s presentation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1C255-4064-439D-8C2A-F0320044C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6404D-9AFB-4C7F-A993-64B0A40232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/>
          <a:lstStyle/>
          <a:p>
            <a:r>
              <a:rPr lang="en-GB" dirty="0"/>
              <a:t>What is culture?</a:t>
            </a:r>
          </a:p>
          <a:p>
            <a:r>
              <a:rPr lang="en-GB" dirty="0"/>
              <a:t>National cultures and states</a:t>
            </a:r>
          </a:p>
          <a:p>
            <a:r>
              <a:rPr lang="en-GB" dirty="0"/>
              <a:t>Languages in a globalized world</a:t>
            </a:r>
          </a:p>
          <a:p>
            <a:r>
              <a:rPr lang="en-GB" dirty="0"/>
              <a:t>Religions: beliefs and cultural identities</a:t>
            </a:r>
          </a:p>
          <a:p>
            <a:r>
              <a:rPr lang="en-GB" dirty="0"/>
              <a:t>Culture theories</a:t>
            </a:r>
          </a:p>
          <a:p>
            <a:r>
              <a:rPr lang="en-GB" dirty="0"/>
              <a:t>Organizational cultures</a:t>
            </a:r>
          </a:p>
          <a:p>
            <a:r>
              <a:rPr lang="en-GB" dirty="0"/>
              <a:t>Changing societies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BC3DFE-25F6-48FA-8EFB-808861505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E34A4-2657-44C4-A8B5-45B367847798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82712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28307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4" id="{E6D5AE2C-086B-774F-A69A-6A88DC6A1FCB}" vid="{CC09B566-A2B4-1640-8727-D279FA1BA5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10C79BF-683B-4DE5-A916-DEB227ADA4A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ED93EC8-DE63-4AC0-8251-4B3310C363AD}">
  <ds:schemaRefs>
    <ds:schemaRef ds:uri="http://purl.org/dc/terms/"/>
    <ds:schemaRef ds:uri="f66716c4-314f-46c1-b01e-5a44c61897d8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a908d394-d138-480e-87a3-ff44c37f991a"/>
    <ds:schemaRef ds:uri="http://purl.org/dc/dcmitype/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6A3427B9-DD9A-4EB8-8599-0CA53D962D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Custom Design</Template>
  <TotalTime>36</TotalTime>
  <Words>726</Words>
  <Application>Microsoft Macintosh PowerPoint</Application>
  <PresentationFormat>On-screen Show (4:3)</PresentationFormat>
  <Paragraphs>130</Paragraphs>
  <Slides>27</Slides>
  <Notes>11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Wingdings</vt:lpstr>
      <vt:lpstr>Custom Design</vt:lpstr>
      <vt:lpstr>PowerPoint Presentation</vt:lpstr>
      <vt:lpstr>PowerPoint Presentation</vt:lpstr>
      <vt:lpstr>Objectives</vt:lpstr>
      <vt:lpstr>What is culture?</vt:lpstr>
      <vt:lpstr>What is culture?</vt:lpstr>
      <vt:lpstr>PowerPoint Presentation</vt:lpstr>
      <vt:lpstr>PowerPoint Presentation</vt:lpstr>
      <vt:lpstr>National cutures and identities</vt:lpstr>
      <vt:lpstr>National culture</vt:lpstr>
      <vt:lpstr>Social Justice</vt:lpstr>
      <vt:lpstr>Languages</vt:lpstr>
      <vt:lpstr>Religions</vt:lpstr>
      <vt:lpstr>PowerPoint Presentation</vt:lpstr>
      <vt:lpstr>Cultural Theories</vt:lpstr>
      <vt:lpstr>Culture theories: Hofstede</vt:lpstr>
      <vt:lpstr>Organizational culture</vt:lpstr>
      <vt:lpstr>Changing Societies</vt:lpstr>
      <vt:lpstr>PowerPoint Presentation</vt:lpstr>
      <vt:lpstr>Changing societies: Migration</vt:lpstr>
      <vt:lpstr>Urbanization</vt:lpstr>
      <vt:lpstr>Changing populations</vt:lpstr>
      <vt:lpstr>The Pandemic and Globalisation</vt:lpstr>
      <vt:lpstr>PowerPoint Presentation</vt:lpstr>
      <vt:lpstr>Summary</vt:lpstr>
      <vt:lpstr>Summary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Stuart Morgan</dc:creator>
  <cp:lastModifiedBy>Stuart Morgan</cp:lastModifiedBy>
  <cp:revision>2</cp:revision>
  <cp:lastPrinted>2021-01-19T13:47:47Z</cp:lastPrinted>
  <dcterms:created xsi:type="dcterms:W3CDTF">2021-04-01T13:26:42Z</dcterms:created>
  <dcterms:modified xsi:type="dcterms:W3CDTF">2021-04-01T14:03:01Z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