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9" r:id="rId3"/>
    <p:sldId id="257" r:id="rId4"/>
    <p:sldId id="276" r:id="rId5"/>
    <p:sldId id="277" r:id="rId6"/>
    <p:sldId id="263" r:id="rId7"/>
    <p:sldId id="267" r:id="rId8"/>
    <p:sldId id="270" r:id="rId9"/>
    <p:sldId id="274" r:id="rId10"/>
    <p:sldId id="272" r:id="rId11"/>
    <p:sldId id="273" r:id="rId12"/>
    <p:sldId id="278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D9AEB-8C00-49BA-ADCE-CB5813E76DCE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EC5C0-5004-48DA-9FCF-4DBAFFAD40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2/16/2019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Bp-2fAbiU" TargetMode="External"/><Relationship Id="rId2" Type="http://schemas.openxmlformats.org/officeDocument/2006/relationships/hyperlink" Target="https://www.youtube.com/watch?v=2tzKAlLb4iM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shakespeare.mit.edu/macbeth/full.html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kEidcxBTu0E" TargetMode="External"/><Relationship Id="rId4" Type="http://schemas.openxmlformats.org/officeDocument/2006/relationships/hyperlink" Target="https://www.youtube.com/watch?v=WZcFnZ2ZMR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youtube.com/watch?v=IgIIMDAR1D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usU90ov8pQ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0Lwb9BxySA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kCybZN88c0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EMbhS9H-9e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aVOnG-PEw" TargetMode="External"/><Relationship Id="rId2" Type="http://schemas.openxmlformats.org/officeDocument/2006/relationships/hyperlink" Target="https://www.youtube.com/watch?v=4LDdyafsR7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Macbeth</a:t>
            </a:r>
          </a:p>
        </p:txBody>
      </p:sp>
      <p:sp>
        <p:nvSpPr>
          <p:cNvPr id="5" name="TextBox 4">
            <a:hlinkClick r:id="rId2"/>
          </p:cNvPr>
          <p:cNvSpPr txBox="1"/>
          <p:nvPr/>
        </p:nvSpPr>
        <p:spPr>
          <a:xfrm>
            <a:off x="0" y="6519446"/>
            <a:ext cx="4572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3"/>
              </a:rPr>
              <a:t>https://www.youtube.com/watch?v=UkBp-2fAbiU</a:t>
            </a:r>
            <a:endParaRPr lang="en-GB" sz="1600" dirty="0"/>
          </a:p>
        </p:txBody>
      </p:sp>
      <p:pic>
        <p:nvPicPr>
          <p:cNvPr id="7" name="Picture 6" descr="Macbeth.jpg"/>
          <p:cNvPicPr>
            <a:picLocks noChangeAspect="1"/>
          </p:cNvPicPr>
          <p:nvPr/>
        </p:nvPicPr>
        <p:blipFill>
          <a:blip r:embed="rId4">
            <a:lum contrast="10000"/>
          </a:blip>
          <a:stretch>
            <a:fillRect/>
          </a:stretch>
        </p:blipFill>
        <p:spPr>
          <a:xfrm>
            <a:off x="0" y="1000108"/>
            <a:ext cx="9144000" cy="48768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79481" y="6519446"/>
            <a:ext cx="45645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5"/>
              </a:rPr>
              <a:t>http://shakespeare.mit.edu/macbeth/full.html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cbeth poster.jpg"/>
          <p:cNvPicPr>
            <a:picLocks noChangeAspect="1"/>
          </p:cNvPicPr>
          <p:nvPr/>
        </p:nvPicPr>
        <p:blipFill>
          <a:blip r:embed="rId2">
            <a:lum contrast="40000"/>
          </a:blip>
          <a:srcRect l="57659" b="13540"/>
          <a:stretch>
            <a:fillRect/>
          </a:stretch>
        </p:blipFill>
        <p:spPr>
          <a:xfrm flipH="1">
            <a:off x="0" y="0"/>
            <a:ext cx="4643438" cy="67578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macbeth poster.jpg"/>
          <p:cNvPicPr>
            <a:picLocks noChangeAspect="1"/>
          </p:cNvPicPr>
          <p:nvPr/>
        </p:nvPicPr>
        <p:blipFill>
          <a:blip r:embed="rId2">
            <a:lum contrast="40000"/>
          </a:blip>
          <a:srcRect l="58962" b="13540"/>
          <a:stretch>
            <a:fillRect/>
          </a:stretch>
        </p:blipFill>
        <p:spPr>
          <a:xfrm>
            <a:off x="4643438" y="0"/>
            <a:ext cx="4500564" cy="67578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2428860" y="4500570"/>
            <a:ext cx="42862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“To consider a film and its parental work of fiction together is to imagine a dialogue going on between two mediums. We ask how the text 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informs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film and vice-versa.”</a:t>
            </a:r>
            <a:endParaRPr lang="en-GB" b="1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-1" y="6334780"/>
            <a:ext cx="9144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Rick Wallach, </a:t>
            </a:r>
            <a:r>
              <a:rPr lang="en-GB" sz="1400" b="1" i="1" dirty="0" smtClean="0"/>
              <a:t>No Country for Old Men: From Novel to Film</a:t>
            </a:r>
            <a:r>
              <a:rPr lang="en-GB" sz="1400" b="1" dirty="0" smtClean="0"/>
              <a:t>, eds. Lynnea Chapman King</a:t>
            </a:r>
            <a:r>
              <a:rPr lang="en-GB" sz="1400" b="1" i="1" dirty="0" smtClean="0"/>
              <a:t>, </a:t>
            </a:r>
            <a:r>
              <a:rPr lang="en-GB" sz="1400" b="1" dirty="0" smtClean="0"/>
              <a:t>Rick Wallach</a:t>
            </a:r>
            <a:r>
              <a:rPr lang="en-GB" sz="1400" b="1" i="1" dirty="0" smtClean="0"/>
              <a:t> </a:t>
            </a:r>
            <a:r>
              <a:rPr lang="en-GB" sz="1400" b="1" dirty="0" smtClean="0"/>
              <a:t>and Jim Welsh (Plymouth: The Scarecrow Press, 2009)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dialogue between two mediums</a:t>
            </a:r>
            <a:endParaRPr lang="en-GB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2500306"/>
            <a:ext cx="1928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/>
              <a:t>Double, Double</a:t>
            </a:r>
            <a:r>
              <a:rPr lang="en-GB" b="1" dirty="0" smtClean="0"/>
              <a:t>…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7072330" y="2500306"/>
            <a:ext cx="2071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i="1" dirty="0" smtClean="0"/>
              <a:t>…toil and Trouble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cbeth.jpg"/>
          <p:cNvPicPr>
            <a:picLocks noChangeAspect="1"/>
          </p:cNvPicPr>
          <p:nvPr/>
        </p:nvPicPr>
        <p:blipFill>
          <a:blip r:embed="rId2">
            <a:lum contrast="10000"/>
          </a:blip>
          <a:stretch>
            <a:fillRect/>
          </a:stretch>
        </p:blipFill>
        <p:spPr>
          <a:xfrm>
            <a:off x="0" y="1000108"/>
            <a:ext cx="9144000" cy="4876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0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Adaptation theory: overview</a:t>
            </a:r>
          </a:p>
          <a:p>
            <a:endParaRPr lang="en-GB" sz="2000" b="1" dirty="0" smtClean="0">
              <a:solidFill>
                <a:srgbClr val="FFC000"/>
              </a:solidFill>
            </a:endParaRP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FFC000"/>
                </a:solidFill>
              </a:rPr>
              <a:t> </a:t>
            </a: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Direction/production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Screenwriting 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Relationship to source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Genre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Visual arts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Music</a:t>
            </a:r>
            <a:endParaRPr lang="en-GB" sz="2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Censorship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There are a variety of discourses involved in the </a:t>
            </a:r>
            <a:r>
              <a:rPr lang="en-GB" sz="3200" b="1" dirty="0" smtClean="0"/>
              <a:t>Adaptation</a:t>
            </a:r>
            <a:r>
              <a:rPr lang="en-GB" sz="2400" dirty="0" smtClean="0"/>
              <a:t> process. A number of these are listed above.</a:t>
            </a:r>
            <a:endParaRPr lang="en-GB" sz="3200" dirty="0" smtClean="0"/>
          </a:p>
          <a:p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Macbeth</a:t>
            </a:r>
            <a:r>
              <a:rPr lang="en-GB" sz="3600" b="1" dirty="0" smtClean="0">
                <a:solidFill>
                  <a:srgbClr val="FFC000"/>
                </a:solidFill>
              </a:rPr>
              <a:t>: Genre</a:t>
            </a:r>
            <a:endParaRPr lang="en-GB" sz="2400" dirty="0" smtClean="0"/>
          </a:p>
          <a:p>
            <a:pPr algn="ctr"/>
            <a:r>
              <a:rPr lang="en-GB" sz="2400" dirty="0" smtClean="0"/>
              <a:t>Previous Adaptations</a:t>
            </a:r>
          </a:p>
          <a:p>
            <a:pPr algn="ctr"/>
            <a:endParaRPr lang="en-GB" sz="2400" dirty="0" smtClean="0"/>
          </a:p>
          <a:p>
            <a:pPr algn="ctr"/>
            <a:endParaRPr lang="en-GB" sz="3400" b="1" dirty="0" smtClean="0">
              <a:solidFill>
                <a:srgbClr val="FFC000"/>
              </a:solidFill>
            </a:endParaRPr>
          </a:p>
          <a:p>
            <a:endParaRPr lang="en-GB" sz="2400" dirty="0" smtClean="0"/>
          </a:p>
          <a:p>
            <a:endParaRPr lang="en-GB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 smtClean="0"/>
              <a:t>Orson </a:t>
            </a:r>
            <a:r>
              <a:rPr lang="en-GB" sz="1900" dirty="0" smtClean="0"/>
              <a:t>Welles, 1948</a:t>
            </a:r>
            <a:endParaRPr lang="en-GB" sz="1900" dirty="0"/>
          </a:p>
        </p:txBody>
      </p:sp>
      <p:sp>
        <p:nvSpPr>
          <p:cNvPr id="9" name="TextBox 8"/>
          <p:cNvSpPr txBox="1"/>
          <p:nvPr/>
        </p:nvSpPr>
        <p:spPr>
          <a:xfrm>
            <a:off x="457200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 smtClean="0"/>
              <a:t>Akira Kurosawa, 1957</a:t>
            </a:r>
            <a:endParaRPr lang="en-GB" sz="1900" dirty="0"/>
          </a:p>
        </p:txBody>
      </p:sp>
      <p:pic>
        <p:nvPicPr>
          <p:cNvPr id="13" name="Picture 12" descr="Macbeth-Welles.jpg"/>
          <p:cNvPicPr>
            <a:picLocks noChangeAspect="1"/>
          </p:cNvPicPr>
          <p:nvPr/>
        </p:nvPicPr>
        <p:blipFill>
          <a:blip r:embed="rId2"/>
          <a:srcRect l="12492" r="11163"/>
          <a:stretch>
            <a:fillRect/>
          </a:stretch>
        </p:blipFill>
        <p:spPr>
          <a:xfrm>
            <a:off x="0" y="1643050"/>
            <a:ext cx="4357686" cy="3548677"/>
          </a:xfrm>
          <a:prstGeom prst="rect">
            <a:avLst/>
          </a:prstGeom>
        </p:spPr>
      </p:pic>
      <p:pic>
        <p:nvPicPr>
          <p:cNvPr id="14" name="Picture 13" descr="Macbeth-Kurosawa.png"/>
          <p:cNvPicPr>
            <a:picLocks noChangeAspect="1"/>
          </p:cNvPicPr>
          <p:nvPr/>
        </p:nvPicPr>
        <p:blipFill>
          <a:blip r:embed="rId3"/>
          <a:srcRect l="13281" r="13281"/>
          <a:stretch>
            <a:fillRect/>
          </a:stretch>
        </p:blipFill>
        <p:spPr>
          <a:xfrm>
            <a:off x="4478688" y="1643050"/>
            <a:ext cx="4665623" cy="3571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Macbeth</a:t>
            </a:r>
            <a:r>
              <a:rPr lang="en-GB" sz="3600" b="1" dirty="0" smtClean="0">
                <a:solidFill>
                  <a:srgbClr val="FFC000"/>
                </a:solidFill>
              </a:rPr>
              <a:t>: Genre</a:t>
            </a:r>
            <a:endParaRPr lang="en-GB" sz="2400" dirty="0" smtClean="0"/>
          </a:p>
          <a:p>
            <a:pPr algn="ctr"/>
            <a:r>
              <a:rPr lang="en-GB" sz="2400" dirty="0" smtClean="0"/>
              <a:t>Previous Adaptations</a:t>
            </a:r>
          </a:p>
          <a:p>
            <a:pPr algn="ctr"/>
            <a:endParaRPr lang="en-GB" sz="2400" dirty="0" smtClean="0"/>
          </a:p>
          <a:p>
            <a:pPr algn="ctr"/>
            <a:endParaRPr lang="en-GB" sz="3400" b="1" dirty="0" smtClean="0">
              <a:solidFill>
                <a:srgbClr val="FFC000"/>
              </a:solidFill>
            </a:endParaRPr>
          </a:p>
          <a:p>
            <a:endParaRPr lang="en-GB" sz="2400" dirty="0" smtClean="0"/>
          </a:p>
          <a:p>
            <a:endParaRPr lang="en-GB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0" y="5500702"/>
            <a:ext cx="9144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 smtClean="0"/>
              <a:t>Roman </a:t>
            </a:r>
            <a:r>
              <a:rPr lang="en-GB" sz="1900" dirty="0" smtClean="0"/>
              <a:t>Polanski, 1971</a:t>
            </a:r>
            <a:endParaRPr lang="en-GB" sz="1900" dirty="0"/>
          </a:p>
        </p:txBody>
      </p:sp>
      <p:sp>
        <p:nvSpPr>
          <p:cNvPr id="7" name="TextBox 6"/>
          <p:cNvSpPr txBox="1"/>
          <p:nvPr/>
        </p:nvSpPr>
        <p:spPr>
          <a:xfrm>
            <a:off x="0" y="6473279"/>
            <a:ext cx="9144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 smtClean="0"/>
              <a:t>Also adapted as </a:t>
            </a:r>
            <a:r>
              <a:rPr lang="en-GB" sz="1900" i="1" dirty="0" smtClean="0"/>
              <a:t>Men of Respect </a:t>
            </a:r>
            <a:r>
              <a:rPr lang="en-GB" sz="1900" dirty="0" smtClean="0"/>
              <a:t>(Reilly, 1991)</a:t>
            </a:r>
            <a:endParaRPr lang="en-GB" sz="1900" dirty="0"/>
          </a:p>
        </p:txBody>
      </p:sp>
      <p:pic>
        <p:nvPicPr>
          <p:cNvPr id="10" name="Picture 9" descr="Macbeth-Polanski.jpg"/>
          <p:cNvPicPr>
            <a:picLocks noChangeAspect="1"/>
          </p:cNvPicPr>
          <p:nvPr/>
        </p:nvPicPr>
        <p:blipFill>
          <a:blip r:embed="rId2"/>
          <a:srcRect t="11111" b="11111"/>
          <a:stretch>
            <a:fillRect/>
          </a:stretch>
        </p:blipFill>
        <p:spPr>
          <a:xfrm>
            <a:off x="0" y="1428736"/>
            <a:ext cx="9144000" cy="4000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0" y="5500702"/>
            <a:ext cx="5572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Fair is foul and foul is fair </a:t>
            </a:r>
            <a:r>
              <a:rPr lang="en-GB" sz="2400" dirty="0" smtClean="0"/>
              <a:t>(1.1)</a:t>
            </a:r>
            <a:endParaRPr lang="en-GB" sz="2400" dirty="0"/>
          </a:p>
        </p:txBody>
      </p:sp>
      <p:sp>
        <p:nvSpPr>
          <p:cNvPr id="28" name="Rectangle 27"/>
          <p:cNvSpPr/>
          <p:nvPr/>
        </p:nvSpPr>
        <p:spPr>
          <a:xfrm>
            <a:off x="5857884" y="5500702"/>
            <a:ext cx="32861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The 3 prophecies (1.3)</a:t>
            </a:r>
            <a:endParaRPr lang="en-GB" sz="2400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1: The Witches</a:t>
            </a:r>
            <a:endParaRPr lang="en-GB" sz="3600" dirty="0"/>
          </a:p>
        </p:txBody>
      </p:sp>
      <p:pic>
        <p:nvPicPr>
          <p:cNvPr id="11" name="Picture 10" descr="JohnRaphaelSmithAfterFuseli.jpg"/>
          <p:cNvPicPr>
            <a:picLocks noChangeAspect="1"/>
          </p:cNvPicPr>
          <p:nvPr/>
        </p:nvPicPr>
        <p:blipFill>
          <a:blip r:embed="rId2"/>
          <a:srcRect l="2177" t="9375" r="2177" b="4166"/>
          <a:stretch>
            <a:fillRect/>
          </a:stretch>
        </p:blipFill>
        <p:spPr>
          <a:xfrm>
            <a:off x="-1" y="1124151"/>
            <a:ext cx="5610895" cy="4233675"/>
          </a:xfrm>
          <a:prstGeom prst="rect">
            <a:avLst/>
          </a:prstGeom>
        </p:spPr>
      </p:pic>
      <p:pic>
        <p:nvPicPr>
          <p:cNvPr id="13" name="Picture 12" descr="Delacroix.jpg"/>
          <p:cNvPicPr>
            <a:picLocks noChangeAspect="1"/>
          </p:cNvPicPr>
          <p:nvPr/>
        </p:nvPicPr>
        <p:blipFill>
          <a:blip r:embed="rId3" cstate="print"/>
          <a:srcRect l="16185" t="14583" r="14776" b="19791"/>
          <a:stretch>
            <a:fillRect/>
          </a:stretch>
        </p:blipFill>
        <p:spPr>
          <a:xfrm>
            <a:off x="5865790" y="1142984"/>
            <a:ext cx="3278210" cy="421484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6273225"/>
            <a:ext cx="452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 dirty="0" smtClean="0">
                <a:hlinkClick r:id="rId4"/>
              </a:rPr>
              <a:t>https://www.youtube.com/watch?v=WZcFnZ2ZMR0</a:t>
            </a:r>
            <a:endParaRPr lang="en-GB" sz="1600" dirty="0" smtClean="0"/>
          </a:p>
          <a:p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4844938" y="6273225"/>
            <a:ext cx="4299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 dirty="0" smtClean="0">
                <a:hlinkClick r:id="rId5"/>
              </a:rPr>
              <a:t>https://www.youtube.com/watch?v=kEidcxBTu0E</a:t>
            </a:r>
            <a:endParaRPr lang="en-GB" sz="1600" dirty="0" smtClean="0"/>
          </a:p>
          <a:p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4714885"/>
            <a:ext cx="114297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Fuseli</a:t>
            </a:r>
            <a:endParaRPr lang="en-GB" sz="19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5929322" y="4929198"/>
            <a:ext cx="114297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Delacroix</a:t>
            </a:r>
            <a:endParaRPr lang="en-GB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714744" y="5857892"/>
            <a:ext cx="471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Unsex me here </a:t>
            </a:r>
            <a:r>
              <a:rPr lang="en-GB" sz="2400" dirty="0" smtClean="0"/>
              <a:t>(1.5)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1: Lady Macbeth </a:t>
            </a:r>
            <a:endParaRPr lang="en-GB" sz="3600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6519446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2"/>
              </a:rPr>
              <a:t>https://www.youtube.com/watch?v=IgIIMDAR1DI</a:t>
            </a:r>
            <a:endParaRPr lang="en-GB" sz="1600" dirty="0"/>
          </a:p>
        </p:txBody>
      </p:sp>
      <p:pic>
        <p:nvPicPr>
          <p:cNvPr id="15" name="Picture 14" descr="Ellen Terry as Lady Macbeth-Sarg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924668"/>
            <a:ext cx="2714644" cy="5290414"/>
          </a:xfrm>
          <a:prstGeom prst="rect">
            <a:avLst/>
          </a:prstGeom>
        </p:spPr>
      </p:pic>
      <p:pic>
        <p:nvPicPr>
          <p:cNvPr id="16" name="Picture 15" descr="UnsexMeHer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4744" y="1785926"/>
            <a:ext cx="4762533" cy="35719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00034" y="5786454"/>
            <a:ext cx="264320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Ellen Terry (Sargent)</a:t>
            </a:r>
            <a:endParaRPr lang="en-GB" sz="19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3643306" y="1571612"/>
            <a:ext cx="4500594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Judy Dench (Trevor Nunn, 1979)</a:t>
            </a:r>
            <a:endParaRPr lang="en-GB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cbeth poster.jpg"/>
          <p:cNvPicPr>
            <a:picLocks noChangeAspect="1"/>
          </p:cNvPicPr>
          <p:nvPr/>
        </p:nvPicPr>
        <p:blipFill>
          <a:blip r:embed="rId3">
            <a:lum contrast="40000"/>
          </a:blip>
          <a:srcRect l="52424" b="13540"/>
          <a:stretch>
            <a:fillRect/>
          </a:stretch>
        </p:blipFill>
        <p:spPr>
          <a:xfrm>
            <a:off x="285720" y="1000108"/>
            <a:ext cx="3971215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Lady Macbeth and gender</a:t>
            </a:r>
            <a:endParaRPr lang="en-GB" sz="4800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3571868" y="1500174"/>
            <a:ext cx="51435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rgbClr val="FFC000"/>
                </a:solidFill>
              </a:rPr>
              <a:t>Gender </a:t>
            </a:r>
            <a:r>
              <a:rPr lang="en-GB" sz="3200" dirty="0" smtClean="0"/>
              <a:t>on the early modern public stage was performed rather than “natural”. Gender difference, </a:t>
            </a:r>
            <a:r>
              <a:rPr lang="en-GB" sz="3200" i="1" dirty="0" smtClean="0"/>
              <a:t>femaleness</a:t>
            </a:r>
            <a:r>
              <a:rPr lang="en-GB" sz="3200" dirty="0" smtClean="0"/>
              <a:t>, was an achieved effect rather than a mirror of reality.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16" y="5715016"/>
            <a:ext cx="1875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Marjorie Garber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DaggerFuseli.jpg"/>
          <p:cNvPicPr>
            <a:picLocks noChangeAspect="1"/>
          </p:cNvPicPr>
          <p:nvPr/>
        </p:nvPicPr>
        <p:blipFill>
          <a:blip r:embed="rId2"/>
          <a:srcRect t="13541" b="6250"/>
          <a:stretch>
            <a:fillRect/>
          </a:stretch>
        </p:blipFill>
        <p:spPr>
          <a:xfrm>
            <a:off x="1071538" y="785794"/>
            <a:ext cx="7112001" cy="45720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564357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Is this a dagger which I see before me…? </a:t>
            </a:r>
            <a:r>
              <a:rPr lang="en-GB" sz="2400" dirty="0" smtClean="0"/>
              <a:t>(2.1)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2: The Murder of Duncan</a:t>
            </a:r>
            <a:endParaRPr lang="en-GB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519446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3"/>
              </a:rPr>
              <a:t>https://www.youtube.com/watch?v=pusU90ov8pQ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1071538" y="4929198"/>
            <a:ext cx="114297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Fuseli</a:t>
            </a:r>
            <a:endParaRPr lang="en-GB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StephenRei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32"/>
            <a:ext cx="9144000" cy="464515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564357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Never shake thy gory locks at me </a:t>
            </a:r>
            <a:r>
              <a:rPr lang="en-GB" sz="2400" dirty="0" smtClean="0"/>
              <a:t>(3.4)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3: The Ghost of Banquo</a:t>
            </a:r>
            <a:endParaRPr lang="en-GB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519446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3"/>
              </a:rPr>
              <a:t>https://www.youtube.com/watch?v=k0Lwb9BxySA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5072074"/>
            <a:ext cx="207167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Stephen Reid</a:t>
            </a:r>
            <a:endParaRPr lang="en-GB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the-triple-hecate-william-blak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928670"/>
            <a:ext cx="6572295" cy="486103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592933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/>
              <a:t>By the pricking of my thumbs, Something Wicked this way comes </a:t>
            </a:r>
            <a:r>
              <a:rPr lang="en-GB" sz="2000" dirty="0" smtClean="0"/>
              <a:t>(4.1)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4: The Apparitions</a:t>
            </a:r>
            <a:endParaRPr lang="en-GB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51944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3"/>
              </a:rPr>
              <a:t>https://www.youtube.com/watch?v=rkCybZN88c0</a:t>
            </a:r>
            <a:endParaRPr lang="en-GB" sz="1600" dirty="0" smtClean="0"/>
          </a:p>
          <a:p>
            <a:pPr algn="ctr"/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1285852" y="5357826"/>
            <a:ext cx="65722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Blake: </a:t>
            </a:r>
            <a:r>
              <a:rPr lang="en-GB" sz="1900" b="1" i="1" dirty="0" smtClean="0"/>
              <a:t>The Triple Hecate </a:t>
            </a:r>
            <a:r>
              <a:rPr lang="en-GB" sz="1900" b="1" dirty="0" smtClean="0"/>
              <a:t>or </a:t>
            </a:r>
            <a:r>
              <a:rPr lang="en-GB" sz="1900" b="1" i="1" dirty="0" smtClean="0"/>
              <a:t>The Night of Enitharmon’s Joy</a:t>
            </a:r>
            <a:endParaRPr lang="en-GB" sz="19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0" y="592933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/>
              <a:t>Out, damned spot, out I say </a:t>
            </a:r>
            <a:r>
              <a:rPr lang="en-GB" sz="2000" dirty="0" smtClean="0"/>
              <a:t>(5.1)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5: Lady Macbeth’s demise</a:t>
            </a:r>
            <a:endParaRPr lang="en-GB" sz="36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651944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2"/>
              </a:rPr>
              <a:t>https://www.youtube.com/watch?v=EMbhS9H-9e0</a:t>
            </a:r>
            <a:endParaRPr lang="en-GB" sz="1600" dirty="0" smtClean="0"/>
          </a:p>
          <a:p>
            <a:pPr algn="ctr"/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1285852" y="5357826"/>
            <a:ext cx="65722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 smtClean="0"/>
              <a:t>Blake: </a:t>
            </a:r>
            <a:r>
              <a:rPr lang="en-GB" sz="1900" b="1" i="1" dirty="0" smtClean="0"/>
              <a:t>The Triple Hecate </a:t>
            </a:r>
            <a:r>
              <a:rPr lang="en-GB" sz="1900" b="1" dirty="0" smtClean="0"/>
              <a:t>or </a:t>
            </a:r>
            <a:r>
              <a:rPr lang="en-GB" sz="1900" b="1" i="1" dirty="0" smtClean="0"/>
              <a:t>The Night of Enitharmon’s Joy</a:t>
            </a:r>
            <a:endParaRPr lang="en-GB" sz="1900" b="1" i="1" dirty="0"/>
          </a:p>
        </p:txBody>
      </p:sp>
      <p:pic>
        <p:nvPicPr>
          <p:cNvPr id="18" name="Picture 17" descr="OutDamnedSpot.png"/>
          <p:cNvPicPr>
            <a:picLocks noChangeAspect="1"/>
          </p:cNvPicPr>
          <p:nvPr/>
        </p:nvPicPr>
        <p:blipFill>
          <a:blip r:embed="rId3"/>
          <a:srcRect t="9635"/>
          <a:stretch>
            <a:fillRect/>
          </a:stretch>
        </p:blipFill>
        <p:spPr>
          <a:xfrm>
            <a:off x="857224" y="857232"/>
            <a:ext cx="7315200" cy="4957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592933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/>
              <a:t>It is a tale of sound and fury, told by a idiot, signifying nothing </a:t>
            </a:r>
            <a:r>
              <a:rPr lang="en-GB" sz="2000" dirty="0" smtClean="0"/>
              <a:t>(5.5), (5.8)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5: Exit Macbeth</a:t>
            </a:r>
            <a:endParaRPr lang="en-GB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6519446"/>
            <a:ext cx="43576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 smtClean="0">
                <a:hlinkClick r:id="rId2"/>
              </a:rPr>
              <a:t>https://www.youtube.com/watch?v=4LDdyafsR7g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4572000" y="6519446"/>
            <a:ext cx="4572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 smtClean="0">
                <a:hlinkClick r:id="rId3"/>
              </a:rPr>
              <a:t>https://www.youtube.com/watch?v=0waVOnG-PEw</a:t>
            </a:r>
            <a:endParaRPr lang="en-GB" sz="1600" dirty="0"/>
          </a:p>
        </p:txBody>
      </p:sp>
      <p:pic>
        <p:nvPicPr>
          <p:cNvPr id="15" name="Picture 14" descr="AlfredSeslerBirnamWood.jpg"/>
          <p:cNvPicPr>
            <a:picLocks noChangeAspect="1"/>
          </p:cNvPicPr>
          <p:nvPr/>
        </p:nvPicPr>
        <p:blipFill>
          <a:blip r:embed="rId4">
            <a:lum contrast="30000"/>
          </a:blip>
          <a:stretch>
            <a:fillRect/>
          </a:stretch>
        </p:blipFill>
        <p:spPr>
          <a:xfrm>
            <a:off x="928662" y="714356"/>
            <a:ext cx="7358082" cy="517769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714876" y="5500702"/>
            <a:ext cx="357186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900" b="1" dirty="0" smtClean="0"/>
              <a:t>Birnam Wood, Alfred Sessler</a:t>
            </a:r>
            <a:endParaRPr lang="en-GB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2630</TotalTime>
  <Words>407</Words>
  <Application>Microsoft Office PowerPoint</Application>
  <PresentationFormat>On-screen Show (4:3)</PresentationFormat>
  <Paragraphs>102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101</cp:revision>
  <dcterms:created xsi:type="dcterms:W3CDTF">2016-10-05T07:20:19Z</dcterms:created>
  <dcterms:modified xsi:type="dcterms:W3CDTF">2019-02-16T16:56:30Z</dcterms:modified>
</cp:coreProperties>
</file>