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33"/>
  </p:notesMasterIdLst>
  <p:sldIdLst>
    <p:sldId id="256" r:id="rId2"/>
    <p:sldId id="306" r:id="rId3"/>
    <p:sldId id="260" r:id="rId4"/>
    <p:sldId id="286" r:id="rId5"/>
    <p:sldId id="287" r:id="rId6"/>
    <p:sldId id="261" r:id="rId7"/>
    <p:sldId id="288" r:id="rId8"/>
    <p:sldId id="277" r:id="rId9"/>
    <p:sldId id="315" r:id="rId10"/>
    <p:sldId id="316" r:id="rId11"/>
    <p:sldId id="317" r:id="rId12"/>
    <p:sldId id="318" r:id="rId13"/>
    <p:sldId id="319" r:id="rId14"/>
    <p:sldId id="307" r:id="rId15"/>
    <p:sldId id="290" r:id="rId16"/>
    <p:sldId id="285" r:id="rId17"/>
    <p:sldId id="294" r:id="rId18"/>
    <p:sldId id="295" r:id="rId19"/>
    <p:sldId id="296" r:id="rId20"/>
    <p:sldId id="298" r:id="rId21"/>
    <p:sldId id="299" r:id="rId22"/>
    <p:sldId id="300" r:id="rId23"/>
    <p:sldId id="301" r:id="rId24"/>
    <p:sldId id="311" r:id="rId25"/>
    <p:sldId id="302" r:id="rId26"/>
    <p:sldId id="303" r:id="rId27"/>
    <p:sldId id="304" r:id="rId28"/>
    <p:sldId id="305" r:id="rId29"/>
    <p:sldId id="308" r:id="rId30"/>
    <p:sldId id="309" r:id="rId31"/>
    <p:sldId id="313" r:id="rId3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902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4AFDF7-2671-4C7A-8D32-B7FABC4B0B2E}" type="datetimeFigureOut">
              <a:rPr lang="en-GB" smtClean="0"/>
              <a:pPr/>
              <a:t>02/02/2013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B22BB-890E-4377-A04E-F2392419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916693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B22BB-890E-4377-A04E-F23924199B0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909272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矩形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矩形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矩形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6" name="等腰三角形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5" name="直接连接符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等腰三角形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直接连接符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直接连接符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等腰三角形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内容占位符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直接连接符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等腰三角形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等腰三角形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495800"/>
          </a:xfrm>
        </p:spPr>
        <p:txBody>
          <a:bodyPr/>
          <a:lstStyle/>
          <a:p>
            <a:pPr lvl="0"/>
            <a:endParaRPr lang="zh-CN" altLang="en-US" noProof="0" smtClean="0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F2E698-7958-436A-822E-D132E9D5BF6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="" xmlns:p14="http://schemas.microsoft.com/office/powerpoint/2010/main" val="2977190407"/>
      </p:ext>
    </p:extLst>
  </p:cSld>
  <p:clrMapOvr>
    <a:masterClrMapping/>
  </p:clrMapOvr>
  <p:transition spd="med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28" name="直接连接符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直接连接符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等腰三角形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.baidu.com/i?ct=503316480&amp;z=0&amp;tn=baiduimagedetail&amp;word=%C4%A2%B9%BD%B5%E3%B5%E3&amp;in=18319&amp;cl=2&amp;lm=-1&amp;pn=37&amp;rn=1&amp;di=998035311&amp;ln=1&amp;fr=&amp;ic=0&amp;s=0&amp;se=1&amp;sme=0&amp;tab=&amp;width=&amp;height=&amp;face=0&amp;fb=0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0" y="1752600"/>
            <a:ext cx="7772400" cy="1830388"/>
          </a:xfrm>
        </p:spPr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GB" dirty="0">
                <a:solidFill>
                  <a:schemeClr val="tx1"/>
                </a:solidFill>
                <a:effectLst/>
              </a:rPr>
              <a:t>Making </a:t>
            </a:r>
            <a:r>
              <a:rPr lang="en-GB" dirty="0" smtClean="0">
                <a:solidFill>
                  <a:schemeClr val="tx1"/>
                </a:solidFill>
                <a:effectLst/>
              </a:rPr>
              <a:t>A Review</a:t>
            </a:r>
            <a:br>
              <a:rPr lang="en-GB" dirty="0" smtClean="0">
                <a:solidFill>
                  <a:schemeClr val="tx1"/>
                </a:solidFill>
                <a:effectLst/>
              </a:rPr>
            </a:br>
            <a:r>
              <a:rPr lang="en-GB" dirty="0">
                <a:solidFill>
                  <a:schemeClr val="tx1"/>
                </a:solidFill>
                <a:effectLst/>
              </a:rPr>
              <a:t/>
            </a:r>
            <a:br>
              <a:rPr lang="en-GB" dirty="0">
                <a:solidFill>
                  <a:schemeClr val="tx1"/>
                </a:solidFill>
                <a:effectLst/>
              </a:rPr>
            </a:br>
            <a:endParaRPr lang="zh-CN" alt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sz="2800" b="1" dirty="0" smtClean="0"/>
          </a:p>
          <a:p>
            <a:endParaRPr lang="en-US" sz="2800" b="1" dirty="0" smtClean="0"/>
          </a:p>
          <a:p>
            <a:r>
              <a:rPr lang="en-US" altLang="zh-CN" sz="4000" b="1" dirty="0" smtClean="0"/>
              <a:t>           Liu </a:t>
            </a:r>
            <a:r>
              <a:rPr lang="en-US" altLang="zh-CN" sz="4000" b="1" dirty="0" err="1" smtClean="0"/>
              <a:t>Dongqing</a:t>
            </a:r>
            <a:r>
              <a:rPr lang="en-US" altLang="zh-CN" sz="4000" b="1" dirty="0" smtClean="0"/>
              <a:t>(LEO )</a:t>
            </a:r>
          </a:p>
          <a:p>
            <a:pPr>
              <a:buNone/>
            </a:pPr>
            <a:endParaRPr lang="en-US" altLang="zh-CN" sz="4000" b="1" dirty="0" smtClean="0"/>
          </a:p>
          <a:p>
            <a:r>
              <a:rPr lang="en-US" altLang="zh-CN" sz="3000" b="1" dirty="0" smtClean="0"/>
              <a:t>E-mail :liudongqinglaoshi@yahoo.cn</a:t>
            </a:r>
            <a:endParaRPr lang="zh-CN" altLang="en-US" sz="3000" b="1" dirty="0" smtClean="0"/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400" dirty="0" smtClean="0"/>
              <a:t>The Chinese syllable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42910" y="1285860"/>
            <a:ext cx="6480175" cy="4176713"/>
          </a:xfrm>
          <a:prstGeom prst="rect">
            <a:avLst/>
          </a:prstGeo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90" name="Rectangle 278"/>
          <p:cNvSpPr>
            <a:spLocks noGrp="1" noChangeArrowheads="1"/>
          </p:cNvSpPr>
          <p:nvPr>
            <p:ph type="title"/>
          </p:nvPr>
        </p:nvSpPr>
        <p:spPr>
          <a:xfrm>
            <a:off x="395288" y="404664"/>
            <a:ext cx="8229600" cy="1152128"/>
          </a:xfrm>
        </p:spPr>
        <p:txBody>
          <a:bodyPr/>
          <a:lstStyle/>
          <a:p>
            <a:pPr>
              <a:defRPr/>
            </a:pPr>
            <a:r>
              <a:rPr lang="en-US" altLang="zh-CN" dirty="0"/>
              <a:t>Summary of Initials </a:t>
            </a:r>
            <a:r>
              <a:rPr lang="en-US" altLang="zh-CN" dirty="0" smtClean="0"/>
              <a:t>(21)</a:t>
            </a:r>
            <a:endParaRPr lang="en-US" altLang="zh-CN" sz="2400" dirty="0" smtClean="0"/>
          </a:p>
        </p:txBody>
      </p:sp>
      <p:graphicFrame>
        <p:nvGraphicFramePr>
          <p:cNvPr id="22720" name="Group 121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8956916"/>
              </p:ext>
            </p:extLst>
          </p:nvPr>
        </p:nvGraphicFramePr>
        <p:xfrm>
          <a:off x="1115616" y="1628800"/>
          <a:ext cx="6561455" cy="4248150"/>
        </p:xfrm>
        <a:graphic>
          <a:graphicData uri="http://schemas.openxmlformats.org/drawingml/2006/table">
            <a:tbl>
              <a:tblPr/>
              <a:tblGrid>
                <a:gridCol w="1751013"/>
                <a:gridCol w="1273323"/>
                <a:gridCol w="1224136"/>
                <a:gridCol w="1096958"/>
                <a:gridCol w="1216025"/>
              </a:tblGrid>
              <a:tr h="6080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p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f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j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q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x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29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zh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ch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sh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rPr>
                        <a:t>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37331961"/>
      </p:ext>
    </p:extLst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dirty="0" smtClean="0"/>
              <a:t>35 common finals</a:t>
            </a:r>
          </a:p>
        </p:txBody>
      </p:sp>
      <p:graphicFrame>
        <p:nvGraphicFramePr>
          <p:cNvPr id="14483" name="Group 14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491204944"/>
              </p:ext>
            </p:extLst>
          </p:nvPr>
        </p:nvGraphicFramePr>
        <p:xfrm>
          <a:off x="179388" y="981075"/>
          <a:ext cx="8569325" cy="4968876"/>
        </p:xfrm>
        <a:graphic>
          <a:graphicData uri="http://schemas.openxmlformats.org/drawingml/2006/table">
            <a:tbl>
              <a:tblPr/>
              <a:tblGrid>
                <a:gridCol w="1871662"/>
                <a:gridCol w="1555750"/>
                <a:gridCol w="5141913"/>
              </a:tblGrid>
              <a:tr h="1247775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6 basic finals: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a   o   e 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i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 u   ü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1254125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13 compound finals: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ai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ao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ei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ia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iao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ie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iou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 (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iu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) 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ou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ua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uai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üe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uei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 (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ui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) 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uo</a:t>
                      </a:r>
                      <a:endParaRPr kumimoji="0" lang="en-US" altLang="zh-CN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1233488">
                <a:tc rowSpan="2"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宋体" charset="-122"/>
                        </a:rPr>
                        <a:t>16 nasal finals: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8 front nasals: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an  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en  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ian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  in  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uan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  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üan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  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uen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 (un)   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üen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(</a:t>
                      </a:r>
                      <a:r>
                        <a:rPr kumimoji="0" lang="en-US" altLang="zh-CN" sz="32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ün</a:t>
                      </a:r>
                      <a:r>
                        <a:rPr kumimoji="0" lang="en-US" altLang="zh-CN" sz="3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-122"/>
                          <a:cs typeface="+mn-cs"/>
                        </a:rPr>
                        <a:t>)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33488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8 back nasals:</a:t>
                      </a:r>
                      <a:r>
                        <a:rPr kumimoji="0" lang="en-US" altLang="zh-CN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ea typeface="宋体" charset="-122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ang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  eng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iang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ing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iong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ong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uang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  </a:t>
                      </a:r>
                      <a:r>
                        <a:rPr kumimoji="0" lang="en-US" altLang="zh-CN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ueng</a:t>
                      </a:r>
                      <a:r>
                        <a:rPr kumimoji="0" lang="en-US" altLang="zh-CN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宋体" charset="-122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482" name="Text Box 146"/>
          <p:cNvSpPr txBox="1">
            <a:spLocks noChangeArrowheads="1"/>
          </p:cNvSpPr>
          <p:nvPr/>
        </p:nvSpPr>
        <p:spPr bwMode="auto">
          <a:xfrm>
            <a:off x="2051050" y="6092825"/>
            <a:ext cx="36004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3200">
                <a:effectLst>
                  <a:outerShdw blurRad="38100" dist="38100" dir="2700000" algn="tl">
                    <a:srgbClr val="000000"/>
                  </a:outerShdw>
                </a:effectLst>
                <a:ea typeface="宋体" charset="-122"/>
              </a:rPr>
              <a:t>er</a:t>
            </a:r>
            <a:r>
              <a:rPr lang="en-US" altLang="zh-CN">
                <a:effectLst>
                  <a:outerShdw blurRad="38100" dist="38100" dir="2700000" algn="tl">
                    <a:srgbClr val="000000"/>
                  </a:outerShdw>
                </a:effectLst>
                <a:ea typeface="宋体" charset="-122"/>
              </a:rPr>
              <a:t> </a:t>
            </a:r>
          </a:p>
        </p:txBody>
      </p:sp>
    </p:spTree>
    <p:extLst>
      <p:ext uri="{BB962C8B-B14F-4D97-AF65-F5344CB8AC3E}">
        <p14:creationId xmlns="" xmlns:p14="http://schemas.microsoft.com/office/powerpoint/2010/main" val="36142752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400" dirty="0" smtClean="0"/>
              <a:t>Tones </a:t>
            </a:r>
            <a:r>
              <a:rPr lang="en-US" altLang="zh-CN" sz="4400" dirty="0" smtClean="0">
                <a:latin typeface="Times New Roman" pitchFamily="18" charset="0"/>
              </a:rPr>
              <a:t>(</a:t>
            </a:r>
            <a:r>
              <a:rPr lang="en-US" altLang="zh-CN" sz="4400" i="1" dirty="0" err="1" smtClean="0">
                <a:latin typeface="Times New Roman" pitchFamily="18" charset="0"/>
              </a:rPr>
              <a:t>shēngdiào</a:t>
            </a:r>
            <a:r>
              <a:rPr lang="en-US" altLang="zh-CN" sz="4400" i="1" dirty="0" smtClean="0">
                <a:latin typeface="Times New Roman" pitchFamily="18" charset="0"/>
              </a:rPr>
              <a:t>)</a:t>
            </a:r>
            <a:r>
              <a:rPr lang="en-US" altLang="zh-CN" sz="4400" i="1" dirty="0" smtClean="0"/>
              <a:t> (4)</a:t>
            </a:r>
            <a:endParaRPr lang="zh-CN" altLang="en-US" dirty="0"/>
          </a:p>
        </p:txBody>
      </p:sp>
      <p:grpSp>
        <p:nvGrpSpPr>
          <p:cNvPr id="20" name="Group 4"/>
          <p:cNvGrpSpPr>
            <a:grpSpLocks noGrp="1" noChangeAspect="1"/>
          </p:cNvGrpSpPr>
          <p:nvPr/>
        </p:nvGrpSpPr>
        <p:grpSpPr bwMode="auto">
          <a:xfrm>
            <a:off x="424524" y="1328663"/>
            <a:ext cx="8229600" cy="4525962"/>
            <a:chOff x="2970" y="7792"/>
            <a:chExt cx="6886" cy="1767"/>
          </a:xfrm>
        </p:grpSpPr>
        <p:sp>
          <p:nvSpPr>
            <p:cNvPr id="21" name="AutoShape 5"/>
            <p:cNvSpPr>
              <a:spLocks noChangeAspect="1" noChangeArrowheads="1"/>
            </p:cNvSpPr>
            <p:nvPr/>
          </p:nvSpPr>
          <p:spPr bwMode="auto">
            <a:xfrm>
              <a:off x="2970" y="7792"/>
              <a:ext cx="6886" cy="17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2" name="Line 6"/>
            <p:cNvSpPr>
              <a:spLocks noChangeShapeType="1"/>
            </p:cNvSpPr>
            <p:nvPr/>
          </p:nvSpPr>
          <p:spPr bwMode="auto">
            <a:xfrm>
              <a:off x="3283" y="7927"/>
              <a:ext cx="6261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3" name="Line 7"/>
            <p:cNvSpPr>
              <a:spLocks noChangeShapeType="1"/>
            </p:cNvSpPr>
            <p:nvPr/>
          </p:nvSpPr>
          <p:spPr bwMode="auto">
            <a:xfrm>
              <a:off x="3283" y="9558"/>
              <a:ext cx="6261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4" name="Line 8"/>
            <p:cNvSpPr>
              <a:spLocks noChangeShapeType="1"/>
            </p:cNvSpPr>
            <p:nvPr/>
          </p:nvSpPr>
          <p:spPr bwMode="auto">
            <a:xfrm>
              <a:off x="3283" y="7927"/>
              <a:ext cx="1" cy="16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5" name="Line 9"/>
            <p:cNvSpPr>
              <a:spLocks noChangeShapeType="1"/>
            </p:cNvSpPr>
            <p:nvPr/>
          </p:nvSpPr>
          <p:spPr bwMode="auto">
            <a:xfrm>
              <a:off x="9544" y="7927"/>
              <a:ext cx="1" cy="16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6" name="Line 10"/>
            <p:cNvSpPr>
              <a:spLocks noChangeShapeType="1"/>
            </p:cNvSpPr>
            <p:nvPr/>
          </p:nvSpPr>
          <p:spPr bwMode="auto">
            <a:xfrm>
              <a:off x="3283" y="8335"/>
              <a:ext cx="6261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7" name="Line 11"/>
            <p:cNvSpPr>
              <a:spLocks noChangeShapeType="1"/>
            </p:cNvSpPr>
            <p:nvPr/>
          </p:nvSpPr>
          <p:spPr bwMode="auto">
            <a:xfrm>
              <a:off x="3283" y="8743"/>
              <a:ext cx="6261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8" name="Line 12"/>
            <p:cNvSpPr>
              <a:spLocks noChangeShapeType="1"/>
            </p:cNvSpPr>
            <p:nvPr/>
          </p:nvSpPr>
          <p:spPr bwMode="auto">
            <a:xfrm flipV="1">
              <a:off x="3283" y="9150"/>
              <a:ext cx="6261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9" name="Line 13"/>
            <p:cNvSpPr>
              <a:spLocks noChangeShapeType="1"/>
            </p:cNvSpPr>
            <p:nvPr/>
          </p:nvSpPr>
          <p:spPr bwMode="auto">
            <a:xfrm>
              <a:off x="3283" y="7891"/>
              <a:ext cx="939" cy="0"/>
            </a:xfrm>
            <a:prstGeom prst="line">
              <a:avLst/>
            </a:prstGeom>
            <a:noFill/>
            <a:ln w="762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30" name="Line 14"/>
            <p:cNvSpPr>
              <a:spLocks noChangeShapeType="1"/>
            </p:cNvSpPr>
            <p:nvPr/>
          </p:nvSpPr>
          <p:spPr bwMode="auto">
            <a:xfrm flipV="1">
              <a:off x="4692" y="7888"/>
              <a:ext cx="939" cy="815"/>
            </a:xfrm>
            <a:prstGeom prst="line">
              <a:avLst/>
            </a:prstGeom>
            <a:noFill/>
            <a:ln w="762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31" name="Line 15"/>
            <p:cNvSpPr>
              <a:spLocks noChangeShapeType="1"/>
            </p:cNvSpPr>
            <p:nvPr/>
          </p:nvSpPr>
          <p:spPr bwMode="auto">
            <a:xfrm>
              <a:off x="5944" y="9116"/>
              <a:ext cx="469" cy="443"/>
            </a:xfrm>
            <a:prstGeom prst="line">
              <a:avLst/>
            </a:prstGeom>
            <a:noFill/>
            <a:ln w="762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32" name="Line 16"/>
            <p:cNvSpPr>
              <a:spLocks noChangeShapeType="1"/>
            </p:cNvSpPr>
            <p:nvPr/>
          </p:nvSpPr>
          <p:spPr bwMode="auto">
            <a:xfrm flipV="1">
              <a:off x="6413" y="8335"/>
              <a:ext cx="939" cy="1223"/>
            </a:xfrm>
            <a:prstGeom prst="line">
              <a:avLst/>
            </a:prstGeom>
            <a:noFill/>
            <a:ln w="762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33" name="Line 17"/>
            <p:cNvSpPr>
              <a:spLocks noChangeShapeType="1"/>
            </p:cNvSpPr>
            <p:nvPr/>
          </p:nvSpPr>
          <p:spPr bwMode="auto">
            <a:xfrm>
              <a:off x="8135" y="7912"/>
              <a:ext cx="1408" cy="1630"/>
            </a:xfrm>
            <a:prstGeom prst="line">
              <a:avLst/>
            </a:prstGeom>
            <a:noFill/>
            <a:ln w="762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696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altLang="zh-CN" sz="4400" b="1" dirty="0"/>
          </a:p>
          <a:p>
            <a:pPr>
              <a:lnSpc>
                <a:spcPct val="80000"/>
              </a:lnSpc>
              <a:buFontTx/>
              <a:buNone/>
            </a:pPr>
            <a:endParaRPr lang="en-US" altLang="zh-CN" sz="4400" b="1" dirty="0"/>
          </a:p>
          <a:p>
            <a:pPr>
              <a:lnSpc>
                <a:spcPct val="80000"/>
              </a:lnSpc>
              <a:buFontTx/>
              <a:buNone/>
            </a:pPr>
            <a:endParaRPr lang="en-US" altLang="zh-CN" sz="4400" b="1" dirty="0"/>
          </a:p>
          <a:p>
            <a:pPr>
              <a:lnSpc>
                <a:spcPct val="80000"/>
              </a:lnSpc>
              <a:buFontTx/>
              <a:buNone/>
            </a:pPr>
            <a:endParaRPr lang="en-US" altLang="zh-CN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14290"/>
            <a:ext cx="9144000" cy="2669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071810"/>
            <a:ext cx="9144000" cy="2462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15918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/>
              <a:t>Neutral tone</a:t>
            </a:r>
            <a:r>
              <a:rPr lang="en-US" altLang="zh-CN" dirty="0"/>
              <a:t> (</a:t>
            </a:r>
            <a:r>
              <a:rPr lang="zh-CN" altLang="en-US" dirty="0"/>
              <a:t>轻声 </a:t>
            </a:r>
            <a:r>
              <a:rPr lang="en-US" altLang="zh-CN" dirty="0" err="1"/>
              <a:t>qīngsh</a:t>
            </a:r>
            <a:r>
              <a:rPr lang="it-IT" altLang="zh-CN" dirty="0"/>
              <a:t>ē</a:t>
            </a:r>
            <a:r>
              <a:rPr lang="en-US" altLang="zh-CN" dirty="0" err="1"/>
              <a:t>ng</a:t>
            </a:r>
            <a:r>
              <a:rPr lang="en-US" altLang="zh-CN" dirty="0"/>
              <a:t>) 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altLang="zh-CN" sz="4400" b="1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4400" b="1" dirty="0" err="1"/>
              <a:t>bà</a:t>
            </a:r>
            <a:r>
              <a:rPr lang="en-US" altLang="zh-CN" sz="4400" b="1" dirty="0"/>
              <a:t> </a:t>
            </a:r>
            <a:r>
              <a:rPr lang="en-US" altLang="zh-CN" sz="4400" b="1" i="1" dirty="0" err="1">
                <a:solidFill>
                  <a:srgbClr val="0033CC"/>
                </a:solidFill>
              </a:rPr>
              <a:t>ba</a:t>
            </a:r>
            <a:r>
              <a:rPr lang="en-US" altLang="zh-CN" sz="4400" i="1" dirty="0">
                <a:solidFill>
                  <a:srgbClr val="0033CC"/>
                </a:solidFill>
              </a:rPr>
              <a:t> </a:t>
            </a:r>
            <a:r>
              <a:rPr lang="en-US" altLang="zh-CN" sz="4400" i="1" dirty="0"/>
              <a:t>(father)</a:t>
            </a:r>
            <a:r>
              <a:rPr lang="en-US" altLang="zh-CN" sz="4400" i="1" dirty="0">
                <a:solidFill>
                  <a:srgbClr val="0033CC"/>
                </a:solidFill>
              </a:rPr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4400" b="1" dirty="0" err="1"/>
              <a:t>mā</a:t>
            </a:r>
            <a:r>
              <a:rPr lang="en-US" altLang="zh-CN" sz="4400" b="1" i="1" dirty="0" err="1">
                <a:solidFill>
                  <a:srgbClr val="0033CC"/>
                </a:solidFill>
              </a:rPr>
              <a:t>ma</a:t>
            </a:r>
            <a:r>
              <a:rPr lang="en-US" altLang="zh-CN" sz="4400" dirty="0"/>
              <a:t> (mother)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4400" b="1" dirty="0" err="1"/>
              <a:t>péng</a:t>
            </a:r>
            <a:r>
              <a:rPr lang="en-US" altLang="zh-CN" sz="4400" b="1" i="1" dirty="0" err="1">
                <a:solidFill>
                  <a:srgbClr val="0033CC"/>
                </a:solidFill>
              </a:rPr>
              <a:t>you</a:t>
            </a:r>
            <a:r>
              <a:rPr lang="en-US" altLang="zh-CN" sz="4400" dirty="0"/>
              <a:t> (friend)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4400" b="1" dirty="0" err="1"/>
              <a:t>zhuō</a:t>
            </a:r>
            <a:r>
              <a:rPr lang="en-US" altLang="zh-CN" sz="4400" b="1" i="1" dirty="0" err="1">
                <a:solidFill>
                  <a:srgbClr val="0033CC"/>
                </a:solidFill>
              </a:rPr>
              <a:t>zi</a:t>
            </a:r>
            <a:r>
              <a:rPr lang="en-US" altLang="zh-CN" sz="4400" b="1" dirty="0"/>
              <a:t> </a:t>
            </a:r>
            <a:r>
              <a:rPr lang="en-US" altLang="zh-CN" sz="4400" dirty="0"/>
              <a:t> (table, desk)</a:t>
            </a:r>
          </a:p>
          <a:p>
            <a:pPr>
              <a:lnSpc>
                <a:spcPct val="80000"/>
              </a:lnSpc>
            </a:pPr>
            <a:r>
              <a:rPr lang="en-US" altLang="zh-CN" sz="3600" i="1" dirty="0">
                <a:solidFill>
                  <a:srgbClr val="0033CC"/>
                </a:solidFill>
              </a:rPr>
              <a:t>“Absence of the tone mark” indicates the neutral tone.</a:t>
            </a:r>
            <a:r>
              <a:rPr lang="en-US" altLang="zh-CN" sz="3600" dirty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9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9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zh-CN" altLang="en-US" smtClean="0">
                <a:solidFill>
                  <a:schemeClr val="tx1"/>
                </a:solidFill>
              </a:rPr>
              <a:t>语音</a:t>
            </a:r>
          </a:p>
        </p:txBody>
      </p:sp>
      <p:sp>
        <p:nvSpPr>
          <p:cNvPr id="20483" name="AutoShape 3"/>
          <p:cNvSpPr>
            <a:spLocks noChangeArrowheads="1"/>
          </p:cNvSpPr>
          <p:nvPr/>
        </p:nvSpPr>
        <p:spPr bwMode="auto">
          <a:xfrm>
            <a:off x="1619250" y="1628775"/>
            <a:ext cx="5761038" cy="1066800"/>
          </a:xfrm>
          <a:prstGeom prst="roundRect">
            <a:avLst>
              <a:gd name="adj" fmla="val 11921"/>
            </a:avLst>
          </a:prstGeom>
          <a:gradFill rotWithShape="1">
            <a:gsLst>
              <a:gs pos="0">
                <a:srgbClr val="FEA367"/>
              </a:gs>
              <a:gs pos="100000">
                <a:schemeClr val="accent1"/>
              </a:gs>
            </a:gsLst>
            <a:lin ang="5400000" scaled="1"/>
          </a:gradFill>
          <a:ln w="25400" cmpd="sng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Century Schoolbook" pitchFamily="18" charset="0"/>
              <a:ea typeface="宋体" pitchFamily="2" charset="-122"/>
              <a:cs typeface="Arial" pitchFamily="34" charset="0"/>
            </a:endParaRPr>
          </a:p>
        </p:txBody>
      </p:sp>
      <p:pic>
        <p:nvPicPr>
          <p:cNvPr id="58372" name="Picture 4" descr="Picture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06900" y="1884363"/>
            <a:ext cx="792163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AutoShape 5"/>
          <p:cNvSpPr>
            <a:spLocks noChangeArrowheads="1"/>
          </p:cNvSpPr>
          <p:nvPr/>
        </p:nvSpPr>
        <p:spPr bwMode="auto">
          <a:xfrm>
            <a:off x="1692275" y="3357563"/>
            <a:ext cx="5688013" cy="1066800"/>
          </a:xfrm>
          <a:prstGeom prst="roundRect">
            <a:avLst>
              <a:gd name="adj" fmla="val 11921"/>
            </a:avLst>
          </a:prstGeom>
          <a:gradFill rotWithShape="1">
            <a:gsLst>
              <a:gs pos="0">
                <a:srgbClr val="91ADE1"/>
              </a:gs>
              <a:gs pos="100000">
                <a:schemeClr val="accent2"/>
              </a:gs>
            </a:gsLst>
            <a:lin ang="5400000" scaled="1"/>
          </a:gradFill>
          <a:ln w="25400" cmpd="sng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Century Schoolbook" pitchFamily="18" charset="0"/>
              <a:ea typeface="宋体" pitchFamily="2" charset="-122"/>
              <a:cs typeface="Arial" pitchFamily="34" charset="0"/>
            </a:endParaRPr>
          </a:p>
        </p:txBody>
      </p:sp>
      <p:pic>
        <p:nvPicPr>
          <p:cNvPr id="58374" name="Picture 6" descr="Picture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03725" y="3214688"/>
            <a:ext cx="793750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AutoShape 7"/>
          <p:cNvSpPr>
            <a:spLocks noChangeArrowheads="1"/>
          </p:cNvSpPr>
          <p:nvPr/>
        </p:nvSpPr>
        <p:spPr bwMode="auto">
          <a:xfrm>
            <a:off x="1692275" y="5084763"/>
            <a:ext cx="5688013" cy="1066800"/>
          </a:xfrm>
          <a:prstGeom prst="roundRect">
            <a:avLst>
              <a:gd name="adj" fmla="val 11921"/>
            </a:avLst>
          </a:prstGeom>
          <a:gradFill rotWithShape="1">
            <a:gsLst>
              <a:gs pos="0">
                <a:srgbClr val="62697C"/>
              </a:gs>
              <a:gs pos="100000">
                <a:schemeClr val="folHlink"/>
              </a:gs>
            </a:gsLst>
            <a:lin ang="5400000" scaled="1"/>
          </a:gradFill>
          <a:ln w="25400" cmpd="sng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Century Schoolbook" pitchFamily="18" charset="0"/>
              <a:ea typeface="宋体" pitchFamily="2" charset="-122"/>
              <a:cs typeface="Arial" pitchFamily="34" charset="0"/>
            </a:endParaRPr>
          </a:p>
        </p:txBody>
      </p:sp>
      <p:pic>
        <p:nvPicPr>
          <p:cNvPr id="58376" name="Picture 8" descr="Picture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02138" y="4538663"/>
            <a:ext cx="792162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9" name="Rectangle 39"/>
          <p:cNvSpPr>
            <a:spLocks noChangeArrowheads="1"/>
          </p:cNvSpPr>
          <p:nvPr/>
        </p:nvSpPr>
        <p:spPr bwMode="auto">
          <a:xfrm>
            <a:off x="1643063" y="3286125"/>
            <a:ext cx="50450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6000">
                <a:latin typeface="华文细黑" pitchFamily="2" charset="-122"/>
                <a:ea typeface="华文细黑" pitchFamily="2" charset="-122"/>
              </a:rPr>
              <a:t>ō   ó   ǒ    ò</a:t>
            </a:r>
          </a:p>
        </p:txBody>
      </p:sp>
      <p:sp>
        <p:nvSpPr>
          <p:cNvPr id="20490" name="Rectangle 40"/>
          <p:cNvSpPr>
            <a:spLocks noChangeArrowheads="1"/>
          </p:cNvSpPr>
          <p:nvPr/>
        </p:nvSpPr>
        <p:spPr bwMode="auto">
          <a:xfrm>
            <a:off x="1643063" y="1571625"/>
            <a:ext cx="61690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6000">
                <a:latin typeface="华文细黑" pitchFamily="2" charset="-122"/>
                <a:ea typeface="华文细黑" pitchFamily="2" charset="-122"/>
              </a:rPr>
              <a:t>ā   á   ǎ   à</a:t>
            </a:r>
          </a:p>
        </p:txBody>
      </p:sp>
      <p:sp>
        <p:nvSpPr>
          <p:cNvPr id="20491" name="Rectangle 41"/>
          <p:cNvSpPr>
            <a:spLocks noChangeArrowheads="1"/>
          </p:cNvSpPr>
          <p:nvPr/>
        </p:nvSpPr>
        <p:spPr bwMode="auto">
          <a:xfrm>
            <a:off x="1835150" y="5229225"/>
            <a:ext cx="56165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6000" dirty="0">
                <a:latin typeface="华文细黑" pitchFamily="2" charset="-122"/>
                <a:ea typeface="华文细黑" pitchFamily="2" charset="-122"/>
              </a:rPr>
              <a:t>ē   é   ě    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4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4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语音</a:t>
            </a:r>
          </a:p>
        </p:txBody>
      </p:sp>
      <p:sp>
        <p:nvSpPr>
          <p:cNvPr id="22531" name="AutoShape 4"/>
          <p:cNvSpPr>
            <a:spLocks noChangeArrowheads="1"/>
          </p:cNvSpPr>
          <p:nvPr/>
        </p:nvSpPr>
        <p:spPr bwMode="auto">
          <a:xfrm>
            <a:off x="2438400" y="1600200"/>
            <a:ext cx="5761038" cy="1066800"/>
          </a:xfrm>
          <a:prstGeom prst="roundRect">
            <a:avLst>
              <a:gd name="adj" fmla="val 11921"/>
            </a:avLst>
          </a:prstGeom>
          <a:gradFill rotWithShape="1">
            <a:gsLst>
              <a:gs pos="0">
                <a:srgbClr val="799FCD"/>
              </a:gs>
              <a:gs pos="100000">
                <a:schemeClr val="accent1"/>
              </a:gs>
            </a:gsLst>
            <a:lin ang="5400000" scaled="1"/>
          </a:gradFill>
          <a:ln w="25400" cmpd="sng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Gill Sans MT" pitchFamily="2" charset="0"/>
              <a:ea typeface="宋体" pitchFamily="2" charset="-122"/>
              <a:cs typeface="Arial" pitchFamily="34" charset="0"/>
            </a:endParaRPr>
          </a:p>
        </p:txBody>
      </p:sp>
      <p:pic>
        <p:nvPicPr>
          <p:cNvPr id="59396" name="Picture 5" descr="Picture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06900" y="1884363"/>
            <a:ext cx="792163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AutoShape 6"/>
          <p:cNvSpPr>
            <a:spLocks noChangeArrowheads="1"/>
          </p:cNvSpPr>
          <p:nvPr/>
        </p:nvSpPr>
        <p:spPr bwMode="auto">
          <a:xfrm>
            <a:off x="1676400" y="3352800"/>
            <a:ext cx="5688013" cy="1066800"/>
          </a:xfrm>
          <a:prstGeom prst="roundRect">
            <a:avLst>
              <a:gd name="adj" fmla="val 11921"/>
            </a:avLst>
          </a:prstGeom>
          <a:solidFill>
            <a:srgbClr val="99FF33"/>
          </a:solidFill>
          <a:ln w="25400" cmpd="sng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Gill Sans MT" pitchFamily="2" charset="0"/>
              <a:ea typeface="宋体" pitchFamily="2" charset="-122"/>
              <a:cs typeface="Arial" pitchFamily="34" charset="0"/>
            </a:endParaRPr>
          </a:p>
        </p:txBody>
      </p:sp>
      <p:pic>
        <p:nvPicPr>
          <p:cNvPr id="59398" name="Picture 7" descr="Picture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03725" y="3214688"/>
            <a:ext cx="793750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AutoShape 8"/>
          <p:cNvSpPr>
            <a:spLocks noChangeArrowheads="1"/>
          </p:cNvSpPr>
          <p:nvPr/>
        </p:nvSpPr>
        <p:spPr bwMode="auto">
          <a:xfrm>
            <a:off x="609600" y="4953000"/>
            <a:ext cx="5688013" cy="1066800"/>
          </a:xfrm>
          <a:prstGeom prst="roundRect">
            <a:avLst>
              <a:gd name="adj" fmla="val 11921"/>
            </a:avLst>
          </a:prstGeom>
          <a:solidFill>
            <a:srgbClr val="FFCC99"/>
          </a:solidFill>
          <a:ln w="25400" cmpd="sng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Gill Sans MT" pitchFamily="2" charset="0"/>
              <a:ea typeface="宋体" pitchFamily="2" charset="-122"/>
              <a:cs typeface="Arial" pitchFamily="34" charset="0"/>
            </a:endParaRPr>
          </a:p>
        </p:txBody>
      </p:sp>
      <p:pic>
        <p:nvPicPr>
          <p:cNvPr id="59400" name="Picture 9" descr="Picture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02138" y="4538663"/>
            <a:ext cx="792162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7" name="Rectangle 10"/>
          <p:cNvSpPr>
            <a:spLocks noChangeArrowheads="1"/>
          </p:cNvSpPr>
          <p:nvPr/>
        </p:nvSpPr>
        <p:spPr bwMode="auto">
          <a:xfrm>
            <a:off x="1692275" y="3429000"/>
            <a:ext cx="61563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6000">
                <a:latin typeface="Gill Sans MT" pitchFamily="34" charset="0"/>
              </a:rPr>
              <a:t>ū    ú    ǔ     ù</a:t>
            </a:r>
          </a:p>
        </p:txBody>
      </p:sp>
      <p:sp>
        <p:nvSpPr>
          <p:cNvPr id="22538" name="Rectangle 11"/>
          <p:cNvSpPr>
            <a:spLocks noChangeArrowheads="1"/>
          </p:cNvSpPr>
          <p:nvPr/>
        </p:nvSpPr>
        <p:spPr bwMode="auto">
          <a:xfrm>
            <a:off x="2514600" y="1371600"/>
            <a:ext cx="739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en-US" altLang="zh-CN" sz="6000">
                <a:latin typeface="华文细黑" pitchFamily="2" charset="-122"/>
                <a:ea typeface="华文细黑" pitchFamily="2" charset="-122"/>
              </a:rPr>
              <a:t>ī    í     ǐ     ì</a:t>
            </a:r>
            <a:r>
              <a:rPr lang="en-US" altLang="zh-CN" sz="8000">
                <a:latin typeface="华文细黑" pitchFamily="2" charset="-122"/>
                <a:ea typeface="华文细黑" pitchFamily="2" charset="-122"/>
              </a:rPr>
              <a:t> </a:t>
            </a:r>
            <a:endParaRPr lang="en-US" altLang="zh-CN" sz="8000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2539" name="Rectangle 12"/>
          <p:cNvSpPr>
            <a:spLocks noChangeArrowheads="1"/>
          </p:cNvSpPr>
          <p:nvPr/>
        </p:nvSpPr>
        <p:spPr bwMode="auto">
          <a:xfrm>
            <a:off x="533400" y="5181600"/>
            <a:ext cx="54006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en-US" altLang="zh-CN" sz="6000">
                <a:latin typeface="Gill Sans MT" pitchFamily="34" charset="0"/>
              </a:rPr>
              <a:t>ǖ    ǘ     ǚ     ǜ</a:t>
            </a:r>
            <a:endParaRPr lang="en-US" altLang="zh-CN" sz="6000">
              <a:solidFill>
                <a:schemeClr val="tx2"/>
              </a:solidFill>
              <a:latin typeface="Gill Sans MT" pitchFamily="34" charset="0"/>
            </a:endParaRPr>
          </a:p>
        </p:txBody>
      </p:sp>
      <p:pic>
        <p:nvPicPr>
          <p:cNvPr id="59404" name="Picture 14" descr="11544619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86600" y="381000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9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Rectangle 2"/>
          <p:cNvPicPr>
            <a:picLocks noGrp="1" noChangeArrowheads="1"/>
          </p:cNvPicPr>
          <p:nvPr>
            <p:ph type="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268288"/>
            <a:ext cx="8497888" cy="1158875"/>
          </a:xfrm>
        </p:spPr>
      </p:pic>
      <p:sp>
        <p:nvSpPr>
          <p:cNvPr id="60419" name="Text Box 3"/>
          <p:cNvSpPr txBox="1">
            <a:spLocks noChangeArrowheads="1"/>
          </p:cNvSpPr>
          <p:nvPr/>
        </p:nvSpPr>
        <p:spPr bwMode="auto">
          <a:xfrm>
            <a:off x="1660525" y="7223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zh-CN" altLang="en-US">
              <a:latin typeface="Lucida Sans Unicode" pitchFamily="34" charset="0"/>
            </a:endParaRPr>
          </a:p>
        </p:txBody>
      </p:sp>
      <p:sp>
        <p:nvSpPr>
          <p:cNvPr id="28676" name="AutoShape 4"/>
          <p:cNvSpPr>
            <a:spLocks noChangeArrowheads="1"/>
          </p:cNvSpPr>
          <p:nvPr/>
        </p:nvSpPr>
        <p:spPr bwMode="auto">
          <a:xfrm rot="5400000">
            <a:off x="-2420144" y="1477169"/>
            <a:ext cx="4824413" cy="4765675"/>
          </a:xfrm>
          <a:custGeom>
            <a:avLst/>
            <a:gdLst>
              <a:gd name="T0" fmla="*/ 2412207 w 21600"/>
              <a:gd name="T1" fmla="*/ 0 h 21600"/>
              <a:gd name="T2" fmla="*/ 36183 w 21600"/>
              <a:gd name="T3" fmla="*/ 2349441 h 21600"/>
              <a:gd name="T4" fmla="*/ 2412207 w 21600"/>
              <a:gd name="T5" fmla="*/ 71115 h 21600"/>
              <a:gd name="T6" fmla="*/ 4788230 w 21600"/>
              <a:gd name="T7" fmla="*/ 2349441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1 w 21600"/>
              <a:gd name="T13" fmla="*/ 0 h 21600"/>
              <a:gd name="T14" fmla="*/ 21199 w 21600"/>
              <a:gd name="T15" fmla="*/ 13628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323" y="10641"/>
                </a:moveTo>
                <a:cubicBezTo>
                  <a:pt x="410" y="4916"/>
                  <a:pt x="5075" y="321"/>
                  <a:pt x="10800" y="322"/>
                </a:cubicBezTo>
                <a:cubicBezTo>
                  <a:pt x="16524" y="322"/>
                  <a:pt x="21189" y="4916"/>
                  <a:pt x="21276" y="10641"/>
                </a:cubicBezTo>
                <a:lnTo>
                  <a:pt x="21598" y="10636"/>
                </a:lnTo>
                <a:cubicBezTo>
                  <a:pt x="21509" y="4736"/>
                  <a:pt x="16700" y="-1"/>
                  <a:pt x="10799" y="0"/>
                </a:cubicBezTo>
                <a:cubicBezTo>
                  <a:pt x="4899" y="0"/>
                  <a:pt x="90" y="4736"/>
                  <a:pt x="1" y="10636"/>
                </a:cubicBezTo>
                <a:close/>
              </a:path>
            </a:pathLst>
          </a:custGeom>
          <a:gradFill rotWithShape="1">
            <a:gsLst>
              <a:gs pos="0">
                <a:schemeClr val="bg2"/>
              </a:gs>
              <a:gs pos="50000">
                <a:srgbClr val="EBEBEA"/>
              </a:gs>
              <a:gs pos="100000">
                <a:schemeClr val="bg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Lucida Sans Unicode" pitchFamily="34" charset="0"/>
              <a:ea typeface="宋体" pitchFamily="2" charset="-122"/>
            </a:endParaRPr>
          </a:p>
        </p:txBody>
      </p:sp>
      <p:sp>
        <p:nvSpPr>
          <p:cNvPr id="60421" name="AutoShape 5"/>
          <p:cNvSpPr>
            <a:spLocks noChangeArrowheads="1"/>
          </p:cNvSpPr>
          <p:nvPr/>
        </p:nvSpPr>
        <p:spPr bwMode="auto">
          <a:xfrm rot="5400000" flipH="1">
            <a:off x="-2013744" y="1912144"/>
            <a:ext cx="4032250" cy="3925888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7713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744" y="10800"/>
                </a:moveTo>
                <a:cubicBezTo>
                  <a:pt x="10744" y="10769"/>
                  <a:pt x="10769" y="10744"/>
                  <a:pt x="10800" y="10744"/>
                </a:cubicBezTo>
                <a:cubicBezTo>
                  <a:pt x="10830" y="10743"/>
                  <a:pt x="10855" y="10769"/>
                  <a:pt x="10856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chemeClr val="hlink">
                  <a:alpha val="56000"/>
                </a:schemeClr>
              </a:gs>
              <a:gs pos="100000">
                <a:srgbClr val="FFFFFF">
                  <a:alpha val="48000"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zh-CN" altLang="en-US">
              <a:latin typeface="Lucida Sans Unicode" pitchFamily="34" charset="0"/>
            </a:endParaRPr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2362200" y="4038600"/>
            <a:ext cx="5410200" cy="1676400"/>
          </a:xfrm>
          <a:prstGeom prst="roundRect">
            <a:avLst>
              <a:gd name="adj" fmla="val 50000"/>
            </a:avLst>
          </a:prstGeom>
          <a:noFill/>
          <a:ln w="285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p:    pā     pá     pǎ    pà       </a:t>
            </a:r>
          </a:p>
          <a:p>
            <a:pPr algn="ctr"/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 pū      pú    pǔ     pù</a:t>
            </a:r>
          </a:p>
        </p:txBody>
      </p:sp>
      <p:sp>
        <p:nvSpPr>
          <p:cNvPr id="28679" name="AutoShape 7"/>
          <p:cNvSpPr>
            <a:spLocks noChangeArrowheads="1"/>
          </p:cNvSpPr>
          <p:nvPr/>
        </p:nvSpPr>
        <p:spPr bwMode="auto">
          <a:xfrm>
            <a:off x="2209800" y="1905000"/>
            <a:ext cx="5473700" cy="1760538"/>
          </a:xfrm>
          <a:prstGeom prst="roundRect">
            <a:avLst>
              <a:gd name="adj" fmla="val 50000"/>
            </a:avLst>
          </a:prstGeom>
          <a:noFill/>
          <a:ln w="285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b:       bā     bá     bǎ    bà</a:t>
            </a:r>
          </a:p>
          <a:p>
            <a:pPr>
              <a:spcBef>
                <a:spcPct val="20000"/>
              </a:spcBef>
            </a:pPr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          </a:t>
            </a:r>
            <a:r>
              <a:rPr lang="zh-CN" altLang="en-US" sz="280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bū     bú     bǔ    bù</a:t>
            </a:r>
          </a:p>
          <a:p>
            <a:pPr eaLnBrk="0" hangingPunct="0"/>
            <a:endParaRPr lang="zh-CN" altLang="en-US" sz="28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1905000" y="2667000"/>
            <a:ext cx="381000" cy="381000"/>
            <a:chOff x="0" y="0"/>
            <a:chExt cx="1615" cy="1615"/>
          </a:xfrm>
        </p:grpSpPr>
        <p:sp>
          <p:nvSpPr>
            <p:cNvPr id="60433" name="Oval 9"/>
            <p:cNvSpPr>
              <a:spLocks noChangeArrowheads="1"/>
            </p:cNvSpPr>
            <p:nvPr/>
          </p:nvSpPr>
          <p:spPr bwMode="auto">
            <a:xfrm>
              <a:off x="0" y="0"/>
              <a:ext cx="1615" cy="1615"/>
            </a:xfrm>
            <a:prstGeom prst="ellipse">
              <a:avLst/>
            </a:pr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60434" name="Oval 10"/>
            <p:cNvSpPr>
              <a:spLocks noChangeArrowheads="1"/>
            </p:cNvSpPr>
            <p:nvPr/>
          </p:nvSpPr>
          <p:spPr bwMode="auto">
            <a:xfrm>
              <a:off x="92" y="91"/>
              <a:ext cx="1430" cy="1430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2A2A2"/>
                </a:gs>
                <a:gs pos="100000">
                  <a:srgbClr val="FFFFFF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28683" name="Oval 11"/>
            <p:cNvSpPr>
              <a:spLocks noChangeArrowheads="1"/>
            </p:cNvSpPr>
            <p:nvPr/>
          </p:nvSpPr>
          <p:spPr bwMode="auto">
            <a:xfrm>
              <a:off x="175" y="175"/>
              <a:ext cx="1265" cy="126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FFFFFF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defRPr/>
              </a:pPr>
              <a:endParaRPr lang="zh-CN" altLang="en-US">
                <a:latin typeface="Lucida Sans Unicode" pitchFamily="34" charset="0"/>
                <a:ea typeface="宋体" pitchFamily="2" charset="-122"/>
              </a:endParaRPr>
            </a:p>
          </p:txBody>
        </p:sp>
        <p:sp>
          <p:nvSpPr>
            <p:cNvPr id="60436" name="Oval 12"/>
            <p:cNvSpPr>
              <a:spLocks noChangeArrowheads="1"/>
            </p:cNvSpPr>
            <p:nvPr/>
          </p:nvSpPr>
          <p:spPr bwMode="auto">
            <a:xfrm>
              <a:off x="176" y="176"/>
              <a:ext cx="1262" cy="1264"/>
            </a:xfrm>
            <a:prstGeom prst="ellipse">
              <a:avLst/>
            </a:prstGeom>
            <a:gradFill rotWithShape="1">
              <a:gsLst>
                <a:gs pos="0">
                  <a:srgbClr val="000000"/>
                </a:gs>
                <a:gs pos="100000">
                  <a:srgbClr val="FFCC00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28685" name="Oval 13"/>
            <p:cNvSpPr>
              <a:spLocks noChangeArrowheads="1"/>
            </p:cNvSpPr>
            <p:nvPr/>
          </p:nvSpPr>
          <p:spPr bwMode="auto">
            <a:xfrm>
              <a:off x="256" y="256"/>
              <a:ext cx="1097" cy="1104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006C6A"/>
                </a:gs>
                <a:gs pos="100000">
                  <a:schemeClr val="hlink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defRPr/>
              </a:pPr>
              <a:endParaRPr lang="zh-CN" altLang="en-US">
                <a:latin typeface="Lucida Sans Unicode" pitchFamily="34" charset="0"/>
                <a:ea typeface="宋体" pitchFamily="2" charset="-122"/>
              </a:endParaRPr>
            </a:p>
          </p:txBody>
        </p:sp>
        <p:sp>
          <p:nvSpPr>
            <p:cNvPr id="60438" name="Oval 14"/>
            <p:cNvSpPr>
              <a:spLocks noChangeArrowheads="1"/>
            </p:cNvSpPr>
            <p:nvPr/>
          </p:nvSpPr>
          <p:spPr bwMode="auto">
            <a:xfrm>
              <a:off x="259" y="259"/>
              <a:ext cx="1096" cy="1098"/>
            </a:xfrm>
            <a:prstGeom prst="ellipse">
              <a:avLst/>
            </a:prstGeom>
            <a:gradFill rotWithShape="1">
              <a:gsLst>
                <a:gs pos="0">
                  <a:srgbClr val="FFCC00"/>
                </a:gs>
                <a:gs pos="100000">
                  <a:srgbClr val="7C6300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</p:grpSp>
      <p:grpSp>
        <p:nvGrpSpPr>
          <p:cNvPr id="3" name="Group 15"/>
          <p:cNvGrpSpPr>
            <a:grpSpLocks/>
          </p:cNvGrpSpPr>
          <p:nvPr/>
        </p:nvGrpSpPr>
        <p:grpSpPr bwMode="auto">
          <a:xfrm>
            <a:off x="1981200" y="4876800"/>
            <a:ext cx="381000" cy="381000"/>
            <a:chOff x="0" y="0"/>
            <a:chExt cx="1615" cy="1615"/>
          </a:xfrm>
        </p:grpSpPr>
        <p:sp>
          <p:nvSpPr>
            <p:cNvPr id="60427" name="Oval 16"/>
            <p:cNvSpPr>
              <a:spLocks noChangeArrowheads="1"/>
            </p:cNvSpPr>
            <p:nvPr/>
          </p:nvSpPr>
          <p:spPr bwMode="auto">
            <a:xfrm>
              <a:off x="0" y="0"/>
              <a:ext cx="1615" cy="1615"/>
            </a:xfrm>
            <a:prstGeom prst="ellipse">
              <a:avLst/>
            </a:pr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60428" name="Oval 17"/>
            <p:cNvSpPr>
              <a:spLocks noChangeArrowheads="1"/>
            </p:cNvSpPr>
            <p:nvPr/>
          </p:nvSpPr>
          <p:spPr bwMode="auto">
            <a:xfrm>
              <a:off x="92" y="91"/>
              <a:ext cx="1430" cy="1430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2A2A2"/>
                </a:gs>
                <a:gs pos="100000">
                  <a:srgbClr val="FFFFFF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28690" name="Oval 18"/>
            <p:cNvSpPr>
              <a:spLocks noChangeArrowheads="1"/>
            </p:cNvSpPr>
            <p:nvPr/>
          </p:nvSpPr>
          <p:spPr bwMode="auto">
            <a:xfrm>
              <a:off x="175" y="175"/>
              <a:ext cx="1265" cy="126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FFFFFF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defRPr/>
              </a:pPr>
              <a:endParaRPr lang="zh-CN" altLang="en-US">
                <a:latin typeface="Lucida Sans Unicode" pitchFamily="34" charset="0"/>
                <a:ea typeface="宋体" pitchFamily="2" charset="-122"/>
              </a:endParaRPr>
            </a:p>
          </p:txBody>
        </p:sp>
        <p:sp>
          <p:nvSpPr>
            <p:cNvPr id="60430" name="Oval 19"/>
            <p:cNvSpPr>
              <a:spLocks noChangeArrowheads="1"/>
            </p:cNvSpPr>
            <p:nvPr/>
          </p:nvSpPr>
          <p:spPr bwMode="auto">
            <a:xfrm>
              <a:off x="176" y="176"/>
              <a:ext cx="1262" cy="1264"/>
            </a:xfrm>
            <a:prstGeom prst="ellipse">
              <a:avLst/>
            </a:prstGeom>
            <a:gradFill rotWithShape="1">
              <a:gsLst>
                <a:gs pos="0">
                  <a:srgbClr val="21B3E1"/>
                </a:gs>
                <a:gs pos="100000">
                  <a:srgbClr val="0F5368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28692" name="Oval 20"/>
            <p:cNvSpPr>
              <a:spLocks noChangeArrowheads="1"/>
            </p:cNvSpPr>
            <p:nvPr/>
          </p:nvSpPr>
          <p:spPr bwMode="auto">
            <a:xfrm>
              <a:off x="256" y="256"/>
              <a:ext cx="1097" cy="1104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006C6A"/>
                </a:gs>
                <a:gs pos="100000">
                  <a:schemeClr val="hlink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defRPr/>
              </a:pPr>
              <a:endParaRPr lang="zh-CN" altLang="en-US">
                <a:latin typeface="Lucida Sans Unicode" pitchFamily="34" charset="0"/>
                <a:ea typeface="宋体" pitchFamily="2" charset="-122"/>
              </a:endParaRPr>
            </a:p>
          </p:txBody>
        </p:sp>
        <p:sp>
          <p:nvSpPr>
            <p:cNvPr id="60432" name="Oval 21"/>
            <p:cNvSpPr>
              <a:spLocks noChangeArrowheads="1"/>
            </p:cNvSpPr>
            <p:nvPr/>
          </p:nvSpPr>
          <p:spPr bwMode="auto">
            <a:xfrm>
              <a:off x="259" y="259"/>
              <a:ext cx="1096" cy="1098"/>
            </a:xfrm>
            <a:prstGeom prst="ellipse">
              <a:avLst/>
            </a:prstGeom>
            <a:gradFill rotWithShape="1">
              <a:gsLst>
                <a:gs pos="0">
                  <a:srgbClr val="21B3E1"/>
                </a:gs>
                <a:gs pos="100000">
                  <a:srgbClr val="10576D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</p:grpSp>
      <p:pic>
        <p:nvPicPr>
          <p:cNvPr id="60426" name="Picture 22" descr="u=2077124184,435609021&amp;fm=13&amp;gp=0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3284538"/>
            <a:ext cx="762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6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6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Rectangle 2"/>
          <p:cNvPicPr>
            <a:picLocks noGrp="1" noChangeArrowheads="1"/>
          </p:cNvPicPr>
          <p:nvPr>
            <p:ph type="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268288"/>
            <a:ext cx="8497888" cy="1158875"/>
          </a:xfrm>
        </p:spPr>
      </p:pic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1660525" y="7223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zh-CN" altLang="en-US">
              <a:latin typeface="Lucida Sans Unicode" pitchFamily="34" charset="0"/>
            </a:endParaRPr>
          </a:p>
        </p:txBody>
      </p:sp>
      <p:sp>
        <p:nvSpPr>
          <p:cNvPr id="29700" name="AutoShape 4"/>
          <p:cNvSpPr>
            <a:spLocks noChangeArrowheads="1"/>
          </p:cNvSpPr>
          <p:nvPr/>
        </p:nvSpPr>
        <p:spPr bwMode="auto">
          <a:xfrm rot="5400000">
            <a:off x="-2420144" y="1477169"/>
            <a:ext cx="4824413" cy="4765675"/>
          </a:xfrm>
          <a:custGeom>
            <a:avLst/>
            <a:gdLst>
              <a:gd name="T0" fmla="*/ 2412207 w 21600"/>
              <a:gd name="T1" fmla="*/ 0 h 21600"/>
              <a:gd name="T2" fmla="*/ 36183 w 21600"/>
              <a:gd name="T3" fmla="*/ 2349441 h 21600"/>
              <a:gd name="T4" fmla="*/ 2412207 w 21600"/>
              <a:gd name="T5" fmla="*/ 71115 h 21600"/>
              <a:gd name="T6" fmla="*/ 4788230 w 21600"/>
              <a:gd name="T7" fmla="*/ 2349441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1 w 21600"/>
              <a:gd name="T13" fmla="*/ 0 h 21600"/>
              <a:gd name="T14" fmla="*/ 21199 w 21600"/>
              <a:gd name="T15" fmla="*/ 13628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323" y="10641"/>
                </a:moveTo>
                <a:cubicBezTo>
                  <a:pt x="410" y="4916"/>
                  <a:pt x="5075" y="321"/>
                  <a:pt x="10800" y="322"/>
                </a:cubicBezTo>
                <a:cubicBezTo>
                  <a:pt x="16524" y="322"/>
                  <a:pt x="21189" y="4916"/>
                  <a:pt x="21276" y="10641"/>
                </a:cubicBezTo>
                <a:lnTo>
                  <a:pt x="21598" y="10636"/>
                </a:lnTo>
                <a:cubicBezTo>
                  <a:pt x="21509" y="4736"/>
                  <a:pt x="16700" y="-1"/>
                  <a:pt x="10799" y="0"/>
                </a:cubicBezTo>
                <a:cubicBezTo>
                  <a:pt x="4899" y="0"/>
                  <a:pt x="90" y="4736"/>
                  <a:pt x="1" y="10636"/>
                </a:cubicBezTo>
                <a:close/>
              </a:path>
            </a:pathLst>
          </a:custGeom>
          <a:gradFill rotWithShape="1">
            <a:gsLst>
              <a:gs pos="0">
                <a:schemeClr val="bg2"/>
              </a:gs>
              <a:gs pos="50000">
                <a:srgbClr val="EBEBEA"/>
              </a:gs>
              <a:gs pos="100000">
                <a:schemeClr val="bg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Lucida Sans Unicode" pitchFamily="34" charset="0"/>
              <a:ea typeface="宋体" pitchFamily="2" charset="-122"/>
            </a:endParaRPr>
          </a:p>
        </p:txBody>
      </p:sp>
      <p:sp>
        <p:nvSpPr>
          <p:cNvPr id="61445" name="AutoShape 5"/>
          <p:cNvSpPr>
            <a:spLocks noChangeArrowheads="1"/>
          </p:cNvSpPr>
          <p:nvPr/>
        </p:nvSpPr>
        <p:spPr bwMode="auto">
          <a:xfrm rot="5400000" flipH="1">
            <a:off x="-2013744" y="1912144"/>
            <a:ext cx="4032250" cy="3925888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7713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744" y="10800"/>
                </a:moveTo>
                <a:cubicBezTo>
                  <a:pt x="10744" y="10769"/>
                  <a:pt x="10769" y="10744"/>
                  <a:pt x="10800" y="10744"/>
                </a:cubicBezTo>
                <a:cubicBezTo>
                  <a:pt x="10830" y="10743"/>
                  <a:pt x="10855" y="10769"/>
                  <a:pt x="10856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chemeClr val="hlink">
                  <a:alpha val="56000"/>
                </a:schemeClr>
              </a:gs>
              <a:gs pos="100000">
                <a:srgbClr val="FFFFFF">
                  <a:alpha val="48000"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zh-CN" altLang="en-US">
              <a:latin typeface="Lucida Sans Unicode" pitchFamily="34" charset="0"/>
            </a:endParaRPr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2362200" y="4038600"/>
            <a:ext cx="5410200" cy="1676400"/>
          </a:xfrm>
          <a:prstGeom prst="roundRect">
            <a:avLst>
              <a:gd name="adj" fmla="val 50000"/>
            </a:avLst>
          </a:prstGeom>
          <a:noFill/>
          <a:ln w="285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       f:    fā    fá     fǎ    fà     </a:t>
            </a:r>
          </a:p>
          <a:p>
            <a:pPr algn="ctr"/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      </a:t>
            </a:r>
            <a:r>
              <a:rPr lang="zh-CN" altLang="en-US" sz="2800">
                <a:latin typeface="华文细黑" pitchFamily="2" charset="-122"/>
                <a:ea typeface="华文细黑" pitchFamily="2" charset="-122"/>
              </a:rPr>
              <a:t>  </a:t>
            </a:r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 fū    f</a:t>
            </a:r>
            <a:r>
              <a:rPr lang="en-US" altLang="zh-CN" sz="2800">
                <a:latin typeface="Lucida Sans Unicode" pitchFamily="34" charset="0"/>
              </a:rPr>
              <a:t>ú</a:t>
            </a:r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zh-CN" altLang="en-US" sz="280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fǔ    </a:t>
            </a:r>
            <a:r>
              <a:rPr lang="zh-CN" altLang="en-US" sz="2800">
                <a:latin typeface="华文细黑" pitchFamily="2" charset="-122"/>
                <a:ea typeface="华文细黑" pitchFamily="2" charset="-122"/>
              </a:rPr>
              <a:t>  </a:t>
            </a:r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fù</a:t>
            </a:r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 bwMode="auto">
          <a:xfrm>
            <a:off x="2209800" y="1905000"/>
            <a:ext cx="5473700" cy="1760538"/>
          </a:xfrm>
          <a:prstGeom prst="roundRect">
            <a:avLst>
              <a:gd name="adj" fmla="val 50000"/>
            </a:avLst>
          </a:prstGeom>
          <a:noFill/>
          <a:ln w="285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m:   mā    má    mǎ   mà    </a:t>
            </a:r>
          </a:p>
          <a:p>
            <a:pPr algn="ctr"/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 </a:t>
            </a:r>
            <a:r>
              <a:rPr lang="zh-CN" altLang="en-US" sz="2800">
                <a:latin typeface="华文细黑" pitchFamily="2" charset="-122"/>
                <a:ea typeface="华文细黑" pitchFamily="2" charset="-122"/>
              </a:rPr>
              <a:t>  </a:t>
            </a:r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mū    m</a:t>
            </a:r>
            <a:r>
              <a:rPr lang="en-US" altLang="zh-CN" sz="2800">
                <a:latin typeface="Lucida Sans Unicode" pitchFamily="34" charset="0"/>
              </a:rPr>
              <a:t>ú</a:t>
            </a:r>
            <a:r>
              <a:rPr lang="en-US" altLang="zh-CN" sz="2800">
                <a:latin typeface="华文细黑" pitchFamily="2" charset="-122"/>
                <a:ea typeface="华文细黑" pitchFamily="2" charset="-122"/>
              </a:rPr>
              <a:t>    mǔ   mù</a:t>
            </a: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1905000" y="2667000"/>
            <a:ext cx="381000" cy="381000"/>
            <a:chOff x="0" y="0"/>
            <a:chExt cx="1615" cy="1615"/>
          </a:xfrm>
        </p:grpSpPr>
        <p:sp>
          <p:nvSpPr>
            <p:cNvPr id="61457" name="Oval 9"/>
            <p:cNvSpPr>
              <a:spLocks noChangeArrowheads="1"/>
            </p:cNvSpPr>
            <p:nvPr/>
          </p:nvSpPr>
          <p:spPr bwMode="auto">
            <a:xfrm>
              <a:off x="0" y="0"/>
              <a:ext cx="1615" cy="1615"/>
            </a:xfrm>
            <a:prstGeom prst="ellipse">
              <a:avLst/>
            </a:pr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61458" name="Oval 10"/>
            <p:cNvSpPr>
              <a:spLocks noChangeArrowheads="1"/>
            </p:cNvSpPr>
            <p:nvPr/>
          </p:nvSpPr>
          <p:spPr bwMode="auto">
            <a:xfrm>
              <a:off x="92" y="91"/>
              <a:ext cx="1430" cy="1430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2A2A2"/>
                </a:gs>
                <a:gs pos="100000">
                  <a:srgbClr val="FFFFFF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29707" name="Oval 11"/>
            <p:cNvSpPr>
              <a:spLocks noChangeArrowheads="1"/>
            </p:cNvSpPr>
            <p:nvPr/>
          </p:nvSpPr>
          <p:spPr bwMode="auto">
            <a:xfrm>
              <a:off x="175" y="175"/>
              <a:ext cx="1265" cy="126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FFFFFF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defRPr/>
              </a:pPr>
              <a:endParaRPr lang="zh-CN" altLang="en-US">
                <a:latin typeface="Lucida Sans Unicode" pitchFamily="34" charset="0"/>
                <a:ea typeface="宋体" pitchFamily="2" charset="-122"/>
              </a:endParaRPr>
            </a:p>
          </p:txBody>
        </p:sp>
        <p:sp>
          <p:nvSpPr>
            <p:cNvPr id="61460" name="Oval 12"/>
            <p:cNvSpPr>
              <a:spLocks noChangeArrowheads="1"/>
            </p:cNvSpPr>
            <p:nvPr/>
          </p:nvSpPr>
          <p:spPr bwMode="auto">
            <a:xfrm>
              <a:off x="176" y="176"/>
              <a:ext cx="1262" cy="1264"/>
            </a:xfrm>
            <a:prstGeom prst="ellipse">
              <a:avLst/>
            </a:prstGeom>
            <a:gradFill rotWithShape="1">
              <a:gsLst>
                <a:gs pos="0">
                  <a:srgbClr val="000000"/>
                </a:gs>
                <a:gs pos="100000">
                  <a:srgbClr val="FFCC00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29709" name="Oval 13"/>
            <p:cNvSpPr>
              <a:spLocks noChangeArrowheads="1"/>
            </p:cNvSpPr>
            <p:nvPr/>
          </p:nvSpPr>
          <p:spPr bwMode="auto">
            <a:xfrm>
              <a:off x="256" y="256"/>
              <a:ext cx="1097" cy="1104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006C6A"/>
                </a:gs>
                <a:gs pos="100000">
                  <a:schemeClr val="hlink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defRPr/>
              </a:pPr>
              <a:endParaRPr lang="zh-CN" altLang="en-US">
                <a:latin typeface="Lucida Sans Unicode" pitchFamily="34" charset="0"/>
                <a:ea typeface="宋体" pitchFamily="2" charset="-122"/>
              </a:endParaRPr>
            </a:p>
          </p:txBody>
        </p:sp>
        <p:sp>
          <p:nvSpPr>
            <p:cNvPr id="61462" name="Oval 14"/>
            <p:cNvSpPr>
              <a:spLocks noChangeArrowheads="1"/>
            </p:cNvSpPr>
            <p:nvPr/>
          </p:nvSpPr>
          <p:spPr bwMode="auto">
            <a:xfrm>
              <a:off x="259" y="259"/>
              <a:ext cx="1096" cy="1098"/>
            </a:xfrm>
            <a:prstGeom prst="ellipse">
              <a:avLst/>
            </a:prstGeom>
            <a:gradFill rotWithShape="1">
              <a:gsLst>
                <a:gs pos="0">
                  <a:srgbClr val="FFCC00"/>
                </a:gs>
                <a:gs pos="100000">
                  <a:srgbClr val="7C6300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</p:grpSp>
      <p:grpSp>
        <p:nvGrpSpPr>
          <p:cNvPr id="3" name="Group 15"/>
          <p:cNvGrpSpPr>
            <a:grpSpLocks/>
          </p:cNvGrpSpPr>
          <p:nvPr/>
        </p:nvGrpSpPr>
        <p:grpSpPr bwMode="auto">
          <a:xfrm>
            <a:off x="1981200" y="4876800"/>
            <a:ext cx="381000" cy="381000"/>
            <a:chOff x="0" y="0"/>
            <a:chExt cx="1615" cy="1615"/>
          </a:xfrm>
        </p:grpSpPr>
        <p:sp>
          <p:nvSpPr>
            <p:cNvPr id="61451" name="Oval 16"/>
            <p:cNvSpPr>
              <a:spLocks noChangeArrowheads="1"/>
            </p:cNvSpPr>
            <p:nvPr/>
          </p:nvSpPr>
          <p:spPr bwMode="auto">
            <a:xfrm>
              <a:off x="0" y="0"/>
              <a:ext cx="1615" cy="1615"/>
            </a:xfrm>
            <a:prstGeom prst="ellipse">
              <a:avLst/>
            </a:pr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61452" name="Oval 17"/>
            <p:cNvSpPr>
              <a:spLocks noChangeArrowheads="1"/>
            </p:cNvSpPr>
            <p:nvPr/>
          </p:nvSpPr>
          <p:spPr bwMode="auto">
            <a:xfrm>
              <a:off x="92" y="91"/>
              <a:ext cx="1430" cy="1430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2A2A2"/>
                </a:gs>
                <a:gs pos="100000">
                  <a:srgbClr val="FFFFFF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29714" name="Oval 18"/>
            <p:cNvSpPr>
              <a:spLocks noChangeArrowheads="1"/>
            </p:cNvSpPr>
            <p:nvPr/>
          </p:nvSpPr>
          <p:spPr bwMode="auto">
            <a:xfrm>
              <a:off x="175" y="175"/>
              <a:ext cx="1265" cy="126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FFFFFF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defRPr/>
              </a:pPr>
              <a:endParaRPr lang="zh-CN" altLang="en-US">
                <a:latin typeface="Lucida Sans Unicode" pitchFamily="34" charset="0"/>
                <a:ea typeface="宋体" pitchFamily="2" charset="-122"/>
              </a:endParaRPr>
            </a:p>
          </p:txBody>
        </p:sp>
        <p:sp>
          <p:nvSpPr>
            <p:cNvPr id="61454" name="Oval 19"/>
            <p:cNvSpPr>
              <a:spLocks noChangeArrowheads="1"/>
            </p:cNvSpPr>
            <p:nvPr/>
          </p:nvSpPr>
          <p:spPr bwMode="auto">
            <a:xfrm>
              <a:off x="176" y="176"/>
              <a:ext cx="1262" cy="1264"/>
            </a:xfrm>
            <a:prstGeom prst="ellipse">
              <a:avLst/>
            </a:prstGeom>
            <a:gradFill rotWithShape="1">
              <a:gsLst>
                <a:gs pos="0">
                  <a:srgbClr val="21B3E1"/>
                </a:gs>
                <a:gs pos="100000">
                  <a:srgbClr val="0F5368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  <p:sp>
          <p:nvSpPr>
            <p:cNvPr id="29716" name="Oval 20"/>
            <p:cNvSpPr>
              <a:spLocks noChangeArrowheads="1"/>
            </p:cNvSpPr>
            <p:nvPr/>
          </p:nvSpPr>
          <p:spPr bwMode="auto">
            <a:xfrm>
              <a:off x="256" y="256"/>
              <a:ext cx="1097" cy="1104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006C6A"/>
                </a:gs>
                <a:gs pos="100000">
                  <a:schemeClr val="hlink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defRPr/>
              </a:pPr>
              <a:endParaRPr lang="zh-CN" altLang="en-US">
                <a:latin typeface="Lucida Sans Unicode" pitchFamily="34" charset="0"/>
                <a:ea typeface="宋体" pitchFamily="2" charset="-122"/>
              </a:endParaRPr>
            </a:p>
          </p:txBody>
        </p:sp>
        <p:sp>
          <p:nvSpPr>
            <p:cNvPr id="61456" name="Oval 21"/>
            <p:cNvSpPr>
              <a:spLocks noChangeArrowheads="1"/>
            </p:cNvSpPr>
            <p:nvPr/>
          </p:nvSpPr>
          <p:spPr bwMode="auto">
            <a:xfrm>
              <a:off x="259" y="259"/>
              <a:ext cx="1096" cy="1098"/>
            </a:xfrm>
            <a:prstGeom prst="ellipse">
              <a:avLst/>
            </a:prstGeom>
            <a:gradFill rotWithShape="1">
              <a:gsLst>
                <a:gs pos="0">
                  <a:srgbClr val="21B3E1"/>
                </a:gs>
                <a:gs pos="100000">
                  <a:srgbClr val="10576D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zh-CN" altLang="en-US">
                <a:latin typeface="Lucida Sans Unicode" pitchFamily="34" charset="0"/>
              </a:endParaRPr>
            </a:p>
          </p:txBody>
        </p:sp>
      </p:grpSp>
      <p:pic>
        <p:nvPicPr>
          <p:cNvPr id="61450" name="Picture 22" descr="e93f2d283993bde999250af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25" y="3284538"/>
            <a:ext cx="9366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500"/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500"/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500"/>
                                        <p:tgtEl>
                                          <p:spTgt spid="297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500"/>
                                        <p:tgtEl>
                                          <p:spTgt spid="297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zh-CN" smtClean="0"/>
          </a:p>
        </p:txBody>
      </p:sp>
      <p:sp>
        <p:nvSpPr>
          <p:cNvPr id="6246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95288" y="1557338"/>
            <a:ext cx="8229600" cy="496728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zh-CN" sz="2800" dirty="0" err="1" smtClean="0">
                <a:solidFill>
                  <a:srgbClr val="FF0000"/>
                </a:solidFill>
              </a:rPr>
              <a:t>nǐ</a:t>
            </a:r>
            <a:r>
              <a:rPr lang="en-US" altLang="zh-CN" sz="2800" dirty="0" smtClean="0">
                <a:solidFill>
                  <a:srgbClr val="FF0000"/>
                </a:solidFill>
              </a:rPr>
              <a:t>            </a:t>
            </a:r>
            <a:r>
              <a:rPr lang="en-US" altLang="zh-CN" sz="2800" dirty="0" err="1" smtClean="0">
                <a:solidFill>
                  <a:srgbClr val="FF0000"/>
                </a:solidFill>
              </a:rPr>
              <a:t>wǒ</a:t>
            </a:r>
            <a:endParaRPr lang="en-US" altLang="zh-CN" sz="28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zh-CN" altLang="en-US" sz="2800" dirty="0" smtClean="0">
                <a:solidFill>
                  <a:srgbClr val="FF0000"/>
                </a:solidFill>
              </a:rPr>
              <a:t>你           我 </a:t>
            </a:r>
            <a:endParaRPr lang="en-US" altLang="zh-CN" sz="28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en-US" altLang="zh-CN" sz="2800" dirty="0" err="1" smtClean="0">
                <a:solidFill>
                  <a:srgbClr val="00B050"/>
                </a:solidFill>
              </a:rPr>
              <a:t>aì</a:t>
            </a:r>
            <a:endParaRPr lang="en-US" altLang="zh-CN" sz="28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zh-CN" altLang="en-US" sz="2800" dirty="0" smtClean="0">
                <a:solidFill>
                  <a:srgbClr val="00B050"/>
                </a:solidFill>
              </a:rPr>
              <a:t>爱</a:t>
            </a:r>
            <a:endParaRPr lang="en-US" altLang="zh-CN" sz="28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en-US" altLang="zh-CN" sz="2800" dirty="0" err="1" smtClean="0">
                <a:solidFill>
                  <a:srgbClr val="7030A0"/>
                </a:solidFill>
              </a:rPr>
              <a:t>Māma</a:t>
            </a:r>
            <a:r>
              <a:rPr lang="en-US" altLang="zh-CN" sz="2800" dirty="0" smtClean="0">
                <a:solidFill>
                  <a:srgbClr val="7030A0"/>
                </a:solidFill>
              </a:rPr>
              <a:t>              </a:t>
            </a:r>
            <a:r>
              <a:rPr lang="en-US" altLang="zh-CN" sz="2800" dirty="0" err="1" smtClean="0">
                <a:solidFill>
                  <a:srgbClr val="7030A0"/>
                </a:solidFill>
              </a:rPr>
              <a:t>bàba</a:t>
            </a:r>
            <a:endParaRPr lang="en-US" altLang="zh-CN" sz="2800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zh-CN" altLang="en-US" sz="2800" dirty="0" smtClean="0">
                <a:solidFill>
                  <a:srgbClr val="7030A0"/>
                </a:solidFill>
              </a:rPr>
              <a:t>妈妈</a:t>
            </a:r>
            <a:r>
              <a:rPr lang="en-US" altLang="zh-CN" sz="2800" dirty="0" smtClean="0">
                <a:solidFill>
                  <a:srgbClr val="7030A0"/>
                </a:solidFill>
              </a:rPr>
              <a:t>                 </a:t>
            </a:r>
            <a:r>
              <a:rPr lang="zh-CN" altLang="en-US" sz="2800" dirty="0" smtClean="0">
                <a:solidFill>
                  <a:srgbClr val="7030A0"/>
                </a:solidFill>
              </a:rPr>
              <a:t>爸爸</a:t>
            </a:r>
            <a:endParaRPr lang="en-US" altLang="zh-CN" sz="2800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en-US" altLang="zh-CN" sz="2800" dirty="0" err="1" smtClean="0">
                <a:latin typeface="华文细黑" pitchFamily="2" charset="-122"/>
                <a:ea typeface="华文细黑" pitchFamily="2" charset="-122"/>
              </a:rPr>
              <a:t>hě</a:t>
            </a:r>
            <a:r>
              <a:rPr lang="en-US" altLang="zh-CN" sz="2800" dirty="0" err="1" smtClean="0"/>
              <a:t>nhaǒ</a:t>
            </a:r>
            <a:r>
              <a:rPr lang="en-US" altLang="zh-CN" sz="2800" dirty="0" smtClean="0"/>
              <a:t>                        ma</a:t>
            </a:r>
          </a:p>
          <a:p>
            <a:pPr>
              <a:buFont typeface="Wingdings" pitchFamily="2" charset="2"/>
              <a:buNone/>
            </a:pPr>
            <a:r>
              <a:rPr lang="zh-CN" altLang="en-US" sz="2800" dirty="0" smtClean="0"/>
              <a:t>很  好</a:t>
            </a:r>
            <a:r>
              <a:rPr lang="en-US" altLang="zh-CN" sz="2800" dirty="0" smtClean="0"/>
              <a:t>                     </a:t>
            </a:r>
            <a:r>
              <a:rPr lang="zh-CN" altLang="en-US" sz="2800" dirty="0" smtClean="0"/>
              <a:t>        吗？</a:t>
            </a:r>
            <a:endParaRPr lang="en-US" altLang="zh-CN" sz="2800" dirty="0" smtClean="0"/>
          </a:p>
          <a:p>
            <a:pPr>
              <a:buFont typeface="Wingdings" pitchFamily="2" charset="2"/>
              <a:buNone/>
            </a:pPr>
            <a:endParaRPr lang="en-US" altLang="zh-CN" sz="2800" dirty="0" smtClean="0"/>
          </a:p>
          <a:p>
            <a:endParaRPr lang="en-US" altLang="zh-CN" sz="2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400" dirty="0" smtClean="0"/>
              <a:t/>
            </a:r>
            <a:br>
              <a:rPr lang="en-US" altLang="zh-CN" sz="4400" dirty="0" smtClean="0"/>
            </a:br>
            <a:r>
              <a:rPr lang="en-US" altLang="zh-CN" sz="4400" dirty="0" smtClean="0"/>
              <a:t>Let’s Review! </a:t>
            </a:r>
            <a:r>
              <a:rPr lang="en-GB" sz="4400" dirty="0" smtClean="0"/>
              <a:t/>
            </a:r>
            <a:br>
              <a:rPr lang="en-GB" sz="4400" dirty="0" smtClean="0"/>
            </a:b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sz="2800" b="1" dirty="0" smtClean="0"/>
              <a:t>d       </a:t>
            </a:r>
            <a:r>
              <a:rPr lang="en-US" altLang="zh-CN" sz="2800" b="1" dirty="0" err="1" smtClean="0"/>
              <a:t>uō</a:t>
            </a:r>
            <a:r>
              <a:rPr lang="en-US" altLang="zh-CN" sz="2800" b="1" dirty="0" smtClean="0"/>
              <a:t>                  </a:t>
            </a:r>
          </a:p>
          <a:p>
            <a:pPr algn="ctr"/>
            <a:r>
              <a:rPr lang="en-US" altLang="zh-CN" sz="2800" b="1" dirty="0" smtClean="0"/>
              <a:t>q       </a:t>
            </a:r>
            <a:r>
              <a:rPr lang="en-US" altLang="zh-CN" sz="2800" b="1" dirty="0" err="1" smtClean="0"/>
              <a:t>uán</a:t>
            </a:r>
            <a:r>
              <a:rPr lang="en-US" altLang="zh-CN" sz="2800" b="1" dirty="0" smtClean="0"/>
              <a:t>     </a:t>
            </a:r>
          </a:p>
          <a:p>
            <a:pPr algn="ctr"/>
            <a:r>
              <a:rPr lang="en-US" altLang="zh-CN" sz="2800" b="1" dirty="0" smtClean="0"/>
              <a:t>z        </a:t>
            </a:r>
            <a:r>
              <a:rPr lang="en-US" altLang="zh-CN" sz="2800" b="1" dirty="0" err="1" smtClean="0"/>
              <a:t>ǎo</a:t>
            </a:r>
            <a:r>
              <a:rPr lang="en-US" altLang="zh-CN" sz="2800" b="1" dirty="0" smtClean="0"/>
              <a:t>                  </a:t>
            </a:r>
          </a:p>
          <a:p>
            <a:pPr algn="ctr"/>
            <a:r>
              <a:rPr lang="en-US" altLang="zh-CN" sz="2800" b="1" dirty="0" smtClean="0"/>
              <a:t> j         </a:t>
            </a:r>
            <a:r>
              <a:rPr lang="en-US" altLang="zh-CN" sz="2800" b="1" dirty="0" err="1" smtClean="0"/>
              <a:t>iè</a:t>
            </a:r>
            <a:r>
              <a:rPr lang="en-US" altLang="zh-CN" sz="2800" b="1" dirty="0" smtClean="0"/>
              <a:t>      </a:t>
            </a:r>
          </a:p>
          <a:p>
            <a:pPr algn="ctr"/>
            <a:r>
              <a:rPr lang="en-US" altLang="zh-CN" sz="2800" b="1" dirty="0" smtClean="0"/>
              <a:t>n         ǚ</a:t>
            </a:r>
          </a:p>
          <a:p>
            <a:pPr algn="ctr"/>
            <a:r>
              <a:rPr lang="en-US" altLang="zh-CN" sz="2800" b="1" dirty="0" err="1" smtClean="0"/>
              <a:t>zh</a:t>
            </a:r>
            <a:r>
              <a:rPr lang="en-US" altLang="zh-CN" sz="2800" b="1" dirty="0" smtClean="0"/>
              <a:t>      </a:t>
            </a:r>
            <a:r>
              <a:rPr lang="en-US" altLang="zh-CN" sz="2800" b="1" dirty="0" err="1" smtClean="0"/>
              <a:t>ōu</a:t>
            </a:r>
            <a:r>
              <a:rPr lang="en-US" altLang="zh-CN" sz="2800" b="1" dirty="0" smtClean="0"/>
              <a:t>                  </a:t>
            </a:r>
          </a:p>
          <a:p>
            <a:pPr algn="ctr"/>
            <a:r>
              <a:rPr lang="en-US" altLang="zh-CN" sz="2800" b="1" dirty="0" smtClean="0"/>
              <a:t>g       </a:t>
            </a:r>
            <a:r>
              <a:rPr lang="en-US" altLang="zh-CN" sz="2800" b="1" dirty="0" err="1" smtClean="0"/>
              <a:t>uó</a:t>
            </a:r>
            <a:r>
              <a:rPr lang="en-US" altLang="zh-CN" sz="2800" b="1" dirty="0" smtClean="0"/>
              <a:t>       </a:t>
            </a:r>
          </a:p>
          <a:p>
            <a:pPr algn="ctr"/>
            <a:r>
              <a:rPr lang="en-US" altLang="zh-CN" sz="2800" b="1" dirty="0" smtClean="0"/>
              <a:t>m       </a:t>
            </a:r>
            <a:r>
              <a:rPr lang="en-US" altLang="zh-CN" sz="2800" b="1" dirty="0" err="1" smtClean="0"/>
              <a:t>ài</a:t>
            </a:r>
            <a:r>
              <a:rPr lang="en-US" altLang="zh-CN" sz="2800" b="1" dirty="0" smtClean="0"/>
              <a:t>                   </a:t>
            </a:r>
          </a:p>
          <a:p>
            <a:pPr algn="ctr"/>
            <a:r>
              <a:rPr lang="en-US" altLang="zh-CN" sz="2800" b="1" dirty="0" smtClean="0"/>
              <a:t>l          ǐ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5" name="Text Box 7"/>
          <p:cNvSpPr txBox="1">
            <a:spLocks noChangeArrowheads="1"/>
          </p:cNvSpPr>
          <p:nvPr/>
        </p:nvSpPr>
        <p:spPr bwMode="auto">
          <a:xfrm>
            <a:off x="832844" y="1701968"/>
            <a:ext cx="1243012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en-US" altLang="zh-CN" sz="6000" b="1" dirty="0" err="1"/>
              <a:t>sì</a:t>
            </a:r>
            <a:endParaRPr lang="en-US" altLang="zh-CN" sz="6000" b="1" dirty="0">
              <a:solidFill>
                <a:srgbClr val="990000"/>
              </a:solidFill>
              <a:latin typeface="宋体" pitchFamily="2" charset="-122"/>
            </a:endParaRPr>
          </a:p>
        </p:txBody>
      </p:sp>
      <p:sp>
        <p:nvSpPr>
          <p:cNvPr id="130061" name="Text Box 13"/>
          <p:cNvSpPr txBox="1">
            <a:spLocks noChangeArrowheads="1"/>
          </p:cNvSpPr>
          <p:nvPr/>
        </p:nvSpPr>
        <p:spPr bwMode="auto">
          <a:xfrm>
            <a:off x="2771800" y="1709967"/>
            <a:ext cx="1243012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zh-CN" altLang="en-US" sz="6000" b="1" dirty="0" smtClean="0">
                <a:latin typeface="宋体" pitchFamily="2" charset="-122"/>
              </a:rPr>
              <a:t>四</a:t>
            </a:r>
            <a:endParaRPr lang="en-US" altLang="zh-CN" sz="6000" b="1" dirty="0">
              <a:latin typeface="宋体" pitchFamily="2" charset="-122"/>
            </a:endParaRPr>
          </a:p>
        </p:txBody>
      </p:sp>
      <p:sp>
        <p:nvSpPr>
          <p:cNvPr id="130062" name="Text Box 14"/>
          <p:cNvSpPr txBox="1">
            <a:spLocks noChangeArrowheads="1"/>
          </p:cNvSpPr>
          <p:nvPr/>
        </p:nvSpPr>
        <p:spPr bwMode="auto">
          <a:xfrm>
            <a:off x="179388" y="2972737"/>
            <a:ext cx="2628726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en-US" altLang="zh-CN" sz="6000" b="1" dirty="0" err="1" smtClean="0"/>
              <a:t>qi</a:t>
            </a:r>
            <a:r>
              <a:rPr lang="en-US" altLang="zh-CN" sz="6000" dirty="0" err="1" smtClean="0"/>
              <a:t>á</a:t>
            </a:r>
            <a:r>
              <a:rPr lang="en-US" altLang="zh-CN" sz="6000" b="1" dirty="0" err="1" smtClean="0"/>
              <a:t>n</a:t>
            </a:r>
            <a:endParaRPr lang="en-US" altLang="zh-CN" sz="6000" b="1" dirty="0">
              <a:solidFill>
                <a:srgbClr val="990000"/>
              </a:solidFill>
              <a:latin typeface="宋体" pitchFamily="2" charset="-122"/>
            </a:endParaRPr>
          </a:p>
        </p:txBody>
      </p:sp>
      <p:sp>
        <p:nvSpPr>
          <p:cNvPr id="130063" name="Text Box 15"/>
          <p:cNvSpPr txBox="1">
            <a:spLocks noChangeArrowheads="1"/>
          </p:cNvSpPr>
          <p:nvPr/>
        </p:nvSpPr>
        <p:spPr bwMode="auto">
          <a:xfrm>
            <a:off x="2808114" y="2977839"/>
            <a:ext cx="1243012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zh-CN" altLang="en-US" sz="6000" b="1" dirty="0">
                <a:latin typeface="宋体" pitchFamily="2" charset="-122"/>
              </a:rPr>
              <a:t>钱</a:t>
            </a:r>
            <a:endParaRPr lang="en-US" altLang="zh-CN" sz="6000" b="1" dirty="0">
              <a:latin typeface="宋体" pitchFamily="2" charset="-122"/>
            </a:endParaRPr>
          </a:p>
        </p:txBody>
      </p:sp>
      <p:sp>
        <p:nvSpPr>
          <p:cNvPr id="130068" name="Text Box 20"/>
          <p:cNvSpPr txBox="1">
            <a:spLocks noChangeArrowheads="1"/>
          </p:cNvSpPr>
          <p:nvPr/>
        </p:nvSpPr>
        <p:spPr bwMode="auto">
          <a:xfrm>
            <a:off x="4948584" y="1701968"/>
            <a:ext cx="140707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en-US" altLang="zh-CN" sz="6000" b="1" dirty="0" err="1"/>
              <a:t>shì</a:t>
            </a:r>
            <a:endParaRPr lang="en-US" altLang="zh-CN" sz="6000" b="1" dirty="0">
              <a:solidFill>
                <a:srgbClr val="990000"/>
              </a:solidFill>
              <a:latin typeface="宋体" pitchFamily="2" charset="-122"/>
            </a:endParaRPr>
          </a:p>
        </p:txBody>
      </p:sp>
      <p:sp>
        <p:nvSpPr>
          <p:cNvPr id="130069" name="Text Box 21"/>
          <p:cNvSpPr txBox="1">
            <a:spLocks noChangeArrowheads="1"/>
          </p:cNvSpPr>
          <p:nvPr/>
        </p:nvSpPr>
        <p:spPr bwMode="auto">
          <a:xfrm>
            <a:off x="7020272" y="1655048"/>
            <a:ext cx="1243013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kumimoji="0" lang="zh-CN" altLang="en-US" sz="6000" b="1" dirty="0" smtClean="0">
                <a:latin typeface="宋体" pitchFamily="2" charset="-122"/>
              </a:rPr>
              <a:t>是</a:t>
            </a:r>
            <a:endParaRPr lang="en-US" altLang="zh-CN" sz="6000" b="1" dirty="0">
              <a:latin typeface="宋体" pitchFamily="2" charset="-122"/>
            </a:endParaRPr>
          </a:p>
        </p:txBody>
      </p:sp>
      <p:sp>
        <p:nvSpPr>
          <p:cNvPr id="130070" name="Text Box 22"/>
          <p:cNvSpPr txBox="1">
            <a:spLocks noChangeArrowheads="1"/>
          </p:cNvSpPr>
          <p:nvPr/>
        </p:nvSpPr>
        <p:spPr bwMode="auto">
          <a:xfrm>
            <a:off x="4912580" y="3068960"/>
            <a:ext cx="1479078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en-US" altLang="zh-CN" sz="6000" b="1" dirty="0" err="1"/>
              <a:t>li</a:t>
            </a:r>
            <a:r>
              <a:rPr lang="en-US" altLang="zh-CN" sz="6000" dirty="0" err="1"/>
              <a:t>ù</a:t>
            </a:r>
            <a:endParaRPr lang="en-US" altLang="zh-CN" sz="6000" b="1" dirty="0">
              <a:solidFill>
                <a:srgbClr val="990000"/>
              </a:solidFill>
              <a:latin typeface="宋体" pitchFamily="2" charset="-122"/>
            </a:endParaRPr>
          </a:p>
        </p:txBody>
      </p:sp>
      <p:sp>
        <p:nvSpPr>
          <p:cNvPr id="130071" name="Text Box 23"/>
          <p:cNvSpPr txBox="1">
            <a:spLocks noChangeArrowheads="1"/>
          </p:cNvSpPr>
          <p:nvPr/>
        </p:nvSpPr>
        <p:spPr bwMode="auto">
          <a:xfrm>
            <a:off x="7020270" y="3039213"/>
            <a:ext cx="1243013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zh-CN" altLang="en-US" sz="6000" b="1" dirty="0">
                <a:latin typeface="宋体" pitchFamily="2" charset="-122"/>
              </a:rPr>
              <a:t>六</a:t>
            </a:r>
            <a:endParaRPr lang="en-US" altLang="zh-CN" sz="6000" b="1" dirty="0">
              <a:latin typeface="宋体" pitchFamily="2" charset="-122"/>
            </a:endParaRPr>
          </a:p>
        </p:txBody>
      </p:sp>
      <p:sp>
        <p:nvSpPr>
          <p:cNvPr id="130072" name="Text Box 24"/>
          <p:cNvSpPr txBox="1">
            <a:spLocks noChangeArrowheads="1"/>
          </p:cNvSpPr>
          <p:nvPr/>
        </p:nvSpPr>
        <p:spPr bwMode="auto">
          <a:xfrm>
            <a:off x="51594" y="3992218"/>
            <a:ext cx="2884313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en-US" altLang="zh-CN" sz="6000" b="1" dirty="0" err="1"/>
              <a:t>zh</a:t>
            </a:r>
            <a:r>
              <a:rPr lang="en-US" altLang="zh-CN" sz="6000" dirty="0" err="1"/>
              <a:t>ōng</a:t>
            </a:r>
            <a:r>
              <a:rPr lang="en-US" altLang="zh-CN" sz="8000" dirty="0" smtClean="0">
                <a:solidFill>
                  <a:srgbClr val="990000"/>
                </a:solidFill>
                <a:latin typeface="宋体" pitchFamily="2" charset="-122"/>
              </a:rPr>
              <a:t> </a:t>
            </a:r>
            <a:endParaRPr lang="en-US" altLang="zh-CN" sz="8000" dirty="0">
              <a:solidFill>
                <a:srgbClr val="990000"/>
              </a:solidFill>
              <a:latin typeface="宋体" pitchFamily="2" charset="-122"/>
            </a:endParaRPr>
          </a:p>
        </p:txBody>
      </p:sp>
      <p:sp>
        <p:nvSpPr>
          <p:cNvPr id="130073" name="Text Box 25"/>
          <p:cNvSpPr txBox="1">
            <a:spLocks noChangeArrowheads="1"/>
          </p:cNvSpPr>
          <p:nvPr/>
        </p:nvSpPr>
        <p:spPr bwMode="auto">
          <a:xfrm>
            <a:off x="2878138" y="4221088"/>
            <a:ext cx="1243012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kumimoji="0" lang="zh-CN" altLang="en-US" sz="6000" b="1" dirty="0">
                <a:latin typeface="宋体" pitchFamily="2" charset="-122"/>
              </a:rPr>
              <a:t>中</a:t>
            </a:r>
            <a:endParaRPr lang="en-US" altLang="zh-CN" sz="6000" b="1" dirty="0">
              <a:latin typeface="宋体" pitchFamily="2" charset="-122"/>
            </a:endParaRPr>
          </a:p>
        </p:txBody>
      </p:sp>
      <p:sp>
        <p:nvSpPr>
          <p:cNvPr id="130074" name="Text Box 26"/>
          <p:cNvSpPr txBox="1">
            <a:spLocks noChangeArrowheads="1"/>
          </p:cNvSpPr>
          <p:nvPr/>
        </p:nvSpPr>
        <p:spPr bwMode="auto">
          <a:xfrm>
            <a:off x="4786314" y="4214818"/>
            <a:ext cx="1728193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en-US" altLang="zh-CN" sz="6000" b="1" dirty="0" err="1" smtClean="0">
                <a:latin typeface="宋体" pitchFamily="2" charset="-122"/>
              </a:rPr>
              <a:t>hǎo</a:t>
            </a:r>
            <a:endParaRPr lang="en-US" altLang="zh-CN" sz="6000" b="1" dirty="0">
              <a:latin typeface="宋体" pitchFamily="2" charset="-122"/>
            </a:endParaRPr>
          </a:p>
        </p:txBody>
      </p:sp>
      <p:sp>
        <p:nvSpPr>
          <p:cNvPr id="19" name="Text Box 23"/>
          <p:cNvSpPr txBox="1">
            <a:spLocks noChangeArrowheads="1"/>
          </p:cNvSpPr>
          <p:nvPr/>
        </p:nvSpPr>
        <p:spPr bwMode="auto">
          <a:xfrm>
            <a:off x="7020271" y="4184183"/>
            <a:ext cx="1243013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AC33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53882" dir="2700000" algn="ctr" rotWithShape="0">
                    <a:srgbClr val="C0C0C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144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16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88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86000" indent="-457200" algn="l"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algn="ctr">
              <a:spcBef>
                <a:spcPct val="60000"/>
              </a:spcBef>
              <a:spcAft>
                <a:spcPct val="60000"/>
              </a:spcAft>
            </a:pPr>
            <a:r>
              <a:rPr lang="zh-CN" altLang="en-US" sz="6000" b="1" dirty="0" smtClean="0">
                <a:latin typeface="宋体" pitchFamily="2" charset="-122"/>
              </a:rPr>
              <a:t>好</a:t>
            </a:r>
            <a:endParaRPr lang="en-US" altLang="zh-CN" sz="6000" b="1" dirty="0">
              <a:latin typeface="宋体" pitchFamily="2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76356048"/>
      </p:ext>
    </p:extLst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1300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5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1300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6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1300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68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1300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6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500"/>
                                        <p:tgtEl>
                                          <p:spTgt spid="1300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6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2" dur="500"/>
                                        <p:tgtEl>
                                          <p:spTgt spid="13006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6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7" dur="500"/>
                                        <p:tgtEl>
                                          <p:spTgt spid="1300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70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2" dur="500"/>
                                        <p:tgtEl>
                                          <p:spTgt spid="1300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7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7" dur="500"/>
                                        <p:tgtEl>
                                          <p:spTgt spid="1300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2" dur="500"/>
                                        <p:tgtEl>
                                          <p:spTgt spid="1300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7" dur="500"/>
                                        <p:tgtEl>
                                          <p:spTgt spid="130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5" grpId="0"/>
      <p:bldP spid="130061" grpId="0"/>
      <p:bldP spid="130062" grpId="0"/>
      <p:bldP spid="130063" grpId="0"/>
      <p:bldP spid="130068" grpId="0"/>
      <p:bldP spid="130069" grpId="0"/>
      <p:bldP spid="130070" grpId="0"/>
      <p:bldP spid="130071" grpId="0"/>
      <p:bldP spid="130072" grpId="0"/>
      <p:bldP spid="130073" grpId="0"/>
      <p:bldP spid="130074" grpId="0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500034" y="928670"/>
            <a:ext cx="8229600" cy="5026563"/>
          </a:xfrm>
        </p:spPr>
        <p:txBody>
          <a:bodyPr>
            <a:normAutofit/>
          </a:bodyPr>
          <a:lstStyle/>
          <a:p>
            <a:endParaRPr lang="en-US" altLang="zh-CN" sz="3500" b="1" dirty="0" smtClean="0"/>
          </a:p>
          <a:p>
            <a:r>
              <a:rPr lang="en-US" altLang="zh-CN" sz="4000" b="1" dirty="0" err="1" smtClean="0"/>
              <a:t>Wǎnshang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hǎo</a:t>
            </a:r>
            <a:r>
              <a:rPr lang="en-US" altLang="zh-CN" sz="4000" b="1" dirty="0" smtClean="0"/>
              <a:t>!      </a:t>
            </a:r>
            <a:r>
              <a:rPr lang="zh-CN" altLang="en-US" sz="4000" b="1" dirty="0" smtClean="0"/>
              <a:t>晚上好</a:t>
            </a:r>
            <a:r>
              <a:rPr lang="en-US" altLang="zh-CN" sz="4000" b="1" dirty="0" smtClean="0"/>
              <a:t>!</a:t>
            </a:r>
          </a:p>
          <a:p>
            <a:r>
              <a:rPr lang="en-US" altLang="zh-CN" sz="4000" b="1" dirty="0" err="1" smtClean="0">
                <a:solidFill>
                  <a:schemeClr val="accent2"/>
                </a:solidFill>
              </a:rPr>
              <a:t>Duì</a:t>
            </a:r>
            <a:r>
              <a:rPr lang="en-US" altLang="zh-CN" sz="4000" b="1" dirty="0" smtClean="0">
                <a:solidFill>
                  <a:schemeClr val="accent2"/>
                </a:solidFill>
              </a:rPr>
              <a:t> </a:t>
            </a:r>
            <a:r>
              <a:rPr lang="en-US" altLang="zh-CN" sz="4000" b="1" dirty="0" err="1" smtClean="0">
                <a:solidFill>
                  <a:schemeClr val="accent2"/>
                </a:solidFill>
              </a:rPr>
              <a:t>bu</a:t>
            </a:r>
            <a:r>
              <a:rPr lang="en-US" altLang="zh-CN" sz="4000" b="1" dirty="0" smtClean="0">
                <a:solidFill>
                  <a:schemeClr val="accent2"/>
                </a:solidFill>
              </a:rPr>
              <a:t> </a:t>
            </a:r>
            <a:r>
              <a:rPr lang="en-US" altLang="zh-CN" sz="4000" b="1" dirty="0" err="1" smtClean="0">
                <a:solidFill>
                  <a:schemeClr val="accent2"/>
                </a:solidFill>
              </a:rPr>
              <a:t>q</a:t>
            </a:r>
            <a:r>
              <a:rPr lang="en-US" altLang="zh-CN" sz="4000" b="1" dirty="0" err="1">
                <a:solidFill>
                  <a:schemeClr val="accent2"/>
                </a:solidFill>
              </a:rPr>
              <a:t>ǐ</a:t>
            </a:r>
            <a:r>
              <a:rPr lang="en-US" altLang="zh-CN" sz="4000" b="1" dirty="0" smtClean="0">
                <a:solidFill>
                  <a:schemeClr val="accent2"/>
                </a:solidFill>
              </a:rPr>
              <a:t>.          </a:t>
            </a:r>
            <a:r>
              <a:rPr lang="zh-CN" altLang="en-US" sz="4000" b="1" dirty="0" smtClean="0">
                <a:solidFill>
                  <a:schemeClr val="accent2"/>
                </a:solidFill>
              </a:rPr>
              <a:t>对不起</a:t>
            </a:r>
            <a:r>
              <a:rPr lang="en-US" altLang="zh-CN" sz="4000" b="1" dirty="0" smtClean="0">
                <a:solidFill>
                  <a:schemeClr val="accent2"/>
                </a:solidFill>
              </a:rPr>
              <a:t>!</a:t>
            </a:r>
          </a:p>
          <a:p>
            <a:r>
              <a:rPr lang="en-US" altLang="zh-CN" sz="4000" b="1" dirty="0" err="1" smtClean="0"/>
              <a:t>Méi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gu</a:t>
            </a:r>
            <a:r>
              <a:rPr lang="en-US" altLang="zh-CN" sz="4000" b="1" dirty="0" err="1"/>
              <a:t>ā</a:t>
            </a:r>
            <a:r>
              <a:rPr lang="en-US" altLang="zh-CN" sz="4000" b="1" dirty="0" err="1" smtClean="0"/>
              <a:t>nxi</a:t>
            </a:r>
            <a:r>
              <a:rPr lang="en-US" altLang="zh-CN" sz="4000" b="1" dirty="0" smtClean="0"/>
              <a:t>.        </a:t>
            </a:r>
            <a:r>
              <a:rPr lang="zh-CN" altLang="en-US" sz="4000" b="1" dirty="0" smtClean="0"/>
              <a:t>没关系</a:t>
            </a:r>
            <a:r>
              <a:rPr lang="en-US" altLang="zh-CN" sz="4000" b="1" dirty="0" smtClean="0"/>
              <a:t>!</a:t>
            </a:r>
          </a:p>
          <a:p>
            <a:r>
              <a:rPr lang="en-US" altLang="zh-CN" sz="4000" b="1" dirty="0" err="1" smtClean="0">
                <a:solidFill>
                  <a:schemeClr val="accent2"/>
                </a:solidFill>
              </a:rPr>
              <a:t>Xièxie</a:t>
            </a:r>
            <a:r>
              <a:rPr lang="en-US" altLang="zh-CN" sz="4000" b="1" dirty="0" smtClean="0">
                <a:solidFill>
                  <a:schemeClr val="accent2"/>
                </a:solidFill>
              </a:rPr>
              <a:t>.</a:t>
            </a:r>
            <a:r>
              <a:rPr lang="en-US" altLang="zh-CN" sz="4000" b="1" dirty="0">
                <a:solidFill>
                  <a:schemeClr val="accent2"/>
                </a:solidFill>
              </a:rPr>
              <a:t> </a:t>
            </a:r>
            <a:r>
              <a:rPr lang="en-US" altLang="zh-CN" sz="4000" b="1" dirty="0" smtClean="0">
                <a:solidFill>
                  <a:schemeClr val="accent2"/>
                </a:solidFill>
              </a:rPr>
              <a:t>                </a:t>
            </a:r>
            <a:r>
              <a:rPr lang="zh-CN" altLang="en-US" sz="4000" b="1" dirty="0" smtClean="0">
                <a:solidFill>
                  <a:schemeClr val="accent2"/>
                </a:solidFill>
              </a:rPr>
              <a:t>谢谢！</a:t>
            </a:r>
            <a:endParaRPr lang="en-US" altLang="zh-CN" sz="4000" b="1" dirty="0" smtClean="0">
              <a:solidFill>
                <a:schemeClr val="accent2"/>
              </a:solidFill>
            </a:endParaRPr>
          </a:p>
          <a:p>
            <a:r>
              <a:rPr lang="en-US" altLang="zh-CN" sz="4000" b="1" dirty="0" err="1" smtClean="0"/>
              <a:t>Bú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kèqi</a:t>
            </a:r>
            <a:r>
              <a:rPr lang="en-US" altLang="zh-CN" sz="4000" b="1" dirty="0" smtClean="0"/>
              <a:t>.              </a:t>
            </a:r>
            <a:r>
              <a:rPr lang="zh-CN" altLang="en-US" sz="4000" b="1" dirty="0" smtClean="0"/>
              <a:t>不客气</a:t>
            </a:r>
            <a:r>
              <a:rPr lang="en-US" altLang="zh-CN" sz="4000" b="1" dirty="0" smtClean="0"/>
              <a:t>!</a:t>
            </a:r>
          </a:p>
          <a:p>
            <a:r>
              <a:rPr lang="en-US" altLang="zh-CN" sz="4000" b="1" dirty="0" err="1" smtClean="0">
                <a:solidFill>
                  <a:schemeClr val="accent2"/>
                </a:solidFill>
              </a:rPr>
              <a:t>Zàijiàn</a:t>
            </a:r>
            <a:r>
              <a:rPr lang="en-US" altLang="zh-CN" sz="4000" b="1" dirty="0">
                <a:solidFill>
                  <a:schemeClr val="accent2"/>
                </a:solidFill>
              </a:rPr>
              <a:t>.             </a:t>
            </a:r>
            <a:r>
              <a:rPr lang="zh-CN" altLang="en-US" sz="4000" b="1" dirty="0" smtClean="0">
                <a:solidFill>
                  <a:schemeClr val="accent2"/>
                </a:solidFill>
              </a:rPr>
              <a:t>再见</a:t>
            </a:r>
            <a:r>
              <a:rPr lang="en-US" altLang="zh-CN" sz="4000" b="1" dirty="0" smtClean="0">
                <a:solidFill>
                  <a:schemeClr val="accent2"/>
                </a:solidFill>
              </a:rPr>
              <a:t>!</a:t>
            </a:r>
            <a:endParaRPr lang="en-US" altLang="zh-CN" sz="4000" b="1" dirty="0">
              <a:solidFill>
                <a:schemeClr val="accent2"/>
              </a:solidFill>
            </a:endParaRPr>
          </a:p>
          <a:p>
            <a:endParaRPr lang="en-US" altLang="zh-CN" b="1" dirty="0" smtClean="0"/>
          </a:p>
          <a:p>
            <a:endParaRPr lang="zh-CN" altLang="en-US" b="1" dirty="0"/>
          </a:p>
        </p:txBody>
      </p:sp>
    </p:spTree>
    <p:extLst>
      <p:ext uri="{BB962C8B-B14F-4D97-AF65-F5344CB8AC3E}">
        <p14:creationId xmlns="" xmlns:p14="http://schemas.microsoft.com/office/powerpoint/2010/main" val="388252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US" dirty="0" smtClean="0">
                <a:solidFill>
                  <a:srgbClr val="C00000"/>
                </a:solidFill>
                <a:effectLst/>
              </a:rPr>
              <a:t>key 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words</a:t>
            </a:r>
            <a:r>
              <a:rPr lang="en-GB" dirty="0">
                <a:solidFill>
                  <a:srgbClr val="C00000"/>
                </a:solidFill>
                <a:effectLst/>
              </a:rPr>
              <a:t/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err="1"/>
              <a:t>jiào</a:t>
            </a:r>
            <a:r>
              <a:rPr lang="en-GB" b="1" dirty="0"/>
              <a:t>         </a:t>
            </a:r>
            <a:r>
              <a:rPr lang="en-GB" b="1" dirty="0" smtClean="0"/>
              <a:t> </a:t>
            </a:r>
            <a:r>
              <a:rPr lang="zh-CN" altLang="en-US" b="1" dirty="0" smtClean="0"/>
              <a:t>叫</a:t>
            </a:r>
            <a:r>
              <a:rPr lang="en-GB" b="1" dirty="0" smtClean="0"/>
              <a:t>        </a:t>
            </a:r>
            <a:r>
              <a:rPr lang="en-GB" b="1" dirty="0"/>
              <a:t>to call,  to be known as……       </a:t>
            </a:r>
            <a:endParaRPr lang="en-GB" dirty="0"/>
          </a:p>
          <a:p>
            <a:r>
              <a:rPr lang="en-GB" b="1" dirty="0" err="1"/>
              <a:t>shénme</a:t>
            </a:r>
            <a:r>
              <a:rPr lang="en-GB" b="1" dirty="0"/>
              <a:t>   </a:t>
            </a:r>
            <a:r>
              <a:rPr lang="zh-CN" altLang="en-US" b="1" dirty="0" smtClean="0"/>
              <a:t>什么</a:t>
            </a:r>
            <a:r>
              <a:rPr lang="en-GB" b="1" dirty="0" smtClean="0"/>
              <a:t>      </a:t>
            </a:r>
            <a:r>
              <a:rPr lang="en-GB" b="1" dirty="0"/>
              <a:t>what</a:t>
            </a:r>
            <a:endParaRPr lang="en-GB" dirty="0"/>
          </a:p>
          <a:p>
            <a:r>
              <a:rPr lang="en-GB" b="1" dirty="0"/>
              <a:t>m</a:t>
            </a:r>
            <a:r>
              <a:rPr lang="en-US" altLang="zh-CN" b="1" dirty="0"/>
              <a:t>í</a:t>
            </a:r>
            <a:r>
              <a:rPr lang="en-GB" b="1" dirty="0" err="1"/>
              <a:t>ngzi</a:t>
            </a:r>
            <a:r>
              <a:rPr lang="en-GB" b="1" dirty="0"/>
              <a:t>    </a:t>
            </a:r>
            <a:r>
              <a:rPr lang="en-GB" b="1" dirty="0" smtClean="0"/>
              <a:t> </a:t>
            </a:r>
            <a:r>
              <a:rPr lang="zh-CN" altLang="en-US" b="1" dirty="0" smtClean="0"/>
              <a:t>名字</a:t>
            </a:r>
            <a:r>
              <a:rPr lang="en-GB" b="1" dirty="0" smtClean="0"/>
              <a:t>      </a:t>
            </a:r>
            <a:r>
              <a:rPr lang="en-GB" b="1" dirty="0"/>
              <a:t>name</a:t>
            </a:r>
            <a:endParaRPr lang="en-GB" dirty="0"/>
          </a:p>
          <a:p>
            <a:r>
              <a:rPr lang="en-GB" b="1" dirty="0" err="1"/>
              <a:t>gu</a:t>
            </a:r>
            <a:r>
              <a:rPr lang="en-US" altLang="zh-CN" b="1" dirty="0"/>
              <a:t>ì</a:t>
            </a:r>
            <a:r>
              <a:rPr lang="en-GB" b="1" dirty="0"/>
              <a:t>     </a:t>
            </a:r>
            <a:r>
              <a:rPr lang="en-GB" b="1" dirty="0" smtClean="0"/>
              <a:t>      </a:t>
            </a:r>
            <a:r>
              <a:rPr lang="zh-CN" altLang="en-US" b="1" dirty="0" smtClean="0"/>
              <a:t>贵</a:t>
            </a:r>
            <a:r>
              <a:rPr lang="en-GB" b="1" dirty="0" smtClean="0"/>
              <a:t>         </a:t>
            </a:r>
            <a:r>
              <a:rPr lang="en-GB" b="1" dirty="0"/>
              <a:t>honoured</a:t>
            </a:r>
            <a:endParaRPr lang="en-GB" dirty="0"/>
          </a:p>
          <a:p>
            <a:r>
              <a:rPr lang="en-GB" altLang="zh-CN" b="1" dirty="0"/>
              <a:t>x</a:t>
            </a:r>
            <a:r>
              <a:rPr lang="en-US" altLang="zh-CN" b="1" dirty="0" smtClean="0"/>
              <a:t>ì</a:t>
            </a:r>
            <a:r>
              <a:rPr lang="en-GB" b="1" dirty="0" err="1" smtClean="0"/>
              <a:t>ng</a:t>
            </a:r>
            <a:r>
              <a:rPr lang="en-GB" b="1" dirty="0" smtClean="0"/>
              <a:t>         </a:t>
            </a:r>
            <a:r>
              <a:rPr lang="zh-CN" altLang="en-US" b="1" dirty="0" smtClean="0"/>
              <a:t>姓</a:t>
            </a:r>
            <a:r>
              <a:rPr lang="en-GB" b="1" dirty="0" smtClean="0"/>
              <a:t>         </a:t>
            </a:r>
            <a:r>
              <a:rPr lang="en-GB" b="1" dirty="0"/>
              <a:t>to take the surname of</a:t>
            </a:r>
            <a:endParaRPr lang="en-GB" dirty="0"/>
          </a:p>
          <a:p>
            <a:r>
              <a:rPr lang="en-GB" b="1" dirty="0" err="1"/>
              <a:t>rènshi</a:t>
            </a:r>
            <a:r>
              <a:rPr lang="en-GB" b="1" dirty="0"/>
              <a:t>   </a:t>
            </a:r>
            <a:r>
              <a:rPr lang="en-GB" b="1" dirty="0" smtClean="0"/>
              <a:t>   </a:t>
            </a:r>
            <a:r>
              <a:rPr lang="zh-CN" altLang="en-US" b="1" dirty="0"/>
              <a:t>认识</a:t>
            </a:r>
            <a:r>
              <a:rPr lang="en-GB" b="1" dirty="0"/>
              <a:t>     </a:t>
            </a:r>
            <a:r>
              <a:rPr lang="en-GB" b="1" dirty="0" smtClean="0"/>
              <a:t> </a:t>
            </a:r>
            <a:r>
              <a:rPr lang="en-GB" b="1" dirty="0"/>
              <a:t>to know </a:t>
            </a:r>
            <a:endParaRPr lang="en-GB" dirty="0"/>
          </a:p>
          <a:p>
            <a:r>
              <a:rPr lang="en-GB" b="1" dirty="0" err="1"/>
              <a:t>h</a:t>
            </a:r>
            <a:r>
              <a:rPr lang="en-GB" b="1" dirty="0" err="1" smtClean="0"/>
              <a:t>ěn</a:t>
            </a:r>
            <a:r>
              <a:rPr lang="en-GB" b="1" dirty="0" smtClean="0"/>
              <a:t>          </a:t>
            </a:r>
            <a:r>
              <a:rPr lang="zh-CN" altLang="en-US" b="1" dirty="0" smtClean="0"/>
              <a:t>很         </a:t>
            </a:r>
            <a:r>
              <a:rPr lang="en-US" altLang="zh-CN" b="1" dirty="0" smtClean="0"/>
              <a:t>very</a:t>
            </a:r>
            <a:endParaRPr lang="en-GB" b="1" dirty="0"/>
          </a:p>
          <a:p>
            <a:r>
              <a:rPr lang="en-GB" b="1" dirty="0" smtClean="0"/>
              <a:t>g</a:t>
            </a:r>
            <a:r>
              <a:rPr lang="en-US" altLang="zh-CN" b="1" dirty="0"/>
              <a:t>ā</a:t>
            </a:r>
            <a:r>
              <a:rPr lang="en-GB" b="1" dirty="0"/>
              <a:t>ox</a:t>
            </a:r>
            <a:r>
              <a:rPr lang="en-US" altLang="zh-CN" b="1" dirty="0"/>
              <a:t>ì</a:t>
            </a:r>
            <a:r>
              <a:rPr lang="en-GB" b="1" dirty="0" err="1"/>
              <a:t>ng</a:t>
            </a:r>
            <a:r>
              <a:rPr lang="en-GB" b="1" dirty="0"/>
              <a:t>   </a:t>
            </a:r>
            <a:r>
              <a:rPr lang="zh-CN" altLang="en-US" b="1" dirty="0" smtClean="0"/>
              <a:t>高兴</a:t>
            </a:r>
            <a:r>
              <a:rPr lang="en-GB" b="1" dirty="0" smtClean="0"/>
              <a:t>      glad</a:t>
            </a:r>
            <a:endParaRPr lang="en-GB" dirty="0"/>
          </a:p>
          <a:p>
            <a:r>
              <a:rPr lang="en-GB" b="1" dirty="0" err="1"/>
              <a:t>yě</a:t>
            </a:r>
            <a:r>
              <a:rPr lang="en-GB" b="1" dirty="0"/>
              <a:t>            </a:t>
            </a:r>
            <a:r>
              <a:rPr lang="en-GB" b="1" dirty="0" smtClean="0"/>
              <a:t> </a:t>
            </a:r>
            <a:r>
              <a:rPr lang="zh-CN" altLang="en-US" b="1" dirty="0"/>
              <a:t>也</a:t>
            </a:r>
            <a:r>
              <a:rPr lang="en-GB" b="1" dirty="0"/>
              <a:t>        </a:t>
            </a:r>
            <a:r>
              <a:rPr lang="en-GB" b="1" dirty="0" smtClean="0"/>
              <a:t>also</a:t>
            </a:r>
            <a:r>
              <a:rPr lang="en-GB" b="1" dirty="0"/>
              <a:t>, </a:t>
            </a:r>
            <a:r>
              <a:rPr lang="en-GB" b="1" dirty="0" smtClean="0"/>
              <a:t>too</a:t>
            </a:r>
            <a:endParaRPr lang="en-GB" dirty="0"/>
          </a:p>
        </p:txBody>
      </p:sp>
      <p:pic>
        <p:nvPicPr>
          <p:cNvPr id="1026" name="Picture 2" descr="http://img2.ooopic.cn/uploadfilepic/sheji/2008-12-08/OOOPIC2_yunloveyu_20081208435404121e1e42f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61048"/>
            <a:ext cx="1656184" cy="17281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photocdn.sohu.com/20110918/Img31970979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861048"/>
            <a:ext cx="1800200" cy="18268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54256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altLang="zh-CN" dirty="0" smtClean="0"/>
          </a:p>
          <a:p>
            <a:r>
              <a:rPr lang="en-GB" altLang="zh-CN" sz="3200" b="1" dirty="0" err="1" smtClean="0"/>
              <a:t>Nín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/>
              <a:t>guì</a:t>
            </a:r>
            <a:r>
              <a:rPr lang="en-GB" altLang="zh-CN" sz="3200" b="1" dirty="0"/>
              <a:t> </a:t>
            </a:r>
            <a:r>
              <a:rPr lang="en-GB" altLang="zh-CN" sz="3200" b="1" dirty="0" err="1" smtClean="0"/>
              <a:t>xìng</a:t>
            </a:r>
            <a:r>
              <a:rPr lang="zh-CN" altLang="en-US" sz="3200" b="1" dirty="0" smtClean="0"/>
              <a:t>。                      您贵姓？</a:t>
            </a:r>
            <a:endParaRPr lang="en-GB" altLang="zh-CN" sz="3200" b="1" dirty="0"/>
          </a:p>
          <a:p>
            <a:pPr>
              <a:buNone/>
            </a:pPr>
            <a:endParaRPr lang="en-GB" sz="3200" b="1" dirty="0"/>
          </a:p>
          <a:p>
            <a:r>
              <a:rPr lang="en-GB" sz="3200" b="1" dirty="0" err="1" smtClean="0"/>
              <a:t>Nǐ</a:t>
            </a:r>
            <a:r>
              <a:rPr lang="en-GB" sz="3200" b="1" dirty="0" smtClean="0"/>
              <a:t>  </a:t>
            </a:r>
            <a:r>
              <a:rPr lang="en-GB" sz="3200" b="1" dirty="0" err="1"/>
              <a:t>jiào</a:t>
            </a:r>
            <a:r>
              <a:rPr lang="en-GB" sz="3200" b="1" dirty="0"/>
              <a:t> </a:t>
            </a:r>
            <a:r>
              <a:rPr lang="en-GB" sz="3200" b="1" dirty="0" err="1" smtClean="0"/>
              <a:t>shénme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míngzi</a:t>
            </a:r>
            <a:r>
              <a:rPr lang="en-GB" sz="3200" b="1" dirty="0" smtClean="0"/>
              <a:t>.   </a:t>
            </a:r>
            <a:r>
              <a:rPr lang="zh-CN" altLang="en-US" sz="3200" b="1" dirty="0" smtClean="0"/>
              <a:t>你叫什么名字？</a:t>
            </a:r>
            <a:endParaRPr lang="en-US" altLang="zh-CN" sz="3200" b="1" dirty="0" smtClean="0"/>
          </a:p>
          <a:p>
            <a:endParaRPr lang="en-GB" altLang="zh-CN" sz="3200" b="1" dirty="0" smtClean="0"/>
          </a:p>
          <a:p>
            <a:r>
              <a:rPr lang="en-GB" altLang="zh-CN" sz="3200" b="1" dirty="0" err="1" smtClean="0"/>
              <a:t>Wǒ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/>
              <a:t>jiào</a:t>
            </a:r>
            <a:r>
              <a:rPr lang="en-GB" altLang="zh-CN" sz="3200" b="1" dirty="0"/>
              <a:t> </a:t>
            </a:r>
            <a:r>
              <a:rPr lang="en-US" altLang="zh-CN" sz="3200" b="1" dirty="0" smtClean="0">
                <a:solidFill>
                  <a:srgbClr val="FF0000"/>
                </a:solidFill>
              </a:rPr>
              <a:t>Liu </a:t>
            </a:r>
            <a:r>
              <a:rPr lang="en-GB" altLang="zh-CN" sz="3200" b="1" dirty="0" err="1" smtClean="0">
                <a:solidFill>
                  <a:schemeClr val="accent2"/>
                </a:solidFill>
              </a:rPr>
              <a:t>Dongqing</a:t>
            </a:r>
            <a:r>
              <a:rPr lang="zh-CN" altLang="en-GB" sz="3200" b="1" dirty="0" smtClean="0"/>
              <a:t>。       </a:t>
            </a:r>
            <a:r>
              <a:rPr lang="zh-CN" altLang="en-US" sz="3200" b="1" dirty="0" smtClean="0"/>
              <a:t>我叫刘东青。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 err="1" smtClean="0"/>
              <a:t>Rènshi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/>
              <a:t>nǐ</a:t>
            </a:r>
            <a:r>
              <a:rPr lang="en-US" altLang="zh-CN" sz="3200" b="1" dirty="0"/>
              <a:t> </a:t>
            </a:r>
            <a:r>
              <a:rPr lang="en-US" altLang="zh-CN" sz="3200" b="1" dirty="0" err="1"/>
              <a:t>hěn</a:t>
            </a:r>
            <a:r>
              <a:rPr lang="en-US" altLang="zh-CN" sz="3200" b="1" dirty="0"/>
              <a:t> </a:t>
            </a:r>
            <a:r>
              <a:rPr lang="en-US" altLang="zh-CN" sz="3200" b="1" dirty="0" err="1" smtClean="0"/>
              <a:t>gāoxìng</a:t>
            </a:r>
            <a:r>
              <a:rPr lang="zh-CN" altLang="en-US" sz="3200" b="1" dirty="0" smtClean="0"/>
              <a:t>。   认识你很高兴。</a:t>
            </a:r>
            <a:endParaRPr lang="en-US" altLang="zh-CN" sz="3200" b="1" dirty="0" smtClean="0"/>
          </a:p>
          <a:p>
            <a:endParaRPr lang="en-GB" sz="3200" b="1" dirty="0"/>
          </a:p>
        </p:txBody>
      </p:sp>
    </p:spTree>
    <p:extLst>
      <p:ext uri="{BB962C8B-B14F-4D97-AF65-F5344CB8AC3E}">
        <p14:creationId xmlns="" xmlns:p14="http://schemas.microsoft.com/office/powerpoint/2010/main" val="26670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sz="2800" b="1" dirty="0" smtClean="0"/>
              <a:t>A:  </a:t>
            </a:r>
            <a:r>
              <a:rPr lang="en-GB" altLang="zh-CN" sz="2800" b="1" dirty="0" err="1" smtClean="0"/>
              <a:t>Nín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/>
              <a:t>guì</a:t>
            </a:r>
            <a:r>
              <a:rPr lang="en-GB" altLang="zh-CN" sz="2800" b="1" dirty="0"/>
              <a:t> </a:t>
            </a:r>
            <a:r>
              <a:rPr lang="en-GB" altLang="zh-CN" sz="2800" b="1" dirty="0" err="1" smtClean="0"/>
              <a:t>xìng</a:t>
            </a:r>
            <a:r>
              <a:rPr lang="en-US" altLang="zh-CN" sz="2800" b="1" dirty="0"/>
              <a:t>?</a:t>
            </a:r>
            <a:r>
              <a:rPr lang="zh-CN" altLang="en-US" sz="2800" b="1" dirty="0" smtClean="0"/>
              <a:t>           </a:t>
            </a:r>
            <a:endParaRPr lang="en-US" altLang="zh-CN" sz="2800" b="1" dirty="0" smtClean="0"/>
          </a:p>
          <a:p>
            <a:r>
              <a:rPr lang="en-US" altLang="zh-CN" sz="2800" b="1" dirty="0"/>
              <a:t>B:  </a:t>
            </a:r>
            <a:r>
              <a:rPr lang="en-US" altLang="zh-CN" sz="2800" b="1" dirty="0" err="1" smtClean="0"/>
              <a:t>Wǒ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xìng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>
                <a:solidFill>
                  <a:schemeClr val="accent2"/>
                </a:solidFill>
              </a:rPr>
              <a:t>Mèng</a:t>
            </a:r>
            <a:r>
              <a:rPr lang="en-US" altLang="zh-CN" sz="2800" b="1" dirty="0" smtClean="0"/>
              <a:t>. </a:t>
            </a:r>
            <a:r>
              <a:rPr lang="en-GB" sz="2800" b="1" dirty="0" err="1" smtClean="0"/>
              <a:t>Nǐ</a:t>
            </a:r>
            <a:r>
              <a:rPr lang="en-GB" sz="2800" b="1" dirty="0" smtClean="0"/>
              <a:t>  </a:t>
            </a:r>
            <a:r>
              <a:rPr lang="en-GB" sz="2800" b="1" dirty="0" err="1"/>
              <a:t>jiào</a:t>
            </a:r>
            <a:r>
              <a:rPr lang="en-GB" sz="2800" b="1" dirty="0"/>
              <a:t> </a:t>
            </a:r>
            <a:r>
              <a:rPr lang="en-GB" sz="2800" b="1" dirty="0" err="1" smtClean="0"/>
              <a:t>shénme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míngzi</a:t>
            </a:r>
            <a:r>
              <a:rPr lang="en-GB" sz="2800" b="1" dirty="0" smtClean="0"/>
              <a:t>.      </a:t>
            </a:r>
          </a:p>
          <a:p>
            <a:r>
              <a:rPr lang="en-US" altLang="zh-CN" sz="2800" b="1" dirty="0" smtClean="0"/>
              <a:t>A</a:t>
            </a:r>
            <a:r>
              <a:rPr lang="zh-CN" altLang="en-US" sz="2800" b="1" dirty="0" smtClean="0"/>
              <a:t>：</a:t>
            </a:r>
            <a:r>
              <a:rPr lang="en-GB" altLang="zh-CN" sz="2800" b="1" dirty="0" err="1" smtClean="0"/>
              <a:t>Wǒ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/>
              <a:t>jiào</a:t>
            </a:r>
            <a:r>
              <a:rPr lang="en-GB" altLang="zh-CN" sz="2800" b="1" dirty="0"/>
              <a:t> </a:t>
            </a:r>
            <a:r>
              <a:rPr lang="en-GB" altLang="zh-CN" sz="2800" b="1" dirty="0">
                <a:solidFill>
                  <a:schemeClr val="accent1"/>
                </a:solidFill>
              </a:rPr>
              <a:t> </a:t>
            </a:r>
            <a:r>
              <a:rPr lang="en-GB" altLang="zh-CN" sz="2800" b="1" dirty="0" err="1" smtClean="0">
                <a:solidFill>
                  <a:schemeClr val="accent2"/>
                </a:solidFill>
              </a:rPr>
              <a:t>Liú</a:t>
            </a:r>
            <a:r>
              <a:rPr lang="en-GB" altLang="zh-CN" sz="2800" b="1" dirty="0" smtClean="0">
                <a:solidFill>
                  <a:schemeClr val="accent2"/>
                </a:solidFill>
              </a:rPr>
              <a:t> </a:t>
            </a:r>
            <a:r>
              <a:rPr lang="en-GB" altLang="zh-CN" sz="2800" b="1" dirty="0" err="1" smtClean="0">
                <a:solidFill>
                  <a:schemeClr val="accent2"/>
                </a:solidFill>
              </a:rPr>
              <a:t>Míng</a:t>
            </a:r>
            <a:r>
              <a:rPr lang="en-GB" altLang="zh-CN" sz="2800" b="1" dirty="0" smtClean="0">
                <a:solidFill>
                  <a:schemeClr val="accent2"/>
                </a:solidFill>
              </a:rPr>
              <a:t> </a:t>
            </a:r>
            <a:r>
              <a:rPr lang="zh-CN" altLang="en-GB" sz="2800" b="1" dirty="0" smtClean="0"/>
              <a:t>。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B</a:t>
            </a:r>
            <a:r>
              <a:rPr lang="zh-CN" altLang="en-US" sz="2800" b="1" dirty="0" smtClean="0"/>
              <a:t>：</a:t>
            </a:r>
            <a:r>
              <a:rPr lang="en-US" altLang="zh-CN" sz="2800" b="1" dirty="0" err="1" smtClean="0"/>
              <a:t>Rènshi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nǐ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hěn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gāoxìng</a:t>
            </a:r>
            <a:r>
              <a:rPr lang="zh-CN" altLang="en-US" sz="2800" b="1" dirty="0" smtClean="0"/>
              <a:t>。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A</a:t>
            </a:r>
            <a:r>
              <a:rPr lang="zh-CN" altLang="en-US" sz="2800" b="1" dirty="0" smtClean="0"/>
              <a:t>：</a:t>
            </a:r>
            <a:r>
              <a:rPr lang="en-GB" altLang="zh-CN" sz="2800" b="1" dirty="0" err="1" smtClean="0"/>
              <a:t>Rènshi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nǐ</a:t>
            </a:r>
            <a:r>
              <a:rPr lang="zh-CN" altLang="en-GB" sz="2800" b="1" dirty="0" smtClean="0"/>
              <a:t>，</a:t>
            </a:r>
            <a:r>
              <a:rPr lang="en-GB" altLang="zh-CN" sz="2800" b="1" dirty="0" err="1"/>
              <a:t>wǒ</a:t>
            </a:r>
            <a:r>
              <a:rPr lang="en-GB" altLang="zh-CN" sz="2800" b="1" dirty="0"/>
              <a:t> </a:t>
            </a:r>
            <a:r>
              <a:rPr lang="en-GB" altLang="zh-CN" sz="2800" b="1" dirty="0" err="1"/>
              <a:t>yě</a:t>
            </a:r>
            <a:r>
              <a:rPr lang="en-GB" altLang="zh-CN" sz="2800" b="1" dirty="0"/>
              <a:t> </a:t>
            </a:r>
            <a:r>
              <a:rPr lang="en-GB" altLang="zh-CN" sz="2800" b="1" dirty="0" err="1"/>
              <a:t>hěn</a:t>
            </a:r>
            <a:r>
              <a:rPr lang="en-GB" altLang="zh-CN" sz="2800" b="1" dirty="0"/>
              <a:t> </a:t>
            </a:r>
            <a:r>
              <a:rPr lang="en-GB" altLang="zh-CN" sz="2800" b="1" dirty="0" err="1" smtClean="0"/>
              <a:t>gāoxìng</a:t>
            </a:r>
            <a:r>
              <a:rPr lang="zh-CN" altLang="en-GB" sz="2800" b="1" dirty="0" smtClean="0"/>
              <a:t>。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A:</a:t>
            </a:r>
            <a:r>
              <a:rPr lang="zh-CN" altLang="en-US" sz="2800" b="1" dirty="0" smtClean="0"/>
              <a:t>您贵姓？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B:</a:t>
            </a:r>
            <a:r>
              <a:rPr lang="zh-CN" altLang="en-US" sz="2800" b="1" dirty="0" smtClean="0"/>
              <a:t>我姓</a:t>
            </a:r>
            <a:r>
              <a:rPr lang="zh-CN" altLang="en-US" sz="2800" b="1" dirty="0" smtClean="0">
                <a:solidFill>
                  <a:schemeClr val="accent2"/>
                </a:solidFill>
              </a:rPr>
              <a:t>孟</a:t>
            </a:r>
            <a:r>
              <a:rPr lang="zh-CN" altLang="en-US" sz="2800" b="1" dirty="0" smtClean="0"/>
              <a:t>。你叫什么名字？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A:</a:t>
            </a:r>
            <a:r>
              <a:rPr lang="zh-CN" altLang="en-US" sz="2800" b="1" dirty="0" smtClean="0"/>
              <a:t>我叫</a:t>
            </a:r>
            <a:r>
              <a:rPr lang="zh-CN" altLang="en-US" sz="2800" b="1" dirty="0" smtClean="0">
                <a:solidFill>
                  <a:schemeClr val="accent2"/>
                </a:solidFill>
              </a:rPr>
              <a:t>刘明</a:t>
            </a:r>
            <a:r>
              <a:rPr lang="zh-CN" altLang="en-US" sz="2800" b="1" dirty="0" smtClean="0"/>
              <a:t>。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B:</a:t>
            </a:r>
            <a:r>
              <a:rPr lang="zh-CN" altLang="en-US" sz="2800" b="1" dirty="0" smtClean="0"/>
              <a:t>认识你很高兴。</a:t>
            </a:r>
            <a:r>
              <a:rPr lang="en-US" altLang="zh-CN" sz="2800" b="1" dirty="0" smtClean="0"/>
              <a:t>                                    </a:t>
            </a:r>
          </a:p>
          <a:p>
            <a:r>
              <a:rPr lang="en-US" altLang="zh-CN" sz="2800" b="1" dirty="0" smtClean="0"/>
              <a:t>A:</a:t>
            </a:r>
            <a:r>
              <a:rPr lang="zh-CN" altLang="en-US" sz="2800" b="1" dirty="0" smtClean="0"/>
              <a:t>认识你，我也很高兴。</a:t>
            </a:r>
            <a:endParaRPr lang="en-US" altLang="zh-CN" sz="2800" b="1" dirty="0" smtClean="0"/>
          </a:p>
          <a:p>
            <a:endParaRPr lang="en-GB" sz="2800" b="1" dirty="0"/>
          </a:p>
        </p:txBody>
      </p:sp>
    </p:spTree>
    <p:extLst>
      <p:ext uri="{BB962C8B-B14F-4D97-AF65-F5344CB8AC3E}">
        <p14:creationId xmlns="" xmlns:p14="http://schemas.microsoft.com/office/powerpoint/2010/main" val="1047403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sz="quarter" idx="1"/>
          </p:nvPr>
        </p:nvSpPr>
        <p:spPr>
          <a:xfrm>
            <a:off x="457200" y="214290"/>
            <a:ext cx="8229600" cy="5793001"/>
          </a:xfrm>
        </p:spPr>
        <p:txBody>
          <a:bodyPr/>
          <a:lstStyle/>
          <a:p>
            <a:endParaRPr lang="en-US" altLang="zh-CN" dirty="0" smtClean="0"/>
          </a:p>
          <a:p>
            <a:r>
              <a:rPr lang="en-US" altLang="zh-CN" sz="4000" b="1" dirty="0" err="1" smtClean="0">
                <a:solidFill>
                  <a:schemeClr val="tx1"/>
                </a:solidFill>
              </a:rPr>
              <a:t>Nǐ</a:t>
            </a:r>
            <a:r>
              <a:rPr lang="en-US" altLang="zh-CN" sz="4000" b="1" dirty="0" smtClean="0">
                <a:solidFill>
                  <a:schemeClr val="tx1"/>
                </a:solidFill>
              </a:rPr>
              <a:t> </a:t>
            </a:r>
            <a:r>
              <a:rPr lang="en-US" altLang="zh-CN" sz="4000" b="1" dirty="0" err="1" smtClean="0">
                <a:solidFill>
                  <a:schemeClr val="tx1"/>
                </a:solidFill>
              </a:rPr>
              <a:t>shì</a:t>
            </a:r>
            <a:r>
              <a:rPr lang="en-US" altLang="zh-CN" sz="4000" b="1" dirty="0" smtClean="0">
                <a:solidFill>
                  <a:schemeClr val="tx1"/>
                </a:solidFill>
              </a:rPr>
              <a:t> </a:t>
            </a:r>
            <a:r>
              <a:rPr lang="en-US" altLang="zh-CN" sz="4000" b="1" dirty="0" err="1" smtClean="0">
                <a:solidFill>
                  <a:schemeClr val="tx1"/>
                </a:solidFill>
              </a:rPr>
              <a:t>nǎ</a:t>
            </a:r>
            <a:r>
              <a:rPr lang="en-US" altLang="zh-CN" sz="4000" b="1" dirty="0" smtClean="0">
                <a:solidFill>
                  <a:schemeClr val="tx1"/>
                </a:solidFill>
              </a:rPr>
              <a:t> </a:t>
            </a:r>
            <a:r>
              <a:rPr lang="en-US" altLang="zh-CN" sz="4000" b="1" dirty="0" err="1" smtClean="0">
                <a:solidFill>
                  <a:schemeClr val="tx1"/>
                </a:solidFill>
              </a:rPr>
              <a:t>guó</a:t>
            </a:r>
            <a:r>
              <a:rPr lang="en-US" altLang="zh-CN" sz="4000" b="1" dirty="0" smtClean="0">
                <a:solidFill>
                  <a:schemeClr val="tx1"/>
                </a:solidFill>
              </a:rPr>
              <a:t> </a:t>
            </a:r>
            <a:r>
              <a:rPr lang="en-US" altLang="zh-CN" sz="4000" b="1" dirty="0" err="1" smtClean="0">
                <a:solidFill>
                  <a:schemeClr val="tx1"/>
                </a:solidFill>
              </a:rPr>
              <a:t>rén</a:t>
            </a:r>
            <a:r>
              <a:rPr lang="en-US" altLang="zh-CN" sz="4000" b="1" dirty="0" smtClean="0">
                <a:solidFill>
                  <a:schemeClr val="tx1"/>
                </a:solidFill>
              </a:rPr>
              <a:t> </a:t>
            </a:r>
            <a:r>
              <a:rPr lang="zh-CN" altLang="en-US" sz="4000" b="1" dirty="0" smtClean="0">
                <a:solidFill>
                  <a:schemeClr val="tx1"/>
                </a:solidFill>
              </a:rPr>
              <a:t>？你是哪国人？</a:t>
            </a:r>
            <a:endParaRPr lang="zh-CN" altLang="en-US" sz="4000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714488"/>
            <a:ext cx="6981825" cy="3824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79542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US" dirty="0" smtClean="0">
                <a:solidFill>
                  <a:srgbClr val="C00000"/>
                </a:solidFill>
                <a:effectLst/>
              </a:rPr>
              <a:t>key 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words</a:t>
            </a:r>
            <a:r>
              <a:rPr lang="en-GB" dirty="0">
                <a:solidFill>
                  <a:srgbClr val="C00000"/>
                </a:solidFill>
                <a:effectLst/>
              </a:rPr>
              <a:t/>
            </a:r>
            <a:br>
              <a:rPr lang="en-GB" dirty="0">
                <a:solidFill>
                  <a:srgbClr val="C00000"/>
                </a:solidFill>
                <a:effectLst/>
              </a:rPr>
            </a:br>
            <a:r>
              <a:rPr lang="en-GB" dirty="0" smtClean="0">
                <a:solidFill>
                  <a:srgbClr val="C00000"/>
                </a:solidFill>
                <a:effectLst/>
              </a:rPr>
              <a:t> 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r>
              <a:rPr lang="en-GB" b="1" dirty="0" err="1"/>
              <a:t>shì</a:t>
            </a:r>
            <a:r>
              <a:rPr lang="en-GB" b="1" dirty="0"/>
              <a:t>   </a:t>
            </a:r>
            <a:r>
              <a:rPr lang="en-GB" b="1" dirty="0" smtClean="0"/>
              <a:t>               </a:t>
            </a:r>
            <a:r>
              <a:rPr lang="zh-CN" altLang="en-US" b="1" dirty="0" smtClean="0"/>
              <a:t>是                  </a:t>
            </a:r>
            <a:r>
              <a:rPr lang="en-US" altLang="zh-CN" b="1" dirty="0" smtClean="0"/>
              <a:t>to be</a:t>
            </a:r>
            <a:r>
              <a:rPr lang="en-GB" b="1" dirty="0" smtClean="0"/>
              <a:t> </a:t>
            </a:r>
          </a:p>
          <a:p>
            <a:r>
              <a:rPr lang="en-GB" b="1" dirty="0" err="1" smtClean="0"/>
              <a:t>nǎ</a:t>
            </a:r>
            <a:r>
              <a:rPr lang="en-GB" b="1" dirty="0" smtClean="0"/>
              <a:t>                   </a:t>
            </a:r>
            <a:r>
              <a:rPr lang="zh-CN" altLang="en-US" b="1" dirty="0" smtClean="0"/>
              <a:t>哪                 </a:t>
            </a:r>
            <a:r>
              <a:rPr lang="en-US" altLang="zh-CN" b="1" dirty="0" smtClean="0"/>
              <a:t>which</a:t>
            </a:r>
            <a:endParaRPr lang="en-GB" b="1" dirty="0" smtClean="0"/>
          </a:p>
          <a:p>
            <a:r>
              <a:rPr lang="en-GB" b="1" dirty="0" err="1" smtClean="0"/>
              <a:t>guó</a:t>
            </a:r>
            <a:r>
              <a:rPr lang="en-GB" b="1" dirty="0" smtClean="0"/>
              <a:t>                 </a:t>
            </a:r>
            <a:r>
              <a:rPr lang="zh-CN" altLang="en-US" b="1" dirty="0" smtClean="0"/>
              <a:t>国                 </a:t>
            </a:r>
            <a:r>
              <a:rPr lang="en-US" altLang="zh-CN" b="1" dirty="0" smtClean="0"/>
              <a:t>country</a:t>
            </a:r>
            <a:endParaRPr lang="en-GB" b="1" dirty="0" smtClean="0"/>
          </a:p>
          <a:p>
            <a:r>
              <a:rPr lang="en-GB" b="1" dirty="0" err="1" smtClean="0"/>
              <a:t>rén</a:t>
            </a:r>
            <a:r>
              <a:rPr lang="en-GB" b="1" dirty="0" smtClean="0"/>
              <a:t>                  </a:t>
            </a:r>
            <a:r>
              <a:rPr lang="zh-CN" altLang="en-US" b="1" dirty="0" smtClean="0"/>
              <a:t>人                 </a:t>
            </a:r>
            <a:r>
              <a:rPr lang="en-US" altLang="zh-CN" b="1" dirty="0" smtClean="0"/>
              <a:t>person</a:t>
            </a:r>
            <a:endParaRPr lang="en-GB" b="1" dirty="0" smtClean="0"/>
          </a:p>
          <a:p>
            <a:r>
              <a:rPr lang="en-GB" b="1" dirty="0" err="1"/>
              <a:t>Z</a:t>
            </a:r>
            <a:r>
              <a:rPr lang="en-GB" b="1" dirty="0" err="1" smtClean="0"/>
              <a:t>hōngguó</a:t>
            </a:r>
            <a:r>
              <a:rPr lang="en-GB" b="1" dirty="0" smtClean="0"/>
              <a:t>       </a:t>
            </a:r>
            <a:r>
              <a:rPr lang="zh-CN" altLang="en-US" b="1" dirty="0" smtClean="0"/>
              <a:t>中国              </a:t>
            </a:r>
            <a:r>
              <a:rPr lang="en-US" altLang="zh-CN" b="1" dirty="0" smtClean="0"/>
              <a:t>China</a:t>
            </a:r>
            <a:r>
              <a:rPr lang="zh-CN" altLang="en-US" b="1" dirty="0" smtClean="0"/>
              <a:t>      </a:t>
            </a:r>
            <a:endParaRPr lang="en-GB" b="1" dirty="0" smtClean="0"/>
          </a:p>
          <a:p>
            <a:r>
              <a:rPr lang="en-GB" b="1" dirty="0" err="1"/>
              <a:t>Y</a:t>
            </a:r>
            <a:r>
              <a:rPr lang="en-GB" b="1" dirty="0" err="1" smtClean="0"/>
              <a:t>īngguó</a:t>
            </a:r>
            <a:r>
              <a:rPr lang="en-GB" b="1" dirty="0" smtClean="0"/>
              <a:t>          </a:t>
            </a:r>
            <a:r>
              <a:rPr lang="zh-CN" altLang="en-US" b="1" dirty="0" smtClean="0"/>
              <a:t>英国       </a:t>
            </a:r>
            <a:r>
              <a:rPr lang="en-GB" altLang="zh-CN" b="1" dirty="0"/>
              <a:t>the </a:t>
            </a:r>
            <a:r>
              <a:rPr lang="en-GB" altLang="zh-CN" b="1" dirty="0" smtClean="0"/>
              <a:t> United  Kingdom</a:t>
            </a:r>
            <a:endParaRPr lang="en-GB" b="1" dirty="0" smtClean="0"/>
          </a:p>
          <a:p>
            <a:r>
              <a:rPr lang="en-GB" b="1" dirty="0" err="1"/>
              <a:t>M</a:t>
            </a:r>
            <a:r>
              <a:rPr lang="en-GB" b="1" dirty="0" err="1" smtClean="0"/>
              <a:t>ěiguó</a:t>
            </a:r>
            <a:r>
              <a:rPr lang="en-GB" b="1" dirty="0" smtClean="0"/>
              <a:t>            </a:t>
            </a:r>
            <a:r>
              <a:rPr lang="zh-CN" altLang="en-US" b="1" dirty="0" smtClean="0"/>
              <a:t>美国        </a:t>
            </a:r>
            <a:r>
              <a:rPr lang="en-GB" altLang="zh-CN" b="1" dirty="0"/>
              <a:t>the </a:t>
            </a:r>
            <a:r>
              <a:rPr lang="en-GB" altLang="zh-CN" b="1" dirty="0" smtClean="0"/>
              <a:t> United  State</a:t>
            </a:r>
            <a:endParaRPr lang="en-GB" b="1" dirty="0" smtClean="0"/>
          </a:p>
          <a:p>
            <a:r>
              <a:rPr lang="en-GB" b="1" dirty="0" err="1" smtClean="0"/>
              <a:t>shuí</a:t>
            </a:r>
            <a:r>
              <a:rPr lang="en-GB" b="1" dirty="0" smtClean="0"/>
              <a:t> </a:t>
            </a:r>
            <a:r>
              <a:rPr lang="en-US" b="1" dirty="0" smtClean="0"/>
              <a:t>/</a:t>
            </a:r>
            <a:r>
              <a:rPr lang="en-US" b="1" dirty="0" err="1" smtClean="0"/>
              <a:t>sh</a:t>
            </a:r>
            <a:r>
              <a:rPr lang="en-GB" b="1" dirty="0" err="1" smtClean="0"/>
              <a:t>éi</a:t>
            </a:r>
            <a:r>
              <a:rPr lang="en-GB" b="1" dirty="0" smtClean="0"/>
              <a:t>        </a:t>
            </a:r>
            <a:r>
              <a:rPr lang="zh-CN" altLang="en-US" b="1" dirty="0" smtClean="0"/>
              <a:t>谁                 </a:t>
            </a:r>
            <a:r>
              <a:rPr lang="en-US" altLang="zh-CN" b="1" dirty="0" smtClean="0"/>
              <a:t>who, whom</a:t>
            </a:r>
            <a:endParaRPr lang="en-GB" b="1" dirty="0" smtClean="0"/>
          </a:p>
          <a:p>
            <a:r>
              <a:rPr lang="en-GB" b="1" dirty="0" err="1" smtClean="0"/>
              <a:t>xuésheng</a:t>
            </a:r>
            <a:r>
              <a:rPr lang="en-GB" b="1" dirty="0" smtClean="0"/>
              <a:t>        </a:t>
            </a:r>
            <a:r>
              <a:rPr lang="zh-CN" altLang="en-US" b="1" dirty="0" smtClean="0"/>
              <a:t>学生              </a:t>
            </a:r>
            <a:r>
              <a:rPr lang="en-US" altLang="zh-CN" b="1" dirty="0" smtClean="0"/>
              <a:t>student</a:t>
            </a:r>
            <a:r>
              <a:rPr lang="en-GB" b="1" dirty="0" smtClean="0"/>
              <a:t> </a:t>
            </a:r>
          </a:p>
          <a:p>
            <a:r>
              <a:rPr lang="en-GB" b="1" dirty="0" err="1" smtClean="0"/>
              <a:t>lǎoshī</a:t>
            </a:r>
            <a:r>
              <a:rPr lang="en-GB" b="1" dirty="0" smtClean="0"/>
              <a:t>              </a:t>
            </a:r>
            <a:r>
              <a:rPr lang="zh-CN" altLang="en-US" b="1" dirty="0" smtClean="0"/>
              <a:t>老师</a:t>
            </a:r>
            <a:r>
              <a:rPr lang="en-GB" b="1" dirty="0" smtClean="0"/>
              <a:t>              teacher</a:t>
            </a:r>
          </a:p>
          <a:p>
            <a:r>
              <a:rPr lang="en-GB" b="1" dirty="0" err="1"/>
              <a:t>p</a:t>
            </a:r>
            <a:r>
              <a:rPr lang="en-GB" b="1" dirty="0" err="1" smtClean="0"/>
              <a:t>éngyou</a:t>
            </a:r>
            <a:r>
              <a:rPr lang="en-GB" b="1" dirty="0" smtClean="0"/>
              <a:t>          </a:t>
            </a:r>
            <a:r>
              <a:rPr lang="zh-CN" altLang="en-US" b="1" dirty="0" smtClean="0"/>
              <a:t>朋友              </a:t>
            </a:r>
            <a:r>
              <a:rPr lang="en-US" altLang="zh-CN" b="1" dirty="0" smtClean="0"/>
              <a:t>friend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98913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altLang="zh-CN" dirty="0" smtClean="0"/>
          </a:p>
          <a:p>
            <a:r>
              <a:rPr lang="en-GB" altLang="zh-CN" sz="3200" b="1" dirty="0" err="1" smtClean="0"/>
              <a:t>Nǐ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/>
              <a:t>shì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nǎ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guó</a:t>
            </a:r>
            <a:r>
              <a:rPr lang="en-GB" altLang="zh-CN" sz="3200" b="1" dirty="0"/>
              <a:t> </a:t>
            </a:r>
            <a:r>
              <a:rPr lang="en-GB" altLang="zh-CN" sz="3200" b="1" dirty="0" err="1" smtClean="0"/>
              <a:t>rén</a:t>
            </a:r>
            <a:r>
              <a:rPr lang="en-GB" altLang="zh-CN" sz="3200" b="1" dirty="0" smtClean="0"/>
              <a:t>?           </a:t>
            </a:r>
            <a:r>
              <a:rPr lang="zh-CN" altLang="en-US" sz="3200" b="1" dirty="0" smtClean="0"/>
              <a:t>你是哪国人？</a:t>
            </a:r>
            <a:endParaRPr lang="en-GB" altLang="zh-CN" sz="3200" b="1" dirty="0"/>
          </a:p>
          <a:p>
            <a:endParaRPr lang="en-GB" sz="3200" b="1" dirty="0" smtClean="0"/>
          </a:p>
          <a:p>
            <a:r>
              <a:rPr lang="en-GB" sz="3200" b="1" dirty="0" err="1" smtClean="0"/>
              <a:t>Wǒ</a:t>
            </a:r>
            <a:r>
              <a:rPr lang="en-GB" sz="3200" b="1" dirty="0" smtClean="0"/>
              <a:t> </a:t>
            </a:r>
            <a:r>
              <a:rPr lang="en-GB" sz="3200" b="1" dirty="0" err="1"/>
              <a:t>shì</a:t>
            </a:r>
            <a:r>
              <a:rPr lang="en-GB" sz="3200" b="1" dirty="0"/>
              <a:t> </a:t>
            </a:r>
            <a:r>
              <a:rPr lang="en-GB" sz="3200" b="1" dirty="0" err="1" smtClean="0"/>
              <a:t>Yīngguó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rén</a:t>
            </a:r>
            <a:r>
              <a:rPr lang="zh-CN" altLang="en-US" sz="3200" b="1" dirty="0" smtClean="0"/>
              <a:t>。     我是英国人。</a:t>
            </a:r>
            <a:endParaRPr lang="en-GB" altLang="zh-CN" sz="3200" b="1" dirty="0" smtClean="0"/>
          </a:p>
          <a:p>
            <a:endParaRPr lang="en-US" altLang="zh-CN" sz="3200" b="1" dirty="0" smtClean="0"/>
          </a:p>
          <a:p>
            <a:r>
              <a:rPr lang="en-GB" altLang="zh-CN" sz="3200" b="1" dirty="0" err="1" smtClean="0"/>
              <a:t>Tā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/>
              <a:t>shì</a:t>
            </a:r>
            <a:r>
              <a:rPr lang="en-GB" altLang="zh-CN" sz="3200" b="1" dirty="0"/>
              <a:t> </a:t>
            </a:r>
            <a:r>
              <a:rPr lang="en-GB" altLang="zh-CN" sz="3200" b="1" dirty="0" err="1" smtClean="0"/>
              <a:t>shuí/shéi</a:t>
            </a:r>
            <a:r>
              <a:rPr lang="en-GB" altLang="zh-CN" sz="3200" b="1" dirty="0"/>
              <a:t> </a:t>
            </a:r>
            <a:r>
              <a:rPr lang="en-GB" altLang="zh-CN" sz="3200" b="1" dirty="0" smtClean="0"/>
              <a:t>?            </a:t>
            </a:r>
            <a:r>
              <a:rPr lang="zh-CN" altLang="en-US" sz="3200" b="1" dirty="0" smtClean="0"/>
              <a:t>他是谁？</a:t>
            </a:r>
            <a:endParaRPr lang="en-US" altLang="zh-CN" sz="3200" b="1" dirty="0" smtClean="0"/>
          </a:p>
          <a:p>
            <a:endParaRPr lang="en-GB" altLang="zh-CN" sz="3200" b="1" dirty="0" smtClean="0"/>
          </a:p>
          <a:p>
            <a:r>
              <a:rPr lang="en-GB" altLang="zh-CN" sz="3200" b="1" dirty="0" err="1" smtClean="0"/>
              <a:t>Tā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/>
              <a:t>bú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shì</a:t>
            </a:r>
            <a:r>
              <a:rPr lang="en-GB" altLang="zh-CN" sz="3200" b="1" dirty="0"/>
              <a:t> </a:t>
            </a:r>
            <a:r>
              <a:rPr lang="en-GB" altLang="zh-CN" sz="3200" b="1" dirty="0" err="1" smtClean="0"/>
              <a:t>xuésheng</a:t>
            </a:r>
            <a:r>
              <a:rPr lang="en-GB" altLang="zh-CN" sz="3200" b="1" dirty="0" smtClean="0"/>
              <a:t> </a:t>
            </a:r>
            <a:r>
              <a:rPr lang="zh-CN" altLang="en-GB" sz="3200" b="1" dirty="0"/>
              <a:t>，</a:t>
            </a:r>
            <a:r>
              <a:rPr lang="en-GB" altLang="zh-CN" sz="3200" b="1" dirty="0" err="1"/>
              <a:t>tā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shì</a:t>
            </a:r>
            <a:r>
              <a:rPr lang="en-GB" altLang="zh-CN" sz="3200" b="1" dirty="0"/>
              <a:t> </a:t>
            </a:r>
            <a:r>
              <a:rPr lang="en-GB" altLang="zh-CN" sz="3200" b="1" dirty="0" err="1" smtClean="0"/>
              <a:t>lǎoshī</a:t>
            </a:r>
            <a:r>
              <a:rPr lang="en-GB" altLang="zh-CN" sz="3200" b="1" dirty="0" smtClean="0"/>
              <a:t> </a:t>
            </a:r>
            <a:r>
              <a:rPr lang="zh-CN" altLang="en-GB" sz="3200" b="1" dirty="0" smtClean="0"/>
              <a:t>。    </a:t>
            </a:r>
            <a:endParaRPr lang="en-US" altLang="zh-CN" sz="3200" b="1" dirty="0" smtClean="0"/>
          </a:p>
          <a:p>
            <a:r>
              <a:rPr lang="en-US" altLang="zh-CN" sz="3200" b="1" dirty="0" smtClean="0"/>
              <a:t>                    </a:t>
            </a:r>
            <a:r>
              <a:rPr lang="zh-CN" altLang="en-US" sz="3200" b="1" dirty="0" smtClean="0"/>
              <a:t>她不是学生，她是老师</a:t>
            </a:r>
            <a:r>
              <a:rPr lang="zh-CN" altLang="en-US" dirty="0" smtClean="0"/>
              <a:t>。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28907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endParaRPr lang="en-GB" altLang="zh-CN" dirty="0" smtClean="0"/>
          </a:p>
          <a:p>
            <a:r>
              <a:rPr lang="en-GB" altLang="zh-CN" sz="3200" b="1" dirty="0"/>
              <a:t>A</a:t>
            </a:r>
            <a:r>
              <a:rPr lang="en-GB" altLang="zh-CN" sz="3200" b="1" dirty="0" smtClean="0"/>
              <a:t>:  </a:t>
            </a:r>
            <a:r>
              <a:rPr lang="en-GB" altLang="zh-CN" sz="3200" b="1" dirty="0" err="1"/>
              <a:t>Nǐ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shì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nǎ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guó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rén</a:t>
            </a:r>
            <a:r>
              <a:rPr lang="en-GB" altLang="zh-CN" sz="3200" b="1" dirty="0"/>
              <a:t>?           </a:t>
            </a:r>
            <a:r>
              <a:rPr lang="zh-CN" altLang="en-US" sz="3200" b="1" dirty="0"/>
              <a:t>你是哪国人？</a:t>
            </a:r>
            <a:endParaRPr lang="en-GB" altLang="zh-CN" sz="3200" b="1" dirty="0"/>
          </a:p>
          <a:p>
            <a:r>
              <a:rPr lang="en-US" altLang="zh-CN" sz="3200" b="1" dirty="0" smtClean="0"/>
              <a:t>B</a:t>
            </a:r>
            <a:r>
              <a:rPr lang="en-US" altLang="zh-CN" sz="3200" b="1" dirty="0"/>
              <a:t>:  </a:t>
            </a:r>
            <a:r>
              <a:rPr lang="en-GB" sz="3200" b="1" dirty="0" err="1"/>
              <a:t>Wǒ</a:t>
            </a:r>
            <a:r>
              <a:rPr lang="en-GB" sz="3200" b="1" dirty="0"/>
              <a:t> </a:t>
            </a:r>
            <a:r>
              <a:rPr lang="en-GB" sz="3200" b="1" dirty="0" err="1"/>
              <a:t>shì</a:t>
            </a:r>
            <a:r>
              <a:rPr lang="en-GB" sz="3200" b="1" dirty="0"/>
              <a:t> </a:t>
            </a:r>
            <a:r>
              <a:rPr lang="en-GB" sz="3200" b="1" dirty="0" err="1"/>
              <a:t>Yīngguó</a:t>
            </a:r>
            <a:r>
              <a:rPr lang="en-GB" sz="3200" b="1" dirty="0"/>
              <a:t> </a:t>
            </a:r>
            <a:r>
              <a:rPr lang="en-GB" sz="3200" b="1" dirty="0" err="1"/>
              <a:t>rén</a:t>
            </a:r>
            <a:r>
              <a:rPr lang="zh-CN" altLang="en-US" sz="3200" b="1" dirty="0"/>
              <a:t>。     </a:t>
            </a:r>
            <a:r>
              <a:rPr lang="zh-CN" altLang="en-US" sz="3200" b="1" dirty="0" smtClean="0"/>
              <a:t>  我是</a:t>
            </a:r>
            <a:r>
              <a:rPr lang="zh-CN" altLang="en-US" sz="3200" b="1" dirty="0"/>
              <a:t>英国人。</a:t>
            </a:r>
            <a:endParaRPr lang="en-GB" altLang="zh-CN" sz="3200" b="1" dirty="0"/>
          </a:p>
          <a:p>
            <a:r>
              <a:rPr lang="en-US" altLang="zh-CN" sz="3200" b="1" dirty="0" smtClean="0"/>
              <a:t>A</a:t>
            </a:r>
            <a:r>
              <a:rPr lang="zh-CN" altLang="en-US" sz="3200" b="1" dirty="0" smtClean="0"/>
              <a:t>：</a:t>
            </a:r>
            <a:r>
              <a:rPr lang="en-GB" altLang="zh-CN" sz="3200" b="1" dirty="0" err="1" smtClean="0"/>
              <a:t>Tā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/>
              <a:t>shì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shuí</a:t>
            </a:r>
            <a:r>
              <a:rPr lang="en-GB" altLang="zh-CN" sz="3200" b="1" dirty="0"/>
              <a:t> </a:t>
            </a:r>
            <a:r>
              <a:rPr lang="zh-CN" altLang="en-GB" sz="3200" b="1" dirty="0" smtClean="0"/>
              <a:t>？                   </a:t>
            </a:r>
            <a:r>
              <a:rPr lang="zh-CN" altLang="en-US" sz="3200" b="1" dirty="0" smtClean="0"/>
              <a:t>他是谁？</a:t>
            </a:r>
            <a:endParaRPr lang="en-US" altLang="zh-CN" sz="3200" b="1" dirty="0" smtClean="0"/>
          </a:p>
          <a:p>
            <a:r>
              <a:rPr lang="en-US" altLang="zh-CN" sz="3200" b="1" dirty="0" smtClean="0"/>
              <a:t>B</a:t>
            </a:r>
            <a:r>
              <a:rPr lang="zh-CN" altLang="en-US" sz="3200" b="1" dirty="0" smtClean="0"/>
              <a:t>：</a:t>
            </a:r>
            <a:r>
              <a:rPr lang="en-US" altLang="zh-CN" sz="3200" b="1" dirty="0" err="1"/>
              <a:t>T</a:t>
            </a:r>
            <a:r>
              <a:rPr lang="en-US" altLang="zh-CN" sz="3200" b="1" dirty="0" err="1" smtClean="0"/>
              <a:t>ā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/>
              <a:t>shì</a:t>
            </a:r>
            <a:r>
              <a:rPr lang="en-US" altLang="zh-CN" sz="3200" b="1" dirty="0"/>
              <a:t> </a:t>
            </a:r>
            <a:r>
              <a:rPr lang="en-US" altLang="zh-CN" sz="3200" b="1" dirty="0" err="1"/>
              <a:t>wǒ</a:t>
            </a:r>
            <a:r>
              <a:rPr lang="en-US" altLang="zh-CN" sz="3200" b="1" dirty="0"/>
              <a:t> </a:t>
            </a:r>
            <a:r>
              <a:rPr lang="en-US" altLang="zh-CN" sz="3200" b="1" dirty="0" err="1" smtClean="0"/>
              <a:t>péngyou</a:t>
            </a:r>
            <a:r>
              <a:rPr lang="zh-CN" altLang="en-US" sz="3200" b="1" dirty="0" smtClean="0"/>
              <a:t>。       他是我朋友。</a:t>
            </a:r>
            <a:endParaRPr lang="en-US" altLang="zh-CN" sz="3200" b="1" dirty="0" smtClean="0"/>
          </a:p>
          <a:p>
            <a:r>
              <a:rPr lang="en-US" altLang="zh-CN" sz="3200" b="1" dirty="0" smtClean="0"/>
              <a:t>A</a:t>
            </a:r>
            <a:r>
              <a:rPr lang="zh-CN" altLang="en-US" sz="3200" b="1" dirty="0" smtClean="0"/>
              <a:t>：</a:t>
            </a:r>
            <a:r>
              <a:rPr lang="en-GB" altLang="zh-CN" sz="3200" b="1" dirty="0" err="1" smtClean="0"/>
              <a:t>Tā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/>
              <a:t>shì</a:t>
            </a:r>
            <a:r>
              <a:rPr lang="en-GB" altLang="zh-CN" sz="3200" b="1" dirty="0"/>
              <a:t> </a:t>
            </a:r>
            <a:r>
              <a:rPr lang="en-GB" altLang="zh-CN" sz="3200" b="1" dirty="0" err="1" smtClean="0"/>
              <a:t>xuésheng</a:t>
            </a:r>
            <a:r>
              <a:rPr lang="en-GB" altLang="zh-CN" sz="3200" b="1" dirty="0" smtClean="0"/>
              <a:t> </a:t>
            </a:r>
            <a:r>
              <a:rPr lang="en-GB" altLang="zh-CN" sz="3200" b="1" dirty="0"/>
              <a:t>ma </a:t>
            </a:r>
            <a:r>
              <a:rPr lang="zh-CN" altLang="en-GB" sz="3200" b="1" dirty="0" smtClean="0"/>
              <a:t>？     </a:t>
            </a:r>
            <a:r>
              <a:rPr lang="zh-CN" altLang="en-US" sz="3200" b="1" dirty="0" smtClean="0"/>
              <a:t>他是学生吗？</a:t>
            </a:r>
            <a:endParaRPr lang="en-US" altLang="zh-CN" sz="3200" b="1" dirty="0" smtClean="0"/>
          </a:p>
          <a:p>
            <a:r>
              <a:rPr lang="en-US" sz="3200" b="1" dirty="0" smtClean="0"/>
              <a:t>B</a:t>
            </a:r>
            <a:r>
              <a:rPr lang="zh-CN" altLang="en-US" sz="3200" b="1" dirty="0" smtClean="0"/>
              <a:t>：</a:t>
            </a:r>
            <a:r>
              <a:rPr lang="en-GB" altLang="zh-CN" sz="3200" b="1" dirty="0" err="1" smtClean="0"/>
              <a:t>Tā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/>
              <a:t>bú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shì</a:t>
            </a:r>
            <a:r>
              <a:rPr lang="en-GB" altLang="zh-CN" sz="3200" b="1" dirty="0"/>
              <a:t> </a:t>
            </a:r>
            <a:r>
              <a:rPr lang="en-GB" altLang="zh-CN" sz="3200" b="1" dirty="0" err="1" smtClean="0"/>
              <a:t>xuésheng</a:t>
            </a:r>
            <a:r>
              <a:rPr lang="en-GB" altLang="zh-CN" sz="3200" b="1" dirty="0" smtClean="0"/>
              <a:t> </a:t>
            </a:r>
            <a:r>
              <a:rPr lang="zh-CN" altLang="en-GB" sz="3200" b="1" dirty="0"/>
              <a:t>，</a:t>
            </a:r>
            <a:r>
              <a:rPr lang="en-GB" altLang="zh-CN" sz="3200" b="1" dirty="0" err="1"/>
              <a:t>tā</a:t>
            </a:r>
            <a:r>
              <a:rPr lang="en-GB" altLang="zh-CN" sz="3200" b="1" dirty="0"/>
              <a:t> </a:t>
            </a:r>
            <a:r>
              <a:rPr lang="en-GB" altLang="zh-CN" sz="3200" b="1" dirty="0" err="1"/>
              <a:t>shì</a:t>
            </a:r>
            <a:r>
              <a:rPr lang="en-GB" altLang="zh-CN" sz="3200" b="1" dirty="0"/>
              <a:t> </a:t>
            </a:r>
            <a:r>
              <a:rPr lang="en-GB" altLang="zh-CN" sz="3200" b="1" dirty="0" err="1" smtClean="0"/>
              <a:t>lǎoshī</a:t>
            </a:r>
            <a:r>
              <a:rPr lang="en-GB" altLang="zh-CN" sz="3200" b="1" dirty="0" smtClean="0"/>
              <a:t> </a:t>
            </a:r>
            <a:r>
              <a:rPr lang="zh-CN" altLang="en-GB" sz="3200" b="1" dirty="0" smtClean="0"/>
              <a:t>。   </a:t>
            </a:r>
            <a:endParaRPr lang="en-US" altLang="zh-CN" sz="3200" b="1" dirty="0" smtClean="0"/>
          </a:p>
          <a:p>
            <a:r>
              <a:rPr lang="en-US" altLang="zh-CN" sz="3200" b="1" dirty="0" smtClean="0"/>
              <a:t>                             </a:t>
            </a:r>
            <a:r>
              <a:rPr lang="zh-CN" altLang="en-US" sz="3200" b="1" dirty="0" smtClean="0"/>
              <a:t>他不是学生，她是老师。</a:t>
            </a:r>
            <a:endParaRPr lang="en-GB" sz="3200" b="1" dirty="0"/>
          </a:p>
        </p:txBody>
      </p:sp>
    </p:spTree>
    <p:extLst>
      <p:ext uri="{BB962C8B-B14F-4D97-AF65-F5344CB8AC3E}">
        <p14:creationId xmlns="" xmlns:p14="http://schemas.microsoft.com/office/powerpoint/2010/main" val="244102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exercises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altLang="zh-CN" b="1" dirty="0" err="1" smtClean="0"/>
              <a:t>Tā</a:t>
            </a:r>
            <a:r>
              <a:rPr lang="en-US" altLang="zh-CN" b="1" dirty="0" smtClean="0"/>
              <a:t> </a:t>
            </a:r>
            <a:r>
              <a:rPr lang="en-GB" altLang="zh-CN" sz="2800" b="1" dirty="0" err="1" smtClean="0"/>
              <a:t>shì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shuí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？ </a:t>
            </a:r>
            <a:r>
              <a:rPr lang="zh-CN" altLang="en-US" b="1" dirty="0" smtClean="0"/>
              <a:t>他是谁？</a:t>
            </a:r>
            <a:endParaRPr lang="en-US" altLang="zh-CN" b="1" dirty="0" smtClean="0"/>
          </a:p>
          <a:p>
            <a:pPr>
              <a:buNone/>
            </a:pPr>
            <a:r>
              <a:rPr lang="en-US" altLang="zh-CN" b="1" dirty="0" err="1" smtClean="0"/>
              <a:t>Tā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shì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nǎ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guó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rén</a:t>
            </a:r>
            <a:r>
              <a:rPr lang="en-US" altLang="zh-CN" b="1" dirty="0" smtClean="0"/>
              <a:t> </a:t>
            </a:r>
            <a:r>
              <a:rPr lang="zh-CN" altLang="en-US" b="1" dirty="0" smtClean="0"/>
              <a:t>？        他是哪国人？</a:t>
            </a:r>
            <a:endParaRPr lang="zh-CN" altLang="en-US" b="1" dirty="0"/>
          </a:p>
        </p:txBody>
      </p:sp>
      <p:pic>
        <p:nvPicPr>
          <p:cNvPr id="4" name="Picture 5" descr="C:\Users\LENOVO\Pictures\1f178a82b9014a901e5d6f19a9773912b31bee3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3286124"/>
            <a:ext cx="1419225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4714875"/>
            <a:ext cx="3411537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571868" y="3929066"/>
            <a:ext cx="1808163" cy="2224087"/>
          </a:xfrm>
          <a:prstGeom prst="rect">
            <a:avLst/>
          </a:prstGeom>
          <a:noFill/>
        </p:spPr>
      </p:pic>
      <p:pic>
        <p:nvPicPr>
          <p:cNvPr id="8" name="Picture 6" descr="C:\Users\LENOVO\Pictures\21a4462309f790528421534b0cf3d7ca7bcbd58c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67" y="1857364"/>
            <a:ext cx="2000233" cy="2568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3" descr="C:\Users\LENOVO\Desktop\images7.jpe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2428868"/>
            <a:ext cx="1785938" cy="225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 descr="习近平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29256" y="2571744"/>
            <a:ext cx="1695450" cy="2095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0" y="1752600"/>
            <a:ext cx="7772400" cy="1830388"/>
          </a:xfrm>
        </p:spPr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4294967295"/>
          </p:nvPr>
        </p:nvSpPr>
        <p:spPr>
          <a:xfrm>
            <a:off x="0" y="3611563"/>
            <a:ext cx="7772400" cy="1200150"/>
          </a:xfrm>
        </p:spPr>
        <p:txBody>
          <a:bodyPr>
            <a:normAutofit fontScale="92500"/>
          </a:bodyPr>
          <a:lstStyle/>
          <a:p>
            <a:endParaRPr lang="en-US" altLang="zh-CN" dirty="0" smtClean="0"/>
          </a:p>
          <a:p>
            <a:r>
              <a:rPr lang="en-US" altLang="zh-CN" sz="4000" b="1" dirty="0" err="1" smtClean="0">
                <a:solidFill>
                  <a:schemeClr val="tx1"/>
                </a:solidFill>
              </a:rPr>
              <a:t>Wǒ</a:t>
            </a:r>
            <a:r>
              <a:rPr lang="en-US" altLang="zh-CN" sz="4000" b="1" dirty="0" smtClean="0">
                <a:solidFill>
                  <a:schemeClr val="tx1"/>
                </a:solidFill>
              </a:rPr>
              <a:t> </a:t>
            </a:r>
            <a:r>
              <a:rPr lang="en-US" altLang="zh-CN" sz="4000" b="1" dirty="0" err="1" smtClean="0">
                <a:solidFill>
                  <a:schemeClr val="tx1"/>
                </a:solidFill>
              </a:rPr>
              <a:t>jièshào</a:t>
            </a:r>
            <a:r>
              <a:rPr lang="en-US" altLang="zh-CN" sz="4000" b="1" dirty="0" smtClean="0">
                <a:solidFill>
                  <a:schemeClr val="tx1"/>
                </a:solidFill>
              </a:rPr>
              <a:t> </a:t>
            </a:r>
            <a:r>
              <a:rPr lang="en-US" altLang="zh-CN" sz="4000" b="1" dirty="0" err="1" smtClean="0">
                <a:solidFill>
                  <a:schemeClr val="tx1"/>
                </a:solidFill>
              </a:rPr>
              <a:t>yíxiàr</a:t>
            </a:r>
            <a:r>
              <a:rPr lang="en-US" altLang="zh-CN" sz="4000" b="1" dirty="0" smtClean="0">
                <a:solidFill>
                  <a:schemeClr val="tx1"/>
                </a:solidFill>
              </a:rPr>
              <a:t>  </a:t>
            </a:r>
            <a:r>
              <a:rPr lang="zh-CN" altLang="en-US" sz="4000" b="1" dirty="0" smtClean="0">
                <a:solidFill>
                  <a:schemeClr val="tx1"/>
                </a:solidFill>
              </a:rPr>
              <a:t>我介绍一下儿</a:t>
            </a:r>
            <a:r>
              <a:rPr lang="en-US" altLang="zh-CN" sz="4000" b="1" dirty="0" smtClean="0">
                <a:solidFill>
                  <a:schemeClr val="tx1"/>
                </a:solidFill>
              </a:rPr>
              <a:t> </a:t>
            </a:r>
            <a:endParaRPr lang="zh-CN" altLang="en-US" sz="4000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0"/>
            <a:ext cx="6781800" cy="3714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15865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US" dirty="0" smtClean="0">
                <a:solidFill>
                  <a:srgbClr val="C00000"/>
                </a:solidFill>
                <a:effectLst/>
              </a:rPr>
              <a:t>key 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words</a:t>
            </a:r>
            <a:r>
              <a:rPr lang="en-GB" dirty="0">
                <a:solidFill>
                  <a:srgbClr val="C00000"/>
                </a:solidFill>
                <a:effectLst/>
              </a:rPr>
              <a:t/>
            </a:r>
            <a:br>
              <a:rPr lang="en-GB" dirty="0">
                <a:solidFill>
                  <a:srgbClr val="C00000"/>
                </a:solidFill>
                <a:effectLst/>
              </a:rPr>
            </a:br>
            <a:r>
              <a:rPr lang="en-GB" dirty="0" smtClean="0">
                <a:solidFill>
                  <a:srgbClr val="C00000"/>
                </a:solidFill>
                <a:effectLst/>
              </a:rPr>
              <a:t> 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r>
              <a:rPr lang="en-GB" b="1" dirty="0" err="1" smtClean="0"/>
              <a:t>jièshào</a:t>
            </a:r>
            <a:r>
              <a:rPr lang="en-GB" b="1" dirty="0" smtClean="0"/>
              <a:t>        </a:t>
            </a:r>
            <a:r>
              <a:rPr lang="zh-CN" altLang="en-US" b="1" dirty="0" smtClean="0"/>
              <a:t>介绍</a:t>
            </a:r>
            <a:r>
              <a:rPr lang="en-GB" b="1" dirty="0" smtClean="0"/>
              <a:t>          to introduce   </a:t>
            </a:r>
          </a:p>
          <a:p>
            <a:r>
              <a:rPr lang="en-GB" b="1" dirty="0" err="1" smtClean="0"/>
              <a:t>yíxiàr</a:t>
            </a:r>
            <a:r>
              <a:rPr lang="en-GB" b="1" dirty="0" smtClean="0"/>
              <a:t>          </a:t>
            </a:r>
            <a:r>
              <a:rPr lang="zh-CN" altLang="en-US" b="1" dirty="0" smtClean="0"/>
              <a:t>一下儿       </a:t>
            </a:r>
            <a:r>
              <a:rPr lang="en-US" altLang="zh-CN" b="1" dirty="0" smtClean="0"/>
              <a:t>one time, once</a:t>
            </a:r>
            <a:r>
              <a:rPr lang="en-GB" b="1" dirty="0" smtClean="0"/>
              <a:t>    </a:t>
            </a:r>
          </a:p>
          <a:p>
            <a:r>
              <a:rPr lang="en-GB" b="1" dirty="0" err="1" smtClean="0"/>
              <a:t>qù</a:t>
            </a:r>
            <a:r>
              <a:rPr lang="en-GB" b="1" dirty="0" smtClean="0"/>
              <a:t>                </a:t>
            </a:r>
            <a:r>
              <a:rPr lang="zh-CN" altLang="en-US" b="1" dirty="0" smtClean="0"/>
              <a:t>去             </a:t>
            </a:r>
            <a:r>
              <a:rPr lang="en-US" altLang="zh-CN" b="1" dirty="0" smtClean="0"/>
              <a:t>to go</a:t>
            </a:r>
            <a:endParaRPr lang="en-GB" b="1" dirty="0" smtClean="0"/>
          </a:p>
          <a:p>
            <a:r>
              <a:rPr lang="en-GB" b="1" dirty="0" err="1" smtClean="0"/>
              <a:t>nǎr</a:t>
            </a:r>
            <a:r>
              <a:rPr lang="en-GB" b="1" dirty="0" smtClean="0"/>
              <a:t>              </a:t>
            </a:r>
            <a:r>
              <a:rPr lang="zh-CN" altLang="en-US" b="1" dirty="0" smtClean="0"/>
              <a:t>哪儿           </a:t>
            </a:r>
            <a:r>
              <a:rPr lang="en-US" altLang="zh-CN" b="1" dirty="0" smtClean="0"/>
              <a:t>where</a:t>
            </a:r>
            <a:endParaRPr lang="en-GB" b="1" dirty="0" smtClean="0"/>
          </a:p>
          <a:p>
            <a:r>
              <a:rPr lang="en-GB" b="1" dirty="0" err="1" smtClean="0"/>
              <a:t>huí</a:t>
            </a:r>
            <a:r>
              <a:rPr lang="en-GB" b="1" dirty="0" smtClean="0"/>
              <a:t>               </a:t>
            </a:r>
            <a:r>
              <a:rPr lang="zh-CN" altLang="en-US" b="1" dirty="0" smtClean="0"/>
              <a:t>回           </a:t>
            </a:r>
            <a:r>
              <a:rPr lang="en-US" altLang="zh-CN" b="1" dirty="0" smtClean="0"/>
              <a:t>to come back, to return</a:t>
            </a:r>
            <a:endParaRPr lang="en-GB" b="1" dirty="0" smtClean="0"/>
          </a:p>
          <a:p>
            <a:r>
              <a:rPr lang="en-GB" b="1" dirty="0" err="1" smtClean="0"/>
              <a:t>jiā</a:t>
            </a:r>
            <a:r>
              <a:rPr lang="en-GB" b="1" dirty="0" smtClean="0"/>
              <a:t>                </a:t>
            </a:r>
            <a:r>
              <a:rPr lang="zh-CN" altLang="en-US" b="1" dirty="0" smtClean="0"/>
              <a:t>家               </a:t>
            </a:r>
            <a:r>
              <a:rPr lang="en-US" altLang="zh-CN" b="1" dirty="0" smtClean="0"/>
              <a:t>home</a:t>
            </a:r>
            <a:endParaRPr lang="en-GB" b="1" dirty="0" smtClean="0"/>
          </a:p>
          <a:p>
            <a:r>
              <a:rPr lang="en-GB" b="1" dirty="0" err="1" smtClean="0"/>
              <a:t>xuéxiào</a:t>
            </a:r>
            <a:r>
              <a:rPr lang="en-GB" b="1" dirty="0" smtClean="0"/>
              <a:t>       </a:t>
            </a:r>
            <a:r>
              <a:rPr lang="zh-CN" altLang="en-US" b="1" dirty="0" smtClean="0"/>
              <a:t>学校           </a:t>
            </a:r>
            <a:r>
              <a:rPr lang="en-US" altLang="zh-CN" b="1" dirty="0" smtClean="0"/>
              <a:t>school</a:t>
            </a:r>
            <a:r>
              <a:rPr lang="en-GB" b="1" dirty="0" smtClean="0"/>
              <a:t>     </a:t>
            </a:r>
          </a:p>
          <a:p>
            <a:r>
              <a:rPr lang="en-GB" b="1" dirty="0" err="1" smtClean="0"/>
              <a:t>jiàoshì</a:t>
            </a:r>
            <a:r>
              <a:rPr lang="en-GB" b="1" dirty="0" smtClean="0"/>
              <a:t>         </a:t>
            </a:r>
            <a:r>
              <a:rPr lang="zh-CN" altLang="en-US" b="1" dirty="0" smtClean="0"/>
              <a:t>教室          </a:t>
            </a:r>
            <a:r>
              <a:rPr lang="en-US" altLang="zh-CN" b="1" dirty="0" smtClean="0"/>
              <a:t>classroom</a:t>
            </a:r>
            <a:r>
              <a:rPr lang="en-GB" b="1" dirty="0" smtClean="0"/>
              <a:t>     </a:t>
            </a:r>
          </a:p>
          <a:p>
            <a:r>
              <a:rPr lang="en-GB" b="1" dirty="0" err="1" smtClean="0"/>
              <a:t>zhè</a:t>
            </a:r>
            <a:r>
              <a:rPr lang="en-GB" b="1" dirty="0" smtClean="0"/>
              <a:t>               </a:t>
            </a:r>
            <a:r>
              <a:rPr lang="zh-CN" altLang="en-US" b="1" dirty="0" smtClean="0"/>
              <a:t>这              </a:t>
            </a:r>
            <a:r>
              <a:rPr lang="en-US" altLang="zh-CN" b="1" dirty="0" smtClean="0"/>
              <a:t>this</a:t>
            </a:r>
            <a:r>
              <a:rPr lang="en-GB" b="1" dirty="0" smtClean="0"/>
              <a:t>  </a:t>
            </a:r>
          </a:p>
          <a:p>
            <a:r>
              <a:rPr lang="en-GB" b="1" dirty="0" err="1" smtClean="0"/>
              <a:t>nà</a:t>
            </a:r>
            <a:r>
              <a:rPr lang="en-GB" b="1" dirty="0" smtClean="0"/>
              <a:t>                 </a:t>
            </a:r>
            <a:r>
              <a:rPr lang="zh-CN" altLang="en-US" b="1" dirty="0" smtClean="0"/>
              <a:t>那              </a:t>
            </a:r>
            <a:r>
              <a:rPr lang="en-US" altLang="zh-CN" b="1" dirty="0" smtClean="0"/>
              <a:t>that</a:t>
            </a:r>
            <a:endParaRPr lang="en-GB" b="1" dirty="0"/>
          </a:p>
        </p:txBody>
      </p:sp>
    </p:spTree>
    <p:extLst>
      <p:ext uri="{BB962C8B-B14F-4D97-AF65-F5344CB8AC3E}">
        <p14:creationId xmlns="" xmlns:p14="http://schemas.microsoft.com/office/powerpoint/2010/main" val="3741666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altLang="zh-CN" dirty="0" smtClean="0"/>
          </a:p>
          <a:p>
            <a:r>
              <a:rPr lang="en-GB" altLang="zh-CN" sz="3200" b="1" dirty="0" err="1" smtClean="0"/>
              <a:t>Wǒ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 smtClean="0"/>
              <a:t>jièshào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 smtClean="0"/>
              <a:t>y</a:t>
            </a:r>
            <a:r>
              <a:rPr lang="en-GB" sz="3200" b="1" dirty="0" err="1" smtClean="0"/>
              <a:t>í</a:t>
            </a:r>
            <a:r>
              <a:rPr lang="en-GB" altLang="zh-CN" sz="3200" b="1" dirty="0" err="1" smtClean="0"/>
              <a:t>xiàr</a:t>
            </a:r>
            <a:r>
              <a:rPr lang="en-GB" altLang="zh-CN" sz="3200" b="1" dirty="0" smtClean="0"/>
              <a:t>.    </a:t>
            </a:r>
            <a:r>
              <a:rPr lang="zh-CN" altLang="en-US" sz="3200" b="1" dirty="0" smtClean="0"/>
              <a:t>我介绍一下儿。</a:t>
            </a:r>
            <a:endParaRPr lang="en-GB" altLang="zh-CN" sz="3200" b="1" dirty="0" smtClean="0"/>
          </a:p>
          <a:p>
            <a:endParaRPr lang="en-GB" altLang="zh-CN" sz="3200" b="1" dirty="0" smtClean="0"/>
          </a:p>
          <a:p>
            <a:r>
              <a:rPr lang="en-GB" altLang="zh-CN" sz="3200" b="1" dirty="0" err="1" smtClean="0"/>
              <a:t>Nǐ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 smtClean="0"/>
              <a:t>qù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 smtClean="0"/>
              <a:t>nǎr</a:t>
            </a:r>
            <a:r>
              <a:rPr lang="en-GB" altLang="zh-CN" sz="3200" b="1" dirty="0" smtClean="0"/>
              <a:t>?                </a:t>
            </a:r>
            <a:r>
              <a:rPr lang="zh-CN" altLang="en-US" sz="3200" b="1" dirty="0" smtClean="0"/>
              <a:t>你去哪儿？</a:t>
            </a:r>
            <a:endParaRPr lang="en-GB" altLang="zh-CN" sz="3200" b="1" dirty="0" smtClean="0"/>
          </a:p>
          <a:p>
            <a:endParaRPr lang="en-GB" altLang="zh-CN" sz="3200" b="1" dirty="0" smtClean="0"/>
          </a:p>
          <a:p>
            <a:r>
              <a:rPr lang="en-GB" altLang="zh-CN" sz="3200" b="1" dirty="0" err="1" smtClean="0"/>
              <a:t>Wǒ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 smtClean="0"/>
              <a:t>huí</a:t>
            </a:r>
            <a:r>
              <a:rPr lang="en-GB" altLang="zh-CN" sz="3200" b="1" dirty="0" smtClean="0"/>
              <a:t> </a:t>
            </a:r>
            <a:r>
              <a:rPr lang="en-GB" altLang="zh-CN" sz="3200" b="1" dirty="0" err="1" smtClean="0"/>
              <a:t>jiā</a:t>
            </a:r>
            <a:r>
              <a:rPr lang="en-GB" altLang="zh-CN" sz="3200" b="1" dirty="0" smtClean="0"/>
              <a:t>.                </a:t>
            </a:r>
            <a:r>
              <a:rPr lang="zh-CN" altLang="en-US" sz="3200" b="1" dirty="0" smtClean="0"/>
              <a:t>我回家。</a:t>
            </a:r>
            <a:endParaRPr lang="en-GB" altLang="zh-CN" sz="3200" b="1" dirty="0" smtClean="0"/>
          </a:p>
          <a:p>
            <a:endParaRPr lang="en-GB" altLang="zh-CN" sz="3200" b="1" dirty="0" smtClean="0"/>
          </a:p>
          <a:p>
            <a:r>
              <a:rPr lang="en-GB" altLang="zh-CN" sz="3200" b="1" dirty="0" err="1" smtClean="0"/>
              <a:t>Zàijiàn</a:t>
            </a:r>
            <a:r>
              <a:rPr lang="en-GB" altLang="zh-CN" sz="3200" b="1" dirty="0" smtClean="0"/>
              <a:t>.                     </a:t>
            </a:r>
            <a:r>
              <a:rPr lang="zh-CN" altLang="en-US" sz="3200" b="1" dirty="0" smtClean="0"/>
              <a:t>再见。</a:t>
            </a:r>
            <a:endParaRPr lang="en-GB" altLang="zh-CN" sz="32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258283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323528" y="1285860"/>
            <a:ext cx="8496944" cy="5072098"/>
          </a:xfrm>
        </p:spPr>
        <p:txBody>
          <a:bodyPr>
            <a:normAutofit lnSpcReduction="10000"/>
          </a:bodyPr>
          <a:lstStyle/>
          <a:p>
            <a:r>
              <a:rPr lang="en-GB" altLang="zh-CN" sz="1900" b="1" dirty="0" err="1" smtClean="0"/>
              <a:t>Wáng</a:t>
            </a:r>
            <a:r>
              <a:rPr lang="en-GB" altLang="zh-CN" sz="1900" b="1" dirty="0" smtClean="0"/>
              <a:t> </a:t>
            </a:r>
            <a:r>
              <a:rPr lang="en-GB" altLang="zh-CN" sz="1900" b="1" dirty="0" err="1" smtClean="0"/>
              <a:t>Dōng</a:t>
            </a:r>
            <a:r>
              <a:rPr lang="en-US" altLang="zh-CN" sz="1900" b="1" dirty="0" smtClean="0"/>
              <a:t> </a:t>
            </a:r>
            <a:r>
              <a:rPr lang="en-US" altLang="zh-CN" sz="1900" b="1" dirty="0" err="1" smtClean="0"/>
              <a:t>zài</a:t>
            </a:r>
            <a:r>
              <a:rPr lang="en-US" altLang="zh-CN" sz="1900" b="1" dirty="0" smtClean="0"/>
              <a:t> </a:t>
            </a:r>
            <a:r>
              <a:rPr lang="en-GB" altLang="zh-CN" sz="1900" b="1" dirty="0" err="1"/>
              <a:t>huí</a:t>
            </a:r>
            <a:r>
              <a:rPr lang="en-GB" altLang="zh-CN" sz="1900" b="1" dirty="0"/>
              <a:t> </a:t>
            </a:r>
            <a:r>
              <a:rPr lang="en-GB" altLang="zh-CN" sz="1900" b="1" dirty="0" err="1"/>
              <a:t>jiā</a:t>
            </a:r>
            <a:r>
              <a:rPr lang="en-GB" altLang="zh-CN" sz="1900" b="1" dirty="0"/>
              <a:t> </a:t>
            </a:r>
            <a:r>
              <a:rPr lang="en-GB" altLang="zh-CN" sz="1900" b="1" dirty="0" smtClean="0"/>
              <a:t>de </a:t>
            </a:r>
            <a:r>
              <a:rPr lang="en-US" altLang="zh-CN" sz="1900" b="1" dirty="0" err="1" smtClean="0"/>
              <a:t>lùshang</a:t>
            </a:r>
            <a:r>
              <a:rPr lang="en-US" altLang="zh-CN" sz="1900" b="1" dirty="0" smtClean="0"/>
              <a:t> </a:t>
            </a:r>
            <a:r>
              <a:rPr lang="en-US" altLang="zh-CN" sz="1900" b="1" dirty="0" err="1" smtClean="0"/>
              <a:t>yù</a:t>
            </a:r>
            <a:r>
              <a:rPr lang="en-US" altLang="zh-CN" sz="1900" b="1" dirty="0" smtClean="0"/>
              <a:t> </a:t>
            </a:r>
            <a:r>
              <a:rPr lang="en-US" altLang="zh-CN" sz="1900" b="1" dirty="0" err="1" smtClean="0"/>
              <a:t>dào</a:t>
            </a:r>
            <a:r>
              <a:rPr lang="en-US" altLang="zh-CN" sz="1900" b="1" dirty="0" smtClean="0"/>
              <a:t> </a:t>
            </a:r>
            <a:r>
              <a:rPr lang="en-US" altLang="zh-CN" sz="1900" b="1" dirty="0" err="1" smtClean="0"/>
              <a:t>Liú</a:t>
            </a:r>
            <a:r>
              <a:rPr lang="en-US" altLang="zh-CN" sz="1900" b="1" dirty="0" smtClean="0"/>
              <a:t> </a:t>
            </a:r>
            <a:r>
              <a:rPr lang="en-US" altLang="zh-CN" sz="1900" b="1" dirty="0" err="1" smtClean="0"/>
              <a:t>Míng</a:t>
            </a:r>
            <a:r>
              <a:rPr lang="en-US" altLang="zh-CN" sz="1900" b="1" dirty="0" smtClean="0"/>
              <a:t> </a:t>
            </a:r>
            <a:r>
              <a:rPr lang="fr-FR" altLang="zh-CN" sz="1900" b="1" dirty="0" smtClean="0"/>
              <a:t>hé tāde </a:t>
            </a:r>
            <a:r>
              <a:rPr lang="fr-FR" altLang="zh-CN" sz="1900" b="1" dirty="0" err="1" smtClean="0"/>
              <a:t>péngyou</a:t>
            </a:r>
            <a:r>
              <a:rPr lang="fr-FR" altLang="zh-CN" sz="1900" b="1" dirty="0" smtClean="0"/>
              <a:t>.</a:t>
            </a:r>
            <a:r>
              <a:rPr lang="zh-CN" altLang="en-US" sz="1900" b="1" dirty="0" smtClean="0"/>
              <a:t>（</a:t>
            </a:r>
            <a:r>
              <a:rPr lang="en-GB" altLang="zh-CN" sz="1900" b="1" dirty="0"/>
              <a:t> </a:t>
            </a:r>
            <a:r>
              <a:rPr lang="en-GB" altLang="zh-CN" sz="1900" b="1" dirty="0" err="1"/>
              <a:t>Wáng</a:t>
            </a:r>
            <a:r>
              <a:rPr lang="en-GB" altLang="zh-CN" sz="1900" b="1" dirty="0"/>
              <a:t> </a:t>
            </a:r>
            <a:r>
              <a:rPr lang="en-GB" altLang="zh-CN" sz="1900" b="1" dirty="0" err="1" smtClean="0"/>
              <a:t>Dōng</a:t>
            </a:r>
            <a:r>
              <a:rPr lang="en-GB" altLang="zh-CN" sz="1900" b="1" dirty="0" smtClean="0"/>
              <a:t> meets </a:t>
            </a:r>
            <a:r>
              <a:rPr lang="en-US" altLang="zh-CN" sz="1900" b="1" dirty="0" err="1"/>
              <a:t>Liú</a:t>
            </a:r>
            <a:r>
              <a:rPr lang="en-US" altLang="zh-CN" sz="1900" b="1" dirty="0"/>
              <a:t> </a:t>
            </a:r>
            <a:r>
              <a:rPr lang="en-US" altLang="zh-CN" sz="1900" b="1" dirty="0" err="1" smtClean="0"/>
              <a:t>Míng</a:t>
            </a:r>
            <a:r>
              <a:rPr lang="en-US" altLang="zh-CN" sz="1900" b="1" dirty="0" smtClean="0"/>
              <a:t> and his friend on his way home. </a:t>
            </a:r>
            <a:r>
              <a:rPr lang="zh-CN" altLang="en-US" sz="1900" b="1" dirty="0" smtClean="0"/>
              <a:t>）</a:t>
            </a:r>
            <a:endParaRPr lang="en-GB" sz="1900" b="1" dirty="0" smtClean="0"/>
          </a:p>
          <a:p>
            <a:endParaRPr lang="en-GB" altLang="zh-CN" b="1" dirty="0" smtClean="0"/>
          </a:p>
          <a:p>
            <a:r>
              <a:rPr lang="en-GB" altLang="zh-CN" b="1" dirty="0" smtClean="0">
                <a:solidFill>
                  <a:schemeClr val="accent2"/>
                </a:solidFill>
              </a:rPr>
              <a:t>Will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en-GB" altLang="zh-CN" b="1" dirty="0" err="1" smtClean="0"/>
              <a:t>Nǐ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hǎo</a:t>
            </a:r>
            <a:r>
              <a:rPr lang="zh-CN" altLang="en-GB" b="1" dirty="0" smtClean="0"/>
              <a:t>！          </a:t>
            </a:r>
          </a:p>
          <a:p>
            <a:r>
              <a:rPr lang="en-US" altLang="zh-CN" b="1" dirty="0" err="1" smtClean="0">
                <a:solidFill>
                  <a:schemeClr val="accent2"/>
                </a:solidFill>
              </a:rPr>
              <a:t>Liú</a:t>
            </a:r>
            <a:r>
              <a:rPr lang="en-US" altLang="zh-CN" b="1" dirty="0" smtClean="0">
                <a:solidFill>
                  <a:schemeClr val="accent2"/>
                </a:solidFill>
              </a:rPr>
              <a:t>  </a:t>
            </a:r>
            <a:r>
              <a:rPr lang="en-US" altLang="zh-CN" b="1" dirty="0" err="1" smtClean="0">
                <a:solidFill>
                  <a:schemeClr val="accent2"/>
                </a:solidFill>
              </a:rPr>
              <a:t>Míng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en-GB" altLang="zh-CN" b="1" dirty="0" err="1" smtClean="0"/>
              <a:t>Nǐ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hǎo</a:t>
            </a:r>
            <a:r>
              <a:rPr lang="zh-CN" altLang="en-GB" b="1" dirty="0" smtClean="0"/>
              <a:t>！</a:t>
            </a:r>
            <a:r>
              <a:rPr lang="en-GB" altLang="zh-CN" b="1" dirty="0" err="1" smtClean="0"/>
              <a:t>wǒ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jièshào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yíxiàr</a:t>
            </a:r>
            <a:r>
              <a:rPr lang="zh-CN" altLang="en-GB" b="1" dirty="0" smtClean="0"/>
              <a:t>，</a:t>
            </a:r>
            <a:r>
              <a:rPr lang="en-GB" altLang="zh-CN" b="1" dirty="0" err="1" smtClean="0"/>
              <a:t>zhè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shì</a:t>
            </a:r>
            <a:r>
              <a:rPr lang="en-GB" altLang="zh-CN" b="1" dirty="0" smtClean="0"/>
              <a:t> Will</a:t>
            </a:r>
            <a:r>
              <a:rPr lang="zh-CN" altLang="en-GB" b="1" dirty="0" smtClean="0"/>
              <a:t>，</a:t>
            </a:r>
            <a:r>
              <a:rPr lang="en-GB" altLang="zh-CN" b="1" dirty="0" err="1" smtClean="0"/>
              <a:t>zhè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shì</a:t>
            </a:r>
            <a:r>
              <a:rPr lang="en-GB" altLang="zh-CN" b="1" dirty="0" smtClean="0"/>
              <a:t> Sam</a:t>
            </a:r>
            <a:r>
              <a:rPr lang="zh-CN" altLang="en-US" b="1" dirty="0" smtClean="0"/>
              <a:t>。</a:t>
            </a:r>
            <a:endParaRPr lang="zh-CN" altLang="en-GB" b="1" dirty="0" smtClean="0"/>
          </a:p>
          <a:p>
            <a:r>
              <a:rPr lang="en-GB" altLang="zh-CN" b="1" dirty="0" smtClean="0">
                <a:solidFill>
                  <a:schemeClr val="accent2"/>
                </a:solidFill>
              </a:rPr>
              <a:t>Will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 </a:t>
            </a:r>
            <a:r>
              <a:rPr lang="en-GB" altLang="zh-CN" b="1" dirty="0" err="1" smtClean="0"/>
              <a:t>Rènshi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nǐ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hěn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gāoxìng</a:t>
            </a:r>
            <a:r>
              <a:rPr lang="zh-CN" altLang="en-GB" b="1" dirty="0" smtClean="0"/>
              <a:t>。</a:t>
            </a:r>
          </a:p>
          <a:p>
            <a:r>
              <a:rPr lang="en-GB" altLang="zh-CN" b="1" dirty="0" smtClean="0">
                <a:solidFill>
                  <a:schemeClr val="accent2"/>
                </a:solidFill>
              </a:rPr>
              <a:t>Sam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en-GB" altLang="zh-CN" b="1" dirty="0" err="1" smtClean="0"/>
              <a:t>Rènshi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nǐ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wǒ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yě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hěn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gāoxìng</a:t>
            </a:r>
            <a:r>
              <a:rPr lang="en-GB" altLang="zh-CN" b="1" dirty="0" smtClean="0"/>
              <a:t> </a:t>
            </a:r>
            <a:r>
              <a:rPr lang="zh-CN" altLang="en-GB" b="1" dirty="0" smtClean="0"/>
              <a:t>。</a:t>
            </a:r>
          </a:p>
          <a:p>
            <a:r>
              <a:rPr lang="en-GB" altLang="zh-CN" b="1" dirty="0" smtClean="0">
                <a:solidFill>
                  <a:schemeClr val="accent2"/>
                </a:solidFill>
              </a:rPr>
              <a:t>Will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 </a:t>
            </a:r>
            <a:r>
              <a:rPr lang="en-GB" altLang="zh-CN" b="1" dirty="0" err="1" smtClean="0"/>
              <a:t>Nǐmen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qù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nǎr</a:t>
            </a:r>
            <a:r>
              <a:rPr lang="en-GB" altLang="zh-CN" b="1" dirty="0" smtClean="0"/>
              <a:t> </a:t>
            </a:r>
            <a:r>
              <a:rPr lang="zh-CN" altLang="en-GB" b="1" dirty="0" smtClean="0"/>
              <a:t>？</a:t>
            </a:r>
          </a:p>
          <a:p>
            <a:r>
              <a:rPr lang="en-US" altLang="zh-CN" b="1" dirty="0" err="1" smtClean="0">
                <a:solidFill>
                  <a:schemeClr val="accent2"/>
                </a:solidFill>
              </a:rPr>
              <a:t>Liú</a:t>
            </a:r>
            <a:r>
              <a:rPr lang="en-US" altLang="zh-CN" b="1" dirty="0" smtClean="0">
                <a:solidFill>
                  <a:schemeClr val="accent2"/>
                </a:solidFill>
              </a:rPr>
              <a:t>  </a:t>
            </a:r>
            <a:r>
              <a:rPr lang="en-US" altLang="zh-CN" b="1" dirty="0" err="1" smtClean="0">
                <a:solidFill>
                  <a:schemeClr val="accent2"/>
                </a:solidFill>
              </a:rPr>
              <a:t>Míng</a:t>
            </a:r>
            <a:r>
              <a:rPr lang="en-US" altLang="zh-CN" b="1" dirty="0" smtClean="0">
                <a:solidFill>
                  <a:schemeClr val="accent2"/>
                </a:solidFill>
              </a:rPr>
              <a:t> 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 </a:t>
            </a:r>
            <a:r>
              <a:rPr lang="en-GB" altLang="zh-CN" b="1" dirty="0" err="1" smtClean="0"/>
              <a:t>Wǒmen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qù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xuéxiào</a:t>
            </a:r>
            <a:r>
              <a:rPr lang="en-GB" altLang="zh-CN" b="1" dirty="0" smtClean="0"/>
              <a:t> </a:t>
            </a:r>
            <a:r>
              <a:rPr lang="zh-CN" altLang="en-GB" b="1" dirty="0" smtClean="0"/>
              <a:t>。</a:t>
            </a:r>
            <a:r>
              <a:rPr lang="en-GB" altLang="zh-CN" b="1" dirty="0" err="1" smtClean="0"/>
              <a:t>Nǐ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qù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nǎr</a:t>
            </a:r>
            <a:r>
              <a:rPr lang="en-GB" altLang="zh-CN" b="1" dirty="0" smtClean="0"/>
              <a:t> </a:t>
            </a:r>
            <a:r>
              <a:rPr lang="zh-CN" altLang="en-GB" b="1" dirty="0" smtClean="0"/>
              <a:t>？</a:t>
            </a:r>
          </a:p>
          <a:p>
            <a:r>
              <a:rPr lang="en-GB" altLang="zh-CN" b="1" dirty="0" smtClean="0">
                <a:solidFill>
                  <a:schemeClr val="accent2"/>
                </a:solidFill>
              </a:rPr>
              <a:t>W</a:t>
            </a:r>
            <a:r>
              <a:rPr lang="en-US" altLang="zh-CN" b="1" dirty="0" smtClean="0">
                <a:solidFill>
                  <a:schemeClr val="accent2"/>
                </a:solidFill>
              </a:rPr>
              <a:t>ill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 </a:t>
            </a:r>
            <a:r>
              <a:rPr lang="en-GB" altLang="zh-CN" b="1" dirty="0" err="1" smtClean="0"/>
              <a:t>wǒ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huí</a:t>
            </a:r>
            <a:r>
              <a:rPr lang="en-GB" altLang="zh-CN" b="1" dirty="0" smtClean="0"/>
              <a:t> </a:t>
            </a:r>
            <a:r>
              <a:rPr lang="en-GB" altLang="zh-CN" b="1" dirty="0" err="1" smtClean="0"/>
              <a:t>jiā</a:t>
            </a:r>
            <a:r>
              <a:rPr lang="en-GB" altLang="zh-CN" b="1" dirty="0" smtClean="0"/>
              <a:t> </a:t>
            </a:r>
            <a:r>
              <a:rPr lang="zh-CN" altLang="en-GB" b="1" dirty="0" smtClean="0"/>
              <a:t>。</a:t>
            </a:r>
            <a:r>
              <a:rPr lang="en-GB" altLang="zh-CN" b="1" dirty="0" err="1" smtClean="0"/>
              <a:t>Zàijiàn</a:t>
            </a:r>
            <a:r>
              <a:rPr lang="en-GB" altLang="zh-CN" b="1" dirty="0" smtClean="0"/>
              <a:t> </a:t>
            </a:r>
            <a:r>
              <a:rPr lang="zh-CN" altLang="en-GB" b="1" dirty="0" smtClean="0"/>
              <a:t>！</a:t>
            </a:r>
          </a:p>
          <a:p>
            <a:r>
              <a:rPr lang="en-US" altLang="zh-CN" b="1" dirty="0" err="1" smtClean="0">
                <a:solidFill>
                  <a:schemeClr val="accent2"/>
                </a:solidFill>
              </a:rPr>
              <a:t>Liú</a:t>
            </a:r>
            <a:r>
              <a:rPr lang="en-US" altLang="zh-CN" b="1" dirty="0" smtClean="0">
                <a:solidFill>
                  <a:schemeClr val="accent2"/>
                </a:solidFill>
              </a:rPr>
              <a:t> </a:t>
            </a:r>
            <a:r>
              <a:rPr lang="en-US" altLang="zh-CN" b="1" dirty="0" err="1" smtClean="0">
                <a:solidFill>
                  <a:schemeClr val="accent2"/>
                </a:solidFill>
              </a:rPr>
              <a:t>Míng</a:t>
            </a:r>
            <a:r>
              <a:rPr lang="zh-CN" altLang="en-US" b="1" dirty="0" smtClean="0">
                <a:solidFill>
                  <a:schemeClr val="accent2"/>
                </a:solidFill>
              </a:rPr>
              <a:t>、</a:t>
            </a:r>
            <a:r>
              <a:rPr lang="en-US" altLang="zh-CN" b="1" dirty="0" smtClean="0">
                <a:solidFill>
                  <a:schemeClr val="accent2"/>
                </a:solidFill>
              </a:rPr>
              <a:t>Sam</a:t>
            </a:r>
            <a:r>
              <a:rPr lang="zh-CN" altLang="en-US" b="1" dirty="0" smtClean="0">
                <a:solidFill>
                  <a:schemeClr val="accent2"/>
                </a:solidFill>
              </a:rPr>
              <a:t>： </a:t>
            </a:r>
            <a:r>
              <a:rPr lang="en-GB" altLang="zh-CN" b="1" dirty="0" err="1" smtClean="0"/>
              <a:t>Zàijiàn</a:t>
            </a:r>
            <a:r>
              <a:rPr lang="en-GB" altLang="zh-CN" b="1" dirty="0" smtClean="0"/>
              <a:t> </a:t>
            </a:r>
            <a:r>
              <a:rPr lang="zh-CN" altLang="en-GB" b="1" dirty="0" smtClean="0"/>
              <a:t>！</a:t>
            </a:r>
            <a:endParaRPr lang="en-GB" b="1" dirty="0"/>
          </a:p>
        </p:txBody>
      </p:sp>
    </p:spTree>
    <p:extLst>
      <p:ext uri="{BB962C8B-B14F-4D97-AF65-F5344CB8AC3E}">
        <p14:creationId xmlns="" xmlns:p14="http://schemas.microsoft.com/office/powerpoint/2010/main" val="1737237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8229600" cy="5143536"/>
          </a:xfrm>
        </p:spPr>
        <p:txBody>
          <a:bodyPr>
            <a:normAutofit/>
          </a:bodyPr>
          <a:lstStyle/>
          <a:p>
            <a:r>
              <a:rPr lang="en-US" altLang="zh-CN" b="1" dirty="0" smtClean="0"/>
              <a:t>Will</a:t>
            </a:r>
            <a:r>
              <a:rPr lang="zh-CN" altLang="en-US" b="1" dirty="0" smtClean="0"/>
              <a:t>在路上遇到刘明和他的朋友</a:t>
            </a:r>
            <a:r>
              <a:rPr lang="en-US" altLang="zh-CN" b="1" dirty="0" smtClean="0"/>
              <a:t>Sam</a:t>
            </a:r>
            <a:r>
              <a:rPr lang="zh-CN" altLang="en-US" b="1" dirty="0" smtClean="0"/>
              <a:t>。</a:t>
            </a:r>
            <a:endParaRPr lang="en-GB" b="1" dirty="0" smtClean="0"/>
          </a:p>
          <a:p>
            <a:endParaRPr lang="en-GB" altLang="zh-CN" b="1" dirty="0" smtClean="0"/>
          </a:p>
          <a:p>
            <a:r>
              <a:rPr lang="en-US" altLang="zh-CN" b="1" dirty="0" smtClean="0">
                <a:solidFill>
                  <a:schemeClr val="accent2"/>
                </a:solidFill>
              </a:rPr>
              <a:t>Will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你好</a:t>
            </a:r>
            <a:r>
              <a:rPr lang="zh-CN" altLang="en-GB" b="1" dirty="0" smtClean="0"/>
              <a:t>！          </a:t>
            </a:r>
          </a:p>
          <a:p>
            <a:r>
              <a:rPr lang="zh-CN" altLang="en-US" b="1" dirty="0" smtClean="0">
                <a:solidFill>
                  <a:schemeClr val="accent2"/>
                </a:solidFill>
              </a:rPr>
              <a:t>刘明：</a:t>
            </a:r>
            <a:r>
              <a:rPr lang="zh-CN" altLang="en-US" b="1" dirty="0" smtClean="0"/>
              <a:t>你好</a:t>
            </a:r>
            <a:r>
              <a:rPr lang="zh-CN" altLang="en-GB" b="1" dirty="0" smtClean="0"/>
              <a:t>！</a:t>
            </a:r>
            <a:r>
              <a:rPr lang="zh-CN" altLang="en-US" b="1" dirty="0" smtClean="0"/>
              <a:t>我介绍一下儿，这是</a:t>
            </a:r>
            <a:r>
              <a:rPr lang="en-US" altLang="zh-CN" b="1" dirty="0" smtClean="0"/>
              <a:t>Will</a:t>
            </a:r>
            <a:r>
              <a:rPr lang="zh-CN" altLang="en-US" b="1" dirty="0" smtClean="0"/>
              <a:t>，这是</a:t>
            </a:r>
            <a:r>
              <a:rPr lang="en-US" altLang="zh-CN" b="1" dirty="0" smtClean="0"/>
              <a:t>Sam</a:t>
            </a:r>
            <a:r>
              <a:rPr lang="zh-CN" altLang="en-US" b="1" dirty="0" smtClean="0"/>
              <a:t>。</a:t>
            </a:r>
            <a:endParaRPr lang="zh-CN" altLang="en-GB" b="1" dirty="0" smtClean="0"/>
          </a:p>
          <a:p>
            <a:r>
              <a:rPr lang="en-US" altLang="zh-CN" b="1" dirty="0" smtClean="0">
                <a:solidFill>
                  <a:schemeClr val="accent2"/>
                </a:solidFill>
              </a:rPr>
              <a:t>Will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认识你很高兴。</a:t>
            </a:r>
            <a:endParaRPr lang="zh-CN" altLang="en-GB" b="1" dirty="0" smtClean="0"/>
          </a:p>
          <a:p>
            <a:r>
              <a:rPr lang="en-US" altLang="zh-CN" b="1" dirty="0" smtClean="0">
                <a:solidFill>
                  <a:schemeClr val="accent2"/>
                </a:solidFill>
              </a:rPr>
              <a:t>Sam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认识你我也很高兴。</a:t>
            </a:r>
            <a:endParaRPr lang="zh-CN" altLang="en-GB" b="1" dirty="0" smtClean="0"/>
          </a:p>
          <a:p>
            <a:r>
              <a:rPr lang="en-US" altLang="zh-CN" b="1" dirty="0" smtClean="0">
                <a:solidFill>
                  <a:schemeClr val="accent2"/>
                </a:solidFill>
              </a:rPr>
              <a:t>Will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你们去哪儿？</a:t>
            </a:r>
            <a:endParaRPr lang="zh-CN" altLang="en-GB" b="1" dirty="0" smtClean="0"/>
          </a:p>
          <a:p>
            <a:r>
              <a:rPr lang="zh-CN" altLang="en-US" b="1" dirty="0" smtClean="0">
                <a:solidFill>
                  <a:schemeClr val="accent2"/>
                </a:solidFill>
              </a:rPr>
              <a:t>刘明：</a:t>
            </a:r>
            <a:r>
              <a:rPr lang="zh-CN" altLang="en-US" b="1" dirty="0" smtClean="0"/>
              <a:t>我们去学校，你去哪儿？</a:t>
            </a:r>
            <a:endParaRPr lang="zh-CN" altLang="en-GB" b="1" dirty="0" smtClean="0"/>
          </a:p>
          <a:p>
            <a:r>
              <a:rPr lang="en-US" altLang="zh-CN" b="1" dirty="0" smtClean="0">
                <a:solidFill>
                  <a:schemeClr val="accent2"/>
                </a:solidFill>
              </a:rPr>
              <a:t>Will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我回家。再见！</a:t>
            </a:r>
            <a:endParaRPr lang="zh-CN" altLang="en-GB" b="1" dirty="0" smtClean="0"/>
          </a:p>
          <a:p>
            <a:r>
              <a:rPr lang="zh-CN" altLang="en-US" b="1" dirty="0" smtClean="0">
                <a:solidFill>
                  <a:schemeClr val="accent2"/>
                </a:solidFill>
              </a:rPr>
              <a:t>刘明、</a:t>
            </a:r>
            <a:r>
              <a:rPr lang="en-US" altLang="zh-CN" b="1" dirty="0" smtClean="0">
                <a:solidFill>
                  <a:srgbClr val="C00000"/>
                </a:solidFill>
              </a:rPr>
              <a:t>Sam</a:t>
            </a:r>
            <a:r>
              <a:rPr lang="zh-CN" altLang="en-US" b="1" dirty="0" smtClean="0">
                <a:solidFill>
                  <a:schemeClr val="accent2"/>
                </a:solidFill>
              </a:rPr>
              <a:t>：</a:t>
            </a:r>
            <a:r>
              <a:rPr lang="zh-CN" altLang="en-US" b="1" dirty="0" smtClean="0"/>
              <a:t>再见！</a:t>
            </a:r>
            <a:endParaRPr lang="en-GB" b="1" dirty="0"/>
          </a:p>
        </p:txBody>
      </p:sp>
    </p:spTree>
    <p:extLst>
      <p:ext uri="{BB962C8B-B14F-4D97-AF65-F5344CB8AC3E}">
        <p14:creationId xmlns="" xmlns:p14="http://schemas.microsoft.com/office/powerpoint/2010/main" val="1737237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altLang="zh-CN" sz="3200" b="1" dirty="0" err="1" smtClean="0"/>
              <a:t>Nǐmen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hǎo</a:t>
            </a:r>
            <a:r>
              <a:rPr lang="en-US" altLang="zh-CN" sz="3200" b="1" dirty="0" smtClean="0"/>
              <a:t> </a:t>
            </a:r>
            <a:r>
              <a:rPr lang="zh-CN" altLang="en-US" sz="3200" b="1" dirty="0" smtClean="0"/>
              <a:t>！ 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jiào</a:t>
            </a:r>
            <a:r>
              <a:rPr lang="en-US" altLang="zh-CN" sz="3200" b="1" dirty="0" smtClean="0"/>
              <a:t> </a:t>
            </a:r>
            <a:r>
              <a:rPr lang="en-US" altLang="zh-CN" sz="3200" b="1" dirty="0" smtClean="0">
                <a:solidFill>
                  <a:srgbClr val="FF0000"/>
                </a:solidFill>
              </a:rPr>
              <a:t>Liu </a:t>
            </a:r>
            <a:r>
              <a:rPr lang="en-US" altLang="zh-CN" sz="3200" b="1" dirty="0" err="1" smtClean="0">
                <a:solidFill>
                  <a:srgbClr val="FF0000"/>
                </a:solidFill>
              </a:rPr>
              <a:t>Dongqing</a:t>
            </a:r>
            <a:r>
              <a:rPr lang="zh-CN" altLang="en-US" sz="3200" b="1" dirty="0" smtClean="0"/>
              <a:t>，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shì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>
                <a:solidFill>
                  <a:srgbClr val="FF0000"/>
                </a:solidFill>
              </a:rPr>
              <a:t>Zhōngguó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rén</a:t>
            </a:r>
            <a:r>
              <a:rPr lang="en-US" altLang="zh-CN" sz="3200" b="1" dirty="0" smtClean="0"/>
              <a:t> .  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zài</a:t>
            </a:r>
            <a:r>
              <a:rPr lang="en-US" altLang="zh-CN" sz="3200" b="1" dirty="0" smtClean="0"/>
              <a:t> W</a:t>
            </a:r>
            <a:r>
              <a:rPr lang="en-US" altLang="zh-CN" sz="3200" dirty="0" smtClean="0">
                <a:latin typeface="华文细黑" pitchFamily="2" charset="-122"/>
                <a:ea typeface="华文细黑" pitchFamily="2" charset="-122"/>
              </a:rPr>
              <a:t> ē </a:t>
            </a:r>
            <a:r>
              <a:rPr lang="en-US" altLang="zh-CN" sz="3200" b="1" dirty="0" err="1" smtClean="0"/>
              <a:t>i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Er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Shì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>
                <a:solidFill>
                  <a:srgbClr val="FF0000"/>
                </a:solidFill>
              </a:rPr>
              <a:t>gōngzuò</a:t>
            </a:r>
            <a:r>
              <a:rPr lang="en-US" altLang="zh-CN" sz="3200" b="1" dirty="0" smtClean="0"/>
              <a:t> . 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shì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>
                <a:solidFill>
                  <a:srgbClr val="FF0000"/>
                </a:solidFill>
              </a:rPr>
              <a:t>lǎoshī</a:t>
            </a:r>
            <a:r>
              <a:rPr lang="en-US" altLang="zh-CN" sz="3200" b="1" dirty="0" smtClean="0"/>
              <a:t> </a:t>
            </a:r>
            <a:r>
              <a:rPr lang="zh-CN" altLang="en-US" sz="3200" b="1" dirty="0" smtClean="0"/>
              <a:t>。</a:t>
            </a:r>
            <a:endParaRPr lang="en-US" altLang="zh-CN" sz="3200" b="1" dirty="0" smtClean="0"/>
          </a:p>
          <a:p>
            <a:endParaRPr lang="en-US" altLang="zh-CN" sz="3200" b="1" dirty="0" smtClean="0"/>
          </a:p>
          <a:p>
            <a:r>
              <a:rPr lang="zh-CN" altLang="en-US" sz="3200" b="1" dirty="0" smtClean="0"/>
              <a:t>你们好！我叫</a:t>
            </a:r>
            <a:r>
              <a:rPr lang="zh-CN" altLang="en-US" sz="3200" b="1" dirty="0" smtClean="0">
                <a:solidFill>
                  <a:srgbClr val="FF0000"/>
                </a:solidFill>
              </a:rPr>
              <a:t>刘东青</a:t>
            </a:r>
            <a:r>
              <a:rPr lang="zh-CN" altLang="en-US" sz="3200" b="1" dirty="0" smtClean="0"/>
              <a:t>，我是</a:t>
            </a:r>
            <a:r>
              <a:rPr lang="zh-CN" altLang="en-US" sz="3200" b="1" dirty="0" smtClean="0">
                <a:solidFill>
                  <a:srgbClr val="FF0000"/>
                </a:solidFill>
              </a:rPr>
              <a:t>中国</a:t>
            </a:r>
            <a:r>
              <a:rPr lang="zh-CN" altLang="en-US" sz="3200" b="1" dirty="0" smtClean="0"/>
              <a:t>人。我在威尔士</a:t>
            </a:r>
            <a:r>
              <a:rPr lang="zh-CN" altLang="en-US" sz="3200" b="1" dirty="0" smtClean="0">
                <a:solidFill>
                  <a:srgbClr val="FF0000"/>
                </a:solidFill>
              </a:rPr>
              <a:t>工作</a:t>
            </a:r>
            <a:r>
              <a:rPr lang="zh-CN" altLang="en-US" sz="3200" b="1" dirty="0" smtClean="0"/>
              <a:t>。我是</a:t>
            </a:r>
            <a:r>
              <a:rPr lang="zh-CN" altLang="en-US" sz="3200" b="1" dirty="0" smtClean="0">
                <a:solidFill>
                  <a:srgbClr val="FF0000"/>
                </a:solidFill>
              </a:rPr>
              <a:t>老师</a:t>
            </a:r>
            <a:r>
              <a:rPr lang="zh-CN" altLang="en-US" sz="3200" b="1" dirty="0" smtClean="0"/>
              <a:t>。</a:t>
            </a:r>
            <a:endParaRPr lang="zh-CN" altLang="en-US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0" y="9906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CN" altLang="en-US">
                <a:ea typeface="宋体" charset="-122"/>
              </a:rPr>
              <a:t>　</a:t>
            </a:r>
            <a:endParaRPr lang="zh-CN" altLang="en-US" b="1">
              <a:solidFill>
                <a:schemeClr val="accent2"/>
              </a:solidFill>
            </a:endParaRPr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990600" y="1066800"/>
            <a:ext cx="609600" cy="381000"/>
          </a:xfrm>
          <a:prstGeom prst="rect">
            <a:avLst/>
          </a:prstGeom>
          <a:gradFill rotWithShape="0">
            <a:gsLst>
              <a:gs pos="0">
                <a:srgbClr val="CC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685800" y="1219200"/>
            <a:ext cx="609600" cy="381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6699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1219200" y="1371600"/>
            <a:ext cx="609600" cy="381000"/>
          </a:xfrm>
          <a:prstGeom prst="rect">
            <a:avLst/>
          </a:prstGeom>
          <a:gradFill rotWithShape="0">
            <a:gsLst>
              <a:gs pos="0">
                <a:srgbClr val="FFCC00"/>
              </a:gs>
              <a:gs pos="100000">
                <a:srgbClr val="FFFF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8" name="Line 6"/>
          <p:cNvSpPr>
            <a:spLocks noChangeShapeType="1"/>
          </p:cNvSpPr>
          <p:nvPr/>
        </p:nvSpPr>
        <p:spPr bwMode="auto">
          <a:xfrm>
            <a:off x="914400" y="1447800"/>
            <a:ext cx="6248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79" name="Line 7"/>
          <p:cNvSpPr>
            <a:spLocks noChangeShapeType="1"/>
          </p:cNvSpPr>
          <p:nvPr/>
        </p:nvSpPr>
        <p:spPr bwMode="auto">
          <a:xfrm>
            <a:off x="1219200" y="1143000"/>
            <a:ext cx="0" cy="4038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80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zài</a:t>
            </a:r>
            <a:r>
              <a:rPr lang="en-US" altLang="zh-CN" sz="4000" b="1" dirty="0">
                <a:solidFill>
                  <a:srgbClr val="A50021"/>
                </a:solidFill>
                <a:latin typeface="宋体" charset="-122"/>
                <a:ea typeface="宋体" charset="-122"/>
              </a:rPr>
              <a:t>  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jiàn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</p:spTree>
  </p:cSld>
  <p:clrMapOvr>
    <a:masterClrMapping/>
  </p:clrMapOvr>
  <p:transition>
    <p:blinds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质朴">
  <a:themeElements>
    <a:clrScheme name="质朴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质朴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质朴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1381</TotalTime>
  <Words>997</Words>
  <Application>Microsoft Office PowerPoint</Application>
  <PresentationFormat>全屏显示(4:3)</PresentationFormat>
  <Paragraphs>231</Paragraphs>
  <Slides>31</Slides>
  <Notes>1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31</vt:i4>
      </vt:variant>
    </vt:vector>
  </HeadingPairs>
  <TitlesOfParts>
    <vt:vector size="32" baseType="lpstr">
      <vt:lpstr>质朴</vt:lpstr>
      <vt:lpstr> Making A Review  </vt:lpstr>
      <vt:lpstr>幻灯片 2</vt:lpstr>
      <vt:lpstr>The Chinese syllable </vt:lpstr>
      <vt:lpstr>Summary of Initials (21)</vt:lpstr>
      <vt:lpstr>35 common finals</vt:lpstr>
      <vt:lpstr>Tones (shēngdiào) (4)</vt:lpstr>
      <vt:lpstr>幻灯片 7</vt:lpstr>
      <vt:lpstr>Neutral tone (轻声 qīngshēng) </vt:lpstr>
      <vt:lpstr>语音</vt:lpstr>
      <vt:lpstr>语音</vt:lpstr>
      <vt:lpstr>幻灯片 11</vt:lpstr>
      <vt:lpstr>幻灯片 12</vt:lpstr>
      <vt:lpstr>幻灯片 13</vt:lpstr>
      <vt:lpstr> Let’s Review!  </vt:lpstr>
      <vt:lpstr>幻灯片 15</vt:lpstr>
      <vt:lpstr>幻灯片 16</vt:lpstr>
      <vt:lpstr> key words </vt:lpstr>
      <vt:lpstr>     jùzi      句子      sentences</vt:lpstr>
      <vt:lpstr>     huìhuà      会话      conversation</vt:lpstr>
      <vt:lpstr>  </vt:lpstr>
      <vt:lpstr> key words  </vt:lpstr>
      <vt:lpstr>     jùzi      句子      sentences</vt:lpstr>
      <vt:lpstr>     huìhuà      会话      conversation</vt:lpstr>
      <vt:lpstr>exercises</vt:lpstr>
      <vt:lpstr>  </vt:lpstr>
      <vt:lpstr> key words  </vt:lpstr>
      <vt:lpstr>     jùzi      句子      sentences</vt:lpstr>
      <vt:lpstr>     huìhuà      会话      conversation</vt:lpstr>
      <vt:lpstr>     huìhuà      会话      conversation</vt:lpstr>
      <vt:lpstr>幻灯片 30</vt:lpstr>
      <vt:lpstr>幻灯片 31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第七课</dc:title>
  <dc:creator>Apple-07</dc:creator>
  <cp:lastModifiedBy>LENOVO</cp:lastModifiedBy>
  <cp:revision>292</cp:revision>
  <dcterms:created xsi:type="dcterms:W3CDTF">2012-11-18T21:55:04Z</dcterms:created>
  <dcterms:modified xsi:type="dcterms:W3CDTF">2013-02-02T12:11:38Z</dcterms:modified>
</cp:coreProperties>
</file>