
<file path=[Content_Types].xml><?xml version="1.0" encoding="utf-8"?>
<Types xmlns="http://schemas.openxmlformats.org/package/2006/content-types">
  <Default Extension="image" ContentType="image/jp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4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41.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5" r:id="rId2"/>
    <p:sldMasterId id="2147483718" r:id="rId3"/>
    <p:sldMasterId id="2147483721" r:id="rId4"/>
  </p:sldMasterIdLst>
  <p:notesMasterIdLst>
    <p:notesMasterId r:id="rId61"/>
  </p:notesMasterIdLst>
  <p:sldIdLst>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showGuides="1">
      <p:cViewPr varScale="1">
        <p:scale>
          <a:sx n="85" d="100"/>
          <a:sy n="85" d="100"/>
        </p:scale>
        <p:origin x="547" y="6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35.png"/><Relationship Id="rId7" Type="http://schemas.openxmlformats.org/officeDocument/2006/relationships/image" Target="../media/image1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15.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4" Type="http://schemas.openxmlformats.org/officeDocument/2006/relationships/image" Target="../media/image77.svg"/></Relationships>
</file>

<file path=ppt/diagrams/_rels/data16.xml.rels><?xml version="1.0" encoding="UTF-8" standalone="yes"?>
<Relationships xmlns="http://schemas.openxmlformats.org/package/2006/relationships"><Relationship Id="rId8" Type="http://schemas.openxmlformats.org/officeDocument/2006/relationships/image" Target="../media/image90.svg"/><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image" Target="../media/image84.svg"/><Relationship Id="rId1" Type="http://schemas.openxmlformats.org/officeDocument/2006/relationships/image" Target="../media/image83.png"/><Relationship Id="rId6" Type="http://schemas.openxmlformats.org/officeDocument/2006/relationships/image" Target="../media/image88.svg"/><Relationship Id="rId5" Type="http://schemas.openxmlformats.org/officeDocument/2006/relationships/image" Target="../media/image87.png"/><Relationship Id="rId4" Type="http://schemas.openxmlformats.org/officeDocument/2006/relationships/image" Target="../media/image86.svg"/></Relationships>
</file>

<file path=ppt/diagrams/_rels/data18.xml.rels><?xml version="1.0" encoding="UTF-8" standalone="yes"?>
<Relationships xmlns="http://schemas.openxmlformats.org/package/2006/relationships"><Relationship Id="rId8" Type="http://schemas.openxmlformats.org/officeDocument/2006/relationships/image" Target="../media/image99.svg"/><Relationship Id="rId3" Type="http://schemas.openxmlformats.org/officeDocument/2006/relationships/image" Target="../media/image94.png"/><Relationship Id="rId7" Type="http://schemas.openxmlformats.org/officeDocument/2006/relationships/image" Target="../media/image98.png"/><Relationship Id="rId2" Type="http://schemas.openxmlformats.org/officeDocument/2006/relationships/image" Target="../media/image93.svg"/><Relationship Id="rId1" Type="http://schemas.openxmlformats.org/officeDocument/2006/relationships/image" Target="../media/image92.png"/><Relationship Id="rId6" Type="http://schemas.openxmlformats.org/officeDocument/2006/relationships/image" Target="../media/image97.svg"/><Relationship Id="rId5" Type="http://schemas.openxmlformats.org/officeDocument/2006/relationships/image" Target="../media/image96.png"/><Relationship Id="rId4" Type="http://schemas.openxmlformats.org/officeDocument/2006/relationships/image" Target="../media/image9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35.png"/><Relationship Id="rId7" Type="http://schemas.openxmlformats.org/officeDocument/2006/relationships/image" Target="../media/image1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4" Type="http://schemas.openxmlformats.org/officeDocument/2006/relationships/image" Target="../media/image77.svg"/></Relationships>
</file>

<file path=ppt/diagrams/_rels/drawing16.xml.rels><?xml version="1.0" encoding="UTF-8" standalone="yes"?>
<Relationships xmlns="http://schemas.openxmlformats.org/package/2006/relationships"><Relationship Id="rId8" Type="http://schemas.openxmlformats.org/officeDocument/2006/relationships/image" Target="../media/image90.svg"/><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image" Target="../media/image84.svg"/><Relationship Id="rId1" Type="http://schemas.openxmlformats.org/officeDocument/2006/relationships/image" Target="../media/image83.png"/><Relationship Id="rId6" Type="http://schemas.openxmlformats.org/officeDocument/2006/relationships/image" Target="../media/image88.svg"/><Relationship Id="rId5" Type="http://schemas.openxmlformats.org/officeDocument/2006/relationships/image" Target="../media/image87.png"/><Relationship Id="rId4" Type="http://schemas.openxmlformats.org/officeDocument/2006/relationships/image" Target="../media/image86.svg"/></Relationships>
</file>

<file path=ppt/diagrams/_rels/drawing18.xml.rels><?xml version="1.0" encoding="UTF-8" standalone="yes"?>
<Relationships xmlns="http://schemas.openxmlformats.org/package/2006/relationships"><Relationship Id="rId8" Type="http://schemas.openxmlformats.org/officeDocument/2006/relationships/image" Target="../media/image99.svg"/><Relationship Id="rId3" Type="http://schemas.openxmlformats.org/officeDocument/2006/relationships/image" Target="../media/image94.png"/><Relationship Id="rId7" Type="http://schemas.openxmlformats.org/officeDocument/2006/relationships/image" Target="../media/image98.png"/><Relationship Id="rId2" Type="http://schemas.openxmlformats.org/officeDocument/2006/relationships/image" Target="../media/image93.svg"/><Relationship Id="rId1" Type="http://schemas.openxmlformats.org/officeDocument/2006/relationships/image" Target="../media/image92.png"/><Relationship Id="rId6" Type="http://schemas.openxmlformats.org/officeDocument/2006/relationships/image" Target="../media/image97.svg"/><Relationship Id="rId5" Type="http://schemas.openxmlformats.org/officeDocument/2006/relationships/image" Target="../media/image96.png"/><Relationship Id="rId4" Type="http://schemas.openxmlformats.org/officeDocument/2006/relationships/image" Target="../media/image9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951B3D-5FE4-4FDA-971F-14CE95FEB77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C04B7C0-14BB-41F5-A0D0-266A4260691B}">
      <dgm:prSet/>
      <dgm:spPr/>
      <dgm:t>
        <a:bodyPr/>
        <a:lstStyle/>
        <a:p>
          <a:r>
            <a:rPr lang="en-GB"/>
            <a:t>Examines students’ quality of life, lifestyle routines, and stress levels.</a:t>
          </a:r>
          <a:endParaRPr lang="en-US"/>
        </a:p>
      </dgm:t>
    </dgm:pt>
    <dgm:pt modelId="{30C28F47-37C7-4653-BB7E-B63BF19F83E3}" type="parTrans" cxnId="{1D9FA00B-4D0B-4F61-94E5-168D00BFE62C}">
      <dgm:prSet/>
      <dgm:spPr/>
      <dgm:t>
        <a:bodyPr/>
        <a:lstStyle/>
        <a:p>
          <a:endParaRPr lang="en-US"/>
        </a:p>
      </dgm:t>
    </dgm:pt>
    <dgm:pt modelId="{B532F3E6-1EB1-495F-91B3-DA6B8FA2BC75}" type="sibTrans" cxnId="{1D9FA00B-4D0B-4F61-94E5-168D00BFE62C}">
      <dgm:prSet/>
      <dgm:spPr/>
      <dgm:t>
        <a:bodyPr/>
        <a:lstStyle/>
        <a:p>
          <a:endParaRPr lang="en-US"/>
        </a:p>
      </dgm:t>
    </dgm:pt>
    <dgm:pt modelId="{B8817CBE-63CA-41D4-8770-7CD7F3F5B25F}">
      <dgm:prSet/>
      <dgm:spPr/>
      <dgm:t>
        <a:bodyPr/>
        <a:lstStyle/>
        <a:p>
          <a:r>
            <a:rPr lang="en-GB"/>
            <a:t>Uses surveys, interviews, and focus groups for data collection.</a:t>
          </a:r>
          <a:endParaRPr lang="en-US"/>
        </a:p>
      </dgm:t>
    </dgm:pt>
    <dgm:pt modelId="{03831384-F493-473A-B062-6B3FCCC4AC90}" type="parTrans" cxnId="{C94080E2-D05C-4778-A926-9F45764F7FE8}">
      <dgm:prSet/>
      <dgm:spPr/>
      <dgm:t>
        <a:bodyPr/>
        <a:lstStyle/>
        <a:p>
          <a:endParaRPr lang="en-US"/>
        </a:p>
      </dgm:t>
    </dgm:pt>
    <dgm:pt modelId="{79DCBB48-0212-4853-9A4A-89B43348D477}" type="sibTrans" cxnId="{C94080E2-D05C-4778-A926-9F45764F7FE8}">
      <dgm:prSet/>
      <dgm:spPr/>
      <dgm:t>
        <a:bodyPr/>
        <a:lstStyle/>
        <a:p>
          <a:endParaRPr lang="en-US"/>
        </a:p>
      </dgm:t>
    </dgm:pt>
    <dgm:pt modelId="{0DF76632-F6FA-43D1-B888-9EB46B893B81}">
      <dgm:prSet/>
      <dgm:spPr/>
      <dgm:t>
        <a:bodyPr/>
        <a:lstStyle/>
        <a:p>
          <a:r>
            <a:rPr lang="en-GB"/>
            <a:t>Identifies how digital habits affect well-being and daily functioning.</a:t>
          </a:r>
          <a:endParaRPr lang="en-US"/>
        </a:p>
      </dgm:t>
    </dgm:pt>
    <dgm:pt modelId="{988ED439-7273-4D85-902E-28B339F7B540}" type="parTrans" cxnId="{61F64F35-5CB6-425D-A532-BFB77EEA54B8}">
      <dgm:prSet/>
      <dgm:spPr/>
      <dgm:t>
        <a:bodyPr/>
        <a:lstStyle/>
        <a:p>
          <a:endParaRPr lang="en-US"/>
        </a:p>
      </dgm:t>
    </dgm:pt>
    <dgm:pt modelId="{9E9B151E-70DA-4D8E-B5F6-2ECC5FDFF40A}" type="sibTrans" cxnId="{61F64F35-5CB6-425D-A532-BFB77EEA54B8}">
      <dgm:prSet/>
      <dgm:spPr/>
      <dgm:t>
        <a:bodyPr/>
        <a:lstStyle/>
        <a:p>
          <a:endParaRPr lang="en-US"/>
        </a:p>
      </dgm:t>
    </dgm:pt>
    <dgm:pt modelId="{381B83C2-B119-4FF9-99C9-FC894116751B}">
      <dgm:prSet/>
      <dgm:spPr/>
      <dgm:t>
        <a:bodyPr/>
        <a:lstStyle/>
        <a:p>
          <a:r>
            <a:rPr lang="en-GB"/>
            <a:t>late-night phone use increases 59% chances of insomnia (Berman, 2025).</a:t>
          </a:r>
          <a:endParaRPr lang="en-US"/>
        </a:p>
      </dgm:t>
    </dgm:pt>
    <dgm:pt modelId="{BF79F300-7D08-4AA0-A630-EBDDBE41EC99}" type="parTrans" cxnId="{C966E729-DC35-43E1-A22F-87CEBED88EA9}">
      <dgm:prSet/>
      <dgm:spPr/>
      <dgm:t>
        <a:bodyPr/>
        <a:lstStyle/>
        <a:p>
          <a:endParaRPr lang="en-US"/>
        </a:p>
      </dgm:t>
    </dgm:pt>
    <dgm:pt modelId="{BC93C2CD-5124-4DD7-AD6F-63B23727E736}" type="sibTrans" cxnId="{C966E729-DC35-43E1-A22F-87CEBED88EA9}">
      <dgm:prSet/>
      <dgm:spPr/>
      <dgm:t>
        <a:bodyPr/>
        <a:lstStyle/>
        <a:p>
          <a:endParaRPr lang="en-US"/>
        </a:p>
      </dgm:t>
    </dgm:pt>
    <dgm:pt modelId="{71373853-AD61-4277-9A0D-C23BB376F9FE}" type="pres">
      <dgm:prSet presAssocID="{E3951B3D-5FE4-4FDA-971F-14CE95FEB773}" presName="linear" presStyleCnt="0">
        <dgm:presLayoutVars>
          <dgm:animLvl val="lvl"/>
          <dgm:resizeHandles val="exact"/>
        </dgm:presLayoutVars>
      </dgm:prSet>
      <dgm:spPr/>
    </dgm:pt>
    <dgm:pt modelId="{F7F3A770-78AE-4B8B-A44A-067B46B4E83D}" type="pres">
      <dgm:prSet presAssocID="{7C04B7C0-14BB-41F5-A0D0-266A4260691B}" presName="parentText" presStyleLbl="node1" presStyleIdx="0" presStyleCnt="4">
        <dgm:presLayoutVars>
          <dgm:chMax val="0"/>
          <dgm:bulletEnabled val="1"/>
        </dgm:presLayoutVars>
      </dgm:prSet>
      <dgm:spPr/>
    </dgm:pt>
    <dgm:pt modelId="{0EF438EC-E913-4CEA-83BA-8052F4E5B824}" type="pres">
      <dgm:prSet presAssocID="{B532F3E6-1EB1-495F-91B3-DA6B8FA2BC75}" presName="spacer" presStyleCnt="0"/>
      <dgm:spPr/>
    </dgm:pt>
    <dgm:pt modelId="{26B0F8DE-770B-43FB-B330-09850EAFD5D4}" type="pres">
      <dgm:prSet presAssocID="{B8817CBE-63CA-41D4-8770-7CD7F3F5B25F}" presName="parentText" presStyleLbl="node1" presStyleIdx="1" presStyleCnt="4">
        <dgm:presLayoutVars>
          <dgm:chMax val="0"/>
          <dgm:bulletEnabled val="1"/>
        </dgm:presLayoutVars>
      </dgm:prSet>
      <dgm:spPr/>
    </dgm:pt>
    <dgm:pt modelId="{0FEBC0CE-EA34-4E11-A33A-874846DAE265}" type="pres">
      <dgm:prSet presAssocID="{79DCBB48-0212-4853-9A4A-89B43348D477}" presName="spacer" presStyleCnt="0"/>
      <dgm:spPr/>
    </dgm:pt>
    <dgm:pt modelId="{F4F8450E-74BD-45A0-8369-374F57792ECD}" type="pres">
      <dgm:prSet presAssocID="{0DF76632-F6FA-43D1-B888-9EB46B893B81}" presName="parentText" presStyleLbl="node1" presStyleIdx="2" presStyleCnt="4">
        <dgm:presLayoutVars>
          <dgm:chMax val="0"/>
          <dgm:bulletEnabled val="1"/>
        </dgm:presLayoutVars>
      </dgm:prSet>
      <dgm:spPr/>
    </dgm:pt>
    <dgm:pt modelId="{0F2AD2E5-293F-4D6A-A280-FA05E3D8AA94}" type="pres">
      <dgm:prSet presAssocID="{9E9B151E-70DA-4D8E-B5F6-2ECC5FDFF40A}" presName="spacer" presStyleCnt="0"/>
      <dgm:spPr/>
    </dgm:pt>
    <dgm:pt modelId="{832998C6-7558-4426-AE47-DB4ACBA8C498}" type="pres">
      <dgm:prSet presAssocID="{381B83C2-B119-4FF9-99C9-FC894116751B}" presName="parentText" presStyleLbl="node1" presStyleIdx="3" presStyleCnt="4">
        <dgm:presLayoutVars>
          <dgm:chMax val="0"/>
          <dgm:bulletEnabled val="1"/>
        </dgm:presLayoutVars>
      </dgm:prSet>
      <dgm:spPr/>
    </dgm:pt>
  </dgm:ptLst>
  <dgm:cxnLst>
    <dgm:cxn modelId="{1D9FA00B-4D0B-4F61-94E5-168D00BFE62C}" srcId="{E3951B3D-5FE4-4FDA-971F-14CE95FEB773}" destId="{7C04B7C0-14BB-41F5-A0D0-266A4260691B}" srcOrd="0" destOrd="0" parTransId="{30C28F47-37C7-4653-BB7E-B63BF19F83E3}" sibTransId="{B532F3E6-1EB1-495F-91B3-DA6B8FA2BC75}"/>
    <dgm:cxn modelId="{D1F15A16-3324-4999-8394-29F671BDCD4F}" type="presOf" srcId="{7C04B7C0-14BB-41F5-A0D0-266A4260691B}" destId="{F7F3A770-78AE-4B8B-A44A-067B46B4E83D}" srcOrd="0" destOrd="0" presId="urn:microsoft.com/office/officeart/2005/8/layout/vList2"/>
    <dgm:cxn modelId="{C966E729-DC35-43E1-A22F-87CEBED88EA9}" srcId="{E3951B3D-5FE4-4FDA-971F-14CE95FEB773}" destId="{381B83C2-B119-4FF9-99C9-FC894116751B}" srcOrd="3" destOrd="0" parTransId="{BF79F300-7D08-4AA0-A630-EBDDBE41EC99}" sibTransId="{BC93C2CD-5124-4DD7-AD6F-63B23727E736}"/>
    <dgm:cxn modelId="{61F64F35-5CB6-425D-A532-BFB77EEA54B8}" srcId="{E3951B3D-5FE4-4FDA-971F-14CE95FEB773}" destId="{0DF76632-F6FA-43D1-B888-9EB46B893B81}" srcOrd="2" destOrd="0" parTransId="{988ED439-7273-4D85-902E-28B339F7B540}" sibTransId="{9E9B151E-70DA-4D8E-B5F6-2ECC5FDFF40A}"/>
    <dgm:cxn modelId="{D3F3F95A-ABB8-4390-9671-267DC184AA1C}" type="presOf" srcId="{381B83C2-B119-4FF9-99C9-FC894116751B}" destId="{832998C6-7558-4426-AE47-DB4ACBA8C498}" srcOrd="0" destOrd="0" presId="urn:microsoft.com/office/officeart/2005/8/layout/vList2"/>
    <dgm:cxn modelId="{7024B78A-01D8-4903-9B30-6D1AE1CD12A8}" type="presOf" srcId="{E3951B3D-5FE4-4FDA-971F-14CE95FEB773}" destId="{71373853-AD61-4277-9A0D-C23BB376F9FE}" srcOrd="0" destOrd="0" presId="urn:microsoft.com/office/officeart/2005/8/layout/vList2"/>
    <dgm:cxn modelId="{3D4C559C-0199-4BF4-AC94-FF18D0A92913}" type="presOf" srcId="{0DF76632-F6FA-43D1-B888-9EB46B893B81}" destId="{F4F8450E-74BD-45A0-8369-374F57792ECD}" srcOrd="0" destOrd="0" presId="urn:microsoft.com/office/officeart/2005/8/layout/vList2"/>
    <dgm:cxn modelId="{C94080E2-D05C-4778-A926-9F45764F7FE8}" srcId="{E3951B3D-5FE4-4FDA-971F-14CE95FEB773}" destId="{B8817CBE-63CA-41D4-8770-7CD7F3F5B25F}" srcOrd="1" destOrd="0" parTransId="{03831384-F493-473A-B062-6B3FCCC4AC90}" sibTransId="{79DCBB48-0212-4853-9A4A-89B43348D477}"/>
    <dgm:cxn modelId="{25BD6AFB-1C4A-4C39-A97E-25B56CC1F934}" type="presOf" srcId="{B8817CBE-63CA-41D4-8770-7CD7F3F5B25F}" destId="{26B0F8DE-770B-43FB-B330-09850EAFD5D4}" srcOrd="0" destOrd="0" presId="urn:microsoft.com/office/officeart/2005/8/layout/vList2"/>
    <dgm:cxn modelId="{B1F0D57B-5FA1-4728-9F04-A8155B6B979B}" type="presParOf" srcId="{71373853-AD61-4277-9A0D-C23BB376F9FE}" destId="{F7F3A770-78AE-4B8B-A44A-067B46B4E83D}" srcOrd="0" destOrd="0" presId="urn:microsoft.com/office/officeart/2005/8/layout/vList2"/>
    <dgm:cxn modelId="{DA2FA8F2-C6D7-4CDB-8D5E-7965D9BA8A61}" type="presParOf" srcId="{71373853-AD61-4277-9A0D-C23BB376F9FE}" destId="{0EF438EC-E913-4CEA-83BA-8052F4E5B824}" srcOrd="1" destOrd="0" presId="urn:microsoft.com/office/officeart/2005/8/layout/vList2"/>
    <dgm:cxn modelId="{59519BFB-4409-472E-B089-882570BAA78E}" type="presParOf" srcId="{71373853-AD61-4277-9A0D-C23BB376F9FE}" destId="{26B0F8DE-770B-43FB-B330-09850EAFD5D4}" srcOrd="2" destOrd="0" presId="urn:microsoft.com/office/officeart/2005/8/layout/vList2"/>
    <dgm:cxn modelId="{E2AA7EA4-782B-4F4D-BA0E-82704668CF82}" type="presParOf" srcId="{71373853-AD61-4277-9A0D-C23BB376F9FE}" destId="{0FEBC0CE-EA34-4E11-A33A-874846DAE265}" srcOrd="3" destOrd="0" presId="urn:microsoft.com/office/officeart/2005/8/layout/vList2"/>
    <dgm:cxn modelId="{B3B481B2-65AD-4609-BF5A-EB5127CAAF65}" type="presParOf" srcId="{71373853-AD61-4277-9A0D-C23BB376F9FE}" destId="{F4F8450E-74BD-45A0-8369-374F57792ECD}" srcOrd="4" destOrd="0" presId="urn:microsoft.com/office/officeart/2005/8/layout/vList2"/>
    <dgm:cxn modelId="{C95E0244-55F9-4130-841A-BE0160C3C046}" type="presParOf" srcId="{71373853-AD61-4277-9A0D-C23BB376F9FE}" destId="{0F2AD2E5-293F-4D6A-A280-FA05E3D8AA94}" srcOrd="5" destOrd="0" presId="urn:microsoft.com/office/officeart/2005/8/layout/vList2"/>
    <dgm:cxn modelId="{321BCAE0-FFD2-4B37-BB56-733418F7098C}" type="presParOf" srcId="{71373853-AD61-4277-9A0D-C23BB376F9FE}" destId="{832998C6-7558-4426-AE47-DB4ACBA8C49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2F83B4-47D3-4D8C-81AF-C230A850691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A1A072F-BA5E-4DA0-BFF5-C93240BC8BC5}">
      <dgm:prSet/>
      <dgm:spPr/>
      <dgm:t>
        <a:bodyPr/>
        <a:lstStyle/>
        <a:p>
          <a:r>
            <a:rPr lang="en-GB"/>
            <a:t>Identifies key sleep issues such as insomnia, fatigue, and mood disturbances.</a:t>
          </a:r>
          <a:endParaRPr lang="en-US"/>
        </a:p>
      </dgm:t>
    </dgm:pt>
    <dgm:pt modelId="{6FA33023-B37B-43DD-81E6-8EF1395C51C5}" type="parTrans" cxnId="{5FA0124D-20AF-4462-87E5-EB2F8FCD9A19}">
      <dgm:prSet/>
      <dgm:spPr/>
      <dgm:t>
        <a:bodyPr/>
        <a:lstStyle/>
        <a:p>
          <a:endParaRPr lang="en-US"/>
        </a:p>
      </dgm:t>
    </dgm:pt>
    <dgm:pt modelId="{E459B6A4-89CA-49E6-8419-6294DBCBE704}" type="sibTrans" cxnId="{5FA0124D-20AF-4462-87E5-EB2F8FCD9A19}">
      <dgm:prSet/>
      <dgm:spPr/>
      <dgm:t>
        <a:bodyPr/>
        <a:lstStyle/>
        <a:p>
          <a:endParaRPr lang="en-US"/>
        </a:p>
      </dgm:t>
    </dgm:pt>
    <dgm:pt modelId="{7549C1DA-6408-4F1C-A430-1B5A7A5133B5}">
      <dgm:prSet/>
      <dgm:spPr/>
      <dgm:t>
        <a:bodyPr/>
        <a:lstStyle/>
        <a:p>
          <a:r>
            <a:rPr lang="en-GB"/>
            <a:t>Examines links between excessive smartphone use and poor sleep outcomes.</a:t>
          </a:r>
          <a:endParaRPr lang="en-US"/>
        </a:p>
      </dgm:t>
    </dgm:pt>
    <dgm:pt modelId="{BCFE8207-AA5D-4100-B65C-1211048C5CF2}" type="parTrans" cxnId="{8BF6DC03-5502-4A26-81DA-91394F7E1FEA}">
      <dgm:prSet/>
      <dgm:spPr/>
      <dgm:t>
        <a:bodyPr/>
        <a:lstStyle/>
        <a:p>
          <a:endParaRPr lang="en-US"/>
        </a:p>
      </dgm:t>
    </dgm:pt>
    <dgm:pt modelId="{8BD09C59-FE2C-4D6E-B88B-A326E7AD7C3A}" type="sibTrans" cxnId="{8BF6DC03-5502-4A26-81DA-91394F7E1FEA}">
      <dgm:prSet/>
      <dgm:spPr/>
      <dgm:t>
        <a:bodyPr/>
        <a:lstStyle/>
        <a:p>
          <a:endParaRPr lang="en-US"/>
        </a:p>
      </dgm:t>
    </dgm:pt>
    <dgm:pt modelId="{AAD9A9BF-BFEC-4725-848A-6A4B3B5B6361}">
      <dgm:prSet/>
      <dgm:spPr/>
      <dgm:t>
        <a:bodyPr/>
        <a:lstStyle/>
        <a:p>
          <a:r>
            <a:rPr lang="en-GB"/>
            <a:t>Uses university health surveys and baseline assessments to gather data.</a:t>
          </a:r>
          <a:endParaRPr lang="en-US"/>
        </a:p>
      </dgm:t>
    </dgm:pt>
    <dgm:pt modelId="{B67C10B6-5875-448D-A6E1-75DC48C9F396}" type="parTrans" cxnId="{26ECD99C-B933-4DC1-890B-E3A1788D6AC5}">
      <dgm:prSet/>
      <dgm:spPr/>
      <dgm:t>
        <a:bodyPr/>
        <a:lstStyle/>
        <a:p>
          <a:endParaRPr lang="en-US"/>
        </a:p>
      </dgm:t>
    </dgm:pt>
    <dgm:pt modelId="{DD3BC69A-5C22-41BE-836D-98343E19F8D4}" type="sibTrans" cxnId="{26ECD99C-B933-4DC1-890B-E3A1788D6AC5}">
      <dgm:prSet/>
      <dgm:spPr/>
      <dgm:t>
        <a:bodyPr/>
        <a:lstStyle/>
        <a:p>
          <a:endParaRPr lang="en-US"/>
        </a:p>
      </dgm:t>
    </dgm:pt>
    <dgm:pt modelId="{9AFA3004-7774-4678-9E9A-B654D961A262}">
      <dgm:prSet/>
      <dgm:spPr/>
      <dgm:t>
        <a:bodyPr/>
        <a:lstStyle/>
        <a:p>
          <a:r>
            <a:rPr lang="en-GB"/>
            <a:t>App-collected metrics help quantify bedtime delays and sleep disruption (Alamoudi et al. 2024).</a:t>
          </a:r>
          <a:endParaRPr lang="en-US"/>
        </a:p>
      </dgm:t>
    </dgm:pt>
    <dgm:pt modelId="{D51C3190-8393-457D-9FC0-D524EA2D0D7F}" type="parTrans" cxnId="{B75A4E2C-DF37-47BA-8579-2B784B670F71}">
      <dgm:prSet/>
      <dgm:spPr/>
      <dgm:t>
        <a:bodyPr/>
        <a:lstStyle/>
        <a:p>
          <a:endParaRPr lang="en-US"/>
        </a:p>
      </dgm:t>
    </dgm:pt>
    <dgm:pt modelId="{5FDC0174-256D-4A37-9906-E1593BBEFA7D}" type="sibTrans" cxnId="{B75A4E2C-DF37-47BA-8579-2B784B670F71}">
      <dgm:prSet/>
      <dgm:spPr/>
      <dgm:t>
        <a:bodyPr/>
        <a:lstStyle/>
        <a:p>
          <a:endParaRPr lang="en-US"/>
        </a:p>
      </dgm:t>
    </dgm:pt>
    <dgm:pt modelId="{AB7D9DB3-D5E9-46C8-9DE0-F60F2D86E443}" type="pres">
      <dgm:prSet presAssocID="{802F83B4-47D3-4D8C-81AF-C230A850691E}" presName="root" presStyleCnt="0">
        <dgm:presLayoutVars>
          <dgm:dir/>
          <dgm:resizeHandles val="exact"/>
        </dgm:presLayoutVars>
      </dgm:prSet>
      <dgm:spPr/>
    </dgm:pt>
    <dgm:pt modelId="{E9C3906E-5B05-4B2F-B02A-93AE7504DE2A}" type="pres">
      <dgm:prSet presAssocID="{3A1A072F-BA5E-4DA0-BFF5-C93240BC8BC5}" presName="compNode" presStyleCnt="0"/>
      <dgm:spPr/>
    </dgm:pt>
    <dgm:pt modelId="{0CB0ECF1-225A-4533-AF2B-7A03EEC66586}" type="pres">
      <dgm:prSet presAssocID="{3A1A072F-BA5E-4DA0-BFF5-C93240BC8BC5}" presName="bgRect" presStyleLbl="bgShp" presStyleIdx="0" presStyleCnt="4"/>
      <dgm:spPr/>
    </dgm:pt>
    <dgm:pt modelId="{CE180B08-00F1-484D-A4E4-8BE603A071C7}" type="pres">
      <dgm:prSet presAssocID="{3A1A072F-BA5E-4DA0-BFF5-C93240BC8BC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leep"/>
        </a:ext>
      </dgm:extLst>
    </dgm:pt>
    <dgm:pt modelId="{725154C5-6E5B-4218-85DF-859DB9A35753}" type="pres">
      <dgm:prSet presAssocID="{3A1A072F-BA5E-4DA0-BFF5-C93240BC8BC5}" presName="spaceRect" presStyleCnt="0"/>
      <dgm:spPr/>
    </dgm:pt>
    <dgm:pt modelId="{6C0E4F55-DBC3-4DEC-B3A1-12EC3E88CA01}" type="pres">
      <dgm:prSet presAssocID="{3A1A072F-BA5E-4DA0-BFF5-C93240BC8BC5}" presName="parTx" presStyleLbl="revTx" presStyleIdx="0" presStyleCnt="4">
        <dgm:presLayoutVars>
          <dgm:chMax val="0"/>
          <dgm:chPref val="0"/>
        </dgm:presLayoutVars>
      </dgm:prSet>
      <dgm:spPr/>
    </dgm:pt>
    <dgm:pt modelId="{55D902FD-0A31-41F9-A9C6-8E70E0F9C883}" type="pres">
      <dgm:prSet presAssocID="{E459B6A4-89CA-49E6-8419-6294DBCBE704}" presName="sibTrans" presStyleCnt="0"/>
      <dgm:spPr/>
    </dgm:pt>
    <dgm:pt modelId="{206E0F93-48C4-4E66-8C29-121D466AE755}" type="pres">
      <dgm:prSet presAssocID="{7549C1DA-6408-4F1C-A430-1B5A7A5133B5}" presName="compNode" presStyleCnt="0"/>
      <dgm:spPr/>
    </dgm:pt>
    <dgm:pt modelId="{4FE99570-6DE4-4ACF-9650-2020DAE6D23A}" type="pres">
      <dgm:prSet presAssocID="{7549C1DA-6408-4F1C-A430-1B5A7A5133B5}" presName="bgRect" presStyleLbl="bgShp" presStyleIdx="1" presStyleCnt="4"/>
      <dgm:spPr/>
    </dgm:pt>
    <dgm:pt modelId="{1EABEBCD-9C6E-4ADF-8DB7-330C7E0F282F}" type="pres">
      <dgm:prSet presAssocID="{7549C1DA-6408-4F1C-A430-1B5A7A5133B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76D7858A-0839-4432-B235-E500986F6541}" type="pres">
      <dgm:prSet presAssocID="{7549C1DA-6408-4F1C-A430-1B5A7A5133B5}" presName="spaceRect" presStyleCnt="0"/>
      <dgm:spPr/>
    </dgm:pt>
    <dgm:pt modelId="{2351B51B-DC5D-42FD-9B15-4DD19EF85A57}" type="pres">
      <dgm:prSet presAssocID="{7549C1DA-6408-4F1C-A430-1B5A7A5133B5}" presName="parTx" presStyleLbl="revTx" presStyleIdx="1" presStyleCnt="4">
        <dgm:presLayoutVars>
          <dgm:chMax val="0"/>
          <dgm:chPref val="0"/>
        </dgm:presLayoutVars>
      </dgm:prSet>
      <dgm:spPr/>
    </dgm:pt>
    <dgm:pt modelId="{21B57D2D-E7E7-4C24-B926-B65018195DFA}" type="pres">
      <dgm:prSet presAssocID="{8BD09C59-FE2C-4D6E-B88B-A326E7AD7C3A}" presName="sibTrans" presStyleCnt="0"/>
      <dgm:spPr/>
    </dgm:pt>
    <dgm:pt modelId="{F5592D17-F799-4D21-A6A1-4727E1B80990}" type="pres">
      <dgm:prSet presAssocID="{AAD9A9BF-BFEC-4725-848A-6A4B3B5B6361}" presName="compNode" presStyleCnt="0"/>
      <dgm:spPr/>
    </dgm:pt>
    <dgm:pt modelId="{074D9ACC-0F5A-4E83-9766-CACD031F6080}" type="pres">
      <dgm:prSet presAssocID="{AAD9A9BF-BFEC-4725-848A-6A4B3B5B6361}" presName="bgRect" presStyleLbl="bgShp" presStyleIdx="2" presStyleCnt="4"/>
      <dgm:spPr/>
    </dgm:pt>
    <dgm:pt modelId="{04D49781-D6F8-4295-8A73-3925830B0D2E}" type="pres">
      <dgm:prSet presAssocID="{AAD9A9BF-BFEC-4725-848A-6A4B3B5B636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E1793984-42A8-4F7E-9ED1-2356D660C148}" type="pres">
      <dgm:prSet presAssocID="{AAD9A9BF-BFEC-4725-848A-6A4B3B5B6361}" presName="spaceRect" presStyleCnt="0"/>
      <dgm:spPr/>
    </dgm:pt>
    <dgm:pt modelId="{AB5B6194-6D7C-4CA6-9AF2-C9C7188FD1E4}" type="pres">
      <dgm:prSet presAssocID="{AAD9A9BF-BFEC-4725-848A-6A4B3B5B6361}" presName="parTx" presStyleLbl="revTx" presStyleIdx="2" presStyleCnt="4">
        <dgm:presLayoutVars>
          <dgm:chMax val="0"/>
          <dgm:chPref val="0"/>
        </dgm:presLayoutVars>
      </dgm:prSet>
      <dgm:spPr/>
    </dgm:pt>
    <dgm:pt modelId="{47375807-1750-4EC1-A98A-355B8FD98FC8}" type="pres">
      <dgm:prSet presAssocID="{DD3BC69A-5C22-41BE-836D-98343E19F8D4}" presName="sibTrans" presStyleCnt="0"/>
      <dgm:spPr/>
    </dgm:pt>
    <dgm:pt modelId="{47084142-B40F-4F7F-9883-3A854136AC31}" type="pres">
      <dgm:prSet presAssocID="{9AFA3004-7774-4678-9E9A-B654D961A262}" presName="compNode" presStyleCnt="0"/>
      <dgm:spPr/>
    </dgm:pt>
    <dgm:pt modelId="{89AE614E-2440-4541-BFFC-7B6BD65ABBF0}" type="pres">
      <dgm:prSet presAssocID="{9AFA3004-7774-4678-9E9A-B654D961A262}" presName="bgRect" presStyleLbl="bgShp" presStyleIdx="3" presStyleCnt="4"/>
      <dgm:spPr/>
    </dgm:pt>
    <dgm:pt modelId="{0E3F9D36-BFD3-4963-A321-6F3691BCFFE3}" type="pres">
      <dgm:prSet presAssocID="{9AFA3004-7774-4678-9E9A-B654D961A26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ed"/>
        </a:ext>
      </dgm:extLst>
    </dgm:pt>
    <dgm:pt modelId="{497CF452-96C0-4D13-B08D-AA63078DC773}" type="pres">
      <dgm:prSet presAssocID="{9AFA3004-7774-4678-9E9A-B654D961A262}" presName="spaceRect" presStyleCnt="0"/>
      <dgm:spPr/>
    </dgm:pt>
    <dgm:pt modelId="{4DFF050D-6296-4122-90CA-D1AB7C9136AE}" type="pres">
      <dgm:prSet presAssocID="{9AFA3004-7774-4678-9E9A-B654D961A262}" presName="parTx" presStyleLbl="revTx" presStyleIdx="3" presStyleCnt="4">
        <dgm:presLayoutVars>
          <dgm:chMax val="0"/>
          <dgm:chPref val="0"/>
        </dgm:presLayoutVars>
      </dgm:prSet>
      <dgm:spPr/>
    </dgm:pt>
  </dgm:ptLst>
  <dgm:cxnLst>
    <dgm:cxn modelId="{8BF6DC03-5502-4A26-81DA-91394F7E1FEA}" srcId="{802F83B4-47D3-4D8C-81AF-C230A850691E}" destId="{7549C1DA-6408-4F1C-A430-1B5A7A5133B5}" srcOrd="1" destOrd="0" parTransId="{BCFE8207-AA5D-4100-B65C-1211048C5CF2}" sibTransId="{8BD09C59-FE2C-4D6E-B88B-A326E7AD7C3A}"/>
    <dgm:cxn modelId="{B6EC0504-7163-4D9D-AC60-BE35548749C2}" type="presOf" srcId="{3A1A072F-BA5E-4DA0-BFF5-C93240BC8BC5}" destId="{6C0E4F55-DBC3-4DEC-B3A1-12EC3E88CA01}" srcOrd="0" destOrd="0" presId="urn:microsoft.com/office/officeart/2018/2/layout/IconVerticalSolidList"/>
    <dgm:cxn modelId="{BDF67C11-16B2-4E87-AEF9-0CFA16C4BBF3}" type="presOf" srcId="{7549C1DA-6408-4F1C-A430-1B5A7A5133B5}" destId="{2351B51B-DC5D-42FD-9B15-4DD19EF85A57}" srcOrd="0" destOrd="0" presId="urn:microsoft.com/office/officeart/2018/2/layout/IconVerticalSolidList"/>
    <dgm:cxn modelId="{F6A8A61C-4F03-4B7C-BA2E-FCCCB3E311BE}" type="presOf" srcId="{AAD9A9BF-BFEC-4725-848A-6A4B3B5B6361}" destId="{AB5B6194-6D7C-4CA6-9AF2-C9C7188FD1E4}" srcOrd="0" destOrd="0" presId="urn:microsoft.com/office/officeart/2018/2/layout/IconVerticalSolidList"/>
    <dgm:cxn modelId="{B75A4E2C-DF37-47BA-8579-2B784B670F71}" srcId="{802F83B4-47D3-4D8C-81AF-C230A850691E}" destId="{9AFA3004-7774-4678-9E9A-B654D961A262}" srcOrd="3" destOrd="0" parTransId="{D51C3190-8393-457D-9FC0-D524EA2D0D7F}" sibTransId="{5FDC0174-256D-4A37-9906-E1593BBEFA7D}"/>
    <dgm:cxn modelId="{B3EF782F-FADA-4C12-B2F8-F50465DFD61D}" type="presOf" srcId="{802F83B4-47D3-4D8C-81AF-C230A850691E}" destId="{AB7D9DB3-D5E9-46C8-9DE0-F60F2D86E443}" srcOrd="0" destOrd="0" presId="urn:microsoft.com/office/officeart/2018/2/layout/IconVerticalSolidList"/>
    <dgm:cxn modelId="{5FA0124D-20AF-4462-87E5-EB2F8FCD9A19}" srcId="{802F83B4-47D3-4D8C-81AF-C230A850691E}" destId="{3A1A072F-BA5E-4DA0-BFF5-C93240BC8BC5}" srcOrd="0" destOrd="0" parTransId="{6FA33023-B37B-43DD-81E6-8EF1395C51C5}" sibTransId="{E459B6A4-89CA-49E6-8419-6294DBCBE704}"/>
    <dgm:cxn modelId="{26ECD99C-B933-4DC1-890B-E3A1788D6AC5}" srcId="{802F83B4-47D3-4D8C-81AF-C230A850691E}" destId="{AAD9A9BF-BFEC-4725-848A-6A4B3B5B6361}" srcOrd="2" destOrd="0" parTransId="{B67C10B6-5875-448D-A6E1-75DC48C9F396}" sibTransId="{DD3BC69A-5C22-41BE-836D-98343E19F8D4}"/>
    <dgm:cxn modelId="{79E913FB-69CF-4121-BF17-2D4C06D456BD}" type="presOf" srcId="{9AFA3004-7774-4678-9E9A-B654D961A262}" destId="{4DFF050D-6296-4122-90CA-D1AB7C9136AE}" srcOrd="0" destOrd="0" presId="urn:microsoft.com/office/officeart/2018/2/layout/IconVerticalSolidList"/>
    <dgm:cxn modelId="{4FDC0BD4-B6E5-4B88-A361-3E98EAFFBEEE}" type="presParOf" srcId="{AB7D9DB3-D5E9-46C8-9DE0-F60F2D86E443}" destId="{E9C3906E-5B05-4B2F-B02A-93AE7504DE2A}" srcOrd="0" destOrd="0" presId="urn:microsoft.com/office/officeart/2018/2/layout/IconVerticalSolidList"/>
    <dgm:cxn modelId="{A25231FC-270F-4D7D-ABA0-BFE3325AD83B}" type="presParOf" srcId="{E9C3906E-5B05-4B2F-B02A-93AE7504DE2A}" destId="{0CB0ECF1-225A-4533-AF2B-7A03EEC66586}" srcOrd="0" destOrd="0" presId="urn:microsoft.com/office/officeart/2018/2/layout/IconVerticalSolidList"/>
    <dgm:cxn modelId="{CEFB9EA4-65C0-46FE-A452-7D017995AF35}" type="presParOf" srcId="{E9C3906E-5B05-4B2F-B02A-93AE7504DE2A}" destId="{CE180B08-00F1-484D-A4E4-8BE603A071C7}" srcOrd="1" destOrd="0" presId="urn:microsoft.com/office/officeart/2018/2/layout/IconVerticalSolidList"/>
    <dgm:cxn modelId="{1A3ABACF-5F60-4FC3-A798-B68D540D8C01}" type="presParOf" srcId="{E9C3906E-5B05-4B2F-B02A-93AE7504DE2A}" destId="{725154C5-6E5B-4218-85DF-859DB9A35753}" srcOrd="2" destOrd="0" presId="urn:microsoft.com/office/officeart/2018/2/layout/IconVerticalSolidList"/>
    <dgm:cxn modelId="{57CCA4CC-9FD3-4625-89BD-F742EBE63B86}" type="presParOf" srcId="{E9C3906E-5B05-4B2F-B02A-93AE7504DE2A}" destId="{6C0E4F55-DBC3-4DEC-B3A1-12EC3E88CA01}" srcOrd="3" destOrd="0" presId="urn:microsoft.com/office/officeart/2018/2/layout/IconVerticalSolidList"/>
    <dgm:cxn modelId="{BC5BA78C-9B4D-4C91-9582-EAA3C7E95E8B}" type="presParOf" srcId="{AB7D9DB3-D5E9-46C8-9DE0-F60F2D86E443}" destId="{55D902FD-0A31-41F9-A9C6-8E70E0F9C883}" srcOrd="1" destOrd="0" presId="urn:microsoft.com/office/officeart/2018/2/layout/IconVerticalSolidList"/>
    <dgm:cxn modelId="{B19C154A-C58A-44E7-91C5-7E481256FC09}" type="presParOf" srcId="{AB7D9DB3-D5E9-46C8-9DE0-F60F2D86E443}" destId="{206E0F93-48C4-4E66-8C29-121D466AE755}" srcOrd="2" destOrd="0" presId="urn:microsoft.com/office/officeart/2018/2/layout/IconVerticalSolidList"/>
    <dgm:cxn modelId="{2B2F8D99-C1DC-4D0E-8B9E-C3D7134A7B09}" type="presParOf" srcId="{206E0F93-48C4-4E66-8C29-121D466AE755}" destId="{4FE99570-6DE4-4ACF-9650-2020DAE6D23A}" srcOrd="0" destOrd="0" presId="urn:microsoft.com/office/officeart/2018/2/layout/IconVerticalSolidList"/>
    <dgm:cxn modelId="{A53E61B5-7875-4263-989E-A4F76E1C4325}" type="presParOf" srcId="{206E0F93-48C4-4E66-8C29-121D466AE755}" destId="{1EABEBCD-9C6E-4ADF-8DB7-330C7E0F282F}" srcOrd="1" destOrd="0" presId="urn:microsoft.com/office/officeart/2018/2/layout/IconVerticalSolidList"/>
    <dgm:cxn modelId="{D0429796-FDF9-4F18-8C1E-2A16637C1E1B}" type="presParOf" srcId="{206E0F93-48C4-4E66-8C29-121D466AE755}" destId="{76D7858A-0839-4432-B235-E500986F6541}" srcOrd="2" destOrd="0" presId="urn:microsoft.com/office/officeart/2018/2/layout/IconVerticalSolidList"/>
    <dgm:cxn modelId="{884032F6-1C93-4159-909C-A29E219FF837}" type="presParOf" srcId="{206E0F93-48C4-4E66-8C29-121D466AE755}" destId="{2351B51B-DC5D-42FD-9B15-4DD19EF85A57}" srcOrd="3" destOrd="0" presId="urn:microsoft.com/office/officeart/2018/2/layout/IconVerticalSolidList"/>
    <dgm:cxn modelId="{F09020D7-860E-4DB6-964C-96FDBD3C59FE}" type="presParOf" srcId="{AB7D9DB3-D5E9-46C8-9DE0-F60F2D86E443}" destId="{21B57D2D-E7E7-4C24-B926-B65018195DFA}" srcOrd="3" destOrd="0" presId="urn:microsoft.com/office/officeart/2018/2/layout/IconVerticalSolidList"/>
    <dgm:cxn modelId="{7E19C892-8F9E-4718-A329-18B59F8E91B2}" type="presParOf" srcId="{AB7D9DB3-D5E9-46C8-9DE0-F60F2D86E443}" destId="{F5592D17-F799-4D21-A6A1-4727E1B80990}" srcOrd="4" destOrd="0" presId="urn:microsoft.com/office/officeart/2018/2/layout/IconVerticalSolidList"/>
    <dgm:cxn modelId="{F3C2373B-6B8F-428F-ADBB-89A8EECC6289}" type="presParOf" srcId="{F5592D17-F799-4D21-A6A1-4727E1B80990}" destId="{074D9ACC-0F5A-4E83-9766-CACD031F6080}" srcOrd="0" destOrd="0" presId="urn:microsoft.com/office/officeart/2018/2/layout/IconVerticalSolidList"/>
    <dgm:cxn modelId="{D14D09CC-CF0C-41AA-AADD-F1EA0FB2658E}" type="presParOf" srcId="{F5592D17-F799-4D21-A6A1-4727E1B80990}" destId="{04D49781-D6F8-4295-8A73-3925830B0D2E}" srcOrd="1" destOrd="0" presId="urn:microsoft.com/office/officeart/2018/2/layout/IconVerticalSolidList"/>
    <dgm:cxn modelId="{DCC5594C-7705-47D5-BB9B-40F74213CD55}" type="presParOf" srcId="{F5592D17-F799-4D21-A6A1-4727E1B80990}" destId="{E1793984-42A8-4F7E-9ED1-2356D660C148}" srcOrd="2" destOrd="0" presId="urn:microsoft.com/office/officeart/2018/2/layout/IconVerticalSolidList"/>
    <dgm:cxn modelId="{499F5AD5-BF63-4F76-AF0B-A8B34085B23E}" type="presParOf" srcId="{F5592D17-F799-4D21-A6A1-4727E1B80990}" destId="{AB5B6194-6D7C-4CA6-9AF2-C9C7188FD1E4}" srcOrd="3" destOrd="0" presId="urn:microsoft.com/office/officeart/2018/2/layout/IconVerticalSolidList"/>
    <dgm:cxn modelId="{A8AE11D2-187B-4EBD-9016-E72094B287F7}" type="presParOf" srcId="{AB7D9DB3-D5E9-46C8-9DE0-F60F2D86E443}" destId="{47375807-1750-4EC1-A98A-355B8FD98FC8}" srcOrd="5" destOrd="0" presId="urn:microsoft.com/office/officeart/2018/2/layout/IconVerticalSolidList"/>
    <dgm:cxn modelId="{F66C8B74-0878-4F48-82DE-157401D449DD}" type="presParOf" srcId="{AB7D9DB3-D5E9-46C8-9DE0-F60F2D86E443}" destId="{47084142-B40F-4F7F-9883-3A854136AC31}" srcOrd="6" destOrd="0" presId="urn:microsoft.com/office/officeart/2018/2/layout/IconVerticalSolidList"/>
    <dgm:cxn modelId="{3BD108EB-5A5F-4C64-B41D-F668C5FB7475}" type="presParOf" srcId="{47084142-B40F-4F7F-9883-3A854136AC31}" destId="{89AE614E-2440-4541-BFFC-7B6BD65ABBF0}" srcOrd="0" destOrd="0" presId="urn:microsoft.com/office/officeart/2018/2/layout/IconVerticalSolidList"/>
    <dgm:cxn modelId="{3257E45B-B6AC-4C6B-B81D-A820A53B077C}" type="presParOf" srcId="{47084142-B40F-4F7F-9883-3A854136AC31}" destId="{0E3F9D36-BFD3-4963-A321-6F3691BCFFE3}" srcOrd="1" destOrd="0" presId="urn:microsoft.com/office/officeart/2018/2/layout/IconVerticalSolidList"/>
    <dgm:cxn modelId="{0F19D5B1-271D-4C2D-A42D-693C2B595BC4}" type="presParOf" srcId="{47084142-B40F-4F7F-9883-3A854136AC31}" destId="{497CF452-96C0-4D13-B08D-AA63078DC773}" srcOrd="2" destOrd="0" presId="urn:microsoft.com/office/officeart/2018/2/layout/IconVerticalSolidList"/>
    <dgm:cxn modelId="{3FAC3EF1-5942-4539-BE47-0656DF1EAA5D}" type="presParOf" srcId="{47084142-B40F-4F7F-9883-3A854136AC31}" destId="{4DFF050D-6296-4122-90CA-D1AB7C9136A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BD126F-5354-44E2-A8A0-49DBA3740567}" type="doc">
      <dgm:prSet loTypeId="urn:microsoft.com/office/officeart/2016/7/layout/VerticalSolidActionList" loCatId="List" qsTypeId="urn:microsoft.com/office/officeart/2005/8/quickstyle/simple1" qsCatId="simple" csTypeId="urn:microsoft.com/office/officeart/2005/8/colors/accent3_2" csCatId="accent3"/>
      <dgm:spPr/>
      <dgm:t>
        <a:bodyPr/>
        <a:lstStyle/>
        <a:p>
          <a:endParaRPr lang="en-US"/>
        </a:p>
      </dgm:t>
    </dgm:pt>
    <dgm:pt modelId="{C76DAB95-2CA9-4F24-BEA1-6EC2CE7D4698}">
      <dgm:prSet/>
      <dgm:spPr/>
      <dgm:t>
        <a:bodyPr/>
        <a:lstStyle/>
        <a:p>
          <a:r>
            <a:rPr lang="en-US"/>
            <a:t>Predisposing</a:t>
          </a:r>
        </a:p>
      </dgm:t>
    </dgm:pt>
    <dgm:pt modelId="{3A74C7AD-B09E-427F-BBF4-BEFFDEB1595B}" type="parTrans" cxnId="{35D9A468-26A2-4A15-9D56-AC6C3FF55200}">
      <dgm:prSet/>
      <dgm:spPr/>
      <dgm:t>
        <a:bodyPr/>
        <a:lstStyle/>
        <a:p>
          <a:endParaRPr lang="en-US"/>
        </a:p>
      </dgm:t>
    </dgm:pt>
    <dgm:pt modelId="{D596D8CC-F53C-4D7F-AA81-31007B2FF9D7}" type="sibTrans" cxnId="{35D9A468-26A2-4A15-9D56-AC6C3FF55200}">
      <dgm:prSet/>
      <dgm:spPr/>
      <dgm:t>
        <a:bodyPr/>
        <a:lstStyle/>
        <a:p>
          <a:endParaRPr lang="en-US"/>
        </a:p>
      </dgm:t>
    </dgm:pt>
    <dgm:pt modelId="{ACF034A5-A73F-4B45-BB51-B05E12B7ADD3}">
      <dgm:prSet/>
      <dgm:spPr/>
      <dgm:t>
        <a:bodyPr/>
        <a:lstStyle/>
        <a:p>
          <a:r>
            <a:rPr lang="en-US"/>
            <a:t>Predisposing factors include low awareness of sleep hygiene and blue-light effects.</a:t>
          </a:r>
        </a:p>
      </dgm:t>
    </dgm:pt>
    <dgm:pt modelId="{ADAFB11B-9466-43CD-A234-55FC2E4615C6}" type="parTrans" cxnId="{1349DD65-F3DE-4111-98EA-5409C70809F0}">
      <dgm:prSet/>
      <dgm:spPr/>
      <dgm:t>
        <a:bodyPr/>
        <a:lstStyle/>
        <a:p>
          <a:endParaRPr lang="en-US"/>
        </a:p>
      </dgm:t>
    </dgm:pt>
    <dgm:pt modelId="{1DA46ED9-DF02-4EBB-8354-091E752B940D}" type="sibTrans" cxnId="{1349DD65-F3DE-4111-98EA-5409C70809F0}">
      <dgm:prSet/>
      <dgm:spPr/>
      <dgm:t>
        <a:bodyPr/>
        <a:lstStyle/>
        <a:p>
          <a:endParaRPr lang="en-US"/>
        </a:p>
      </dgm:t>
    </dgm:pt>
    <dgm:pt modelId="{F7362BA0-B2A6-41C3-9353-07A23C5ED7AF}">
      <dgm:prSet/>
      <dgm:spPr/>
      <dgm:t>
        <a:bodyPr/>
        <a:lstStyle/>
        <a:p>
          <a:r>
            <a:rPr lang="en-US"/>
            <a:t>Enabling</a:t>
          </a:r>
        </a:p>
      </dgm:t>
    </dgm:pt>
    <dgm:pt modelId="{149D1A3D-12CE-49F5-A731-988B9CD524DC}" type="parTrans" cxnId="{19CA9C67-034C-49DF-BE15-4BF65BAF0CB1}">
      <dgm:prSet/>
      <dgm:spPr/>
      <dgm:t>
        <a:bodyPr/>
        <a:lstStyle/>
        <a:p>
          <a:endParaRPr lang="en-US"/>
        </a:p>
      </dgm:t>
    </dgm:pt>
    <dgm:pt modelId="{4C045E62-D152-44AD-821A-66E72D897DE5}" type="sibTrans" cxnId="{19CA9C67-034C-49DF-BE15-4BF65BAF0CB1}">
      <dgm:prSet/>
      <dgm:spPr/>
      <dgm:t>
        <a:bodyPr/>
        <a:lstStyle/>
        <a:p>
          <a:endParaRPr lang="en-US"/>
        </a:p>
      </dgm:t>
    </dgm:pt>
    <dgm:pt modelId="{A35EB2DF-E433-4705-98BA-0CAB360E339F}">
      <dgm:prSet/>
      <dgm:spPr/>
      <dgm:t>
        <a:bodyPr/>
        <a:lstStyle/>
        <a:p>
          <a:r>
            <a:rPr lang="en-US"/>
            <a:t>Enabling factors involve constant smartphone access and easy app availability (Alamoudi et al. 2024).</a:t>
          </a:r>
        </a:p>
      </dgm:t>
    </dgm:pt>
    <dgm:pt modelId="{93C54446-940F-470A-B696-FE77C0F63421}" type="parTrans" cxnId="{D3A67213-92C9-4319-A070-EE9FB115B85D}">
      <dgm:prSet/>
      <dgm:spPr/>
      <dgm:t>
        <a:bodyPr/>
        <a:lstStyle/>
        <a:p>
          <a:endParaRPr lang="en-US"/>
        </a:p>
      </dgm:t>
    </dgm:pt>
    <dgm:pt modelId="{1BA32492-3303-4ACB-89B5-006E7AF7C187}" type="sibTrans" cxnId="{D3A67213-92C9-4319-A070-EE9FB115B85D}">
      <dgm:prSet/>
      <dgm:spPr/>
      <dgm:t>
        <a:bodyPr/>
        <a:lstStyle/>
        <a:p>
          <a:endParaRPr lang="en-US"/>
        </a:p>
      </dgm:t>
    </dgm:pt>
    <dgm:pt modelId="{8669EC96-EF6D-45C9-BC43-36A99210E9BC}">
      <dgm:prSet/>
      <dgm:spPr/>
      <dgm:t>
        <a:bodyPr/>
        <a:lstStyle/>
        <a:p>
          <a:r>
            <a:rPr lang="en-US"/>
            <a:t>Reinforcing</a:t>
          </a:r>
        </a:p>
      </dgm:t>
    </dgm:pt>
    <dgm:pt modelId="{E317117F-0320-4F13-94D5-AC8920D1B504}" type="parTrans" cxnId="{18179C68-9201-4C3F-8862-AEF984D31C58}">
      <dgm:prSet/>
      <dgm:spPr/>
      <dgm:t>
        <a:bodyPr/>
        <a:lstStyle/>
        <a:p>
          <a:endParaRPr lang="en-US"/>
        </a:p>
      </dgm:t>
    </dgm:pt>
    <dgm:pt modelId="{C7CE3372-A44F-4B8F-A736-A5878EE560A5}" type="sibTrans" cxnId="{18179C68-9201-4C3F-8862-AEF984D31C58}">
      <dgm:prSet/>
      <dgm:spPr/>
      <dgm:t>
        <a:bodyPr/>
        <a:lstStyle/>
        <a:p>
          <a:endParaRPr lang="en-US"/>
        </a:p>
      </dgm:t>
    </dgm:pt>
    <dgm:pt modelId="{651CA530-9606-46A5-9393-1DDEEAFE27AE}">
      <dgm:prSet/>
      <dgm:spPr/>
      <dgm:t>
        <a:bodyPr/>
        <a:lstStyle/>
        <a:p>
          <a:r>
            <a:rPr lang="en-US"/>
            <a:t>Reinforcing factors include peer norms, notifications, and gamified rewards.</a:t>
          </a:r>
        </a:p>
      </dgm:t>
    </dgm:pt>
    <dgm:pt modelId="{7AA18B1B-60B2-4E00-A3C6-4F63E45A6507}" type="parTrans" cxnId="{BC18ED97-4BF9-4997-835A-F47FD8298837}">
      <dgm:prSet/>
      <dgm:spPr/>
      <dgm:t>
        <a:bodyPr/>
        <a:lstStyle/>
        <a:p>
          <a:endParaRPr lang="en-US"/>
        </a:p>
      </dgm:t>
    </dgm:pt>
    <dgm:pt modelId="{17D2001C-672F-45E4-BFDB-6D2173CD5451}" type="sibTrans" cxnId="{BC18ED97-4BF9-4997-835A-F47FD8298837}">
      <dgm:prSet/>
      <dgm:spPr/>
      <dgm:t>
        <a:bodyPr/>
        <a:lstStyle/>
        <a:p>
          <a:endParaRPr lang="en-US"/>
        </a:p>
      </dgm:t>
    </dgm:pt>
    <dgm:pt modelId="{687A32A3-1572-4B23-B3DF-A8C29CB32AF2}" type="pres">
      <dgm:prSet presAssocID="{77BD126F-5354-44E2-A8A0-49DBA3740567}" presName="Name0" presStyleCnt="0">
        <dgm:presLayoutVars>
          <dgm:dir/>
          <dgm:animLvl val="lvl"/>
          <dgm:resizeHandles val="exact"/>
        </dgm:presLayoutVars>
      </dgm:prSet>
      <dgm:spPr/>
    </dgm:pt>
    <dgm:pt modelId="{BE2C8914-6017-44FA-B135-14BF43F730EF}" type="pres">
      <dgm:prSet presAssocID="{C76DAB95-2CA9-4F24-BEA1-6EC2CE7D4698}" presName="linNode" presStyleCnt="0"/>
      <dgm:spPr/>
    </dgm:pt>
    <dgm:pt modelId="{D90BA1C8-2841-4CF1-A86C-5CD2D78BFBE7}" type="pres">
      <dgm:prSet presAssocID="{C76DAB95-2CA9-4F24-BEA1-6EC2CE7D4698}" presName="parentText" presStyleLbl="alignNode1" presStyleIdx="0" presStyleCnt="3">
        <dgm:presLayoutVars>
          <dgm:chMax val="1"/>
          <dgm:bulletEnabled/>
        </dgm:presLayoutVars>
      </dgm:prSet>
      <dgm:spPr/>
    </dgm:pt>
    <dgm:pt modelId="{CF964253-43C6-4D79-9631-702B2B160839}" type="pres">
      <dgm:prSet presAssocID="{C76DAB95-2CA9-4F24-BEA1-6EC2CE7D4698}" presName="descendantText" presStyleLbl="alignAccFollowNode1" presStyleIdx="0" presStyleCnt="3">
        <dgm:presLayoutVars>
          <dgm:bulletEnabled/>
        </dgm:presLayoutVars>
      </dgm:prSet>
      <dgm:spPr/>
    </dgm:pt>
    <dgm:pt modelId="{A544765C-D3A0-4387-A18C-2B38B7768407}" type="pres">
      <dgm:prSet presAssocID="{D596D8CC-F53C-4D7F-AA81-31007B2FF9D7}" presName="sp" presStyleCnt="0"/>
      <dgm:spPr/>
    </dgm:pt>
    <dgm:pt modelId="{0AE86172-8385-475D-844E-E7BA5701AF2E}" type="pres">
      <dgm:prSet presAssocID="{F7362BA0-B2A6-41C3-9353-07A23C5ED7AF}" presName="linNode" presStyleCnt="0"/>
      <dgm:spPr/>
    </dgm:pt>
    <dgm:pt modelId="{84774270-270B-4F6A-A06D-28247BF81839}" type="pres">
      <dgm:prSet presAssocID="{F7362BA0-B2A6-41C3-9353-07A23C5ED7AF}" presName="parentText" presStyleLbl="alignNode1" presStyleIdx="1" presStyleCnt="3">
        <dgm:presLayoutVars>
          <dgm:chMax val="1"/>
          <dgm:bulletEnabled/>
        </dgm:presLayoutVars>
      </dgm:prSet>
      <dgm:spPr/>
    </dgm:pt>
    <dgm:pt modelId="{F3185D76-B854-4711-AD51-6BE3A49C1E87}" type="pres">
      <dgm:prSet presAssocID="{F7362BA0-B2A6-41C3-9353-07A23C5ED7AF}" presName="descendantText" presStyleLbl="alignAccFollowNode1" presStyleIdx="1" presStyleCnt="3">
        <dgm:presLayoutVars>
          <dgm:bulletEnabled/>
        </dgm:presLayoutVars>
      </dgm:prSet>
      <dgm:spPr/>
    </dgm:pt>
    <dgm:pt modelId="{2A7DE020-D5C2-4D7A-9177-94B342DDA26B}" type="pres">
      <dgm:prSet presAssocID="{4C045E62-D152-44AD-821A-66E72D897DE5}" presName="sp" presStyleCnt="0"/>
      <dgm:spPr/>
    </dgm:pt>
    <dgm:pt modelId="{16BAD50D-A57B-4236-8FBB-D06FA951AD23}" type="pres">
      <dgm:prSet presAssocID="{8669EC96-EF6D-45C9-BC43-36A99210E9BC}" presName="linNode" presStyleCnt="0"/>
      <dgm:spPr/>
    </dgm:pt>
    <dgm:pt modelId="{B029CE32-5D4C-4B44-A122-017239A292A6}" type="pres">
      <dgm:prSet presAssocID="{8669EC96-EF6D-45C9-BC43-36A99210E9BC}" presName="parentText" presStyleLbl="alignNode1" presStyleIdx="2" presStyleCnt="3">
        <dgm:presLayoutVars>
          <dgm:chMax val="1"/>
          <dgm:bulletEnabled/>
        </dgm:presLayoutVars>
      </dgm:prSet>
      <dgm:spPr/>
    </dgm:pt>
    <dgm:pt modelId="{441F46D1-D597-45DD-8160-9C50567D414A}" type="pres">
      <dgm:prSet presAssocID="{8669EC96-EF6D-45C9-BC43-36A99210E9BC}" presName="descendantText" presStyleLbl="alignAccFollowNode1" presStyleIdx="2" presStyleCnt="3">
        <dgm:presLayoutVars>
          <dgm:bulletEnabled/>
        </dgm:presLayoutVars>
      </dgm:prSet>
      <dgm:spPr/>
    </dgm:pt>
  </dgm:ptLst>
  <dgm:cxnLst>
    <dgm:cxn modelId="{D3A67213-92C9-4319-A070-EE9FB115B85D}" srcId="{F7362BA0-B2A6-41C3-9353-07A23C5ED7AF}" destId="{A35EB2DF-E433-4705-98BA-0CAB360E339F}" srcOrd="0" destOrd="0" parTransId="{93C54446-940F-470A-B696-FE77C0F63421}" sibTransId="{1BA32492-3303-4ACB-89B5-006E7AF7C187}"/>
    <dgm:cxn modelId="{479BAF1C-273B-4DC6-8B73-9F7F65A69C1C}" type="presOf" srcId="{8669EC96-EF6D-45C9-BC43-36A99210E9BC}" destId="{B029CE32-5D4C-4B44-A122-017239A292A6}" srcOrd="0" destOrd="0" presId="urn:microsoft.com/office/officeart/2016/7/layout/VerticalSolidActionList"/>
    <dgm:cxn modelId="{E922B338-D632-42F9-8A6A-E7F5ADF839A3}" type="presOf" srcId="{F7362BA0-B2A6-41C3-9353-07A23C5ED7AF}" destId="{84774270-270B-4F6A-A06D-28247BF81839}" srcOrd="0" destOrd="0" presId="urn:microsoft.com/office/officeart/2016/7/layout/VerticalSolidActionList"/>
    <dgm:cxn modelId="{1349DD65-F3DE-4111-98EA-5409C70809F0}" srcId="{C76DAB95-2CA9-4F24-BEA1-6EC2CE7D4698}" destId="{ACF034A5-A73F-4B45-BB51-B05E12B7ADD3}" srcOrd="0" destOrd="0" parTransId="{ADAFB11B-9466-43CD-A234-55FC2E4615C6}" sibTransId="{1DA46ED9-DF02-4EBB-8354-091E752B940D}"/>
    <dgm:cxn modelId="{19CA9C67-034C-49DF-BE15-4BF65BAF0CB1}" srcId="{77BD126F-5354-44E2-A8A0-49DBA3740567}" destId="{F7362BA0-B2A6-41C3-9353-07A23C5ED7AF}" srcOrd="1" destOrd="0" parTransId="{149D1A3D-12CE-49F5-A731-988B9CD524DC}" sibTransId="{4C045E62-D152-44AD-821A-66E72D897DE5}"/>
    <dgm:cxn modelId="{18179C68-9201-4C3F-8862-AEF984D31C58}" srcId="{77BD126F-5354-44E2-A8A0-49DBA3740567}" destId="{8669EC96-EF6D-45C9-BC43-36A99210E9BC}" srcOrd="2" destOrd="0" parTransId="{E317117F-0320-4F13-94D5-AC8920D1B504}" sibTransId="{C7CE3372-A44F-4B8F-A736-A5878EE560A5}"/>
    <dgm:cxn modelId="{35D9A468-26A2-4A15-9D56-AC6C3FF55200}" srcId="{77BD126F-5354-44E2-A8A0-49DBA3740567}" destId="{C76DAB95-2CA9-4F24-BEA1-6EC2CE7D4698}" srcOrd="0" destOrd="0" parTransId="{3A74C7AD-B09E-427F-BBF4-BEFFDEB1595B}" sibTransId="{D596D8CC-F53C-4D7F-AA81-31007B2FF9D7}"/>
    <dgm:cxn modelId="{0F032856-F570-41D2-BDCD-6F6CFE09EBA9}" type="presOf" srcId="{77BD126F-5354-44E2-A8A0-49DBA3740567}" destId="{687A32A3-1572-4B23-B3DF-A8C29CB32AF2}" srcOrd="0" destOrd="0" presId="urn:microsoft.com/office/officeart/2016/7/layout/VerticalSolidActionList"/>
    <dgm:cxn modelId="{45D52483-BE55-4268-A25B-EABB937E8DEF}" type="presOf" srcId="{651CA530-9606-46A5-9393-1DDEEAFE27AE}" destId="{441F46D1-D597-45DD-8160-9C50567D414A}" srcOrd="0" destOrd="0" presId="urn:microsoft.com/office/officeart/2016/7/layout/VerticalSolidActionList"/>
    <dgm:cxn modelId="{26CF5F8D-93AE-44AA-8853-EA92FCB60CFD}" type="presOf" srcId="{A35EB2DF-E433-4705-98BA-0CAB360E339F}" destId="{F3185D76-B854-4711-AD51-6BE3A49C1E87}" srcOrd="0" destOrd="0" presId="urn:microsoft.com/office/officeart/2016/7/layout/VerticalSolidActionList"/>
    <dgm:cxn modelId="{BC18ED97-4BF9-4997-835A-F47FD8298837}" srcId="{8669EC96-EF6D-45C9-BC43-36A99210E9BC}" destId="{651CA530-9606-46A5-9393-1DDEEAFE27AE}" srcOrd="0" destOrd="0" parTransId="{7AA18B1B-60B2-4E00-A3C6-4F63E45A6507}" sibTransId="{17D2001C-672F-45E4-BFDB-6D2173CD5451}"/>
    <dgm:cxn modelId="{51F96BA1-9D7A-489D-8584-6226D4C039F1}" type="presOf" srcId="{ACF034A5-A73F-4B45-BB51-B05E12B7ADD3}" destId="{CF964253-43C6-4D79-9631-702B2B160839}" srcOrd="0" destOrd="0" presId="urn:microsoft.com/office/officeart/2016/7/layout/VerticalSolidActionList"/>
    <dgm:cxn modelId="{ED16FDD3-A0CB-4AFD-B050-C88A5C9402BA}" type="presOf" srcId="{C76DAB95-2CA9-4F24-BEA1-6EC2CE7D4698}" destId="{D90BA1C8-2841-4CF1-A86C-5CD2D78BFBE7}" srcOrd="0" destOrd="0" presId="urn:microsoft.com/office/officeart/2016/7/layout/VerticalSolidActionList"/>
    <dgm:cxn modelId="{BBE51889-E577-4FCB-B50D-5BDC17796C1E}" type="presParOf" srcId="{687A32A3-1572-4B23-B3DF-A8C29CB32AF2}" destId="{BE2C8914-6017-44FA-B135-14BF43F730EF}" srcOrd="0" destOrd="0" presId="urn:microsoft.com/office/officeart/2016/7/layout/VerticalSolidActionList"/>
    <dgm:cxn modelId="{50FC0D1F-6202-4A2D-AEAD-9F91B6DDBCC8}" type="presParOf" srcId="{BE2C8914-6017-44FA-B135-14BF43F730EF}" destId="{D90BA1C8-2841-4CF1-A86C-5CD2D78BFBE7}" srcOrd="0" destOrd="0" presId="urn:microsoft.com/office/officeart/2016/7/layout/VerticalSolidActionList"/>
    <dgm:cxn modelId="{9B97F2CE-129F-4A3A-9E11-4751171D5C52}" type="presParOf" srcId="{BE2C8914-6017-44FA-B135-14BF43F730EF}" destId="{CF964253-43C6-4D79-9631-702B2B160839}" srcOrd="1" destOrd="0" presId="urn:microsoft.com/office/officeart/2016/7/layout/VerticalSolidActionList"/>
    <dgm:cxn modelId="{8BCA61C1-39E2-485A-8640-591C4A027932}" type="presParOf" srcId="{687A32A3-1572-4B23-B3DF-A8C29CB32AF2}" destId="{A544765C-D3A0-4387-A18C-2B38B7768407}" srcOrd="1" destOrd="0" presId="urn:microsoft.com/office/officeart/2016/7/layout/VerticalSolidActionList"/>
    <dgm:cxn modelId="{58BC0D3E-06F8-4F26-8483-9465B03A635F}" type="presParOf" srcId="{687A32A3-1572-4B23-B3DF-A8C29CB32AF2}" destId="{0AE86172-8385-475D-844E-E7BA5701AF2E}" srcOrd="2" destOrd="0" presId="urn:microsoft.com/office/officeart/2016/7/layout/VerticalSolidActionList"/>
    <dgm:cxn modelId="{C5F28C01-EC6A-4F6D-A76F-C5676C19B45E}" type="presParOf" srcId="{0AE86172-8385-475D-844E-E7BA5701AF2E}" destId="{84774270-270B-4F6A-A06D-28247BF81839}" srcOrd="0" destOrd="0" presId="urn:microsoft.com/office/officeart/2016/7/layout/VerticalSolidActionList"/>
    <dgm:cxn modelId="{249F78E2-77F0-4780-82DC-84445E5F4744}" type="presParOf" srcId="{0AE86172-8385-475D-844E-E7BA5701AF2E}" destId="{F3185D76-B854-4711-AD51-6BE3A49C1E87}" srcOrd="1" destOrd="0" presId="urn:microsoft.com/office/officeart/2016/7/layout/VerticalSolidActionList"/>
    <dgm:cxn modelId="{72025678-B5C4-40FC-9648-82AF8C9D8644}" type="presParOf" srcId="{687A32A3-1572-4B23-B3DF-A8C29CB32AF2}" destId="{2A7DE020-D5C2-4D7A-9177-94B342DDA26B}" srcOrd="3" destOrd="0" presId="urn:microsoft.com/office/officeart/2016/7/layout/VerticalSolidActionList"/>
    <dgm:cxn modelId="{F0167758-CAC9-406E-8497-AFE37B509835}" type="presParOf" srcId="{687A32A3-1572-4B23-B3DF-A8C29CB32AF2}" destId="{16BAD50D-A57B-4236-8FBB-D06FA951AD23}" srcOrd="4" destOrd="0" presId="urn:microsoft.com/office/officeart/2016/7/layout/VerticalSolidActionList"/>
    <dgm:cxn modelId="{AB56D18C-7A54-4FA9-9C52-14FA217B9906}" type="presParOf" srcId="{16BAD50D-A57B-4236-8FBB-D06FA951AD23}" destId="{B029CE32-5D4C-4B44-A122-017239A292A6}" srcOrd="0" destOrd="0" presId="urn:microsoft.com/office/officeart/2016/7/layout/VerticalSolidActionList"/>
    <dgm:cxn modelId="{00DF4AEC-316D-4E13-87FB-B9304D3D2961}" type="presParOf" srcId="{16BAD50D-A57B-4236-8FBB-D06FA951AD23}" destId="{441F46D1-D597-45DD-8160-9C50567D414A}"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1B3136-3E71-4899-92C9-82696FDDDBF2}"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AD497B28-6629-40AD-A99E-F293C07D2401}">
      <dgm:prSet/>
      <dgm:spPr/>
      <dgm:t>
        <a:bodyPr/>
        <a:lstStyle/>
        <a:p>
          <a:r>
            <a:rPr lang="en-GB"/>
            <a:t>Aligns strategies with identified behavioural and environmental needs.</a:t>
          </a:r>
          <a:endParaRPr lang="en-US"/>
        </a:p>
      </dgm:t>
    </dgm:pt>
    <dgm:pt modelId="{42555E58-CD96-4669-B441-903574D5A82F}" type="parTrans" cxnId="{1348587E-463B-41F2-8BE5-67F8D2ED641E}">
      <dgm:prSet/>
      <dgm:spPr/>
      <dgm:t>
        <a:bodyPr/>
        <a:lstStyle/>
        <a:p>
          <a:endParaRPr lang="en-US"/>
        </a:p>
      </dgm:t>
    </dgm:pt>
    <dgm:pt modelId="{29192DBB-5E45-459B-9696-BAE324F4D57E}" type="sibTrans" cxnId="{1348587E-463B-41F2-8BE5-67F8D2ED641E}">
      <dgm:prSet/>
      <dgm:spPr/>
      <dgm:t>
        <a:bodyPr/>
        <a:lstStyle/>
        <a:p>
          <a:endParaRPr lang="en-US"/>
        </a:p>
      </dgm:t>
    </dgm:pt>
    <dgm:pt modelId="{4B994EB3-0E40-4302-A29B-B1421B43F10D}">
      <dgm:prSet/>
      <dgm:spPr/>
      <dgm:t>
        <a:bodyPr/>
        <a:lstStyle/>
        <a:p>
          <a:r>
            <a:rPr lang="en-GB"/>
            <a:t>AI sleep tracking delivers personalised feedback based on user patterns (Alamoudi et al. 2024).</a:t>
          </a:r>
          <a:endParaRPr lang="en-US"/>
        </a:p>
      </dgm:t>
    </dgm:pt>
    <dgm:pt modelId="{1E9EAFE2-CF6C-4FDA-8FD9-F4B80BE994E0}" type="parTrans" cxnId="{65BFDE5C-0880-4B8B-A281-F88582D1A0FA}">
      <dgm:prSet/>
      <dgm:spPr/>
      <dgm:t>
        <a:bodyPr/>
        <a:lstStyle/>
        <a:p>
          <a:endParaRPr lang="en-US"/>
        </a:p>
      </dgm:t>
    </dgm:pt>
    <dgm:pt modelId="{2EF9E33B-9721-4900-A64A-D38C99B230FD}" type="sibTrans" cxnId="{65BFDE5C-0880-4B8B-A281-F88582D1A0FA}">
      <dgm:prSet/>
      <dgm:spPr/>
      <dgm:t>
        <a:bodyPr/>
        <a:lstStyle/>
        <a:p>
          <a:endParaRPr lang="en-US"/>
        </a:p>
      </dgm:t>
    </dgm:pt>
    <dgm:pt modelId="{4761A3B4-2BDE-490C-B5F7-FD2B6724BB39}">
      <dgm:prSet/>
      <dgm:spPr/>
      <dgm:t>
        <a:bodyPr/>
        <a:lstStyle/>
        <a:p>
          <a:r>
            <a:rPr lang="en-GB"/>
            <a:t>Behavioural nudges encourage reduced late-night phone use through timed prompts.</a:t>
          </a:r>
          <a:endParaRPr lang="en-US"/>
        </a:p>
      </dgm:t>
    </dgm:pt>
    <dgm:pt modelId="{626A712F-CA75-47C6-840C-69D7C4F40A9C}" type="parTrans" cxnId="{8C70A1FD-7093-4F91-A112-4809851D8F7D}">
      <dgm:prSet/>
      <dgm:spPr/>
      <dgm:t>
        <a:bodyPr/>
        <a:lstStyle/>
        <a:p>
          <a:endParaRPr lang="en-US"/>
        </a:p>
      </dgm:t>
    </dgm:pt>
    <dgm:pt modelId="{892FF0B5-D92C-49B1-B217-9732665832DC}" type="sibTrans" cxnId="{8C70A1FD-7093-4F91-A112-4809851D8F7D}">
      <dgm:prSet/>
      <dgm:spPr/>
      <dgm:t>
        <a:bodyPr/>
        <a:lstStyle/>
        <a:p>
          <a:endParaRPr lang="en-US"/>
        </a:p>
      </dgm:t>
    </dgm:pt>
    <dgm:pt modelId="{6CC143AB-661C-4DB0-A098-E377604EC825}">
      <dgm:prSet/>
      <dgm:spPr/>
      <dgm:t>
        <a:bodyPr/>
        <a:lstStyle/>
        <a:p>
          <a:r>
            <a:rPr lang="en-GB"/>
            <a:t>Gamified rewards support motivation, guided by the Fogg Behaviour Model and nudge theory.</a:t>
          </a:r>
          <a:endParaRPr lang="en-US"/>
        </a:p>
      </dgm:t>
    </dgm:pt>
    <dgm:pt modelId="{DD954266-CF69-4268-BD9D-242773CB428E}" type="parTrans" cxnId="{6CFEE9CB-A7AB-4C5A-A128-B70C9FA72245}">
      <dgm:prSet/>
      <dgm:spPr/>
      <dgm:t>
        <a:bodyPr/>
        <a:lstStyle/>
        <a:p>
          <a:endParaRPr lang="en-US"/>
        </a:p>
      </dgm:t>
    </dgm:pt>
    <dgm:pt modelId="{03761B7D-51B6-464C-B25B-6294853C4F70}" type="sibTrans" cxnId="{6CFEE9CB-A7AB-4C5A-A128-B70C9FA72245}">
      <dgm:prSet/>
      <dgm:spPr/>
      <dgm:t>
        <a:bodyPr/>
        <a:lstStyle/>
        <a:p>
          <a:endParaRPr lang="en-US"/>
        </a:p>
      </dgm:t>
    </dgm:pt>
    <dgm:pt modelId="{EA1F8C15-9D05-494B-8A2C-461F5586837F}" type="pres">
      <dgm:prSet presAssocID="{101B3136-3E71-4899-92C9-82696FDDDBF2}" presName="root" presStyleCnt="0">
        <dgm:presLayoutVars>
          <dgm:dir/>
          <dgm:resizeHandles val="exact"/>
        </dgm:presLayoutVars>
      </dgm:prSet>
      <dgm:spPr/>
    </dgm:pt>
    <dgm:pt modelId="{4CFA9BAB-24F7-4BA1-8543-E0914BF604BD}" type="pres">
      <dgm:prSet presAssocID="{101B3136-3E71-4899-92C9-82696FDDDBF2}" presName="container" presStyleCnt="0">
        <dgm:presLayoutVars>
          <dgm:dir/>
          <dgm:resizeHandles val="exact"/>
        </dgm:presLayoutVars>
      </dgm:prSet>
      <dgm:spPr/>
    </dgm:pt>
    <dgm:pt modelId="{9123700F-AA79-48FA-911B-E7230B2F8064}" type="pres">
      <dgm:prSet presAssocID="{AD497B28-6629-40AD-A99E-F293C07D2401}" presName="compNode" presStyleCnt="0"/>
      <dgm:spPr/>
    </dgm:pt>
    <dgm:pt modelId="{FB989D3B-DA1F-458C-9E88-B9EE567A47FD}" type="pres">
      <dgm:prSet presAssocID="{AD497B28-6629-40AD-A99E-F293C07D2401}" presName="iconBgRect" presStyleLbl="bgShp" presStyleIdx="0" presStyleCnt="4"/>
      <dgm:spPr/>
    </dgm:pt>
    <dgm:pt modelId="{714D8BE2-6567-4727-9E7A-B359875063F5}" type="pres">
      <dgm:prSet presAssocID="{AD497B28-6629-40AD-A99E-F293C07D240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68AFD8D7-6370-4F57-9412-D9ED37F39774}" type="pres">
      <dgm:prSet presAssocID="{AD497B28-6629-40AD-A99E-F293C07D2401}" presName="spaceRect" presStyleCnt="0"/>
      <dgm:spPr/>
    </dgm:pt>
    <dgm:pt modelId="{9F303D7B-4D45-473A-9A33-A7DAB698689F}" type="pres">
      <dgm:prSet presAssocID="{AD497B28-6629-40AD-A99E-F293C07D2401}" presName="textRect" presStyleLbl="revTx" presStyleIdx="0" presStyleCnt="4">
        <dgm:presLayoutVars>
          <dgm:chMax val="1"/>
          <dgm:chPref val="1"/>
        </dgm:presLayoutVars>
      </dgm:prSet>
      <dgm:spPr/>
    </dgm:pt>
    <dgm:pt modelId="{16A497E1-1BA5-4784-852C-0EBC0EAA5E40}" type="pres">
      <dgm:prSet presAssocID="{29192DBB-5E45-459B-9696-BAE324F4D57E}" presName="sibTrans" presStyleLbl="sibTrans2D1" presStyleIdx="0" presStyleCnt="0"/>
      <dgm:spPr/>
    </dgm:pt>
    <dgm:pt modelId="{1BDFA2FC-91AB-41B0-BE7F-00B1EA9282FD}" type="pres">
      <dgm:prSet presAssocID="{4B994EB3-0E40-4302-A29B-B1421B43F10D}" presName="compNode" presStyleCnt="0"/>
      <dgm:spPr/>
    </dgm:pt>
    <dgm:pt modelId="{EDE0938C-6DDD-41D2-9395-3C7615CB186F}" type="pres">
      <dgm:prSet presAssocID="{4B994EB3-0E40-4302-A29B-B1421B43F10D}" presName="iconBgRect" presStyleLbl="bgShp" presStyleIdx="1" presStyleCnt="4"/>
      <dgm:spPr/>
    </dgm:pt>
    <dgm:pt modelId="{BF8884A9-ACBD-4A7B-B700-91C3DE81296B}" type="pres">
      <dgm:prSet presAssocID="{4B994EB3-0E40-4302-A29B-B1421B43F10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D62C84BC-F543-456D-A11C-58AE59137C62}" type="pres">
      <dgm:prSet presAssocID="{4B994EB3-0E40-4302-A29B-B1421B43F10D}" presName="spaceRect" presStyleCnt="0"/>
      <dgm:spPr/>
    </dgm:pt>
    <dgm:pt modelId="{90B8087E-5E99-415B-829A-8E9396675A60}" type="pres">
      <dgm:prSet presAssocID="{4B994EB3-0E40-4302-A29B-B1421B43F10D}" presName="textRect" presStyleLbl="revTx" presStyleIdx="1" presStyleCnt="4">
        <dgm:presLayoutVars>
          <dgm:chMax val="1"/>
          <dgm:chPref val="1"/>
        </dgm:presLayoutVars>
      </dgm:prSet>
      <dgm:spPr/>
    </dgm:pt>
    <dgm:pt modelId="{1047FE19-9A31-4EBC-87C4-1C8048A2160C}" type="pres">
      <dgm:prSet presAssocID="{2EF9E33B-9721-4900-A64A-D38C99B230FD}" presName="sibTrans" presStyleLbl="sibTrans2D1" presStyleIdx="0" presStyleCnt="0"/>
      <dgm:spPr/>
    </dgm:pt>
    <dgm:pt modelId="{5977ABFE-8860-43D1-A395-35401336052E}" type="pres">
      <dgm:prSet presAssocID="{4761A3B4-2BDE-490C-B5F7-FD2B6724BB39}" presName="compNode" presStyleCnt="0"/>
      <dgm:spPr/>
    </dgm:pt>
    <dgm:pt modelId="{6EA47385-3490-4764-B26E-A62884ECD6BF}" type="pres">
      <dgm:prSet presAssocID="{4761A3B4-2BDE-490C-B5F7-FD2B6724BB39}" presName="iconBgRect" presStyleLbl="bgShp" presStyleIdx="2" presStyleCnt="4"/>
      <dgm:spPr/>
    </dgm:pt>
    <dgm:pt modelId="{98C411DA-F466-4CC7-AD5B-4CEDF042BF00}" type="pres">
      <dgm:prSet presAssocID="{4761A3B4-2BDE-490C-B5F7-FD2B6724BB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1087A2A0-74B9-422E-969F-39BBE1285041}" type="pres">
      <dgm:prSet presAssocID="{4761A3B4-2BDE-490C-B5F7-FD2B6724BB39}" presName="spaceRect" presStyleCnt="0"/>
      <dgm:spPr/>
    </dgm:pt>
    <dgm:pt modelId="{A3F54A78-148D-4499-9325-966C13A8C1B8}" type="pres">
      <dgm:prSet presAssocID="{4761A3B4-2BDE-490C-B5F7-FD2B6724BB39}" presName="textRect" presStyleLbl="revTx" presStyleIdx="2" presStyleCnt="4">
        <dgm:presLayoutVars>
          <dgm:chMax val="1"/>
          <dgm:chPref val="1"/>
        </dgm:presLayoutVars>
      </dgm:prSet>
      <dgm:spPr/>
    </dgm:pt>
    <dgm:pt modelId="{95559FD2-8027-4E0A-9217-0930FB91B00A}" type="pres">
      <dgm:prSet presAssocID="{892FF0B5-D92C-49B1-B217-9732665832DC}" presName="sibTrans" presStyleLbl="sibTrans2D1" presStyleIdx="0" presStyleCnt="0"/>
      <dgm:spPr/>
    </dgm:pt>
    <dgm:pt modelId="{A45C0AB6-E89B-4E5F-8B7C-6725926FB28E}" type="pres">
      <dgm:prSet presAssocID="{6CC143AB-661C-4DB0-A098-E377604EC825}" presName="compNode" presStyleCnt="0"/>
      <dgm:spPr/>
    </dgm:pt>
    <dgm:pt modelId="{3C4BD8BC-7133-4483-8A15-C5498AC22D3A}" type="pres">
      <dgm:prSet presAssocID="{6CC143AB-661C-4DB0-A098-E377604EC825}" presName="iconBgRect" presStyleLbl="bgShp" presStyleIdx="3" presStyleCnt="4"/>
      <dgm:spPr/>
    </dgm:pt>
    <dgm:pt modelId="{160B88E6-BEC3-4FDB-8F88-2D6810D1471E}" type="pres">
      <dgm:prSet presAssocID="{6CC143AB-661C-4DB0-A098-E377604EC82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ibbon"/>
        </a:ext>
      </dgm:extLst>
    </dgm:pt>
    <dgm:pt modelId="{E9995D97-10C4-49C1-80CF-F73914264EC2}" type="pres">
      <dgm:prSet presAssocID="{6CC143AB-661C-4DB0-A098-E377604EC825}" presName="spaceRect" presStyleCnt="0"/>
      <dgm:spPr/>
    </dgm:pt>
    <dgm:pt modelId="{A8BD9E02-9D03-4ECD-A88A-837B5D293310}" type="pres">
      <dgm:prSet presAssocID="{6CC143AB-661C-4DB0-A098-E377604EC825}" presName="textRect" presStyleLbl="revTx" presStyleIdx="3" presStyleCnt="4">
        <dgm:presLayoutVars>
          <dgm:chMax val="1"/>
          <dgm:chPref val="1"/>
        </dgm:presLayoutVars>
      </dgm:prSet>
      <dgm:spPr/>
    </dgm:pt>
  </dgm:ptLst>
  <dgm:cxnLst>
    <dgm:cxn modelId="{9790582D-FD35-488D-9BEB-58826C8D3BCD}" type="presOf" srcId="{4B994EB3-0E40-4302-A29B-B1421B43F10D}" destId="{90B8087E-5E99-415B-829A-8E9396675A60}" srcOrd="0" destOrd="0" presId="urn:microsoft.com/office/officeart/2018/2/layout/IconCircleList"/>
    <dgm:cxn modelId="{65BFDE5C-0880-4B8B-A281-F88582D1A0FA}" srcId="{101B3136-3E71-4899-92C9-82696FDDDBF2}" destId="{4B994EB3-0E40-4302-A29B-B1421B43F10D}" srcOrd="1" destOrd="0" parTransId="{1E9EAFE2-CF6C-4FDA-8FD9-F4B80BE994E0}" sibTransId="{2EF9E33B-9721-4900-A64A-D38C99B230FD}"/>
    <dgm:cxn modelId="{81582843-85D2-4FB5-B736-2277F450ECD5}" type="presOf" srcId="{AD497B28-6629-40AD-A99E-F293C07D2401}" destId="{9F303D7B-4D45-473A-9A33-A7DAB698689F}" srcOrd="0" destOrd="0" presId="urn:microsoft.com/office/officeart/2018/2/layout/IconCircleList"/>
    <dgm:cxn modelId="{856BD053-4C1E-43EC-B4F8-6DAE72F26660}" type="presOf" srcId="{892FF0B5-D92C-49B1-B217-9732665832DC}" destId="{95559FD2-8027-4E0A-9217-0930FB91B00A}" srcOrd="0" destOrd="0" presId="urn:microsoft.com/office/officeart/2018/2/layout/IconCircleList"/>
    <dgm:cxn modelId="{AB681679-44CA-4C13-97DA-1D3EA984E147}" type="presOf" srcId="{2EF9E33B-9721-4900-A64A-D38C99B230FD}" destId="{1047FE19-9A31-4EBC-87C4-1C8048A2160C}" srcOrd="0" destOrd="0" presId="urn:microsoft.com/office/officeart/2018/2/layout/IconCircleList"/>
    <dgm:cxn modelId="{E872817C-4A40-442E-B4E8-DB0560FFECE1}" type="presOf" srcId="{4761A3B4-2BDE-490C-B5F7-FD2B6724BB39}" destId="{A3F54A78-148D-4499-9325-966C13A8C1B8}" srcOrd="0" destOrd="0" presId="urn:microsoft.com/office/officeart/2018/2/layout/IconCircleList"/>
    <dgm:cxn modelId="{1348587E-463B-41F2-8BE5-67F8D2ED641E}" srcId="{101B3136-3E71-4899-92C9-82696FDDDBF2}" destId="{AD497B28-6629-40AD-A99E-F293C07D2401}" srcOrd="0" destOrd="0" parTransId="{42555E58-CD96-4669-B441-903574D5A82F}" sibTransId="{29192DBB-5E45-459B-9696-BAE324F4D57E}"/>
    <dgm:cxn modelId="{2318DCCA-9198-45EF-9BA1-6C716D2216A2}" type="presOf" srcId="{101B3136-3E71-4899-92C9-82696FDDDBF2}" destId="{EA1F8C15-9D05-494B-8A2C-461F5586837F}" srcOrd="0" destOrd="0" presId="urn:microsoft.com/office/officeart/2018/2/layout/IconCircleList"/>
    <dgm:cxn modelId="{B655ECCA-4ED1-4FB2-BB09-82233A7D8F8A}" type="presOf" srcId="{6CC143AB-661C-4DB0-A098-E377604EC825}" destId="{A8BD9E02-9D03-4ECD-A88A-837B5D293310}" srcOrd="0" destOrd="0" presId="urn:microsoft.com/office/officeart/2018/2/layout/IconCircleList"/>
    <dgm:cxn modelId="{6CFEE9CB-A7AB-4C5A-A128-B70C9FA72245}" srcId="{101B3136-3E71-4899-92C9-82696FDDDBF2}" destId="{6CC143AB-661C-4DB0-A098-E377604EC825}" srcOrd="3" destOrd="0" parTransId="{DD954266-CF69-4268-BD9D-242773CB428E}" sibTransId="{03761B7D-51B6-464C-B25B-6294853C4F70}"/>
    <dgm:cxn modelId="{30E718FC-80AB-41B3-9DB2-9D6565114D1F}" type="presOf" srcId="{29192DBB-5E45-459B-9696-BAE324F4D57E}" destId="{16A497E1-1BA5-4784-852C-0EBC0EAA5E40}" srcOrd="0" destOrd="0" presId="urn:microsoft.com/office/officeart/2018/2/layout/IconCircleList"/>
    <dgm:cxn modelId="{8C70A1FD-7093-4F91-A112-4809851D8F7D}" srcId="{101B3136-3E71-4899-92C9-82696FDDDBF2}" destId="{4761A3B4-2BDE-490C-B5F7-FD2B6724BB39}" srcOrd="2" destOrd="0" parTransId="{626A712F-CA75-47C6-840C-69D7C4F40A9C}" sibTransId="{892FF0B5-D92C-49B1-B217-9732665832DC}"/>
    <dgm:cxn modelId="{42E3B3DA-AC83-4442-98CE-080B5C4D573C}" type="presParOf" srcId="{EA1F8C15-9D05-494B-8A2C-461F5586837F}" destId="{4CFA9BAB-24F7-4BA1-8543-E0914BF604BD}" srcOrd="0" destOrd="0" presId="urn:microsoft.com/office/officeart/2018/2/layout/IconCircleList"/>
    <dgm:cxn modelId="{A2D40400-AF70-48A5-A594-3DE7DE7A6B10}" type="presParOf" srcId="{4CFA9BAB-24F7-4BA1-8543-E0914BF604BD}" destId="{9123700F-AA79-48FA-911B-E7230B2F8064}" srcOrd="0" destOrd="0" presId="urn:microsoft.com/office/officeart/2018/2/layout/IconCircleList"/>
    <dgm:cxn modelId="{8F0BB8C3-762C-4722-BFFE-4DA9D0568FE7}" type="presParOf" srcId="{9123700F-AA79-48FA-911B-E7230B2F8064}" destId="{FB989D3B-DA1F-458C-9E88-B9EE567A47FD}" srcOrd="0" destOrd="0" presId="urn:microsoft.com/office/officeart/2018/2/layout/IconCircleList"/>
    <dgm:cxn modelId="{D376A076-6D3F-48EC-AE6B-3F0DEE34B300}" type="presParOf" srcId="{9123700F-AA79-48FA-911B-E7230B2F8064}" destId="{714D8BE2-6567-4727-9E7A-B359875063F5}" srcOrd="1" destOrd="0" presId="urn:microsoft.com/office/officeart/2018/2/layout/IconCircleList"/>
    <dgm:cxn modelId="{4CDB703A-AEAE-4400-ACD1-35AA6C198FC3}" type="presParOf" srcId="{9123700F-AA79-48FA-911B-E7230B2F8064}" destId="{68AFD8D7-6370-4F57-9412-D9ED37F39774}" srcOrd="2" destOrd="0" presId="urn:microsoft.com/office/officeart/2018/2/layout/IconCircleList"/>
    <dgm:cxn modelId="{66972573-DC83-4B14-8E82-A3A21A8F9FDB}" type="presParOf" srcId="{9123700F-AA79-48FA-911B-E7230B2F8064}" destId="{9F303D7B-4D45-473A-9A33-A7DAB698689F}" srcOrd="3" destOrd="0" presId="urn:microsoft.com/office/officeart/2018/2/layout/IconCircleList"/>
    <dgm:cxn modelId="{096F5B46-1E3B-4050-AACD-4A41AA658554}" type="presParOf" srcId="{4CFA9BAB-24F7-4BA1-8543-E0914BF604BD}" destId="{16A497E1-1BA5-4784-852C-0EBC0EAA5E40}" srcOrd="1" destOrd="0" presId="urn:microsoft.com/office/officeart/2018/2/layout/IconCircleList"/>
    <dgm:cxn modelId="{89C9C696-6015-49E2-BBF4-71958587DBAD}" type="presParOf" srcId="{4CFA9BAB-24F7-4BA1-8543-E0914BF604BD}" destId="{1BDFA2FC-91AB-41B0-BE7F-00B1EA9282FD}" srcOrd="2" destOrd="0" presId="urn:microsoft.com/office/officeart/2018/2/layout/IconCircleList"/>
    <dgm:cxn modelId="{D9E338E9-1DB2-4CAA-86C5-C456BA3398A8}" type="presParOf" srcId="{1BDFA2FC-91AB-41B0-BE7F-00B1EA9282FD}" destId="{EDE0938C-6DDD-41D2-9395-3C7615CB186F}" srcOrd="0" destOrd="0" presId="urn:microsoft.com/office/officeart/2018/2/layout/IconCircleList"/>
    <dgm:cxn modelId="{9199A373-9A10-4EF4-8E10-350789DA1585}" type="presParOf" srcId="{1BDFA2FC-91AB-41B0-BE7F-00B1EA9282FD}" destId="{BF8884A9-ACBD-4A7B-B700-91C3DE81296B}" srcOrd="1" destOrd="0" presId="urn:microsoft.com/office/officeart/2018/2/layout/IconCircleList"/>
    <dgm:cxn modelId="{AE1DD3B0-2333-4C72-B046-F4756CEC1638}" type="presParOf" srcId="{1BDFA2FC-91AB-41B0-BE7F-00B1EA9282FD}" destId="{D62C84BC-F543-456D-A11C-58AE59137C62}" srcOrd="2" destOrd="0" presId="urn:microsoft.com/office/officeart/2018/2/layout/IconCircleList"/>
    <dgm:cxn modelId="{DF94D093-7649-4BA0-A8B7-3247E7913408}" type="presParOf" srcId="{1BDFA2FC-91AB-41B0-BE7F-00B1EA9282FD}" destId="{90B8087E-5E99-415B-829A-8E9396675A60}" srcOrd="3" destOrd="0" presId="urn:microsoft.com/office/officeart/2018/2/layout/IconCircleList"/>
    <dgm:cxn modelId="{49014634-560D-4B19-AD73-CCFF86267B9A}" type="presParOf" srcId="{4CFA9BAB-24F7-4BA1-8543-E0914BF604BD}" destId="{1047FE19-9A31-4EBC-87C4-1C8048A2160C}" srcOrd="3" destOrd="0" presId="urn:microsoft.com/office/officeart/2018/2/layout/IconCircleList"/>
    <dgm:cxn modelId="{353254F5-738D-4B7B-AA6B-A4D1D96D920A}" type="presParOf" srcId="{4CFA9BAB-24F7-4BA1-8543-E0914BF604BD}" destId="{5977ABFE-8860-43D1-A395-35401336052E}" srcOrd="4" destOrd="0" presId="urn:microsoft.com/office/officeart/2018/2/layout/IconCircleList"/>
    <dgm:cxn modelId="{E2770FD1-A5DE-4A75-A8E7-28994572557E}" type="presParOf" srcId="{5977ABFE-8860-43D1-A395-35401336052E}" destId="{6EA47385-3490-4764-B26E-A62884ECD6BF}" srcOrd="0" destOrd="0" presId="urn:microsoft.com/office/officeart/2018/2/layout/IconCircleList"/>
    <dgm:cxn modelId="{1445B8B0-1532-42A5-B42A-649532061F4E}" type="presParOf" srcId="{5977ABFE-8860-43D1-A395-35401336052E}" destId="{98C411DA-F466-4CC7-AD5B-4CEDF042BF00}" srcOrd="1" destOrd="0" presId="urn:microsoft.com/office/officeart/2018/2/layout/IconCircleList"/>
    <dgm:cxn modelId="{36E04602-BC2B-466C-AF84-27FFCDC93F0F}" type="presParOf" srcId="{5977ABFE-8860-43D1-A395-35401336052E}" destId="{1087A2A0-74B9-422E-969F-39BBE1285041}" srcOrd="2" destOrd="0" presId="urn:microsoft.com/office/officeart/2018/2/layout/IconCircleList"/>
    <dgm:cxn modelId="{1A5F7946-C1EE-4364-A707-611F9E898F3B}" type="presParOf" srcId="{5977ABFE-8860-43D1-A395-35401336052E}" destId="{A3F54A78-148D-4499-9325-966C13A8C1B8}" srcOrd="3" destOrd="0" presId="urn:microsoft.com/office/officeart/2018/2/layout/IconCircleList"/>
    <dgm:cxn modelId="{C41FA0E0-2AFE-4F04-A003-9F6336C370EF}" type="presParOf" srcId="{4CFA9BAB-24F7-4BA1-8543-E0914BF604BD}" destId="{95559FD2-8027-4E0A-9217-0930FB91B00A}" srcOrd="5" destOrd="0" presId="urn:microsoft.com/office/officeart/2018/2/layout/IconCircleList"/>
    <dgm:cxn modelId="{A042289C-92D5-4273-B5EA-4CC6A98D04B9}" type="presParOf" srcId="{4CFA9BAB-24F7-4BA1-8543-E0914BF604BD}" destId="{A45C0AB6-E89B-4E5F-8B7C-6725926FB28E}" srcOrd="6" destOrd="0" presId="urn:microsoft.com/office/officeart/2018/2/layout/IconCircleList"/>
    <dgm:cxn modelId="{8C15E1A2-107E-43E9-A906-EADBF8D76485}" type="presParOf" srcId="{A45C0AB6-E89B-4E5F-8B7C-6725926FB28E}" destId="{3C4BD8BC-7133-4483-8A15-C5498AC22D3A}" srcOrd="0" destOrd="0" presId="urn:microsoft.com/office/officeart/2018/2/layout/IconCircleList"/>
    <dgm:cxn modelId="{5221A13F-74D4-4721-A8BA-733E2D96F928}" type="presParOf" srcId="{A45C0AB6-E89B-4E5F-8B7C-6725926FB28E}" destId="{160B88E6-BEC3-4FDB-8F88-2D6810D1471E}" srcOrd="1" destOrd="0" presId="urn:microsoft.com/office/officeart/2018/2/layout/IconCircleList"/>
    <dgm:cxn modelId="{01E6DA23-7AF6-452B-899D-760F6019A935}" type="presParOf" srcId="{A45C0AB6-E89B-4E5F-8B7C-6725926FB28E}" destId="{E9995D97-10C4-49C1-80CF-F73914264EC2}" srcOrd="2" destOrd="0" presId="urn:microsoft.com/office/officeart/2018/2/layout/IconCircleList"/>
    <dgm:cxn modelId="{2D79DAE5-8120-45C2-A216-9376E329F874}" type="presParOf" srcId="{A45C0AB6-E89B-4E5F-8B7C-6725926FB28E}" destId="{A8BD9E02-9D03-4ECD-A88A-837B5D29331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2B0E804-128C-4CA7-A40D-84107125D233}"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41D7BBBD-7CCB-4E60-91D0-B4BE36834B42}">
      <dgm:prSet/>
      <dgm:spPr/>
      <dgm:t>
        <a:bodyPr/>
        <a:lstStyle/>
        <a:p>
          <a:r>
            <a:rPr lang="en-GB"/>
            <a:t>Pilot the digital sleep app over a 4–6-week period.</a:t>
          </a:r>
          <a:endParaRPr lang="en-US"/>
        </a:p>
      </dgm:t>
    </dgm:pt>
    <dgm:pt modelId="{3228A70C-7450-466A-BA95-F888C388E737}" type="parTrans" cxnId="{172E9351-B3D0-4B93-83C1-512CC995A413}">
      <dgm:prSet/>
      <dgm:spPr/>
      <dgm:t>
        <a:bodyPr/>
        <a:lstStyle/>
        <a:p>
          <a:endParaRPr lang="en-US"/>
        </a:p>
      </dgm:t>
    </dgm:pt>
    <dgm:pt modelId="{20A493D6-6591-41B5-AD15-19C057617FC5}" type="sibTrans" cxnId="{172E9351-B3D0-4B93-83C1-512CC995A413}">
      <dgm:prSet phldrT="1" phldr="0"/>
      <dgm:spPr/>
      <dgm:t>
        <a:bodyPr/>
        <a:lstStyle/>
        <a:p>
          <a:r>
            <a:rPr lang="en-US"/>
            <a:t>1</a:t>
          </a:r>
        </a:p>
      </dgm:t>
    </dgm:pt>
    <dgm:pt modelId="{95E6E8BC-D05F-4197-B210-31F2B4B18128}">
      <dgm:prSet/>
      <dgm:spPr/>
      <dgm:t>
        <a:bodyPr/>
        <a:lstStyle/>
        <a:p>
          <a:r>
            <a:rPr lang="en-GB"/>
            <a:t>Recruit participants through university emails, social media, and campus posters.</a:t>
          </a:r>
          <a:endParaRPr lang="en-US"/>
        </a:p>
      </dgm:t>
    </dgm:pt>
    <dgm:pt modelId="{4F7BA14A-A8DC-429D-8B5D-BA11242DD5A0}" type="parTrans" cxnId="{689ADED1-2F2B-4219-B533-A54D290B85CE}">
      <dgm:prSet/>
      <dgm:spPr/>
      <dgm:t>
        <a:bodyPr/>
        <a:lstStyle/>
        <a:p>
          <a:endParaRPr lang="en-US"/>
        </a:p>
      </dgm:t>
    </dgm:pt>
    <dgm:pt modelId="{5CF3913E-FE52-4F2C-8D55-DF89967257D6}" type="sibTrans" cxnId="{689ADED1-2F2B-4219-B533-A54D290B85CE}">
      <dgm:prSet phldrT="2" phldr="0"/>
      <dgm:spPr/>
      <dgm:t>
        <a:bodyPr/>
        <a:lstStyle/>
        <a:p>
          <a:r>
            <a:rPr lang="en-US"/>
            <a:t>2</a:t>
          </a:r>
        </a:p>
      </dgm:t>
    </dgm:pt>
    <dgm:pt modelId="{B518FAAC-FF2A-495E-8626-8D9DFA72425F}">
      <dgm:prSet/>
      <dgm:spPr/>
      <dgm:t>
        <a:bodyPr/>
        <a:lstStyle/>
        <a:p>
          <a:r>
            <a:rPr lang="en-GB"/>
            <a:t>Monitor daily engagement, bedtime routines, and nudge responsiveness (Almourad et al., 2021).</a:t>
          </a:r>
          <a:endParaRPr lang="en-US"/>
        </a:p>
      </dgm:t>
    </dgm:pt>
    <dgm:pt modelId="{BFEFDFB3-4FE7-4A0B-BA2A-3844D26534D3}" type="parTrans" cxnId="{59973F81-7217-42E1-9BEF-7FE8220E6CE6}">
      <dgm:prSet/>
      <dgm:spPr/>
      <dgm:t>
        <a:bodyPr/>
        <a:lstStyle/>
        <a:p>
          <a:endParaRPr lang="en-US"/>
        </a:p>
      </dgm:t>
    </dgm:pt>
    <dgm:pt modelId="{05980613-E9A2-4132-AE9D-46DE428E6722}" type="sibTrans" cxnId="{59973F81-7217-42E1-9BEF-7FE8220E6CE6}">
      <dgm:prSet phldrT="3" phldr="0"/>
      <dgm:spPr/>
      <dgm:t>
        <a:bodyPr/>
        <a:lstStyle/>
        <a:p>
          <a:r>
            <a:rPr lang="en-US"/>
            <a:t>3</a:t>
          </a:r>
        </a:p>
      </dgm:t>
    </dgm:pt>
    <dgm:pt modelId="{A0CFE681-77BA-4E90-BF26-D5A27C8C2441}">
      <dgm:prSet/>
      <dgm:spPr/>
      <dgm:t>
        <a:bodyPr/>
        <a:lstStyle/>
        <a:p>
          <a:r>
            <a:rPr lang="en-GB"/>
            <a:t>Track adherence, as similar pilots report 70–80% weekly app-use retention.</a:t>
          </a:r>
          <a:endParaRPr lang="en-US"/>
        </a:p>
      </dgm:t>
    </dgm:pt>
    <dgm:pt modelId="{897B3FB5-8BDD-4353-9F98-2D13AE308705}" type="parTrans" cxnId="{B910CE20-2E53-46A3-8C55-22B27EE35BB8}">
      <dgm:prSet/>
      <dgm:spPr/>
      <dgm:t>
        <a:bodyPr/>
        <a:lstStyle/>
        <a:p>
          <a:endParaRPr lang="en-US"/>
        </a:p>
      </dgm:t>
    </dgm:pt>
    <dgm:pt modelId="{0B2EDEB5-6FE1-4614-91ED-16EB6264E2CC}" type="sibTrans" cxnId="{B910CE20-2E53-46A3-8C55-22B27EE35BB8}">
      <dgm:prSet phldrT="4" phldr="0"/>
      <dgm:spPr/>
      <dgm:t>
        <a:bodyPr/>
        <a:lstStyle/>
        <a:p>
          <a:r>
            <a:rPr lang="en-US"/>
            <a:t>4</a:t>
          </a:r>
        </a:p>
      </dgm:t>
    </dgm:pt>
    <dgm:pt modelId="{FE930784-08B0-400C-A366-B4617432E004}" type="pres">
      <dgm:prSet presAssocID="{F2B0E804-128C-4CA7-A40D-84107125D233}" presName="Name0" presStyleCnt="0">
        <dgm:presLayoutVars>
          <dgm:animLvl val="lvl"/>
          <dgm:resizeHandles val="exact"/>
        </dgm:presLayoutVars>
      </dgm:prSet>
      <dgm:spPr/>
    </dgm:pt>
    <dgm:pt modelId="{9A2BE92B-EE49-4B28-AEB3-5A653E027B14}" type="pres">
      <dgm:prSet presAssocID="{41D7BBBD-7CCB-4E60-91D0-B4BE36834B42}" presName="compositeNode" presStyleCnt="0">
        <dgm:presLayoutVars>
          <dgm:bulletEnabled val="1"/>
        </dgm:presLayoutVars>
      </dgm:prSet>
      <dgm:spPr/>
    </dgm:pt>
    <dgm:pt modelId="{11E63B0D-4FD1-4476-9D0A-61FB4C060DE9}" type="pres">
      <dgm:prSet presAssocID="{41D7BBBD-7CCB-4E60-91D0-B4BE36834B42}" presName="bgRect" presStyleLbl="bgAccFollowNode1" presStyleIdx="0" presStyleCnt="4"/>
      <dgm:spPr/>
    </dgm:pt>
    <dgm:pt modelId="{AA85447D-F4AE-4A06-AC56-94DF0D04039D}" type="pres">
      <dgm:prSet presAssocID="{20A493D6-6591-41B5-AD15-19C057617FC5}" presName="sibTransNodeCircle" presStyleLbl="alignNode1" presStyleIdx="0" presStyleCnt="8">
        <dgm:presLayoutVars>
          <dgm:chMax val="0"/>
          <dgm:bulletEnabled/>
        </dgm:presLayoutVars>
      </dgm:prSet>
      <dgm:spPr/>
    </dgm:pt>
    <dgm:pt modelId="{7F9A8F59-FF34-4A89-86DB-BB10C20C5A5A}" type="pres">
      <dgm:prSet presAssocID="{41D7BBBD-7CCB-4E60-91D0-B4BE36834B42}" presName="bottomLine" presStyleLbl="alignNode1" presStyleIdx="1" presStyleCnt="8">
        <dgm:presLayoutVars/>
      </dgm:prSet>
      <dgm:spPr/>
    </dgm:pt>
    <dgm:pt modelId="{C1E74A83-2787-46D8-A92B-02E61811DB59}" type="pres">
      <dgm:prSet presAssocID="{41D7BBBD-7CCB-4E60-91D0-B4BE36834B42}" presName="nodeText" presStyleLbl="bgAccFollowNode1" presStyleIdx="0" presStyleCnt="4">
        <dgm:presLayoutVars>
          <dgm:bulletEnabled val="1"/>
        </dgm:presLayoutVars>
      </dgm:prSet>
      <dgm:spPr/>
    </dgm:pt>
    <dgm:pt modelId="{F78BDE7E-B263-426E-8003-D2F42D7CC2A3}" type="pres">
      <dgm:prSet presAssocID="{20A493D6-6591-41B5-AD15-19C057617FC5}" presName="sibTrans" presStyleCnt="0"/>
      <dgm:spPr/>
    </dgm:pt>
    <dgm:pt modelId="{3760AD98-E0EA-4D77-BA61-17C512430DBD}" type="pres">
      <dgm:prSet presAssocID="{95E6E8BC-D05F-4197-B210-31F2B4B18128}" presName="compositeNode" presStyleCnt="0">
        <dgm:presLayoutVars>
          <dgm:bulletEnabled val="1"/>
        </dgm:presLayoutVars>
      </dgm:prSet>
      <dgm:spPr/>
    </dgm:pt>
    <dgm:pt modelId="{38E9768A-6FC9-49DE-931A-6807106CBD2A}" type="pres">
      <dgm:prSet presAssocID="{95E6E8BC-D05F-4197-B210-31F2B4B18128}" presName="bgRect" presStyleLbl="bgAccFollowNode1" presStyleIdx="1" presStyleCnt="4"/>
      <dgm:spPr/>
    </dgm:pt>
    <dgm:pt modelId="{2C339C48-EDCD-4D0D-A8F1-E5108FD3952A}" type="pres">
      <dgm:prSet presAssocID="{5CF3913E-FE52-4F2C-8D55-DF89967257D6}" presName="sibTransNodeCircle" presStyleLbl="alignNode1" presStyleIdx="2" presStyleCnt="8">
        <dgm:presLayoutVars>
          <dgm:chMax val="0"/>
          <dgm:bulletEnabled/>
        </dgm:presLayoutVars>
      </dgm:prSet>
      <dgm:spPr/>
    </dgm:pt>
    <dgm:pt modelId="{0146633E-452F-448D-98BB-4A8258466D3D}" type="pres">
      <dgm:prSet presAssocID="{95E6E8BC-D05F-4197-B210-31F2B4B18128}" presName="bottomLine" presStyleLbl="alignNode1" presStyleIdx="3" presStyleCnt="8">
        <dgm:presLayoutVars/>
      </dgm:prSet>
      <dgm:spPr/>
    </dgm:pt>
    <dgm:pt modelId="{979E42F3-887A-40C6-A786-83CB319F7737}" type="pres">
      <dgm:prSet presAssocID="{95E6E8BC-D05F-4197-B210-31F2B4B18128}" presName="nodeText" presStyleLbl="bgAccFollowNode1" presStyleIdx="1" presStyleCnt="4">
        <dgm:presLayoutVars>
          <dgm:bulletEnabled val="1"/>
        </dgm:presLayoutVars>
      </dgm:prSet>
      <dgm:spPr/>
    </dgm:pt>
    <dgm:pt modelId="{3B637CF8-E054-45B8-AF29-9D6249D29387}" type="pres">
      <dgm:prSet presAssocID="{5CF3913E-FE52-4F2C-8D55-DF89967257D6}" presName="sibTrans" presStyleCnt="0"/>
      <dgm:spPr/>
    </dgm:pt>
    <dgm:pt modelId="{8A278B03-27A2-4AD5-9093-4247BEAB4CE3}" type="pres">
      <dgm:prSet presAssocID="{B518FAAC-FF2A-495E-8626-8D9DFA72425F}" presName="compositeNode" presStyleCnt="0">
        <dgm:presLayoutVars>
          <dgm:bulletEnabled val="1"/>
        </dgm:presLayoutVars>
      </dgm:prSet>
      <dgm:spPr/>
    </dgm:pt>
    <dgm:pt modelId="{71C9C969-5BC7-4879-B669-8DA75086E3A8}" type="pres">
      <dgm:prSet presAssocID="{B518FAAC-FF2A-495E-8626-8D9DFA72425F}" presName="bgRect" presStyleLbl="bgAccFollowNode1" presStyleIdx="2" presStyleCnt="4"/>
      <dgm:spPr/>
    </dgm:pt>
    <dgm:pt modelId="{7C7CAD3A-7947-409B-BC04-C221E6CF2A5B}" type="pres">
      <dgm:prSet presAssocID="{05980613-E9A2-4132-AE9D-46DE428E6722}" presName="sibTransNodeCircle" presStyleLbl="alignNode1" presStyleIdx="4" presStyleCnt="8">
        <dgm:presLayoutVars>
          <dgm:chMax val="0"/>
          <dgm:bulletEnabled/>
        </dgm:presLayoutVars>
      </dgm:prSet>
      <dgm:spPr/>
    </dgm:pt>
    <dgm:pt modelId="{D016620B-AD54-48AC-9053-209746376B30}" type="pres">
      <dgm:prSet presAssocID="{B518FAAC-FF2A-495E-8626-8D9DFA72425F}" presName="bottomLine" presStyleLbl="alignNode1" presStyleIdx="5" presStyleCnt="8">
        <dgm:presLayoutVars/>
      </dgm:prSet>
      <dgm:spPr/>
    </dgm:pt>
    <dgm:pt modelId="{CC55CB6A-A1C2-4A11-9F72-DE1B4269A9E0}" type="pres">
      <dgm:prSet presAssocID="{B518FAAC-FF2A-495E-8626-8D9DFA72425F}" presName="nodeText" presStyleLbl="bgAccFollowNode1" presStyleIdx="2" presStyleCnt="4">
        <dgm:presLayoutVars>
          <dgm:bulletEnabled val="1"/>
        </dgm:presLayoutVars>
      </dgm:prSet>
      <dgm:spPr/>
    </dgm:pt>
    <dgm:pt modelId="{9CA14E61-EF7B-4C05-A298-0DB36121C538}" type="pres">
      <dgm:prSet presAssocID="{05980613-E9A2-4132-AE9D-46DE428E6722}" presName="sibTrans" presStyleCnt="0"/>
      <dgm:spPr/>
    </dgm:pt>
    <dgm:pt modelId="{154E0F38-0BFE-4E4C-ADFD-8B3424475B2D}" type="pres">
      <dgm:prSet presAssocID="{A0CFE681-77BA-4E90-BF26-D5A27C8C2441}" presName="compositeNode" presStyleCnt="0">
        <dgm:presLayoutVars>
          <dgm:bulletEnabled val="1"/>
        </dgm:presLayoutVars>
      </dgm:prSet>
      <dgm:spPr/>
    </dgm:pt>
    <dgm:pt modelId="{2660267F-19DF-4797-83FA-437A22F1F774}" type="pres">
      <dgm:prSet presAssocID="{A0CFE681-77BA-4E90-BF26-D5A27C8C2441}" presName="bgRect" presStyleLbl="bgAccFollowNode1" presStyleIdx="3" presStyleCnt="4"/>
      <dgm:spPr/>
    </dgm:pt>
    <dgm:pt modelId="{393457C9-8055-42A7-B508-0326B237347E}" type="pres">
      <dgm:prSet presAssocID="{0B2EDEB5-6FE1-4614-91ED-16EB6264E2CC}" presName="sibTransNodeCircle" presStyleLbl="alignNode1" presStyleIdx="6" presStyleCnt="8">
        <dgm:presLayoutVars>
          <dgm:chMax val="0"/>
          <dgm:bulletEnabled/>
        </dgm:presLayoutVars>
      </dgm:prSet>
      <dgm:spPr/>
    </dgm:pt>
    <dgm:pt modelId="{2DAAEDBF-46BF-4ABC-8F73-FFC5BE4C8412}" type="pres">
      <dgm:prSet presAssocID="{A0CFE681-77BA-4E90-BF26-D5A27C8C2441}" presName="bottomLine" presStyleLbl="alignNode1" presStyleIdx="7" presStyleCnt="8">
        <dgm:presLayoutVars/>
      </dgm:prSet>
      <dgm:spPr/>
    </dgm:pt>
    <dgm:pt modelId="{10C1AAAF-0459-462C-AA8A-DC9FB573258E}" type="pres">
      <dgm:prSet presAssocID="{A0CFE681-77BA-4E90-BF26-D5A27C8C2441}" presName="nodeText" presStyleLbl="bgAccFollowNode1" presStyleIdx="3" presStyleCnt="4">
        <dgm:presLayoutVars>
          <dgm:bulletEnabled val="1"/>
        </dgm:presLayoutVars>
      </dgm:prSet>
      <dgm:spPr/>
    </dgm:pt>
  </dgm:ptLst>
  <dgm:cxnLst>
    <dgm:cxn modelId="{E4FA8600-0A91-40FD-ADD9-8DF881776B62}" type="presOf" srcId="{5CF3913E-FE52-4F2C-8D55-DF89967257D6}" destId="{2C339C48-EDCD-4D0D-A8F1-E5108FD3952A}" srcOrd="0" destOrd="0" presId="urn:microsoft.com/office/officeart/2016/7/layout/BasicLinearProcessNumbered"/>
    <dgm:cxn modelId="{FD2B7B05-627E-4BEC-B00A-F3C484B09FC4}" type="presOf" srcId="{20A493D6-6591-41B5-AD15-19C057617FC5}" destId="{AA85447D-F4AE-4A06-AC56-94DF0D04039D}" srcOrd="0" destOrd="0" presId="urn:microsoft.com/office/officeart/2016/7/layout/BasicLinearProcessNumbered"/>
    <dgm:cxn modelId="{8C1F120F-905B-4BD4-B29E-7350268EFE89}" type="presOf" srcId="{41D7BBBD-7CCB-4E60-91D0-B4BE36834B42}" destId="{C1E74A83-2787-46D8-A92B-02E61811DB59}" srcOrd="1" destOrd="0" presId="urn:microsoft.com/office/officeart/2016/7/layout/BasicLinearProcessNumbered"/>
    <dgm:cxn modelId="{36C7A11E-FE90-4DB1-914E-62AB2850A842}" type="presOf" srcId="{95E6E8BC-D05F-4197-B210-31F2B4B18128}" destId="{38E9768A-6FC9-49DE-931A-6807106CBD2A}" srcOrd="0" destOrd="0" presId="urn:microsoft.com/office/officeart/2016/7/layout/BasicLinearProcessNumbered"/>
    <dgm:cxn modelId="{B910CE20-2E53-46A3-8C55-22B27EE35BB8}" srcId="{F2B0E804-128C-4CA7-A40D-84107125D233}" destId="{A0CFE681-77BA-4E90-BF26-D5A27C8C2441}" srcOrd="3" destOrd="0" parTransId="{897B3FB5-8BDD-4353-9F98-2D13AE308705}" sibTransId="{0B2EDEB5-6FE1-4614-91ED-16EB6264E2CC}"/>
    <dgm:cxn modelId="{FD04B95F-BD45-4DF8-A6EB-ECB46F4F3819}" type="presOf" srcId="{05980613-E9A2-4132-AE9D-46DE428E6722}" destId="{7C7CAD3A-7947-409B-BC04-C221E6CF2A5B}" srcOrd="0" destOrd="0" presId="urn:microsoft.com/office/officeart/2016/7/layout/BasicLinearProcessNumbered"/>
    <dgm:cxn modelId="{172E9351-B3D0-4B93-83C1-512CC995A413}" srcId="{F2B0E804-128C-4CA7-A40D-84107125D233}" destId="{41D7BBBD-7CCB-4E60-91D0-B4BE36834B42}" srcOrd="0" destOrd="0" parTransId="{3228A70C-7450-466A-BA95-F888C388E737}" sibTransId="{20A493D6-6591-41B5-AD15-19C057617FC5}"/>
    <dgm:cxn modelId="{469AD67B-05AA-46BA-A4BE-8CD7465C1F70}" type="presOf" srcId="{B518FAAC-FF2A-495E-8626-8D9DFA72425F}" destId="{71C9C969-5BC7-4879-B669-8DA75086E3A8}" srcOrd="0" destOrd="0" presId="urn:microsoft.com/office/officeart/2016/7/layout/BasicLinearProcessNumbered"/>
    <dgm:cxn modelId="{59973F81-7217-42E1-9BEF-7FE8220E6CE6}" srcId="{F2B0E804-128C-4CA7-A40D-84107125D233}" destId="{B518FAAC-FF2A-495E-8626-8D9DFA72425F}" srcOrd="2" destOrd="0" parTransId="{BFEFDFB3-4FE7-4A0B-BA2A-3844D26534D3}" sibTransId="{05980613-E9A2-4132-AE9D-46DE428E6722}"/>
    <dgm:cxn modelId="{D5FEBF81-B0C8-491A-9DC2-B689AB265281}" type="presOf" srcId="{A0CFE681-77BA-4E90-BF26-D5A27C8C2441}" destId="{2660267F-19DF-4797-83FA-437A22F1F774}" srcOrd="0" destOrd="0" presId="urn:microsoft.com/office/officeart/2016/7/layout/BasicLinearProcessNumbered"/>
    <dgm:cxn modelId="{6ABB2686-9D7F-4ACD-BBA1-A70DBD718A19}" type="presOf" srcId="{0B2EDEB5-6FE1-4614-91ED-16EB6264E2CC}" destId="{393457C9-8055-42A7-B508-0326B237347E}" srcOrd="0" destOrd="0" presId="urn:microsoft.com/office/officeart/2016/7/layout/BasicLinearProcessNumbered"/>
    <dgm:cxn modelId="{660F938B-0E12-4D5E-A269-04A8252D1BB2}" type="presOf" srcId="{41D7BBBD-7CCB-4E60-91D0-B4BE36834B42}" destId="{11E63B0D-4FD1-4476-9D0A-61FB4C060DE9}" srcOrd="0" destOrd="0" presId="urn:microsoft.com/office/officeart/2016/7/layout/BasicLinearProcessNumbered"/>
    <dgm:cxn modelId="{E85054B8-F754-4C17-8950-82067DE0AA2F}" type="presOf" srcId="{A0CFE681-77BA-4E90-BF26-D5A27C8C2441}" destId="{10C1AAAF-0459-462C-AA8A-DC9FB573258E}" srcOrd="1" destOrd="0" presId="urn:microsoft.com/office/officeart/2016/7/layout/BasicLinearProcessNumbered"/>
    <dgm:cxn modelId="{EF8CF0BB-3EC6-4F69-B138-A536BF0A7ADF}" type="presOf" srcId="{B518FAAC-FF2A-495E-8626-8D9DFA72425F}" destId="{CC55CB6A-A1C2-4A11-9F72-DE1B4269A9E0}" srcOrd="1" destOrd="0" presId="urn:microsoft.com/office/officeart/2016/7/layout/BasicLinearProcessNumbered"/>
    <dgm:cxn modelId="{899BADC2-D9F9-487E-8AA1-F794DB90DF85}" type="presOf" srcId="{F2B0E804-128C-4CA7-A40D-84107125D233}" destId="{FE930784-08B0-400C-A366-B4617432E004}" srcOrd="0" destOrd="0" presId="urn:microsoft.com/office/officeart/2016/7/layout/BasicLinearProcessNumbered"/>
    <dgm:cxn modelId="{689ADED1-2F2B-4219-B533-A54D290B85CE}" srcId="{F2B0E804-128C-4CA7-A40D-84107125D233}" destId="{95E6E8BC-D05F-4197-B210-31F2B4B18128}" srcOrd="1" destOrd="0" parTransId="{4F7BA14A-A8DC-429D-8B5D-BA11242DD5A0}" sibTransId="{5CF3913E-FE52-4F2C-8D55-DF89967257D6}"/>
    <dgm:cxn modelId="{5B2585E0-B072-4E4B-9113-B16B66B1A910}" type="presOf" srcId="{95E6E8BC-D05F-4197-B210-31F2B4B18128}" destId="{979E42F3-887A-40C6-A786-83CB319F7737}" srcOrd="1" destOrd="0" presId="urn:microsoft.com/office/officeart/2016/7/layout/BasicLinearProcessNumbered"/>
    <dgm:cxn modelId="{665125CB-2C4C-4C6C-914C-D248F6023412}" type="presParOf" srcId="{FE930784-08B0-400C-A366-B4617432E004}" destId="{9A2BE92B-EE49-4B28-AEB3-5A653E027B14}" srcOrd="0" destOrd="0" presId="urn:microsoft.com/office/officeart/2016/7/layout/BasicLinearProcessNumbered"/>
    <dgm:cxn modelId="{CA1AC43E-776F-447D-9CF8-AAFF67C00434}" type="presParOf" srcId="{9A2BE92B-EE49-4B28-AEB3-5A653E027B14}" destId="{11E63B0D-4FD1-4476-9D0A-61FB4C060DE9}" srcOrd="0" destOrd="0" presId="urn:microsoft.com/office/officeart/2016/7/layout/BasicLinearProcessNumbered"/>
    <dgm:cxn modelId="{158B8864-B64F-462D-9AA2-79CE02367E49}" type="presParOf" srcId="{9A2BE92B-EE49-4B28-AEB3-5A653E027B14}" destId="{AA85447D-F4AE-4A06-AC56-94DF0D04039D}" srcOrd="1" destOrd="0" presId="urn:microsoft.com/office/officeart/2016/7/layout/BasicLinearProcessNumbered"/>
    <dgm:cxn modelId="{0402EFCF-8E93-458A-851E-A5779BAEF319}" type="presParOf" srcId="{9A2BE92B-EE49-4B28-AEB3-5A653E027B14}" destId="{7F9A8F59-FF34-4A89-86DB-BB10C20C5A5A}" srcOrd="2" destOrd="0" presId="urn:microsoft.com/office/officeart/2016/7/layout/BasicLinearProcessNumbered"/>
    <dgm:cxn modelId="{CFC5B67C-DCA0-4E37-A142-8DE566FC6441}" type="presParOf" srcId="{9A2BE92B-EE49-4B28-AEB3-5A653E027B14}" destId="{C1E74A83-2787-46D8-A92B-02E61811DB59}" srcOrd="3" destOrd="0" presId="urn:microsoft.com/office/officeart/2016/7/layout/BasicLinearProcessNumbered"/>
    <dgm:cxn modelId="{0CCE7F4E-85B9-4E70-BCAF-83A192CB59CC}" type="presParOf" srcId="{FE930784-08B0-400C-A366-B4617432E004}" destId="{F78BDE7E-B263-426E-8003-D2F42D7CC2A3}" srcOrd="1" destOrd="0" presId="urn:microsoft.com/office/officeart/2016/7/layout/BasicLinearProcessNumbered"/>
    <dgm:cxn modelId="{DB8C4B8C-7D89-4472-BE71-DA3D0BA8E084}" type="presParOf" srcId="{FE930784-08B0-400C-A366-B4617432E004}" destId="{3760AD98-E0EA-4D77-BA61-17C512430DBD}" srcOrd="2" destOrd="0" presId="urn:microsoft.com/office/officeart/2016/7/layout/BasicLinearProcessNumbered"/>
    <dgm:cxn modelId="{9C633440-C8C4-4CCD-9B83-AD9CB0CE3DFC}" type="presParOf" srcId="{3760AD98-E0EA-4D77-BA61-17C512430DBD}" destId="{38E9768A-6FC9-49DE-931A-6807106CBD2A}" srcOrd="0" destOrd="0" presId="urn:microsoft.com/office/officeart/2016/7/layout/BasicLinearProcessNumbered"/>
    <dgm:cxn modelId="{57FA3E86-2B43-497A-88D8-50D09DCFDD64}" type="presParOf" srcId="{3760AD98-E0EA-4D77-BA61-17C512430DBD}" destId="{2C339C48-EDCD-4D0D-A8F1-E5108FD3952A}" srcOrd="1" destOrd="0" presId="urn:microsoft.com/office/officeart/2016/7/layout/BasicLinearProcessNumbered"/>
    <dgm:cxn modelId="{FC09A78A-9456-46FC-A0CD-643C0DCE70AA}" type="presParOf" srcId="{3760AD98-E0EA-4D77-BA61-17C512430DBD}" destId="{0146633E-452F-448D-98BB-4A8258466D3D}" srcOrd="2" destOrd="0" presId="urn:microsoft.com/office/officeart/2016/7/layout/BasicLinearProcessNumbered"/>
    <dgm:cxn modelId="{204E52B4-56EB-4BE5-BF66-25B6AAF43464}" type="presParOf" srcId="{3760AD98-E0EA-4D77-BA61-17C512430DBD}" destId="{979E42F3-887A-40C6-A786-83CB319F7737}" srcOrd="3" destOrd="0" presId="urn:microsoft.com/office/officeart/2016/7/layout/BasicLinearProcessNumbered"/>
    <dgm:cxn modelId="{ED62DC1B-0D2D-42B3-ACA6-C9ADAB15EEDB}" type="presParOf" srcId="{FE930784-08B0-400C-A366-B4617432E004}" destId="{3B637CF8-E054-45B8-AF29-9D6249D29387}" srcOrd="3" destOrd="0" presId="urn:microsoft.com/office/officeart/2016/7/layout/BasicLinearProcessNumbered"/>
    <dgm:cxn modelId="{8F9C6F32-1FE5-4DE3-87B5-1D24A08813C7}" type="presParOf" srcId="{FE930784-08B0-400C-A366-B4617432E004}" destId="{8A278B03-27A2-4AD5-9093-4247BEAB4CE3}" srcOrd="4" destOrd="0" presId="urn:microsoft.com/office/officeart/2016/7/layout/BasicLinearProcessNumbered"/>
    <dgm:cxn modelId="{E48E4F3A-C237-4D5E-ACB1-20899C2B106A}" type="presParOf" srcId="{8A278B03-27A2-4AD5-9093-4247BEAB4CE3}" destId="{71C9C969-5BC7-4879-B669-8DA75086E3A8}" srcOrd="0" destOrd="0" presId="urn:microsoft.com/office/officeart/2016/7/layout/BasicLinearProcessNumbered"/>
    <dgm:cxn modelId="{5418CBF9-3D61-4476-A524-FC211D1D5320}" type="presParOf" srcId="{8A278B03-27A2-4AD5-9093-4247BEAB4CE3}" destId="{7C7CAD3A-7947-409B-BC04-C221E6CF2A5B}" srcOrd="1" destOrd="0" presId="urn:microsoft.com/office/officeart/2016/7/layout/BasicLinearProcessNumbered"/>
    <dgm:cxn modelId="{C121CD6D-41DA-4C82-B76D-7CE439F34B95}" type="presParOf" srcId="{8A278B03-27A2-4AD5-9093-4247BEAB4CE3}" destId="{D016620B-AD54-48AC-9053-209746376B30}" srcOrd="2" destOrd="0" presId="urn:microsoft.com/office/officeart/2016/7/layout/BasicLinearProcessNumbered"/>
    <dgm:cxn modelId="{DFC57BF6-2398-427E-876D-7F7853333863}" type="presParOf" srcId="{8A278B03-27A2-4AD5-9093-4247BEAB4CE3}" destId="{CC55CB6A-A1C2-4A11-9F72-DE1B4269A9E0}" srcOrd="3" destOrd="0" presId="urn:microsoft.com/office/officeart/2016/7/layout/BasicLinearProcessNumbered"/>
    <dgm:cxn modelId="{FCE03527-343B-4D33-AA40-B33680BB0A72}" type="presParOf" srcId="{FE930784-08B0-400C-A366-B4617432E004}" destId="{9CA14E61-EF7B-4C05-A298-0DB36121C538}" srcOrd="5" destOrd="0" presId="urn:microsoft.com/office/officeart/2016/7/layout/BasicLinearProcessNumbered"/>
    <dgm:cxn modelId="{08388B7C-794F-482E-A41B-42F1114CC34E}" type="presParOf" srcId="{FE930784-08B0-400C-A366-B4617432E004}" destId="{154E0F38-0BFE-4E4C-ADFD-8B3424475B2D}" srcOrd="6" destOrd="0" presId="urn:microsoft.com/office/officeart/2016/7/layout/BasicLinearProcessNumbered"/>
    <dgm:cxn modelId="{49B11CC4-1733-429F-8257-D9575093082D}" type="presParOf" srcId="{154E0F38-0BFE-4E4C-ADFD-8B3424475B2D}" destId="{2660267F-19DF-4797-83FA-437A22F1F774}" srcOrd="0" destOrd="0" presId="urn:microsoft.com/office/officeart/2016/7/layout/BasicLinearProcessNumbered"/>
    <dgm:cxn modelId="{CBB5CC89-FA55-486C-A508-148493E3C3A2}" type="presParOf" srcId="{154E0F38-0BFE-4E4C-ADFD-8B3424475B2D}" destId="{393457C9-8055-42A7-B508-0326B237347E}" srcOrd="1" destOrd="0" presId="urn:microsoft.com/office/officeart/2016/7/layout/BasicLinearProcessNumbered"/>
    <dgm:cxn modelId="{6600B89E-1764-4F11-BD87-3637A70710ED}" type="presParOf" srcId="{154E0F38-0BFE-4E4C-ADFD-8B3424475B2D}" destId="{2DAAEDBF-46BF-4ABC-8F73-FFC5BE4C8412}" srcOrd="2" destOrd="0" presId="urn:microsoft.com/office/officeart/2016/7/layout/BasicLinearProcessNumbered"/>
    <dgm:cxn modelId="{E733B7B4-5949-4E53-8062-B587C5BAAAA9}" type="presParOf" srcId="{154E0F38-0BFE-4E4C-ADFD-8B3424475B2D}" destId="{10C1AAAF-0459-462C-AA8A-DC9FB573258E}"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CE3F93-C593-4052-9B60-2736543BB36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4CDDC30-24F9-47E9-86C0-7E09D6927F6B}">
      <dgm:prSet/>
      <dgm:spPr/>
      <dgm:t>
        <a:bodyPr/>
        <a:lstStyle/>
        <a:p>
          <a:r>
            <a:rPr lang="en-GB"/>
            <a:t>Monitor app downloads, daily activity levels, and response rates to nudges (Vu and Tagliabue, 2025).</a:t>
          </a:r>
          <a:endParaRPr lang="en-US"/>
        </a:p>
      </dgm:t>
    </dgm:pt>
    <dgm:pt modelId="{7CFAB0FD-1011-49A6-8400-FB721A014397}" type="parTrans" cxnId="{701FC8C8-467D-47C9-A063-1661F432F911}">
      <dgm:prSet/>
      <dgm:spPr/>
      <dgm:t>
        <a:bodyPr/>
        <a:lstStyle/>
        <a:p>
          <a:endParaRPr lang="en-US"/>
        </a:p>
      </dgm:t>
    </dgm:pt>
    <dgm:pt modelId="{49986077-6427-4BEC-B6BD-607187C4A147}" type="sibTrans" cxnId="{701FC8C8-467D-47C9-A063-1661F432F911}">
      <dgm:prSet/>
      <dgm:spPr/>
      <dgm:t>
        <a:bodyPr/>
        <a:lstStyle/>
        <a:p>
          <a:endParaRPr lang="en-US"/>
        </a:p>
      </dgm:t>
    </dgm:pt>
    <dgm:pt modelId="{CC421EBE-424D-4CD0-AAA3-A079519566B2}">
      <dgm:prSet/>
      <dgm:spPr/>
      <dgm:t>
        <a:bodyPr/>
        <a:lstStyle/>
        <a:p>
          <a:r>
            <a:rPr lang="en-GB"/>
            <a:t>Gather qualitative feedback on usability, satisfaction, and overall experience.</a:t>
          </a:r>
          <a:endParaRPr lang="en-US"/>
        </a:p>
      </dgm:t>
    </dgm:pt>
    <dgm:pt modelId="{0C590243-7702-412F-9E7C-A7802B02BA52}" type="parTrans" cxnId="{6920C3C9-E03F-402C-97BE-587CF03237F2}">
      <dgm:prSet/>
      <dgm:spPr/>
      <dgm:t>
        <a:bodyPr/>
        <a:lstStyle/>
        <a:p>
          <a:endParaRPr lang="en-US"/>
        </a:p>
      </dgm:t>
    </dgm:pt>
    <dgm:pt modelId="{BA3A2B9B-2358-480A-B52B-44363F1C6475}" type="sibTrans" cxnId="{6920C3C9-E03F-402C-97BE-587CF03237F2}">
      <dgm:prSet/>
      <dgm:spPr/>
      <dgm:t>
        <a:bodyPr/>
        <a:lstStyle/>
        <a:p>
          <a:endParaRPr lang="en-US"/>
        </a:p>
      </dgm:t>
    </dgm:pt>
    <dgm:pt modelId="{19A1AA40-441D-4EA2-A899-9C3DE9D8D227}">
      <dgm:prSet/>
      <dgm:spPr/>
      <dgm:t>
        <a:bodyPr/>
        <a:lstStyle/>
        <a:p>
          <a:r>
            <a:rPr lang="en-GB"/>
            <a:t>Measure changes in nightly screen-time patterns.</a:t>
          </a:r>
          <a:endParaRPr lang="en-US"/>
        </a:p>
      </dgm:t>
    </dgm:pt>
    <dgm:pt modelId="{9F7E6172-4342-4E2F-AB6D-CDCA8778DB7C}" type="parTrans" cxnId="{03C7F68B-6E7B-469E-8AD7-E0C17994F804}">
      <dgm:prSet/>
      <dgm:spPr/>
      <dgm:t>
        <a:bodyPr/>
        <a:lstStyle/>
        <a:p>
          <a:endParaRPr lang="en-US"/>
        </a:p>
      </dgm:t>
    </dgm:pt>
    <dgm:pt modelId="{8173D109-F940-4942-9615-41962D8F285F}" type="sibTrans" cxnId="{03C7F68B-6E7B-469E-8AD7-E0C17994F804}">
      <dgm:prSet/>
      <dgm:spPr/>
      <dgm:t>
        <a:bodyPr/>
        <a:lstStyle/>
        <a:p>
          <a:endParaRPr lang="en-US"/>
        </a:p>
      </dgm:t>
    </dgm:pt>
    <dgm:pt modelId="{10F566B8-2ADC-4D3D-8FAE-37C946C50F5A}">
      <dgm:prSet/>
      <dgm:spPr/>
      <dgm:t>
        <a:bodyPr/>
        <a:lstStyle/>
        <a:p>
          <a:r>
            <a:rPr lang="en-GB"/>
            <a:t>Track the percentage of users achieving 7–8 hours of sleep during the pilot.</a:t>
          </a:r>
          <a:endParaRPr lang="en-US"/>
        </a:p>
      </dgm:t>
    </dgm:pt>
    <dgm:pt modelId="{E5F82644-C6FA-4525-81F3-F3E1BB3622AC}" type="parTrans" cxnId="{6E9BC61E-8132-4614-A98E-E1FE2637FA2C}">
      <dgm:prSet/>
      <dgm:spPr/>
      <dgm:t>
        <a:bodyPr/>
        <a:lstStyle/>
        <a:p>
          <a:endParaRPr lang="en-US"/>
        </a:p>
      </dgm:t>
    </dgm:pt>
    <dgm:pt modelId="{DDC34A70-2F75-4723-938A-DC783646BC23}" type="sibTrans" cxnId="{6E9BC61E-8132-4614-A98E-E1FE2637FA2C}">
      <dgm:prSet/>
      <dgm:spPr/>
      <dgm:t>
        <a:bodyPr/>
        <a:lstStyle/>
        <a:p>
          <a:endParaRPr lang="en-US"/>
        </a:p>
      </dgm:t>
    </dgm:pt>
    <dgm:pt modelId="{3928843E-3D01-42CB-AD10-37325DD3BA9D}" type="pres">
      <dgm:prSet presAssocID="{EACE3F93-C593-4052-9B60-2736543BB361}" presName="root" presStyleCnt="0">
        <dgm:presLayoutVars>
          <dgm:dir/>
          <dgm:resizeHandles val="exact"/>
        </dgm:presLayoutVars>
      </dgm:prSet>
      <dgm:spPr/>
    </dgm:pt>
    <dgm:pt modelId="{BC9B13CF-9CD7-4AFA-816A-A6DC3E8B28F6}" type="pres">
      <dgm:prSet presAssocID="{44CDDC30-24F9-47E9-86C0-7E09D6927F6B}" presName="compNode" presStyleCnt="0"/>
      <dgm:spPr/>
    </dgm:pt>
    <dgm:pt modelId="{AA83511F-CD58-40CE-BC15-8B4D2AE9EA3A}" type="pres">
      <dgm:prSet presAssocID="{44CDDC30-24F9-47E9-86C0-7E09D6927F6B}" presName="bgRect" presStyleLbl="bgShp" presStyleIdx="0" presStyleCnt="4"/>
      <dgm:spPr/>
    </dgm:pt>
    <dgm:pt modelId="{DDFA9221-FFB0-4EFC-AACC-251777AB28BD}" type="pres">
      <dgm:prSet presAssocID="{44CDDC30-24F9-47E9-86C0-7E09D6927F6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CF6D96A9-8763-43BA-BE8D-1F7B20ACD021}" type="pres">
      <dgm:prSet presAssocID="{44CDDC30-24F9-47E9-86C0-7E09D6927F6B}" presName="spaceRect" presStyleCnt="0"/>
      <dgm:spPr/>
    </dgm:pt>
    <dgm:pt modelId="{CEDFE2E8-07EC-4AEF-B87C-B2B9196E877E}" type="pres">
      <dgm:prSet presAssocID="{44CDDC30-24F9-47E9-86C0-7E09D6927F6B}" presName="parTx" presStyleLbl="revTx" presStyleIdx="0" presStyleCnt="4">
        <dgm:presLayoutVars>
          <dgm:chMax val="0"/>
          <dgm:chPref val="0"/>
        </dgm:presLayoutVars>
      </dgm:prSet>
      <dgm:spPr/>
    </dgm:pt>
    <dgm:pt modelId="{B6A913DF-9BB7-415D-89E1-F011D980A23F}" type="pres">
      <dgm:prSet presAssocID="{49986077-6427-4BEC-B6BD-607187C4A147}" presName="sibTrans" presStyleCnt="0"/>
      <dgm:spPr/>
    </dgm:pt>
    <dgm:pt modelId="{A426A033-308A-49E6-8ACE-BAD2A40877A7}" type="pres">
      <dgm:prSet presAssocID="{CC421EBE-424D-4CD0-AAA3-A079519566B2}" presName="compNode" presStyleCnt="0"/>
      <dgm:spPr/>
    </dgm:pt>
    <dgm:pt modelId="{C41FFD58-A31E-4190-8C34-CF65D392651A}" type="pres">
      <dgm:prSet presAssocID="{CC421EBE-424D-4CD0-AAA3-A079519566B2}" presName="bgRect" presStyleLbl="bgShp" presStyleIdx="1" presStyleCnt="4"/>
      <dgm:spPr/>
    </dgm:pt>
    <dgm:pt modelId="{04922EDB-5C8B-41D7-AD6F-3B6A2267E681}" type="pres">
      <dgm:prSet presAssocID="{CC421EBE-424D-4CD0-AAA3-A079519566B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7C1D044A-328D-4BDC-B300-27F7D3CA938F}" type="pres">
      <dgm:prSet presAssocID="{CC421EBE-424D-4CD0-AAA3-A079519566B2}" presName="spaceRect" presStyleCnt="0"/>
      <dgm:spPr/>
    </dgm:pt>
    <dgm:pt modelId="{2786D7BC-E0A9-46B3-B139-A94A78313795}" type="pres">
      <dgm:prSet presAssocID="{CC421EBE-424D-4CD0-AAA3-A079519566B2}" presName="parTx" presStyleLbl="revTx" presStyleIdx="1" presStyleCnt="4">
        <dgm:presLayoutVars>
          <dgm:chMax val="0"/>
          <dgm:chPref val="0"/>
        </dgm:presLayoutVars>
      </dgm:prSet>
      <dgm:spPr/>
    </dgm:pt>
    <dgm:pt modelId="{C0823A97-9968-4657-972C-D7392E348133}" type="pres">
      <dgm:prSet presAssocID="{BA3A2B9B-2358-480A-B52B-44363F1C6475}" presName="sibTrans" presStyleCnt="0"/>
      <dgm:spPr/>
    </dgm:pt>
    <dgm:pt modelId="{3150A65B-DF37-4953-A775-D71308329549}" type="pres">
      <dgm:prSet presAssocID="{19A1AA40-441D-4EA2-A899-9C3DE9D8D227}" presName="compNode" presStyleCnt="0"/>
      <dgm:spPr/>
    </dgm:pt>
    <dgm:pt modelId="{B47E669B-965D-4DA2-8005-266B4B5C2233}" type="pres">
      <dgm:prSet presAssocID="{19A1AA40-441D-4EA2-A899-9C3DE9D8D227}" presName="bgRect" presStyleLbl="bgShp" presStyleIdx="2" presStyleCnt="4"/>
      <dgm:spPr/>
    </dgm:pt>
    <dgm:pt modelId="{9D4660B2-ECC9-4635-8936-726657A41BCA}" type="pres">
      <dgm:prSet presAssocID="{19A1AA40-441D-4EA2-A899-9C3DE9D8D22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B105393F-433B-46C7-9690-73F26AD19969}" type="pres">
      <dgm:prSet presAssocID="{19A1AA40-441D-4EA2-A899-9C3DE9D8D227}" presName="spaceRect" presStyleCnt="0"/>
      <dgm:spPr/>
    </dgm:pt>
    <dgm:pt modelId="{2BC624B2-7A42-4DDE-A291-0CA7F1CCD959}" type="pres">
      <dgm:prSet presAssocID="{19A1AA40-441D-4EA2-A899-9C3DE9D8D227}" presName="parTx" presStyleLbl="revTx" presStyleIdx="2" presStyleCnt="4">
        <dgm:presLayoutVars>
          <dgm:chMax val="0"/>
          <dgm:chPref val="0"/>
        </dgm:presLayoutVars>
      </dgm:prSet>
      <dgm:spPr/>
    </dgm:pt>
    <dgm:pt modelId="{45CB7C5B-3D0B-4745-8290-6AEFC62504F7}" type="pres">
      <dgm:prSet presAssocID="{8173D109-F940-4942-9615-41962D8F285F}" presName="sibTrans" presStyleCnt="0"/>
      <dgm:spPr/>
    </dgm:pt>
    <dgm:pt modelId="{3CB64287-526A-49A7-8C80-15F6FD3B7253}" type="pres">
      <dgm:prSet presAssocID="{10F566B8-2ADC-4D3D-8FAE-37C946C50F5A}" presName="compNode" presStyleCnt="0"/>
      <dgm:spPr/>
    </dgm:pt>
    <dgm:pt modelId="{0441E1AC-E18B-460A-9889-FD54D0E75FA1}" type="pres">
      <dgm:prSet presAssocID="{10F566B8-2ADC-4D3D-8FAE-37C946C50F5A}" presName="bgRect" presStyleLbl="bgShp" presStyleIdx="3" presStyleCnt="4"/>
      <dgm:spPr/>
    </dgm:pt>
    <dgm:pt modelId="{66FDBD9C-057E-4BAC-81B5-AE1F92D60E29}" type="pres">
      <dgm:prSet presAssocID="{10F566B8-2ADC-4D3D-8FAE-37C946C50F5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leep"/>
        </a:ext>
      </dgm:extLst>
    </dgm:pt>
    <dgm:pt modelId="{F60642E2-1861-49D7-AA45-F79C4469E0CC}" type="pres">
      <dgm:prSet presAssocID="{10F566B8-2ADC-4D3D-8FAE-37C946C50F5A}" presName="spaceRect" presStyleCnt="0"/>
      <dgm:spPr/>
    </dgm:pt>
    <dgm:pt modelId="{F12F7657-8073-4DD8-BE52-A77E9ABE2C3A}" type="pres">
      <dgm:prSet presAssocID="{10F566B8-2ADC-4D3D-8FAE-37C946C50F5A}" presName="parTx" presStyleLbl="revTx" presStyleIdx="3" presStyleCnt="4">
        <dgm:presLayoutVars>
          <dgm:chMax val="0"/>
          <dgm:chPref val="0"/>
        </dgm:presLayoutVars>
      </dgm:prSet>
      <dgm:spPr/>
    </dgm:pt>
  </dgm:ptLst>
  <dgm:cxnLst>
    <dgm:cxn modelId="{6E9BC61E-8132-4614-A98E-E1FE2637FA2C}" srcId="{EACE3F93-C593-4052-9B60-2736543BB361}" destId="{10F566B8-2ADC-4D3D-8FAE-37C946C50F5A}" srcOrd="3" destOrd="0" parTransId="{E5F82644-C6FA-4525-81F3-F3E1BB3622AC}" sibTransId="{DDC34A70-2F75-4723-938A-DC783646BC23}"/>
    <dgm:cxn modelId="{03C7F68B-6E7B-469E-8AD7-E0C17994F804}" srcId="{EACE3F93-C593-4052-9B60-2736543BB361}" destId="{19A1AA40-441D-4EA2-A899-9C3DE9D8D227}" srcOrd="2" destOrd="0" parTransId="{9F7E6172-4342-4E2F-AB6D-CDCA8778DB7C}" sibTransId="{8173D109-F940-4942-9615-41962D8F285F}"/>
    <dgm:cxn modelId="{D601DBBF-2E96-42C0-81F7-7BA67D19C762}" type="presOf" srcId="{19A1AA40-441D-4EA2-A899-9C3DE9D8D227}" destId="{2BC624B2-7A42-4DDE-A291-0CA7F1CCD959}" srcOrd="0" destOrd="0" presId="urn:microsoft.com/office/officeart/2018/2/layout/IconVerticalSolidList"/>
    <dgm:cxn modelId="{5658C9C6-0E4F-4CD4-9FE5-7270B707742A}" type="presOf" srcId="{CC421EBE-424D-4CD0-AAA3-A079519566B2}" destId="{2786D7BC-E0A9-46B3-B139-A94A78313795}" srcOrd="0" destOrd="0" presId="urn:microsoft.com/office/officeart/2018/2/layout/IconVerticalSolidList"/>
    <dgm:cxn modelId="{701FC8C8-467D-47C9-A063-1661F432F911}" srcId="{EACE3F93-C593-4052-9B60-2736543BB361}" destId="{44CDDC30-24F9-47E9-86C0-7E09D6927F6B}" srcOrd="0" destOrd="0" parTransId="{7CFAB0FD-1011-49A6-8400-FB721A014397}" sibTransId="{49986077-6427-4BEC-B6BD-607187C4A147}"/>
    <dgm:cxn modelId="{6920C3C9-E03F-402C-97BE-587CF03237F2}" srcId="{EACE3F93-C593-4052-9B60-2736543BB361}" destId="{CC421EBE-424D-4CD0-AAA3-A079519566B2}" srcOrd="1" destOrd="0" parTransId="{0C590243-7702-412F-9E7C-A7802B02BA52}" sibTransId="{BA3A2B9B-2358-480A-B52B-44363F1C6475}"/>
    <dgm:cxn modelId="{9C5685CE-FF33-4D2C-95B9-F9DBE9C1FA4B}" type="presOf" srcId="{EACE3F93-C593-4052-9B60-2736543BB361}" destId="{3928843E-3D01-42CB-AD10-37325DD3BA9D}" srcOrd="0" destOrd="0" presId="urn:microsoft.com/office/officeart/2018/2/layout/IconVerticalSolidList"/>
    <dgm:cxn modelId="{D7C75FDB-F6C7-4176-A8C1-57CBF3895F23}" type="presOf" srcId="{10F566B8-2ADC-4D3D-8FAE-37C946C50F5A}" destId="{F12F7657-8073-4DD8-BE52-A77E9ABE2C3A}" srcOrd="0" destOrd="0" presId="urn:microsoft.com/office/officeart/2018/2/layout/IconVerticalSolidList"/>
    <dgm:cxn modelId="{5DCD5CF7-1081-4654-A2C3-14F564776B70}" type="presOf" srcId="{44CDDC30-24F9-47E9-86C0-7E09D6927F6B}" destId="{CEDFE2E8-07EC-4AEF-B87C-B2B9196E877E}" srcOrd="0" destOrd="0" presId="urn:microsoft.com/office/officeart/2018/2/layout/IconVerticalSolidList"/>
    <dgm:cxn modelId="{9170236A-0D06-41DE-AF3E-68A90F79EA81}" type="presParOf" srcId="{3928843E-3D01-42CB-AD10-37325DD3BA9D}" destId="{BC9B13CF-9CD7-4AFA-816A-A6DC3E8B28F6}" srcOrd="0" destOrd="0" presId="urn:microsoft.com/office/officeart/2018/2/layout/IconVerticalSolidList"/>
    <dgm:cxn modelId="{DD99C7EE-5606-418B-B881-84FBF7D410AB}" type="presParOf" srcId="{BC9B13CF-9CD7-4AFA-816A-A6DC3E8B28F6}" destId="{AA83511F-CD58-40CE-BC15-8B4D2AE9EA3A}" srcOrd="0" destOrd="0" presId="urn:microsoft.com/office/officeart/2018/2/layout/IconVerticalSolidList"/>
    <dgm:cxn modelId="{9EEA8BBC-EC60-4595-A58F-9330CDAA6F7E}" type="presParOf" srcId="{BC9B13CF-9CD7-4AFA-816A-A6DC3E8B28F6}" destId="{DDFA9221-FFB0-4EFC-AACC-251777AB28BD}" srcOrd="1" destOrd="0" presId="urn:microsoft.com/office/officeart/2018/2/layout/IconVerticalSolidList"/>
    <dgm:cxn modelId="{92B1067F-7142-4522-B4E8-1CAE6A057EBA}" type="presParOf" srcId="{BC9B13CF-9CD7-4AFA-816A-A6DC3E8B28F6}" destId="{CF6D96A9-8763-43BA-BE8D-1F7B20ACD021}" srcOrd="2" destOrd="0" presId="urn:microsoft.com/office/officeart/2018/2/layout/IconVerticalSolidList"/>
    <dgm:cxn modelId="{9FD25D3A-B2C7-47F5-8AD1-4B780505A6BC}" type="presParOf" srcId="{BC9B13CF-9CD7-4AFA-816A-A6DC3E8B28F6}" destId="{CEDFE2E8-07EC-4AEF-B87C-B2B9196E877E}" srcOrd="3" destOrd="0" presId="urn:microsoft.com/office/officeart/2018/2/layout/IconVerticalSolidList"/>
    <dgm:cxn modelId="{B254AD1B-8A5A-454F-B7A2-522B1D31446A}" type="presParOf" srcId="{3928843E-3D01-42CB-AD10-37325DD3BA9D}" destId="{B6A913DF-9BB7-415D-89E1-F011D980A23F}" srcOrd="1" destOrd="0" presId="urn:microsoft.com/office/officeart/2018/2/layout/IconVerticalSolidList"/>
    <dgm:cxn modelId="{EAC70E5E-78E9-4EA6-90F6-7116EEB3CB04}" type="presParOf" srcId="{3928843E-3D01-42CB-AD10-37325DD3BA9D}" destId="{A426A033-308A-49E6-8ACE-BAD2A40877A7}" srcOrd="2" destOrd="0" presId="urn:microsoft.com/office/officeart/2018/2/layout/IconVerticalSolidList"/>
    <dgm:cxn modelId="{1F087932-1605-499F-807D-383969A61CCC}" type="presParOf" srcId="{A426A033-308A-49E6-8ACE-BAD2A40877A7}" destId="{C41FFD58-A31E-4190-8C34-CF65D392651A}" srcOrd="0" destOrd="0" presId="urn:microsoft.com/office/officeart/2018/2/layout/IconVerticalSolidList"/>
    <dgm:cxn modelId="{ACF24FE1-DBD1-4227-93D6-35EAC5C32E8D}" type="presParOf" srcId="{A426A033-308A-49E6-8ACE-BAD2A40877A7}" destId="{04922EDB-5C8B-41D7-AD6F-3B6A2267E681}" srcOrd="1" destOrd="0" presId="urn:microsoft.com/office/officeart/2018/2/layout/IconVerticalSolidList"/>
    <dgm:cxn modelId="{C12A0C58-BA54-490A-BA97-980B66DF184B}" type="presParOf" srcId="{A426A033-308A-49E6-8ACE-BAD2A40877A7}" destId="{7C1D044A-328D-4BDC-B300-27F7D3CA938F}" srcOrd="2" destOrd="0" presId="urn:microsoft.com/office/officeart/2018/2/layout/IconVerticalSolidList"/>
    <dgm:cxn modelId="{AAE414EF-C76F-4D06-B4F4-6072840B607B}" type="presParOf" srcId="{A426A033-308A-49E6-8ACE-BAD2A40877A7}" destId="{2786D7BC-E0A9-46B3-B139-A94A78313795}" srcOrd="3" destOrd="0" presId="urn:microsoft.com/office/officeart/2018/2/layout/IconVerticalSolidList"/>
    <dgm:cxn modelId="{21548FF1-AA11-4E19-B42A-377389AA4976}" type="presParOf" srcId="{3928843E-3D01-42CB-AD10-37325DD3BA9D}" destId="{C0823A97-9968-4657-972C-D7392E348133}" srcOrd="3" destOrd="0" presId="urn:microsoft.com/office/officeart/2018/2/layout/IconVerticalSolidList"/>
    <dgm:cxn modelId="{E4E80121-4EF7-4D29-8230-56905A952843}" type="presParOf" srcId="{3928843E-3D01-42CB-AD10-37325DD3BA9D}" destId="{3150A65B-DF37-4953-A775-D71308329549}" srcOrd="4" destOrd="0" presId="urn:microsoft.com/office/officeart/2018/2/layout/IconVerticalSolidList"/>
    <dgm:cxn modelId="{54EFA590-6058-414C-A661-591C7F16ACF5}" type="presParOf" srcId="{3150A65B-DF37-4953-A775-D71308329549}" destId="{B47E669B-965D-4DA2-8005-266B4B5C2233}" srcOrd="0" destOrd="0" presId="urn:microsoft.com/office/officeart/2018/2/layout/IconVerticalSolidList"/>
    <dgm:cxn modelId="{B0B98C27-17C2-40A3-84B8-F6E9CC2C658B}" type="presParOf" srcId="{3150A65B-DF37-4953-A775-D71308329549}" destId="{9D4660B2-ECC9-4635-8936-726657A41BCA}" srcOrd="1" destOrd="0" presId="urn:microsoft.com/office/officeart/2018/2/layout/IconVerticalSolidList"/>
    <dgm:cxn modelId="{B868EA62-38B9-4F1B-BBB0-841FAB397EF8}" type="presParOf" srcId="{3150A65B-DF37-4953-A775-D71308329549}" destId="{B105393F-433B-46C7-9690-73F26AD19969}" srcOrd="2" destOrd="0" presId="urn:microsoft.com/office/officeart/2018/2/layout/IconVerticalSolidList"/>
    <dgm:cxn modelId="{F82DF2EF-FFFE-444C-B58B-9B4225486C48}" type="presParOf" srcId="{3150A65B-DF37-4953-A775-D71308329549}" destId="{2BC624B2-7A42-4DDE-A291-0CA7F1CCD959}" srcOrd="3" destOrd="0" presId="urn:microsoft.com/office/officeart/2018/2/layout/IconVerticalSolidList"/>
    <dgm:cxn modelId="{21338879-A03B-4D8B-82BB-FC1CD6F54999}" type="presParOf" srcId="{3928843E-3D01-42CB-AD10-37325DD3BA9D}" destId="{45CB7C5B-3D0B-4745-8290-6AEFC62504F7}" srcOrd="5" destOrd="0" presId="urn:microsoft.com/office/officeart/2018/2/layout/IconVerticalSolidList"/>
    <dgm:cxn modelId="{F6FA20E7-DAA6-43FB-9860-E8433F5A740D}" type="presParOf" srcId="{3928843E-3D01-42CB-AD10-37325DD3BA9D}" destId="{3CB64287-526A-49A7-8C80-15F6FD3B7253}" srcOrd="6" destOrd="0" presId="urn:microsoft.com/office/officeart/2018/2/layout/IconVerticalSolidList"/>
    <dgm:cxn modelId="{DD36DB51-B275-4F1C-BF69-77F2390E54E3}" type="presParOf" srcId="{3CB64287-526A-49A7-8C80-15F6FD3B7253}" destId="{0441E1AC-E18B-460A-9889-FD54D0E75FA1}" srcOrd="0" destOrd="0" presId="urn:microsoft.com/office/officeart/2018/2/layout/IconVerticalSolidList"/>
    <dgm:cxn modelId="{297D364B-0BFB-4DEC-9DEA-FB1B63C0A446}" type="presParOf" srcId="{3CB64287-526A-49A7-8C80-15F6FD3B7253}" destId="{66FDBD9C-057E-4BAC-81B5-AE1F92D60E29}" srcOrd="1" destOrd="0" presId="urn:microsoft.com/office/officeart/2018/2/layout/IconVerticalSolidList"/>
    <dgm:cxn modelId="{BEC7A65A-1347-4EDA-B8DA-08BFEB6F256B}" type="presParOf" srcId="{3CB64287-526A-49A7-8C80-15F6FD3B7253}" destId="{F60642E2-1861-49D7-AA45-F79C4469E0CC}" srcOrd="2" destOrd="0" presId="urn:microsoft.com/office/officeart/2018/2/layout/IconVerticalSolidList"/>
    <dgm:cxn modelId="{74B0C21C-8DAC-42EC-B3CD-C84E41D7112C}" type="presParOf" srcId="{3CB64287-526A-49A7-8C80-15F6FD3B7253}" destId="{F12F7657-8073-4DD8-BE52-A77E9ABE2C3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21BAA1E-8481-4149-BFDB-D32FA5BD458F}" type="doc">
      <dgm:prSet loTypeId="urn:microsoft.com/office/officeart/2016/7/layout/RepeatingBendingProcessNew" loCatId="process" qsTypeId="urn:microsoft.com/office/officeart/2005/8/quickstyle/simple4" qsCatId="simple" csTypeId="urn:microsoft.com/office/officeart/2005/8/colors/accent3_2" csCatId="accent3"/>
      <dgm:spPr/>
      <dgm:t>
        <a:bodyPr/>
        <a:lstStyle/>
        <a:p>
          <a:endParaRPr lang="en-US"/>
        </a:p>
      </dgm:t>
    </dgm:pt>
    <dgm:pt modelId="{349BB084-9845-40CC-9B1E-CF3A1D14FAC4}">
      <dgm:prSet/>
      <dgm:spPr/>
      <dgm:t>
        <a:bodyPr/>
        <a:lstStyle/>
        <a:p>
          <a:r>
            <a:rPr lang="en-GB"/>
            <a:t>Assess immediate behavioural changes: improved sleep hygiene and reduced late-night smartphone use (Vu and Tagliabue, 2025).</a:t>
          </a:r>
          <a:endParaRPr lang="en-US"/>
        </a:p>
      </dgm:t>
    </dgm:pt>
    <dgm:pt modelId="{B1ABBE4F-960B-458B-8EFE-8B05C813AE22}" type="parTrans" cxnId="{DF100BD6-E4FD-4AE2-B54A-E34E4D9D7684}">
      <dgm:prSet/>
      <dgm:spPr/>
      <dgm:t>
        <a:bodyPr/>
        <a:lstStyle/>
        <a:p>
          <a:endParaRPr lang="en-US"/>
        </a:p>
      </dgm:t>
    </dgm:pt>
    <dgm:pt modelId="{6A9975C5-3E2A-4D94-B79F-0F685E3C6926}" type="sibTrans" cxnId="{DF100BD6-E4FD-4AE2-B54A-E34E4D9D7684}">
      <dgm:prSet/>
      <dgm:spPr/>
      <dgm:t>
        <a:bodyPr/>
        <a:lstStyle/>
        <a:p>
          <a:endParaRPr lang="en-US"/>
        </a:p>
      </dgm:t>
    </dgm:pt>
    <dgm:pt modelId="{5593B197-9123-413D-BA32-48767B990CF3}">
      <dgm:prSet/>
      <dgm:spPr/>
      <dgm:t>
        <a:bodyPr/>
        <a:lstStyle/>
        <a:p>
          <a:r>
            <a:rPr lang="en-GB"/>
            <a:t>Use survey-based tools like PSQI to evaluate perceived sleep quality improvements.</a:t>
          </a:r>
          <a:endParaRPr lang="en-US"/>
        </a:p>
      </dgm:t>
    </dgm:pt>
    <dgm:pt modelId="{2F1BB62A-CFB9-45CB-A0B6-986B9440BF52}" type="parTrans" cxnId="{BABC839E-4332-4807-9DA7-6392CC6F4D34}">
      <dgm:prSet/>
      <dgm:spPr/>
      <dgm:t>
        <a:bodyPr/>
        <a:lstStyle/>
        <a:p>
          <a:endParaRPr lang="en-US"/>
        </a:p>
      </dgm:t>
    </dgm:pt>
    <dgm:pt modelId="{238A8626-F8FE-483A-864B-768CBBEB4586}" type="sibTrans" cxnId="{BABC839E-4332-4807-9DA7-6392CC6F4D34}">
      <dgm:prSet/>
      <dgm:spPr/>
      <dgm:t>
        <a:bodyPr/>
        <a:lstStyle/>
        <a:p>
          <a:endParaRPr lang="en-US"/>
        </a:p>
      </dgm:t>
    </dgm:pt>
    <dgm:pt modelId="{A91DA6AF-7790-4DE2-801E-AD57E0EF9C06}">
      <dgm:prSet/>
      <dgm:spPr/>
      <dgm:t>
        <a:bodyPr/>
        <a:lstStyle/>
        <a:p>
          <a:r>
            <a:rPr lang="en-GB"/>
            <a:t>Analyse AI app metrics: sleep duration, bedtime consistency, wake-time patterns</a:t>
          </a:r>
          <a:endParaRPr lang="en-US"/>
        </a:p>
      </dgm:t>
    </dgm:pt>
    <dgm:pt modelId="{3431D650-DDD7-4AF2-9906-391073A2BE88}" type="parTrans" cxnId="{A64D829D-ABC4-400C-B938-6A0968698349}">
      <dgm:prSet/>
      <dgm:spPr/>
      <dgm:t>
        <a:bodyPr/>
        <a:lstStyle/>
        <a:p>
          <a:endParaRPr lang="en-US"/>
        </a:p>
      </dgm:t>
    </dgm:pt>
    <dgm:pt modelId="{F367846E-FF28-412C-949E-8229FEAA5853}" type="sibTrans" cxnId="{A64D829D-ABC4-400C-B938-6A0968698349}">
      <dgm:prSet/>
      <dgm:spPr/>
      <dgm:t>
        <a:bodyPr/>
        <a:lstStyle/>
        <a:p>
          <a:endParaRPr lang="en-US"/>
        </a:p>
      </dgm:t>
    </dgm:pt>
    <dgm:pt modelId="{2226B883-87AD-41EA-9762-1AA3ED542FA9}">
      <dgm:prSet/>
      <dgm:spPr/>
      <dgm:t>
        <a:bodyPr/>
        <a:lstStyle/>
        <a:p>
          <a:r>
            <a:rPr lang="en-GB"/>
            <a:t>Compare pre- and post-intervention data to measure short-term effects and trends.</a:t>
          </a:r>
          <a:endParaRPr lang="en-US"/>
        </a:p>
      </dgm:t>
    </dgm:pt>
    <dgm:pt modelId="{AC0092D6-ECFB-47D6-91A3-24BF7FAAC76A}" type="parTrans" cxnId="{4F3DF06C-CB7A-46B8-845F-F47CC9CCDE93}">
      <dgm:prSet/>
      <dgm:spPr/>
      <dgm:t>
        <a:bodyPr/>
        <a:lstStyle/>
        <a:p>
          <a:endParaRPr lang="en-US"/>
        </a:p>
      </dgm:t>
    </dgm:pt>
    <dgm:pt modelId="{B91E95EC-883C-4EE3-ACF7-E1FA9D53A5E6}" type="sibTrans" cxnId="{4F3DF06C-CB7A-46B8-845F-F47CC9CCDE93}">
      <dgm:prSet/>
      <dgm:spPr/>
      <dgm:t>
        <a:bodyPr/>
        <a:lstStyle/>
        <a:p>
          <a:endParaRPr lang="en-US"/>
        </a:p>
      </dgm:t>
    </dgm:pt>
    <dgm:pt modelId="{0B680624-5E78-4021-A66E-FDB4A3594CB9}" type="pres">
      <dgm:prSet presAssocID="{E21BAA1E-8481-4149-BFDB-D32FA5BD458F}" presName="Name0" presStyleCnt="0">
        <dgm:presLayoutVars>
          <dgm:dir/>
          <dgm:resizeHandles val="exact"/>
        </dgm:presLayoutVars>
      </dgm:prSet>
      <dgm:spPr/>
    </dgm:pt>
    <dgm:pt modelId="{2CBC670E-EDBF-4A9B-AB88-C0C2E443EDC6}" type="pres">
      <dgm:prSet presAssocID="{349BB084-9845-40CC-9B1E-CF3A1D14FAC4}" presName="node" presStyleLbl="node1" presStyleIdx="0" presStyleCnt="4">
        <dgm:presLayoutVars>
          <dgm:bulletEnabled val="1"/>
        </dgm:presLayoutVars>
      </dgm:prSet>
      <dgm:spPr/>
    </dgm:pt>
    <dgm:pt modelId="{726E1123-0EA8-4F51-AFFD-1B6E80B455BE}" type="pres">
      <dgm:prSet presAssocID="{6A9975C5-3E2A-4D94-B79F-0F685E3C6926}" presName="sibTrans" presStyleLbl="sibTrans1D1" presStyleIdx="0" presStyleCnt="3"/>
      <dgm:spPr/>
    </dgm:pt>
    <dgm:pt modelId="{983FCFAA-5869-456F-B898-A70790C08228}" type="pres">
      <dgm:prSet presAssocID="{6A9975C5-3E2A-4D94-B79F-0F685E3C6926}" presName="connectorText" presStyleLbl="sibTrans1D1" presStyleIdx="0" presStyleCnt="3"/>
      <dgm:spPr/>
    </dgm:pt>
    <dgm:pt modelId="{DC55E8A7-0FC8-4056-ACA5-2BEE63A57FEC}" type="pres">
      <dgm:prSet presAssocID="{5593B197-9123-413D-BA32-48767B990CF3}" presName="node" presStyleLbl="node1" presStyleIdx="1" presStyleCnt="4">
        <dgm:presLayoutVars>
          <dgm:bulletEnabled val="1"/>
        </dgm:presLayoutVars>
      </dgm:prSet>
      <dgm:spPr/>
    </dgm:pt>
    <dgm:pt modelId="{9B79F0A3-E81F-41D3-AEC3-851468369027}" type="pres">
      <dgm:prSet presAssocID="{238A8626-F8FE-483A-864B-768CBBEB4586}" presName="sibTrans" presStyleLbl="sibTrans1D1" presStyleIdx="1" presStyleCnt="3"/>
      <dgm:spPr/>
    </dgm:pt>
    <dgm:pt modelId="{2D91C2FA-32B0-46BA-A92E-48459B9E5302}" type="pres">
      <dgm:prSet presAssocID="{238A8626-F8FE-483A-864B-768CBBEB4586}" presName="connectorText" presStyleLbl="sibTrans1D1" presStyleIdx="1" presStyleCnt="3"/>
      <dgm:spPr/>
    </dgm:pt>
    <dgm:pt modelId="{7CE9C50E-7EE2-4940-B33B-983FC7C88B4C}" type="pres">
      <dgm:prSet presAssocID="{A91DA6AF-7790-4DE2-801E-AD57E0EF9C06}" presName="node" presStyleLbl="node1" presStyleIdx="2" presStyleCnt="4">
        <dgm:presLayoutVars>
          <dgm:bulletEnabled val="1"/>
        </dgm:presLayoutVars>
      </dgm:prSet>
      <dgm:spPr/>
    </dgm:pt>
    <dgm:pt modelId="{3088D1AA-E089-4CA0-8090-FE65D3A948D1}" type="pres">
      <dgm:prSet presAssocID="{F367846E-FF28-412C-949E-8229FEAA5853}" presName="sibTrans" presStyleLbl="sibTrans1D1" presStyleIdx="2" presStyleCnt="3"/>
      <dgm:spPr/>
    </dgm:pt>
    <dgm:pt modelId="{A19E38F5-52A7-4589-8AF1-8683BF72CBDE}" type="pres">
      <dgm:prSet presAssocID="{F367846E-FF28-412C-949E-8229FEAA5853}" presName="connectorText" presStyleLbl="sibTrans1D1" presStyleIdx="2" presStyleCnt="3"/>
      <dgm:spPr/>
    </dgm:pt>
    <dgm:pt modelId="{CBEE2B89-F1DD-4246-AAEA-FAA0D60893B9}" type="pres">
      <dgm:prSet presAssocID="{2226B883-87AD-41EA-9762-1AA3ED542FA9}" presName="node" presStyleLbl="node1" presStyleIdx="3" presStyleCnt="4">
        <dgm:presLayoutVars>
          <dgm:bulletEnabled val="1"/>
        </dgm:presLayoutVars>
      </dgm:prSet>
      <dgm:spPr/>
    </dgm:pt>
  </dgm:ptLst>
  <dgm:cxnLst>
    <dgm:cxn modelId="{EA84E328-633B-406D-8401-DEF4736EF555}" type="presOf" srcId="{E21BAA1E-8481-4149-BFDB-D32FA5BD458F}" destId="{0B680624-5E78-4021-A66E-FDB4A3594CB9}" srcOrd="0" destOrd="0" presId="urn:microsoft.com/office/officeart/2016/7/layout/RepeatingBendingProcessNew"/>
    <dgm:cxn modelId="{864A0060-474E-4D66-9125-FEB5E5BE4BE6}" type="presOf" srcId="{5593B197-9123-413D-BA32-48767B990CF3}" destId="{DC55E8A7-0FC8-4056-ACA5-2BEE63A57FEC}" srcOrd="0" destOrd="0" presId="urn:microsoft.com/office/officeart/2016/7/layout/RepeatingBendingProcessNew"/>
    <dgm:cxn modelId="{8A848446-E032-4BAD-B64A-501EF70262F5}" type="presOf" srcId="{238A8626-F8FE-483A-864B-768CBBEB4586}" destId="{2D91C2FA-32B0-46BA-A92E-48459B9E5302}" srcOrd="1" destOrd="0" presId="urn:microsoft.com/office/officeart/2016/7/layout/RepeatingBendingProcessNew"/>
    <dgm:cxn modelId="{6A214067-84A6-4EA6-97ED-0692CBA02845}" type="presOf" srcId="{A91DA6AF-7790-4DE2-801E-AD57E0EF9C06}" destId="{7CE9C50E-7EE2-4940-B33B-983FC7C88B4C}" srcOrd="0" destOrd="0" presId="urn:microsoft.com/office/officeart/2016/7/layout/RepeatingBendingProcessNew"/>
    <dgm:cxn modelId="{4F3DF06C-CB7A-46B8-845F-F47CC9CCDE93}" srcId="{E21BAA1E-8481-4149-BFDB-D32FA5BD458F}" destId="{2226B883-87AD-41EA-9762-1AA3ED542FA9}" srcOrd="3" destOrd="0" parTransId="{AC0092D6-ECFB-47D6-91A3-24BF7FAAC76A}" sibTransId="{B91E95EC-883C-4EE3-ACF7-E1FA9D53A5E6}"/>
    <dgm:cxn modelId="{5E78D975-A63E-4770-BA0D-DEC452EE91D7}" type="presOf" srcId="{349BB084-9845-40CC-9B1E-CF3A1D14FAC4}" destId="{2CBC670E-EDBF-4A9B-AB88-C0C2E443EDC6}" srcOrd="0" destOrd="0" presId="urn:microsoft.com/office/officeart/2016/7/layout/RepeatingBendingProcessNew"/>
    <dgm:cxn modelId="{417FDC77-C2FD-4917-86A1-3B5FC4ADE05C}" type="presOf" srcId="{238A8626-F8FE-483A-864B-768CBBEB4586}" destId="{9B79F0A3-E81F-41D3-AEC3-851468369027}" srcOrd="0" destOrd="0" presId="urn:microsoft.com/office/officeart/2016/7/layout/RepeatingBendingProcessNew"/>
    <dgm:cxn modelId="{AE7CB55A-45D1-4647-A1F2-102212C6CDD0}" type="presOf" srcId="{6A9975C5-3E2A-4D94-B79F-0F685E3C6926}" destId="{726E1123-0EA8-4F51-AFFD-1B6E80B455BE}" srcOrd="0" destOrd="0" presId="urn:microsoft.com/office/officeart/2016/7/layout/RepeatingBendingProcessNew"/>
    <dgm:cxn modelId="{943E537C-75ED-40FF-A903-378164FBC017}" type="presOf" srcId="{F367846E-FF28-412C-949E-8229FEAA5853}" destId="{A19E38F5-52A7-4589-8AF1-8683BF72CBDE}" srcOrd="1" destOrd="0" presId="urn:microsoft.com/office/officeart/2016/7/layout/RepeatingBendingProcessNew"/>
    <dgm:cxn modelId="{A64D829D-ABC4-400C-B938-6A0968698349}" srcId="{E21BAA1E-8481-4149-BFDB-D32FA5BD458F}" destId="{A91DA6AF-7790-4DE2-801E-AD57E0EF9C06}" srcOrd="2" destOrd="0" parTransId="{3431D650-DDD7-4AF2-9906-391073A2BE88}" sibTransId="{F367846E-FF28-412C-949E-8229FEAA5853}"/>
    <dgm:cxn modelId="{BABC839E-4332-4807-9DA7-6392CC6F4D34}" srcId="{E21BAA1E-8481-4149-BFDB-D32FA5BD458F}" destId="{5593B197-9123-413D-BA32-48767B990CF3}" srcOrd="1" destOrd="0" parTransId="{2F1BB62A-CFB9-45CB-A0B6-986B9440BF52}" sibTransId="{238A8626-F8FE-483A-864B-768CBBEB4586}"/>
    <dgm:cxn modelId="{6DA895CD-62CD-482B-9E2A-F17E18F2401E}" type="presOf" srcId="{6A9975C5-3E2A-4D94-B79F-0F685E3C6926}" destId="{983FCFAA-5869-456F-B898-A70790C08228}" srcOrd="1" destOrd="0" presId="urn:microsoft.com/office/officeart/2016/7/layout/RepeatingBendingProcessNew"/>
    <dgm:cxn modelId="{DF100BD6-E4FD-4AE2-B54A-E34E4D9D7684}" srcId="{E21BAA1E-8481-4149-BFDB-D32FA5BD458F}" destId="{349BB084-9845-40CC-9B1E-CF3A1D14FAC4}" srcOrd="0" destOrd="0" parTransId="{B1ABBE4F-960B-458B-8EFE-8B05C813AE22}" sibTransId="{6A9975C5-3E2A-4D94-B79F-0F685E3C6926}"/>
    <dgm:cxn modelId="{576279E0-E944-4B2B-A277-A4A272E63559}" type="presOf" srcId="{2226B883-87AD-41EA-9762-1AA3ED542FA9}" destId="{CBEE2B89-F1DD-4246-AAEA-FAA0D60893B9}" srcOrd="0" destOrd="0" presId="urn:microsoft.com/office/officeart/2016/7/layout/RepeatingBendingProcessNew"/>
    <dgm:cxn modelId="{A416EEFF-B2C8-4D22-BA80-5C0AC84654B5}" type="presOf" srcId="{F367846E-FF28-412C-949E-8229FEAA5853}" destId="{3088D1AA-E089-4CA0-8090-FE65D3A948D1}" srcOrd="0" destOrd="0" presId="urn:microsoft.com/office/officeart/2016/7/layout/RepeatingBendingProcessNew"/>
    <dgm:cxn modelId="{1085F437-AA99-485B-AC60-54E261E98EC9}" type="presParOf" srcId="{0B680624-5E78-4021-A66E-FDB4A3594CB9}" destId="{2CBC670E-EDBF-4A9B-AB88-C0C2E443EDC6}" srcOrd="0" destOrd="0" presId="urn:microsoft.com/office/officeart/2016/7/layout/RepeatingBendingProcessNew"/>
    <dgm:cxn modelId="{E949EE07-DD9E-4669-BEC4-07B7A7CE3C21}" type="presParOf" srcId="{0B680624-5E78-4021-A66E-FDB4A3594CB9}" destId="{726E1123-0EA8-4F51-AFFD-1B6E80B455BE}" srcOrd="1" destOrd="0" presId="urn:microsoft.com/office/officeart/2016/7/layout/RepeatingBendingProcessNew"/>
    <dgm:cxn modelId="{5E7E1238-A27F-43A0-BE72-BBEE71E36FE2}" type="presParOf" srcId="{726E1123-0EA8-4F51-AFFD-1B6E80B455BE}" destId="{983FCFAA-5869-456F-B898-A70790C08228}" srcOrd="0" destOrd="0" presId="urn:microsoft.com/office/officeart/2016/7/layout/RepeatingBendingProcessNew"/>
    <dgm:cxn modelId="{39693855-2410-46BF-B195-CB35675344B4}" type="presParOf" srcId="{0B680624-5E78-4021-A66E-FDB4A3594CB9}" destId="{DC55E8A7-0FC8-4056-ACA5-2BEE63A57FEC}" srcOrd="2" destOrd="0" presId="urn:microsoft.com/office/officeart/2016/7/layout/RepeatingBendingProcessNew"/>
    <dgm:cxn modelId="{EBEF0F52-21C1-4A42-AB5B-3677D1D31BAC}" type="presParOf" srcId="{0B680624-5E78-4021-A66E-FDB4A3594CB9}" destId="{9B79F0A3-E81F-41D3-AEC3-851468369027}" srcOrd="3" destOrd="0" presId="urn:microsoft.com/office/officeart/2016/7/layout/RepeatingBendingProcessNew"/>
    <dgm:cxn modelId="{7CFAD186-F99E-42EC-9FE1-24C043D70522}" type="presParOf" srcId="{9B79F0A3-E81F-41D3-AEC3-851468369027}" destId="{2D91C2FA-32B0-46BA-A92E-48459B9E5302}" srcOrd="0" destOrd="0" presId="urn:microsoft.com/office/officeart/2016/7/layout/RepeatingBendingProcessNew"/>
    <dgm:cxn modelId="{490E36F3-26CE-43D0-9858-076DA777B5C7}" type="presParOf" srcId="{0B680624-5E78-4021-A66E-FDB4A3594CB9}" destId="{7CE9C50E-7EE2-4940-B33B-983FC7C88B4C}" srcOrd="4" destOrd="0" presId="urn:microsoft.com/office/officeart/2016/7/layout/RepeatingBendingProcessNew"/>
    <dgm:cxn modelId="{0A83549F-2584-4613-8AE8-33ABB8CE9289}" type="presParOf" srcId="{0B680624-5E78-4021-A66E-FDB4A3594CB9}" destId="{3088D1AA-E089-4CA0-8090-FE65D3A948D1}" srcOrd="5" destOrd="0" presId="urn:microsoft.com/office/officeart/2016/7/layout/RepeatingBendingProcessNew"/>
    <dgm:cxn modelId="{27A7A8AA-C199-476E-8C82-1908437DB638}" type="presParOf" srcId="{3088D1AA-E089-4CA0-8090-FE65D3A948D1}" destId="{A19E38F5-52A7-4589-8AF1-8683BF72CBDE}" srcOrd="0" destOrd="0" presId="urn:microsoft.com/office/officeart/2016/7/layout/RepeatingBendingProcessNew"/>
    <dgm:cxn modelId="{9B3F12F7-2CFC-4D11-B98B-9A23B00D3799}" type="presParOf" srcId="{0B680624-5E78-4021-A66E-FDB4A3594CB9}" destId="{CBEE2B89-F1DD-4246-AAEA-FAA0D60893B9}"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66F926B-F6A2-40A9-BF6C-54DB7DEBBFDC}" type="doc">
      <dgm:prSet loTypeId="urn:microsoft.com/office/officeart/2016/7/layout/LinearArrowProcessNumbered" loCatId="process" qsTypeId="urn:microsoft.com/office/officeart/2005/8/quickstyle/simple2" qsCatId="simple" csTypeId="urn:microsoft.com/office/officeart/2005/8/colors/accent1_2" csCatId="accent1"/>
      <dgm:spPr/>
      <dgm:t>
        <a:bodyPr/>
        <a:lstStyle/>
        <a:p>
          <a:endParaRPr lang="en-US"/>
        </a:p>
      </dgm:t>
    </dgm:pt>
    <dgm:pt modelId="{2900C1BD-AA9A-4A34-8196-BEDC44E24676}">
      <dgm:prSet/>
      <dgm:spPr/>
      <dgm:t>
        <a:bodyPr/>
        <a:lstStyle/>
        <a:p>
          <a:r>
            <a:rPr lang="en-GB"/>
            <a:t>Assess long-term reductions in daytime fatigue using self-report scales and academic indicators.</a:t>
          </a:r>
          <a:endParaRPr lang="en-US"/>
        </a:p>
      </dgm:t>
    </dgm:pt>
    <dgm:pt modelId="{ABF12C28-1F2B-4CC6-8056-4260A0EA8DCE}" type="parTrans" cxnId="{10EB456C-22E0-4533-AF0B-FE9E66F51EF1}">
      <dgm:prSet/>
      <dgm:spPr/>
      <dgm:t>
        <a:bodyPr/>
        <a:lstStyle/>
        <a:p>
          <a:endParaRPr lang="en-US"/>
        </a:p>
      </dgm:t>
    </dgm:pt>
    <dgm:pt modelId="{900847B3-FB78-486F-BB75-B95DA514B53F}" type="sibTrans" cxnId="{10EB456C-22E0-4533-AF0B-FE9E66F51EF1}">
      <dgm:prSet phldrT="1" phldr="0"/>
      <dgm:spPr/>
      <dgm:t>
        <a:bodyPr/>
        <a:lstStyle/>
        <a:p>
          <a:r>
            <a:rPr lang="en-US"/>
            <a:t>1</a:t>
          </a:r>
        </a:p>
      </dgm:t>
    </dgm:pt>
    <dgm:pt modelId="{AC6B389F-A69C-4B4B-BB4A-D2783911B7D0}">
      <dgm:prSet/>
      <dgm:spPr/>
      <dgm:t>
        <a:bodyPr/>
        <a:lstStyle/>
        <a:p>
          <a:r>
            <a:rPr lang="en-GB"/>
            <a:t>Evaluate cognitive function and productivity improvements, including memory, focus, and task completion (Vollert et al., 2022).</a:t>
          </a:r>
          <a:endParaRPr lang="en-US"/>
        </a:p>
      </dgm:t>
    </dgm:pt>
    <dgm:pt modelId="{CD9D5A0F-391E-4074-8634-AEEB98CAF741}" type="parTrans" cxnId="{4839E514-B4B0-4777-B7F7-886B551B7360}">
      <dgm:prSet/>
      <dgm:spPr/>
      <dgm:t>
        <a:bodyPr/>
        <a:lstStyle/>
        <a:p>
          <a:endParaRPr lang="en-US"/>
        </a:p>
      </dgm:t>
    </dgm:pt>
    <dgm:pt modelId="{6016ADB9-FD21-4686-8DD0-CC9BA98701DC}" type="sibTrans" cxnId="{4839E514-B4B0-4777-B7F7-886B551B7360}">
      <dgm:prSet phldrT="2" phldr="0"/>
      <dgm:spPr/>
      <dgm:t>
        <a:bodyPr/>
        <a:lstStyle/>
        <a:p>
          <a:r>
            <a:rPr lang="en-US"/>
            <a:t>2</a:t>
          </a:r>
        </a:p>
      </dgm:t>
    </dgm:pt>
    <dgm:pt modelId="{36790841-3E89-4A34-B737-6897A2C7C1AE}">
      <dgm:prSet/>
      <dgm:spPr/>
      <dgm:t>
        <a:bodyPr/>
        <a:lstStyle/>
        <a:p>
          <a:r>
            <a:rPr lang="en-GB"/>
            <a:t>Monitor sustained stress and anxiety reductions through sleep and psychological data (Vu and Tagliabue, 2025).</a:t>
          </a:r>
          <a:endParaRPr lang="en-US"/>
        </a:p>
      </dgm:t>
    </dgm:pt>
    <dgm:pt modelId="{F93327B3-933C-4099-915B-79F2B6AF2AFE}" type="parTrans" cxnId="{2F09107B-1FCC-4BE9-A530-3F8D36A70F4C}">
      <dgm:prSet/>
      <dgm:spPr/>
      <dgm:t>
        <a:bodyPr/>
        <a:lstStyle/>
        <a:p>
          <a:endParaRPr lang="en-US"/>
        </a:p>
      </dgm:t>
    </dgm:pt>
    <dgm:pt modelId="{5D024F8B-5A24-4989-B20C-5D977907C6AF}" type="sibTrans" cxnId="{2F09107B-1FCC-4BE9-A530-3F8D36A70F4C}">
      <dgm:prSet phldrT="3" phldr="0"/>
      <dgm:spPr/>
      <dgm:t>
        <a:bodyPr/>
        <a:lstStyle/>
        <a:p>
          <a:r>
            <a:rPr lang="en-US"/>
            <a:t>3</a:t>
          </a:r>
        </a:p>
      </dgm:t>
    </dgm:pt>
    <dgm:pt modelId="{03A0F86B-D7E2-4B01-9D99-8586E4C6D0BC}">
      <dgm:prSet/>
      <dgm:spPr/>
      <dgm:t>
        <a:bodyPr/>
        <a:lstStyle/>
        <a:p>
          <a:r>
            <a:rPr lang="en-GB"/>
            <a:t>Align outcomes with university wellbeing goals, supporting academic success and resilience.</a:t>
          </a:r>
          <a:endParaRPr lang="en-US"/>
        </a:p>
      </dgm:t>
    </dgm:pt>
    <dgm:pt modelId="{3396BF0E-95F0-46EE-8853-8BD14B4752BD}" type="parTrans" cxnId="{AC62AC73-C5E9-46B6-9165-D00A2D52B235}">
      <dgm:prSet/>
      <dgm:spPr/>
      <dgm:t>
        <a:bodyPr/>
        <a:lstStyle/>
        <a:p>
          <a:endParaRPr lang="en-US"/>
        </a:p>
      </dgm:t>
    </dgm:pt>
    <dgm:pt modelId="{51FEF355-5C89-4E60-AC07-364455259AD0}" type="sibTrans" cxnId="{AC62AC73-C5E9-46B6-9165-D00A2D52B235}">
      <dgm:prSet phldrT="4" phldr="0"/>
      <dgm:spPr/>
      <dgm:t>
        <a:bodyPr/>
        <a:lstStyle/>
        <a:p>
          <a:r>
            <a:rPr lang="en-US"/>
            <a:t>4</a:t>
          </a:r>
        </a:p>
      </dgm:t>
    </dgm:pt>
    <dgm:pt modelId="{9305C880-51D8-4640-B281-D57C17122AEE}" type="pres">
      <dgm:prSet presAssocID="{D66F926B-F6A2-40A9-BF6C-54DB7DEBBFDC}" presName="linearFlow" presStyleCnt="0">
        <dgm:presLayoutVars>
          <dgm:dir/>
          <dgm:animLvl val="lvl"/>
          <dgm:resizeHandles val="exact"/>
        </dgm:presLayoutVars>
      </dgm:prSet>
      <dgm:spPr/>
    </dgm:pt>
    <dgm:pt modelId="{23A59513-4BCE-46BB-A5EC-C73CBA37BE19}" type="pres">
      <dgm:prSet presAssocID="{2900C1BD-AA9A-4A34-8196-BEDC44E24676}" presName="compositeNode" presStyleCnt="0"/>
      <dgm:spPr/>
    </dgm:pt>
    <dgm:pt modelId="{144A3D57-1A17-4E9B-82E0-D8CC97A5CA28}" type="pres">
      <dgm:prSet presAssocID="{2900C1BD-AA9A-4A34-8196-BEDC44E24676}" presName="parTx" presStyleLbl="node1" presStyleIdx="0" presStyleCnt="0">
        <dgm:presLayoutVars>
          <dgm:chMax val="0"/>
          <dgm:chPref val="0"/>
          <dgm:bulletEnabled val="1"/>
        </dgm:presLayoutVars>
      </dgm:prSet>
      <dgm:spPr/>
    </dgm:pt>
    <dgm:pt modelId="{6EC779C8-4E4C-41F7-A9B5-F0009C521C16}" type="pres">
      <dgm:prSet presAssocID="{2900C1BD-AA9A-4A34-8196-BEDC44E24676}" presName="parSh" presStyleCnt="0"/>
      <dgm:spPr/>
    </dgm:pt>
    <dgm:pt modelId="{C62A22E9-415C-4D5D-917C-BFF863CFAAB0}" type="pres">
      <dgm:prSet presAssocID="{2900C1BD-AA9A-4A34-8196-BEDC44E24676}" presName="lineNode" presStyleLbl="alignAccFollowNode1" presStyleIdx="0" presStyleCnt="12"/>
      <dgm:spPr/>
    </dgm:pt>
    <dgm:pt modelId="{0F867910-525A-40E4-97AF-761EF3F573F7}" type="pres">
      <dgm:prSet presAssocID="{2900C1BD-AA9A-4A34-8196-BEDC44E24676}" presName="lineArrowNode" presStyleLbl="alignAccFollowNode1" presStyleIdx="1" presStyleCnt="12"/>
      <dgm:spPr/>
    </dgm:pt>
    <dgm:pt modelId="{F639701D-504C-4545-B207-F43449B66C4D}" type="pres">
      <dgm:prSet presAssocID="{900847B3-FB78-486F-BB75-B95DA514B53F}" presName="sibTransNodeCircle" presStyleLbl="alignNode1" presStyleIdx="0" presStyleCnt="4">
        <dgm:presLayoutVars>
          <dgm:chMax val="0"/>
          <dgm:bulletEnabled/>
        </dgm:presLayoutVars>
      </dgm:prSet>
      <dgm:spPr/>
    </dgm:pt>
    <dgm:pt modelId="{123301ED-7EAE-4A21-AADA-0682A97A7D70}" type="pres">
      <dgm:prSet presAssocID="{900847B3-FB78-486F-BB75-B95DA514B53F}" presName="spacerBetweenCircleAndCallout" presStyleCnt="0">
        <dgm:presLayoutVars/>
      </dgm:prSet>
      <dgm:spPr/>
    </dgm:pt>
    <dgm:pt modelId="{609986C6-7DD4-49AF-A5AB-FB20B54056A2}" type="pres">
      <dgm:prSet presAssocID="{2900C1BD-AA9A-4A34-8196-BEDC44E24676}" presName="nodeText" presStyleLbl="alignAccFollowNode1" presStyleIdx="2" presStyleCnt="12">
        <dgm:presLayoutVars>
          <dgm:bulletEnabled val="1"/>
        </dgm:presLayoutVars>
      </dgm:prSet>
      <dgm:spPr/>
    </dgm:pt>
    <dgm:pt modelId="{0A13E848-3429-485B-AACF-E9386C700355}" type="pres">
      <dgm:prSet presAssocID="{900847B3-FB78-486F-BB75-B95DA514B53F}" presName="sibTransComposite" presStyleCnt="0"/>
      <dgm:spPr/>
    </dgm:pt>
    <dgm:pt modelId="{DE9B49B3-395A-4079-B99A-D4F49E59D870}" type="pres">
      <dgm:prSet presAssocID="{AC6B389F-A69C-4B4B-BB4A-D2783911B7D0}" presName="compositeNode" presStyleCnt="0"/>
      <dgm:spPr/>
    </dgm:pt>
    <dgm:pt modelId="{D24B77F7-1D59-4FEA-B5F1-F4A7C3158147}" type="pres">
      <dgm:prSet presAssocID="{AC6B389F-A69C-4B4B-BB4A-D2783911B7D0}" presName="parTx" presStyleLbl="node1" presStyleIdx="0" presStyleCnt="0">
        <dgm:presLayoutVars>
          <dgm:chMax val="0"/>
          <dgm:chPref val="0"/>
          <dgm:bulletEnabled val="1"/>
        </dgm:presLayoutVars>
      </dgm:prSet>
      <dgm:spPr/>
    </dgm:pt>
    <dgm:pt modelId="{E5F33D29-6707-4357-9520-9A07C5A9CF13}" type="pres">
      <dgm:prSet presAssocID="{AC6B389F-A69C-4B4B-BB4A-D2783911B7D0}" presName="parSh" presStyleCnt="0"/>
      <dgm:spPr/>
    </dgm:pt>
    <dgm:pt modelId="{FE6269AF-8D81-4340-9689-DB47BB015F8F}" type="pres">
      <dgm:prSet presAssocID="{AC6B389F-A69C-4B4B-BB4A-D2783911B7D0}" presName="lineNode" presStyleLbl="alignAccFollowNode1" presStyleIdx="3" presStyleCnt="12"/>
      <dgm:spPr/>
    </dgm:pt>
    <dgm:pt modelId="{C6E0000E-3F02-4DEF-9A0C-BF3412703B46}" type="pres">
      <dgm:prSet presAssocID="{AC6B389F-A69C-4B4B-BB4A-D2783911B7D0}" presName="lineArrowNode" presStyleLbl="alignAccFollowNode1" presStyleIdx="4" presStyleCnt="12"/>
      <dgm:spPr/>
    </dgm:pt>
    <dgm:pt modelId="{B6BEE42B-4D05-40EB-A75B-301FEDA2FABE}" type="pres">
      <dgm:prSet presAssocID="{6016ADB9-FD21-4686-8DD0-CC9BA98701DC}" presName="sibTransNodeCircle" presStyleLbl="alignNode1" presStyleIdx="1" presStyleCnt="4">
        <dgm:presLayoutVars>
          <dgm:chMax val="0"/>
          <dgm:bulletEnabled/>
        </dgm:presLayoutVars>
      </dgm:prSet>
      <dgm:spPr/>
    </dgm:pt>
    <dgm:pt modelId="{86147422-F2D1-40F6-A3B9-77D8D68AAE73}" type="pres">
      <dgm:prSet presAssocID="{6016ADB9-FD21-4686-8DD0-CC9BA98701DC}" presName="spacerBetweenCircleAndCallout" presStyleCnt="0">
        <dgm:presLayoutVars/>
      </dgm:prSet>
      <dgm:spPr/>
    </dgm:pt>
    <dgm:pt modelId="{DED961C4-CB36-45C2-ACB2-870F48A407BF}" type="pres">
      <dgm:prSet presAssocID="{AC6B389F-A69C-4B4B-BB4A-D2783911B7D0}" presName="nodeText" presStyleLbl="alignAccFollowNode1" presStyleIdx="5" presStyleCnt="12">
        <dgm:presLayoutVars>
          <dgm:bulletEnabled val="1"/>
        </dgm:presLayoutVars>
      </dgm:prSet>
      <dgm:spPr/>
    </dgm:pt>
    <dgm:pt modelId="{BA3356E6-5F6D-4BD7-86F8-FAC2743C9737}" type="pres">
      <dgm:prSet presAssocID="{6016ADB9-FD21-4686-8DD0-CC9BA98701DC}" presName="sibTransComposite" presStyleCnt="0"/>
      <dgm:spPr/>
    </dgm:pt>
    <dgm:pt modelId="{5DCD3DF4-9733-4795-A3D3-3CC85072DD49}" type="pres">
      <dgm:prSet presAssocID="{36790841-3E89-4A34-B737-6897A2C7C1AE}" presName="compositeNode" presStyleCnt="0"/>
      <dgm:spPr/>
    </dgm:pt>
    <dgm:pt modelId="{677CCE29-BD43-465D-B670-841E0462E617}" type="pres">
      <dgm:prSet presAssocID="{36790841-3E89-4A34-B737-6897A2C7C1AE}" presName="parTx" presStyleLbl="node1" presStyleIdx="0" presStyleCnt="0">
        <dgm:presLayoutVars>
          <dgm:chMax val="0"/>
          <dgm:chPref val="0"/>
          <dgm:bulletEnabled val="1"/>
        </dgm:presLayoutVars>
      </dgm:prSet>
      <dgm:spPr/>
    </dgm:pt>
    <dgm:pt modelId="{D0D50316-1225-439B-AF25-2B24BB0881E8}" type="pres">
      <dgm:prSet presAssocID="{36790841-3E89-4A34-B737-6897A2C7C1AE}" presName="parSh" presStyleCnt="0"/>
      <dgm:spPr/>
    </dgm:pt>
    <dgm:pt modelId="{C80F831C-6663-4635-B1BE-D5EDE0035827}" type="pres">
      <dgm:prSet presAssocID="{36790841-3E89-4A34-B737-6897A2C7C1AE}" presName="lineNode" presStyleLbl="alignAccFollowNode1" presStyleIdx="6" presStyleCnt="12"/>
      <dgm:spPr/>
    </dgm:pt>
    <dgm:pt modelId="{7471F956-0033-4DDB-83A7-3B5F3E03B1A8}" type="pres">
      <dgm:prSet presAssocID="{36790841-3E89-4A34-B737-6897A2C7C1AE}" presName="lineArrowNode" presStyleLbl="alignAccFollowNode1" presStyleIdx="7" presStyleCnt="12"/>
      <dgm:spPr/>
    </dgm:pt>
    <dgm:pt modelId="{92E518EC-7FC9-466F-840B-DF07524C9FCF}" type="pres">
      <dgm:prSet presAssocID="{5D024F8B-5A24-4989-B20C-5D977907C6AF}" presName="sibTransNodeCircle" presStyleLbl="alignNode1" presStyleIdx="2" presStyleCnt="4">
        <dgm:presLayoutVars>
          <dgm:chMax val="0"/>
          <dgm:bulletEnabled/>
        </dgm:presLayoutVars>
      </dgm:prSet>
      <dgm:spPr/>
    </dgm:pt>
    <dgm:pt modelId="{38C0EB2A-19C9-44C0-868E-048DA456A3A2}" type="pres">
      <dgm:prSet presAssocID="{5D024F8B-5A24-4989-B20C-5D977907C6AF}" presName="spacerBetweenCircleAndCallout" presStyleCnt="0">
        <dgm:presLayoutVars/>
      </dgm:prSet>
      <dgm:spPr/>
    </dgm:pt>
    <dgm:pt modelId="{48DFBEE5-FC0C-442F-9D1B-8703FBB4DA6C}" type="pres">
      <dgm:prSet presAssocID="{36790841-3E89-4A34-B737-6897A2C7C1AE}" presName="nodeText" presStyleLbl="alignAccFollowNode1" presStyleIdx="8" presStyleCnt="12">
        <dgm:presLayoutVars>
          <dgm:bulletEnabled val="1"/>
        </dgm:presLayoutVars>
      </dgm:prSet>
      <dgm:spPr/>
    </dgm:pt>
    <dgm:pt modelId="{AE87D0CF-51C9-4F2F-AC93-2080DF681DED}" type="pres">
      <dgm:prSet presAssocID="{5D024F8B-5A24-4989-B20C-5D977907C6AF}" presName="sibTransComposite" presStyleCnt="0"/>
      <dgm:spPr/>
    </dgm:pt>
    <dgm:pt modelId="{011459CF-5D4B-4E10-B08C-B900E421EC87}" type="pres">
      <dgm:prSet presAssocID="{03A0F86B-D7E2-4B01-9D99-8586E4C6D0BC}" presName="compositeNode" presStyleCnt="0"/>
      <dgm:spPr/>
    </dgm:pt>
    <dgm:pt modelId="{26F81DA4-F967-47B0-90C7-46572360E358}" type="pres">
      <dgm:prSet presAssocID="{03A0F86B-D7E2-4B01-9D99-8586E4C6D0BC}" presName="parTx" presStyleLbl="node1" presStyleIdx="0" presStyleCnt="0">
        <dgm:presLayoutVars>
          <dgm:chMax val="0"/>
          <dgm:chPref val="0"/>
          <dgm:bulletEnabled val="1"/>
        </dgm:presLayoutVars>
      </dgm:prSet>
      <dgm:spPr/>
    </dgm:pt>
    <dgm:pt modelId="{8DD86B27-6D46-498F-B1B2-11FE3A3892A5}" type="pres">
      <dgm:prSet presAssocID="{03A0F86B-D7E2-4B01-9D99-8586E4C6D0BC}" presName="parSh" presStyleCnt="0"/>
      <dgm:spPr/>
    </dgm:pt>
    <dgm:pt modelId="{4E96AC84-F2DC-4E83-82D5-5820428BBBB3}" type="pres">
      <dgm:prSet presAssocID="{03A0F86B-D7E2-4B01-9D99-8586E4C6D0BC}" presName="lineNode" presStyleLbl="alignAccFollowNode1" presStyleIdx="9" presStyleCnt="12"/>
      <dgm:spPr/>
    </dgm:pt>
    <dgm:pt modelId="{984B7C6A-E56B-471C-ADC1-D208E7CFEA95}" type="pres">
      <dgm:prSet presAssocID="{03A0F86B-D7E2-4B01-9D99-8586E4C6D0BC}" presName="lineArrowNode" presStyleLbl="alignAccFollowNode1" presStyleIdx="10" presStyleCnt="12"/>
      <dgm:spPr/>
    </dgm:pt>
    <dgm:pt modelId="{5F30DBF8-9631-414B-8497-F2B3751DF609}" type="pres">
      <dgm:prSet presAssocID="{51FEF355-5C89-4E60-AC07-364455259AD0}" presName="sibTransNodeCircle" presStyleLbl="alignNode1" presStyleIdx="3" presStyleCnt="4">
        <dgm:presLayoutVars>
          <dgm:chMax val="0"/>
          <dgm:bulletEnabled/>
        </dgm:presLayoutVars>
      </dgm:prSet>
      <dgm:spPr/>
    </dgm:pt>
    <dgm:pt modelId="{6ED5E82A-F11D-49AE-BA03-1A560B9C699D}" type="pres">
      <dgm:prSet presAssocID="{51FEF355-5C89-4E60-AC07-364455259AD0}" presName="spacerBetweenCircleAndCallout" presStyleCnt="0">
        <dgm:presLayoutVars/>
      </dgm:prSet>
      <dgm:spPr/>
    </dgm:pt>
    <dgm:pt modelId="{B315D370-8F5E-4B47-8455-0BCFD5D32C64}" type="pres">
      <dgm:prSet presAssocID="{03A0F86B-D7E2-4B01-9D99-8586E4C6D0BC}" presName="nodeText" presStyleLbl="alignAccFollowNode1" presStyleIdx="11" presStyleCnt="12">
        <dgm:presLayoutVars>
          <dgm:bulletEnabled val="1"/>
        </dgm:presLayoutVars>
      </dgm:prSet>
      <dgm:spPr/>
    </dgm:pt>
  </dgm:ptLst>
  <dgm:cxnLst>
    <dgm:cxn modelId="{4839E514-B4B0-4777-B7F7-886B551B7360}" srcId="{D66F926B-F6A2-40A9-BF6C-54DB7DEBBFDC}" destId="{AC6B389F-A69C-4B4B-BB4A-D2783911B7D0}" srcOrd="1" destOrd="0" parTransId="{CD9D5A0F-391E-4074-8634-AEEB98CAF741}" sibTransId="{6016ADB9-FD21-4686-8DD0-CC9BA98701DC}"/>
    <dgm:cxn modelId="{B67C6240-6BA0-4BB2-B6DE-FA5CA33EB2B9}" type="presOf" srcId="{6016ADB9-FD21-4686-8DD0-CC9BA98701DC}" destId="{B6BEE42B-4D05-40EB-A75B-301FEDA2FABE}" srcOrd="0" destOrd="0" presId="urn:microsoft.com/office/officeart/2016/7/layout/LinearArrowProcessNumbered"/>
    <dgm:cxn modelId="{4316285C-611C-42A8-A959-A46248C5C714}" type="presOf" srcId="{900847B3-FB78-486F-BB75-B95DA514B53F}" destId="{F639701D-504C-4545-B207-F43449B66C4D}" srcOrd="0" destOrd="0" presId="urn:microsoft.com/office/officeart/2016/7/layout/LinearArrowProcessNumbered"/>
    <dgm:cxn modelId="{BA66B544-DF5A-4C9A-8201-5BFABA672154}" type="presOf" srcId="{36790841-3E89-4A34-B737-6897A2C7C1AE}" destId="{48DFBEE5-FC0C-442F-9D1B-8703FBB4DA6C}" srcOrd="0" destOrd="0" presId="urn:microsoft.com/office/officeart/2016/7/layout/LinearArrowProcessNumbered"/>
    <dgm:cxn modelId="{88E8956A-7619-47B7-8C5A-B1E2FEB1A276}" type="presOf" srcId="{D66F926B-F6A2-40A9-BF6C-54DB7DEBBFDC}" destId="{9305C880-51D8-4640-B281-D57C17122AEE}" srcOrd="0" destOrd="0" presId="urn:microsoft.com/office/officeart/2016/7/layout/LinearArrowProcessNumbered"/>
    <dgm:cxn modelId="{10EB456C-22E0-4533-AF0B-FE9E66F51EF1}" srcId="{D66F926B-F6A2-40A9-BF6C-54DB7DEBBFDC}" destId="{2900C1BD-AA9A-4A34-8196-BEDC44E24676}" srcOrd="0" destOrd="0" parTransId="{ABF12C28-1F2B-4CC6-8056-4260A0EA8DCE}" sibTransId="{900847B3-FB78-486F-BB75-B95DA514B53F}"/>
    <dgm:cxn modelId="{AC62AC73-C5E9-46B6-9165-D00A2D52B235}" srcId="{D66F926B-F6A2-40A9-BF6C-54DB7DEBBFDC}" destId="{03A0F86B-D7E2-4B01-9D99-8586E4C6D0BC}" srcOrd="3" destOrd="0" parTransId="{3396BF0E-95F0-46EE-8853-8BD14B4752BD}" sibTransId="{51FEF355-5C89-4E60-AC07-364455259AD0}"/>
    <dgm:cxn modelId="{2F09107B-1FCC-4BE9-A530-3F8D36A70F4C}" srcId="{D66F926B-F6A2-40A9-BF6C-54DB7DEBBFDC}" destId="{36790841-3E89-4A34-B737-6897A2C7C1AE}" srcOrd="2" destOrd="0" parTransId="{F93327B3-933C-4099-915B-79F2B6AF2AFE}" sibTransId="{5D024F8B-5A24-4989-B20C-5D977907C6AF}"/>
    <dgm:cxn modelId="{D3689686-6FBB-4FA9-B6E7-04AA76304024}" type="presOf" srcId="{AC6B389F-A69C-4B4B-BB4A-D2783911B7D0}" destId="{DED961C4-CB36-45C2-ACB2-870F48A407BF}" srcOrd="0" destOrd="0" presId="urn:microsoft.com/office/officeart/2016/7/layout/LinearArrowProcessNumbered"/>
    <dgm:cxn modelId="{15F39690-4756-4CE3-81A5-B54C66F1DF3F}" type="presOf" srcId="{2900C1BD-AA9A-4A34-8196-BEDC44E24676}" destId="{609986C6-7DD4-49AF-A5AB-FB20B54056A2}" srcOrd="0" destOrd="0" presId="urn:microsoft.com/office/officeart/2016/7/layout/LinearArrowProcessNumbered"/>
    <dgm:cxn modelId="{03DE9CC7-6C52-4A80-93D7-2E68AA688007}" type="presOf" srcId="{03A0F86B-D7E2-4B01-9D99-8586E4C6D0BC}" destId="{B315D370-8F5E-4B47-8455-0BCFD5D32C64}" srcOrd="0" destOrd="0" presId="urn:microsoft.com/office/officeart/2016/7/layout/LinearArrowProcessNumbered"/>
    <dgm:cxn modelId="{56A2EBCD-DB69-41EE-8F6A-58DD45F73C76}" type="presOf" srcId="{51FEF355-5C89-4E60-AC07-364455259AD0}" destId="{5F30DBF8-9631-414B-8497-F2B3751DF609}" srcOrd="0" destOrd="0" presId="urn:microsoft.com/office/officeart/2016/7/layout/LinearArrowProcessNumbered"/>
    <dgm:cxn modelId="{8875F3F9-CA1E-4F41-A6DD-DA3EA01589BE}" type="presOf" srcId="{5D024F8B-5A24-4989-B20C-5D977907C6AF}" destId="{92E518EC-7FC9-466F-840B-DF07524C9FCF}" srcOrd="0" destOrd="0" presId="urn:microsoft.com/office/officeart/2016/7/layout/LinearArrowProcessNumbered"/>
    <dgm:cxn modelId="{7F893FB3-D624-4448-AC53-941AE65FB18D}" type="presParOf" srcId="{9305C880-51D8-4640-B281-D57C17122AEE}" destId="{23A59513-4BCE-46BB-A5EC-C73CBA37BE19}" srcOrd="0" destOrd="0" presId="urn:microsoft.com/office/officeart/2016/7/layout/LinearArrowProcessNumbered"/>
    <dgm:cxn modelId="{E14278B2-B106-443D-9DB6-6CA62776AC80}" type="presParOf" srcId="{23A59513-4BCE-46BB-A5EC-C73CBA37BE19}" destId="{144A3D57-1A17-4E9B-82E0-D8CC97A5CA28}" srcOrd="0" destOrd="0" presId="urn:microsoft.com/office/officeart/2016/7/layout/LinearArrowProcessNumbered"/>
    <dgm:cxn modelId="{934E3A25-E659-44A6-9992-0EF705A48885}" type="presParOf" srcId="{23A59513-4BCE-46BB-A5EC-C73CBA37BE19}" destId="{6EC779C8-4E4C-41F7-A9B5-F0009C521C16}" srcOrd="1" destOrd="0" presId="urn:microsoft.com/office/officeart/2016/7/layout/LinearArrowProcessNumbered"/>
    <dgm:cxn modelId="{49F66AA3-3F99-41C4-B2D3-B672F2CE16B4}" type="presParOf" srcId="{6EC779C8-4E4C-41F7-A9B5-F0009C521C16}" destId="{C62A22E9-415C-4D5D-917C-BFF863CFAAB0}" srcOrd="0" destOrd="0" presId="urn:microsoft.com/office/officeart/2016/7/layout/LinearArrowProcessNumbered"/>
    <dgm:cxn modelId="{2D743756-1E80-4E43-9FD2-5DADC112BB6A}" type="presParOf" srcId="{6EC779C8-4E4C-41F7-A9B5-F0009C521C16}" destId="{0F867910-525A-40E4-97AF-761EF3F573F7}" srcOrd="1" destOrd="0" presId="urn:microsoft.com/office/officeart/2016/7/layout/LinearArrowProcessNumbered"/>
    <dgm:cxn modelId="{46AB6BEF-993C-49B0-A1B2-DA074FD2FF3B}" type="presParOf" srcId="{6EC779C8-4E4C-41F7-A9B5-F0009C521C16}" destId="{F639701D-504C-4545-B207-F43449B66C4D}" srcOrd="2" destOrd="0" presId="urn:microsoft.com/office/officeart/2016/7/layout/LinearArrowProcessNumbered"/>
    <dgm:cxn modelId="{51355A05-B1B0-47D9-8521-13706A6F62E2}" type="presParOf" srcId="{6EC779C8-4E4C-41F7-A9B5-F0009C521C16}" destId="{123301ED-7EAE-4A21-AADA-0682A97A7D70}" srcOrd="3" destOrd="0" presId="urn:microsoft.com/office/officeart/2016/7/layout/LinearArrowProcessNumbered"/>
    <dgm:cxn modelId="{CEC6A5EF-80F9-43F2-8F06-E63EC8674B84}" type="presParOf" srcId="{23A59513-4BCE-46BB-A5EC-C73CBA37BE19}" destId="{609986C6-7DD4-49AF-A5AB-FB20B54056A2}" srcOrd="2" destOrd="0" presId="urn:microsoft.com/office/officeart/2016/7/layout/LinearArrowProcessNumbered"/>
    <dgm:cxn modelId="{0E1C1A1B-4B08-4E2A-B548-3B1D7ACA5EBC}" type="presParOf" srcId="{9305C880-51D8-4640-B281-D57C17122AEE}" destId="{0A13E848-3429-485B-AACF-E9386C700355}" srcOrd="1" destOrd="0" presId="urn:microsoft.com/office/officeart/2016/7/layout/LinearArrowProcessNumbered"/>
    <dgm:cxn modelId="{C217A1EC-27A0-4779-A40C-84BB844A3638}" type="presParOf" srcId="{9305C880-51D8-4640-B281-D57C17122AEE}" destId="{DE9B49B3-395A-4079-B99A-D4F49E59D870}" srcOrd="2" destOrd="0" presId="urn:microsoft.com/office/officeart/2016/7/layout/LinearArrowProcessNumbered"/>
    <dgm:cxn modelId="{76093F54-E8D0-4895-B9A6-EB2761ED1883}" type="presParOf" srcId="{DE9B49B3-395A-4079-B99A-D4F49E59D870}" destId="{D24B77F7-1D59-4FEA-B5F1-F4A7C3158147}" srcOrd="0" destOrd="0" presId="urn:microsoft.com/office/officeart/2016/7/layout/LinearArrowProcessNumbered"/>
    <dgm:cxn modelId="{58E80994-5EDD-4830-9808-4C8E34F70097}" type="presParOf" srcId="{DE9B49B3-395A-4079-B99A-D4F49E59D870}" destId="{E5F33D29-6707-4357-9520-9A07C5A9CF13}" srcOrd="1" destOrd="0" presId="urn:microsoft.com/office/officeart/2016/7/layout/LinearArrowProcessNumbered"/>
    <dgm:cxn modelId="{A5C3D168-892F-4CC4-B6D5-FB730A66F504}" type="presParOf" srcId="{E5F33D29-6707-4357-9520-9A07C5A9CF13}" destId="{FE6269AF-8D81-4340-9689-DB47BB015F8F}" srcOrd="0" destOrd="0" presId="urn:microsoft.com/office/officeart/2016/7/layout/LinearArrowProcessNumbered"/>
    <dgm:cxn modelId="{65709950-0A55-4BEA-8560-7D1B96A3D654}" type="presParOf" srcId="{E5F33D29-6707-4357-9520-9A07C5A9CF13}" destId="{C6E0000E-3F02-4DEF-9A0C-BF3412703B46}" srcOrd="1" destOrd="0" presId="urn:microsoft.com/office/officeart/2016/7/layout/LinearArrowProcessNumbered"/>
    <dgm:cxn modelId="{A488EDA1-8908-4E06-9B29-5EA8B0AB5714}" type="presParOf" srcId="{E5F33D29-6707-4357-9520-9A07C5A9CF13}" destId="{B6BEE42B-4D05-40EB-A75B-301FEDA2FABE}" srcOrd="2" destOrd="0" presId="urn:microsoft.com/office/officeart/2016/7/layout/LinearArrowProcessNumbered"/>
    <dgm:cxn modelId="{204E05A7-7A27-4541-BA11-8AB9107B6962}" type="presParOf" srcId="{E5F33D29-6707-4357-9520-9A07C5A9CF13}" destId="{86147422-F2D1-40F6-A3B9-77D8D68AAE73}" srcOrd="3" destOrd="0" presId="urn:microsoft.com/office/officeart/2016/7/layout/LinearArrowProcessNumbered"/>
    <dgm:cxn modelId="{4C7EDD60-D2DC-485E-819C-22D537AFF78B}" type="presParOf" srcId="{DE9B49B3-395A-4079-B99A-D4F49E59D870}" destId="{DED961C4-CB36-45C2-ACB2-870F48A407BF}" srcOrd="2" destOrd="0" presId="urn:microsoft.com/office/officeart/2016/7/layout/LinearArrowProcessNumbered"/>
    <dgm:cxn modelId="{1747F1A0-0AFC-41B1-A389-1C59FA77E9E6}" type="presParOf" srcId="{9305C880-51D8-4640-B281-D57C17122AEE}" destId="{BA3356E6-5F6D-4BD7-86F8-FAC2743C9737}" srcOrd="3" destOrd="0" presId="urn:microsoft.com/office/officeart/2016/7/layout/LinearArrowProcessNumbered"/>
    <dgm:cxn modelId="{4E035A2F-762A-42C6-8508-1F0A4EBE35FE}" type="presParOf" srcId="{9305C880-51D8-4640-B281-D57C17122AEE}" destId="{5DCD3DF4-9733-4795-A3D3-3CC85072DD49}" srcOrd="4" destOrd="0" presId="urn:microsoft.com/office/officeart/2016/7/layout/LinearArrowProcessNumbered"/>
    <dgm:cxn modelId="{6B5E4B65-C761-4370-9C96-A8E80CD3D44A}" type="presParOf" srcId="{5DCD3DF4-9733-4795-A3D3-3CC85072DD49}" destId="{677CCE29-BD43-465D-B670-841E0462E617}" srcOrd="0" destOrd="0" presId="urn:microsoft.com/office/officeart/2016/7/layout/LinearArrowProcessNumbered"/>
    <dgm:cxn modelId="{7EEF0E36-7523-481E-B95B-F71D1F60DE06}" type="presParOf" srcId="{5DCD3DF4-9733-4795-A3D3-3CC85072DD49}" destId="{D0D50316-1225-439B-AF25-2B24BB0881E8}" srcOrd="1" destOrd="0" presId="urn:microsoft.com/office/officeart/2016/7/layout/LinearArrowProcessNumbered"/>
    <dgm:cxn modelId="{04B23223-2FE8-4EA9-8B13-5E1946D004E1}" type="presParOf" srcId="{D0D50316-1225-439B-AF25-2B24BB0881E8}" destId="{C80F831C-6663-4635-B1BE-D5EDE0035827}" srcOrd="0" destOrd="0" presId="urn:microsoft.com/office/officeart/2016/7/layout/LinearArrowProcessNumbered"/>
    <dgm:cxn modelId="{1F2DE737-D459-44B5-8700-3926D8D7D88C}" type="presParOf" srcId="{D0D50316-1225-439B-AF25-2B24BB0881E8}" destId="{7471F956-0033-4DDB-83A7-3B5F3E03B1A8}" srcOrd="1" destOrd="0" presId="urn:microsoft.com/office/officeart/2016/7/layout/LinearArrowProcessNumbered"/>
    <dgm:cxn modelId="{2E0562AA-D2B9-4710-8A67-50E2F528C01B}" type="presParOf" srcId="{D0D50316-1225-439B-AF25-2B24BB0881E8}" destId="{92E518EC-7FC9-466F-840B-DF07524C9FCF}" srcOrd="2" destOrd="0" presId="urn:microsoft.com/office/officeart/2016/7/layout/LinearArrowProcessNumbered"/>
    <dgm:cxn modelId="{98D16009-CC35-4D02-909F-472EDAD45F6D}" type="presParOf" srcId="{D0D50316-1225-439B-AF25-2B24BB0881E8}" destId="{38C0EB2A-19C9-44C0-868E-048DA456A3A2}" srcOrd="3" destOrd="0" presId="urn:microsoft.com/office/officeart/2016/7/layout/LinearArrowProcessNumbered"/>
    <dgm:cxn modelId="{6A8AFD9C-78BC-4C80-9D24-07ECD09575CC}" type="presParOf" srcId="{5DCD3DF4-9733-4795-A3D3-3CC85072DD49}" destId="{48DFBEE5-FC0C-442F-9D1B-8703FBB4DA6C}" srcOrd="2" destOrd="0" presId="urn:microsoft.com/office/officeart/2016/7/layout/LinearArrowProcessNumbered"/>
    <dgm:cxn modelId="{634D4E07-E018-49F6-B3ED-1EE95542873B}" type="presParOf" srcId="{9305C880-51D8-4640-B281-D57C17122AEE}" destId="{AE87D0CF-51C9-4F2F-AC93-2080DF681DED}" srcOrd="5" destOrd="0" presId="urn:microsoft.com/office/officeart/2016/7/layout/LinearArrowProcessNumbered"/>
    <dgm:cxn modelId="{8829ED88-26CB-49F5-BE89-0619A81F518B}" type="presParOf" srcId="{9305C880-51D8-4640-B281-D57C17122AEE}" destId="{011459CF-5D4B-4E10-B08C-B900E421EC87}" srcOrd="6" destOrd="0" presId="urn:microsoft.com/office/officeart/2016/7/layout/LinearArrowProcessNumbered"/>
    <dgm:cxn modelId="{6F42E14D-117C-47EB-8DE5-7FFD1A92627E}" type="presParOf" srcId="{011459CF-5D4B-4E10-B08C-B900E421EC87}" destId="{26F81DA4-F967-47B0-90C7-46572360E358}" srcOrd="0" destOrd="0" presId="urn:microsoft.com/office/officeart/2016/7/layout/LinearArrowProcessNumbered"/>
    <dgm:cxn modelId="{723CC58B-1484-4925-9B9F-B225EBDFC128}" type="presParOf" srcId="{011459CF-5D4B-4E10-B08C-B900E421EC87}" destId="{8DD86B27-6D46-498F-B1B2-11FE3A3892A5}" srcOrd="1" destOrd="0" presId="urn:microsoft.com/office/officeart/2016/7/layout/LinearArrowProcessNumbered"/>
    <dgm:cxn modelId="{BE0C4936-C82A-4A39-8C5B-9F5D9E17D2AE}" type="presParOf" srcId="{8DD86B27-6D46-498F-B1B2-11FE3A3892A5}" destId="{4E96AC84-F2DC-4E83-82D5-5820428BBBB3}" srcOrd="0" destOrd="0" presId="urn:microsoft.com/office/officeart/2016/7/layout/LinearArrowProcessNumbered"/>
    <dgm:cxn modelId="{A69639F4-5ED6-4D05-9DE5-6FE0651E200D}" type="presParOf" srcId="{8DD86B27-6D46-498F-B1B2-11FE3A3892A5}" destId="{984B7C6A-E56B-471C-ADC1-D208E7CFEA95}" srcOrd="1" destOrd="0" presId="urn:microsoft.com/office/officeart/2016/7/layout/LinearArrowProcessNumbered"/>
    <dgm:cxn modelId="{08EAC3DB-B069-40DF-8CB6-402C4454BFD6}" type="presParOf" srcId="{8DD86B27-6D46-498F-B1B2-11FE3A3892A5}" destId="{5F30DBF8-9631-414B-8497-F2B3751DF609}" srcOrd="2" destOrd="0" presId="urn:microsoft.com/office/officeart/2016/7/layout/LinearArrowProcessNumbered"/>
    <dgm:cxn modelId="{6A218AA2-794C-4D52-A669-D3CE4E8AE6D6}" type="presParOf" srcId="{8DD86B27-6D46-498F-B1B2-11FE3A3892A5}" destId="{6ED5E82A-F11D-49AE-BA03-1A560B9C699D}" srcOrd="3" destOrd="0" presId="urn:microsoft.com/office/officeart/2016/7/layout/LinearArrowProcessNumbered"/>
    <dgm:cxn modelId="{9342ACC5-2E5F-4E4B-9E63-AB581D9566B3}" type="presParOf" srcId="{011459CF-5D4B-4E10-B08C-B900E421EC87}" destId="{B315D370-8F5E-4B47-8455-0BCFD5D32C64}"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63CE3A7-994D-40D4-845C-5BCA1D961B9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BE2F224-D410-4DB5-A365-50603BDB6F2C}">
      <dgm:prSet/>
      <dgm:spPr/>
      <dgm:t>
        <a:bodyPr/>
        <a:lstStyle/>
        <a:p>
          <a:r>
            <a:rPr lang="en-GB"/>
            <a:t>PRECEDE–PROCEED model ensures structured, evidence-based, and theory-driven intervention design</a:t>
          </a:r>
          <a:endParaRPr lang="en-US"/>
        </a:p>
      </dgm:t>
    </dgm:pt>
    <dgm:pt modelId="{B39B325F-984D-4D44-8625-18799A0288F4}" type="parTrans" cxnId="{F8107D5B-ABEE-4F88-B75D-4D10FE306717}">
      <dgm:prSet/>
      <dgm:spPr/>
      <dgm:t>
        <a:bodyPr/>
        <a:lstStyle/>
        <a:p>
          <a:endParaRPr lang="en-US"/>
        </a:p>
      </dgm:t>
    </dgm:pt>
    <dgm:pt modelId="{3A646095-2EA2-4171-AABA-4BD0B9979872}" type="sibTrans" cxnId="{F8107D5B-ABEE-4F88-B75D-4D10FE306717}">
      <dgm:prSet/>
      <dgm:spPr/>
      <dgm:t>
        <a:bodyPr/>
        <a:lstStyle/>
        <a:p>
          <a:endParaRPr lang="en-US"/>
        </a:p>
      </dgm:t>
    </dgm:pt>
    <dgm:pt modelId="{F98CD9D9-DB09-471E-A4D1-D30F089E3D48}">
      <dgm:prSet/>
      <dgm:spPr/>
      <dgm:t>
        <a:bodyPr/>
        <a:lstStyle/>
        <a:p>
          <a:r>
            <a:rPr lang="en-GB"/>
            <a:t>AI-driven sleep tracking, behavioural nudges, and gamification support sustained improvements in sleep hygiene.</a:t>
          </a:r>
          <a:endParaRPr lang="en-US"/>
        </a:p>
      </dgm:t>
    </dgm:pt>
    <dgm:pt modelId="{84695D5D-96CB-4C63-81D2-10E6BE8188B4}" type="parTrans" cxnId="{1F8F1672-581F-4C44-A05D-3434708CFB91}">
      <dgm:prSet/>
      <dgm:spPr/>
      <dgm:t>
        <a:bodyPr/>
        <a:lstStyle/>
        <a:p>
          <a:endParaRPr lang="en-US"/>
        </a:p>
      </dgm:t>
    </dgm:pt>
    <dgm:pt modelId="{A7D34F3B-B4EF-4F7C-93F0-0B5C1BB22735}" type="sibTrans" cxnId="{1F8F1672-581F-4C44-A05D-3434708CFB91}">
      <dgm:prSet/>
      <dgm:spPr/>
      <dgm:t>
        <a:bodyPr/>
        <a:lstStyle/>
        <a:p>
          <a:endParaRPr lang="en-US"/>
        </a:p>
      </dgm:t>
    </dgm:pt>
    <dgm:pt modelId="{6F90201B-E6D2-4949-B781-EB489FD01700}">
      <dgm:prSet/>
      <dgm:spPr/>
      <dgm:t>
        <a:bodyPr/>
        <a:lstStyle/>
        <a:p>
          <a:r>
            <a:rPr lang="en-GB"/>
            <a:t>Promotes healthier lifestyles, better daytime functioning, academic performance, and overall well-being</a:t>
          </a:r>
          <a:endParaRPr lang="en-US"/>
        </a:p>
      </dgm:t>
    </dgm:pt>
    <dgm:pt modelId="{3A439C98-5EEF-4B5B-B723-D985BA601F38}" type="parTrans" cxnId="{C20E1E53-06A3-44A8-930C-095AC628B7AE}">
      <dgm:prSet/>
      <dgm:spPr/>
      <dgm:t>
        <a:bodyPr/>
        <a:lstStyle/>
        <a:p>
          <a:endParaRPr lang="en-US"/>
        </a:p>
      </dgm:t>
    </dgm:pt>
    <dgm:pt modelId="{1353F535-438D-4B8E-9CFF-C19A8B48E324}" type="sibTrans" cxnId="{C20E1E53-06A3-44A8-930C-095AC628B7AE}">
      <dgm:prSet/>
      <dgm:spPr/>
      <dgm:t>
        <a:bodyPr/>
        <a:lstStyle/>
        <a:p>
          <a:endParaRPr lang="en-US"/>
        </a:p>
      </dgm:t>
    </dgm:pt>
    <dgm:pt modelId="{F2CDB8AA-0A99-4554-B75E-DEE50A5F903E}" type="pres">
      <dgm:prSet presAssocID="{663CE3A7-994D-40D4-845C-5BCA1D961B92}" presName="root" presStyleCnt="0">
        <dgm:presLayoutVars>
          <dgm:dir/>
          <dgm:resizeHandles val="exact"/>
        </dgm:presLayoutVars>
      </dgm:prSet>
      <dgm:spPr/>
    </dgm:pt>
    <dgm:pt modelId="{4166ECDC-2592-41B9-8326-A127DAEF7359}" type="pres">
      <dgm:prSet presAssocID="{9BE2F224-D410-4DB5-A365-50603BDB6F2C}" presName="compNode" presStyleCnt="0"/>
      <dgm:spPr/>
    </dgm:pt>
    <dgm:pt modelId="{59D43205-00F4-4324-BBC4-5C66B1B525A4}" type="pres">
      <dgm:prSet presAssocID="{9BE2F224-D410-4DB5-A365-50603BDB6F2C}" presName="bgRect" presStyleLbl="bgShp" presStyleIdx="0" presStyleCnt="3"/>
      <dgm:spPr/>
    </dgm:pt>
    <dgm:pt modelId="{7B4A59A6-CC05-42EB-9394-E8AEE2F4D16D}" type="pres">
      <dgm:prSet presAssocID="{9BE2F224-D410-4DB5-A365-50603BDB6F2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D5F40C32-FC26-4346-8C14-1C535E806939}" type="pres">
      <dgm:prSet presAssocID="{9BE2F224-D410-4DB5-A365-50603BDB6F2C}" presName="spaceRect" presStyleCnt="0"/>
      <dgm:spPr/>
    </dgm:pt>
    <dgm:pt modelId="{72A29C77-05A4-4C57-B6A8-CE04B3B3BB2A}" type="pres">
      <dgm:prSet presAssocID="{9BE2F224-D410-4DB5-A365-50603BDB6F2C}" presName="parTx" presStyleLbl="revTx" presStyleIdx="0" presStyleCnt="3">
        <dgm:presLayoutVars>
          <dgm:chMax val="0"/>
          <dgm:chPref val="0"/>
        </dgm:presLayoutVars>
      </dgm:prSet>
      <dgm:spPr/>
    </dgm:pt>
    <dgm:pt modelId="{A23C0BF4-61EB-46F9-979B-1946B52F4D30}" type="pres">
      <dgm:prSet presAssocID="{3A646095-2EA2-4171-AABA-4BD0B9979872}" presName="sibTrans" presStyleCnt="0"/>
      <dgm:spPr/>
    </dgm:pt>
    <dgm:pt modelId="{A2D335A2-CFA3-4249-B0AA-F882D46E497C}" type="pres">
      <dgm:prSet presAssocID="{F98CD9D9-DB09-471E-A4D1-D30F089E3D48}" presName="compNode" presStyleCnt="0"/>
      <dgm:spPr/>
    </dgm:pt>
    <dgm:pt modelId="{43BCEA6C-3C77-49BF-9349-7C419E2461ED}" type="pres">
      <dgm:prSet presAssocID="{F98CD9D9-DB09-471E-A4D1-D30F089E3D48}" presName="bgRect" presStyleLbl="bgShp" presStyleIdx="1" presStyleCnt="3"/>
      <dgm:spPr/>
    </dgm:pt>
    <dgm:pt modelId="{214FCDA5-06A3-4D80-868B-45FFA374DA17}" type="pres">
      <dgm:prSet presAssocID="{F98CD9D9-DB09-471E-A4D1-D30F089E3D4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C61C31E1-C6C1-4866-AE29-9F3E4C3534BC}" type="pres">
      <dgm:prSet presAssocID="{F98CD9D9-DB09-471E-A4D1-D30F089E3D48}" presName="spaceRect" presStyleCnt="0"/>
      <dgm:spPr/>
    </dgm:pt>
    <dgm:pt modelId="{A316D833-6CB0-4076-915F-A131957F5FB4}" type="pres">
      <dgm:prSet presAssocID="{F98CD9D9-DB09-471E-A4D1-D30F089E3D48}" presName="parTx" presStyleLbl="revTx" presStyleIdx="1" presStyleCnt="3">
        <dgm:presLayoutVars>
          <dgm:chMax val="0"/>
          <dgm:chPref val="0"/>
        </dgm:presLayoutVars>
      </dgm:prSet>
      <dgm:spPr/>
    </dgm:pt>
    <dgm:pt modelId="{2920DB05-1259-4492-B695-555E8F1C6966}" type="pres">
      <dgm:prSet presAssocID="{A7D34F3B-B4EF-4F7C-93F0-0B5C1BB22735}" presName="sibTrans" presStyleCnt="0"/>
      <dgm:spPr/>
    </dgm:pt>
    <dgm:pt modelId="{0B4E6F44-BD4A-43BB-BD76-3B0B5E53A2FB}" type="pres">
      <dgm:prSet presAssocID="{6F90201B-E6D2-4949-B781-EB489FD01700}" presName="compNode" presStyleCnt="0"/>
      <dgm:spPr/>
    </dgm:pt>
    <dgm:pt modelId="{740E3082-0DAC-4141-B9E5-672AEAFB900F}" type="pres">
      <dgm:prSet presAssocID="{6F90201B-E6D2-4949-B781-EB489FD01700}" presName="bgRect" presStyleLbl="bgShp" presStyleIdx="2" presStyleCnt="3"/>
      <dgm:spPr/>
    </dgm:pt>
    <dgm:pt modelId="{B0A7166C-7B57-4B82-A7AF-E6F699B64BCF}" type="pres">
      <dgm:prSet presAssocID="{6F90201B-E6D2-4949-B781-EB489FD0170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umbbell"/>
        </a:ext>
      </dgm:extLst>
    </dgm:pt>
    <dgm:pt modelId="{BF0C14CB-07A7-4453-9010-713A531AE748}" type="pres">
      <dgm:prSet presAssocID="{6F90201B-E6D2-4949-B781-EB489FD01700}" presName="spaceRect" presStyleCnt="0"/>
      <dgm:spPr/>
    </dgm:pt>
    <dgm:pt modelId="{C04D2329-8C49-4FAE-81F1-62AB24026BEE}" type="pres">
      <dgm:prSet presAssocID="{6F90201B-E6D2-4949-B781-EB489FD01700}" presName="parTx" presStyleLbl="revTx" presStyleIdx="2" presStyleCnt="3">
        <dgm:presLayoutVars>
          <dgm:chMax val="0"/>
          <dgm:chPref val="0"/>
        </dgm:presLayoutVars>
      </dgm:prSet>
      <dgm:spPr/>
    </dgm:pt>
  </dgm:ptLst>
  <dgm:cxnLst>
    <dgm:cxn modelId="{94E1BF01-B205-4DF7-8888-942ABE49B9BC}" type="presOf" srcId="{663CE3A7-994D-40D4-845C-5BCA1D961B92}" destId="{F2CDB8AA-0A99-4554-B75E-DEE50A5F903E}" srcOrd="0" destOrd="0" presId="urn:microsoft.com/office/officeart/2018/2/layout/IconVerticalSolidList"/>
    <dgm:cxn modelId="{12D6971D-7F0D-4549-A4D0-C5E7F6754199}" type="presOf" srcId="{9BE2F224-D410-4DB5-A365-50603BDB6F2C}" destId="{72A29C77-05A4-4C57-B6A8-CE04B3B3BB2A}" srcOrd="0" destOrd="0" presId="urn:microsoft.com/office/officeart/2018/2/layout/IconVerticalSolidList"/>
    <dgm:cxn modelId="{F8107D5B-ABEE-4F88-B75D-4D10FE306717}" srcId="{663CE3A7-994D-40D4-845C-5BCA1D961B92}" destId="{9BE2F224-D410-4DB5-A365-50603BDB6F2C}" srcOrd="0" destOrd="0" parTransId="{B39B325F-984D-4D44-8625-18799A0288F4}" sibTransId="{3A646095-2EA2-4171-AABA-4BD0B9979872}"/>
    <dgm:cxn modelId="{1F8F1672-581F-4C44-A05D-3434708CFB91}" srcId="{663CE3A7-994D-40D4-845C-5BCA1D961B92}" destId="{F98CD9D9-DB09-471E-A4D1-D30F089E3D48}" srcOrd="1" destOrd="0" parTransId="{84695D5D-96CB-4C63-81D2-10E6BE8188B4}" sibTransId="{A7D34F3B-B4EF-4F7C-93F0-0B5C1BB22735}"/>
    <dgm:cxn modelId="{C20E1E53-06A3-44A8-930C-095AC628B7AE}" srcId="{663CE3A7-994D-40D4-845C-5BCA1D961B92}" destId="{6F90201B-E6D2-4949-B781-EB489FD01700}" srcOrd="2" destOrd="0" parTransId="{3A439C98-5EEF-4B5B-B723-D985BA601F38}" sibTransId="{1353F535-438D-4B8E-9CFF-C19A8B48E324}"/>
    <dgm:cxn modelId="{B81CE7A1-75F3-4EA7-AF2E-66CB237E9E90}" type="presOf" srcId="{F98CD9D9-DB09-471E-A4D1-D30F089E3D48}" destId="{A316D833-6CB0-4076-915F-A131957F5FB4}" srcOrd="0" destOrd="0" presId="urn:microsoft.com/office/officeart/2018/2/layout/IconVerticalSolidList"/>
    <dgm:cxn modelId="{89C92AC0-CF01-417D-96C4-3D89475DDB02}" type="presOf" srcId="{6F90201B-E6D2-4949-B781-EB489FD01700}" destId="{C04D2329-8C49-4FAE-81F1-62AB24026BEE}" srcOrd="0" destOrd="0" presId="urn:microsoft.com/office/officeart/2018/2/layout/IconVerticalSolidList"/>
    <dgm:cxn modelId="{414947B6-A28A-443B-BFD0-F29F1B5EB45A}" type="presParOf" srcId="{F2CDB8AA-0A99-4554-B75E-DEE50A5F903E}" destId="{4166ECDC-2592-41B9-8326-A127DAEF7359}" srcOrd="0" destOrd="0" presId="urn:microsoft.com/office/officeart/2018/2/layout/IconVerticalSolidList"/>
    <dgm:cxn modelId="{19BFFC43-B602-4491-9222-708CB759615C}" type="presParOf" srcId="{4166ECDC-2592-41B9-8326-A127DAEF7359}" destId="{59D43205-00F4-4324-BBC4-5C66B1B525A4}" srcOrd="0" destOrd="0" presId="urn:microsoft.com/office/officeart/2018/2/layout/IconVerticalSolidList"/>
    <dgm:cxn modelId="{8448C56F-3F1C-46D5-B524-EF80BB64A2C0}" type="presParOf" srcId="{4166ECDC-2592-41B9-8326-A127DAEF7359}" destId="{7B4A59A6-CC05-42EB-9394-E8AEE2F4D16D}" srcOrd="1" destOrd="0" presId="urn:microsoft.com/office/officeart/2018/2/layout/IconVerticalSolidList"/>
    <dgm:cxn modelId="{43DE5537-4ADC-46B0-BF2A-1813B3222F33}" type="presParOf" srcId="{4166ECDC-2592-41B9-8326-A127DAEF7359}" destId="{D5F40C32-FC26-4346-8C14-1C535E806939}" srcOrd="2" destOrd="0" presId="urn:microsoft.com/office/officeart/2018/2/layout/IconVerticalSolidList"/>
    <dgm:cxn modelId="{F316130F-B9DF-406C-B2AF-7C0F19701542}" type="presParOf" srcId="{4166ECDC-2592-41B9-8326-A127DAEF7359}" destId="{72A29C77-05A4-4C57-B6A8-CE04B3B3BB2A}" srcOrd="3" destOrd="0" presId="urn:microsoft.com/office/officeart/2018/2/layout/IconVerticalSolidList"/>
    <dgm:cxn modelId="{119337BC-3846-4A88-873E-8A09C7DBBB79}" type="presParOf" srcId="{F2CDB8AA-0A99-4554-B75E-DEE50A5F903E}" destId="{A23C0BF4-61EB-46F9-979B-1946B52F4D30}" srcOrd="1" destOrd="0" presId="urn:microsoft.com/office/officeart/2018/2/layout/IconVerticalSolidList"/>
    <dgm:cxn modelId="{642BF0C7-96BA-4956-9212-074991E6DC59}" type="presParOf" srcId="{F2CDB8AA-0A99-4554-B75E-DEE50A5F903E}" destId="{A2D335A2-CFA3-4249-B0AA-F882D46E497C}" srcOrd="2" destOrd="0" presId="urn:microsoft.com/office/officeart/2018/2/layout/IconVerticalSolidList"/>
    <dgm:cxn modelId="{A68A5EE0-DE42-4406-93D0-008F8143AAD5}" type="presParOf" srcId="{A2D335A2-CFA3-4249-B0AA-F882D46E497C}" destId="{43BCEA6C-3C77-49BF-9349-7C419E2461ED}" srcOrd="0" destOrd="0" presId="urn:microsoft.com/office/officeart/2018/2/layout/IconVerticalSolidList"/>
    <dgm:cxn modelId="{E65BF193-BAD2-44AB-8D1A-7C996FDEE530}" type="presParOf" srcId="{A2D335A2-CFA3-4249-B0AA-F882D46E497C}" destId="{214FCDA5-06A3-4D80-868B-45FFA374DA17}" srcOrd="1" destOrd="0" presId="urn:microsoft.com/office/officeart/2018/2/layout/IconVerticalSolidList"/>
    <dgm:cxn modelId="{F1A61F16-410B-413F-9703-442BE33A83AD}" type="presParOf" srcId="{A2D335A2-CFA3-4249-B0AA-F882D46E497C}" destId="{C61C31E1-C6C1-4866-AE29-9F3E4C3534BC}" srcOrd="2" destOrd="0" presId="urn:microsoft.com/office/officeart/2018/2/layout/IconVerticalSolidList"/>
    <dgm:cxn modelId="{F2AB3CD2-89DB-4C0A-BAC3-B177196A71B0}" type="presParOf" srcId="{A2D335A2-CFA3-4249-B0AA-F882D46E497C}" destId="{A316D833-6CB0-4076-915F-A131957F5FB4}" srcOrd="3" destOrd="0" presId="urn:microsoft.com/office/officeart/2018/2/layout/IconVerticalSolidList"/>
    <dgm:cxn modelId="{701D55BA-B708-43B6-A782-3D51863676A3}" type="presParOf" srcId="{F2CDB8AA-0A99-4554-B75E-DEE50A5F903E}" destId="{2920DB05-1259-4492-B695-555E8F1C6966}" srcOrd="3" destOrd="0" presId="urn:microsoft.com/office/officeart/2018/2/layout/IconVerticalSolidList"/>
    <dgm:cxn modelId="{DC8FE183-D314-45EC-AE94-EC16CAA21895}" type="presParOf" srcId="{F2CDB8AA-0A99-4554-B75E-DEE50A5F903E}" destId="{0B4E6F44-BD4A-43BB-BD76-3B0B5E53A2FB}" srcOrd="4" destOrd="0" presId="urn:microsoft.com/office/officeart/2018/2/layout/IconVerticalSolidList"/>
    <dgm:cxn modelId="{9329C9C9-D27D-4957-828A-B8BDB4003703}" type="presParOf" srcId="{0B4E6F44-BD4A-43BB-BD76-3B0B5E53A2FB}" destId="{740E3082-0DAC-4141-B9E5-672AEAFB900F}" srcOrd="0" destOrd="0" presId="urn:microsoft.com/office/officeart/2018/2/layout/IconVerticalSolidList"/>
    <dgm:cxn modelId="{6C235E80-5F06-4778-B0BD-522A7BB83FF8}" type="presParOf" srcId="{0B4E6F44-BD4A-43BB-BD76-3B0B5E53A2FB}" destId="{B0A7166C-7B57-4B82-A7AF-E6F699B64BCF}" srcOrd="1" destOrd="0" presId="urn:microsoft.com/office/officeart/2018/2/layout/IconVerticalSolidList"/>
    <dgm:cxn modelId="{DF1A437D-AD9D-4E3E-8B01-DE99201ACE22}" type="presParOf" srcId="{0B4E6F44-BD4A-43BB-BD76-3B0B5E53A2FB}" destId="{BF0C14CB-07A7-4453-9010-713A531AE748}" srcOrd="2" destOrd="0" presId="urn:microsoft.com/office/officeart/2018/2/layout/IconVerticalSolidList"/>
    <dgm:cxn modelId="{F471ED1C-7190-404D-A066-A23F60AFE967}" type="presParOf" srcId="{0B4E6F44-BD4A-43BB-BD76-3B0B5E53A2FB}" destId="{C04D2329-8C49-4FAE-81F1-62AB24026B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066B239-08CC-4198-890C-6F6AFE1AB09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2753308-30C8-4BF9-9648-38DD3F2ECDD9}">
      <dgm:prSet/>
      <dgm:spPr/>
      <dgm:t>
        <a:bodyPr/>
        <a:lstStyle/>
        <a:p>
          <a:r>
            <a:rPr lang="en-GB"/>
            <a:t>Alamoudi, D., Nabney, I. and Crawley, E. (2024). Evaluating the Effectiveness of the SleepTracker App for Detecting Anxiety- and Depression-Related Sleep Disturbances. </a:t>
          </a:r>
          <a:r>
            <a:rPr lang="en-GB" i="1"/>
            <a:t>Sensors</a:t>
          </a:r>
          <a:r>
            <a:rPr lang="en-GB"/>
            <a:t>, [online] 24(3), p.722. doi:https://doi.org/10.3390/s24030722.</a:t>
          </a:r>
          <a:endParaRPr lang="en-US"/>
        </a:p>
      </dgm:t>
    </dgm:pt>
    <dgm:pt modelId="{46C5DA75-9B0C-4039-BF27-72B4DD801E0B}" type="parTrans" cxnId="{39200566-EBFC-4D9F-8944-C8AE568379C4}">
      <dgm:prSet/>
      <dgm:spPr/>
      <dgm:t>
        <a:bodyPr/>
        <a:lstStyle/>
        <a:p>
          <a:endParaRPr lang="en-US"/>
        </a:p>
      </dgm:t>
    </dgm:pt>
    <dgm:pt modelId="{00B6778D-1134-4B5D-9B03-5BBF7944D5A2}" type="sibTrans" cxnId="{39200566-EBFC-4D9F-8944-C8AE568379C4}">
      <dgm:prSet/>
      <dgm:spPr/>
      <dgm:t>
        <a:bodyPr/>
        <a:lstStyle/>
        <a:p>
          <a:endParaRPr lang="en-US"/>
        </a:p>
      </dgm:t>
    </dgm:pt>
    <dgm:pt modelId="{F51B5B16-EC85-404D-8C9C-CE0D1F4154ED}">
      <dgm:prSet/>
      <dgm:spPr/>
      <dgm:t>
        <a:bodyPr/>
        <a:lstStyle/>
        <a:p>
          <a:r>
            <a:rPr lang="en-GB"/>
            <a:t>Almourad, M.B., Alrobai, A., Skinner, T., Hussain, M. and Ali, R. (2021). Digital wellbeing tools through users lens. </a:t>
          </a:r>
          <a:r>
            <a:rPr lang="en-GB" i="1"/>
            <a:t>Technology in Society</a:t>
          </a:r>
          <a:r>
            <a:rPr lang="en-GB"/>
            <a:t>, [online] 67, p.101778. doi:https://doi.org/10.1016/j.techsoc.2021.101778.</a:t>
          </a:r>
          <a:endParaRPr lang="en-US"/>
        </a:p>
      </dgm:t>
    </dgm:pt>
    <dgm:pt modelId="{4CAE2570-A581-4684-AAD0-3608C0267545}" type="parTrans" cxnId="{91F574DD-6AE7-430A-A045-BCF98FDCC2DA}">
      <dgm:prSet/>
      <dgm:spPr/>
      <dgm:t>
        <a:bodyPr/>
        <a:lstStyle/>
        <a:p>
          <a:endParaRPr lang="en-US"/>
        </a:p>
      </dgm:t>
    </dgm:pt>
    <dgm:pt modelId="{D1FC0D7E-AB34-4657-B3AC-F61A3B4EB89F}" type="sibTrans" cxnId="{91F574DD-6AE7-430A-A045-BCF98FDCC2DA}">
      <dgm:prSet/>
      <dgm:spPr/>
      <dgm:t>
        <a:bodyPr/>
        <a:lstStyle/>
        <a:p>
          <a:endParaRPr lang="en-US"/>
        </a:p>
      </dgm:t>
    </dgm:pt>
    <dgm:pt modelId="{7A4BDFCA-5B37-4D56-BA98-932D723F6DA5}">
      <dgm:prSet/>
      <dgm:spPr/>
      <dgm:t>
        <a:bodyPr/>
        <a:lstStyle/>
        <a:p>
          <a:r>
            <a:rPr lang="en-GB"/>
            <a:t>Berman, R. (2025). </a:t>
          </a:r>
          <a:r>
            <a:rPr lang="en-GB" i="1"/>
            <a:t>1 Hour of Screen Time at Bedtime Reduces Sleep by 24 Minutes, Study Finds</a:t>
          </a:r>
          <a:r>
            <a:rPr lang="en-GB"/>
            <a:t>. [online] Healthline. Available at: https://www.healthline.com/health-news/screen-time-bedtime-insomnia-risk [Accessed 9 Dec. 2025].</a:t>
          </a:r>
          <a:endParaRPr lang="en-US"/>
        </a:p>
      </dgm:t>
    </dgm:pt>
    <dgm:pt modelId="{376AA4D2-5256-4243-BF2C-4116F766875A}" type="parTrans" cxnId="{7CF3EA48-4061-48F4-860A-B9FBA1F106B4}">
      <dgm:prSet/>
      <dgm:spPr/>
      <dgm:t>
        <a:bodyPr/>
        <a:lstStyle/>
        <a:p>
          <a:endParaRPr lang="en-US"/>
        </a:p>
      </dgm:t>
    </dgm:pt>
    <dgm:pt modelId="{DB3B0A42-9036-4EB8-AA13-115BBC9786A5}" type="sibTrans" cxnId="{7CF3EA48-4061-48F4-860A-B9FBA1F106B4}">
      <dgm:prSet/>
      <dgm:spPr/>
      <dgm:t>
        <a:bodyPr/>
        <a:lstStyle/>
        <a:p>
          <a:endParaRPr lang="en-US"/>
        </a:p>
      </dgm:t>
    </dgm:pt>
    <dgm:pt modelId="{76EA8CAD-3400-4D89-83AD-5F52C276009C}">
      <dgm:prSet/>
      <dgm:spPr/>
      <dgm:t>
        <a:bodyPr/>
        <a:lstStyle/>
        <a:p>
          <a:r>
            <a:rPr lang="de-AT"/>
            <a:t>Kim, J., Jang, J., Kim, B. and Lee, K.H. (2022). </a:t>
          </a:r>
          <a:r>
            <a:rPr lang="en-GB"/>
            <a:t>Effect of the PRECEDE-PROCEED model on health programs: A systematic review and meta-analysis. </a:t>
          </a:r>
          <a:r>
            <a:rPr lang="en-GB" i="1"/>
            <a:t>Systematic Reviews</a:t>
          </a:r>
          <a:r>
            <a:rPr lang="en-GB"/>
            <a:t>, [online] 11(1). doi:https://doi.org/10.1186/s13643-022-02092-2.</a:t>
          </a:r>
          <a:endParaRPr lang="en-US"/>
        </a:p>
      </dgm:t>
    </dgm:pt>
    <dgm:pt modelId="{B39C058D-2203-46D8-95D4-2D49CB7617C5}" type="parTrans" cxnId="{F2D3BBAF-80FE-48A2-9ACE-5CC370D9D011}">
      <dgm:prSet/>
      <dgm:spPr/>
      <dgm:t>
        <a:bodyPr/>
        <a:lstStyle/>
        <a:p>
          <a:endParaRPr lang="en-US"/>
        </a:p>
      </dgm:t>
    </dgm:pt>
    <dgm:pt modelId="{3CCB44DB-118A-4E1D-AF27-6CE040603702}" type="sibTrans" cxnId="{F2D3BBAF-80FE-48A2-9ACE-5CC370D9D011}">
      <dgm:prSet/>
      <dgm:spPr/>
      <dgm:t>
        <a:bodyPr/>
        <a:lstStyle/>
        <a:p>
          <a:endParaRPr lang="en-US"/>
        </a:p>
      </dgm:t>
    </dgm:pt>
    <dgm:pt modelId="{D963F825-3F21-4092-99EB-15215F6DF058}">
      <dgm:prSet/>
      <dgm:spPr/>
      <dgm:t>
        <a:bodyPr/>
        <a:lstStyle/>
        <a:p>
          <a:r>
            <a:rPr lang="en-GB"/>
            <a:t>Porter, C.M. (2016). Revisiting Precede–Proceed: A leading model for ecological and ethical health promotion. </a:t>
          </a:r>
          <a:r>
            <a:rPr lang="en-GB" i="1"/>
            <a:t>Health Education Journal</a:t>
          </a:r>
          <a:r>
            <a:rPr lang="en-GB"/>
            <a:t>, [online] 75(6), pp.753–764. doi:https://doi.org/10.1177/0017896915619645.</a:t>
          </a:r>
          <a:endParaRPr lang="en-US"/>
        </a:p>
      </dgm:t>
    </dgm:pt>
    <dgm:pt modelId="{CC8B02B6-A6AC-458F-AE1E-12BB77C05AED}" type="parTrans" cxnId="{38C1E21D-F80C-4A10-B593-BF1E0D064577}">
      <dgm:prSet/>
      <dgm:spPr/>
      <dgm:t>
        <a:bodyPr/>
        <a:lstStyle/>
        <a:p>
          <a:endParaRPr lang="en-US"/>
        </a:p>
      </dgm:t>
    </dgm:pt>
    <dgm:pt modelId="{08184CC1-EC7E-4DFC-BF52-855E50BCD6DB}" type="sibTrans" cxnId="{38C1E21D-F80C-4A10-B593-BF1E0D064577}">
      <dgm:prSet/>
      <dgm:spPr/>
      <dgm:t>
        <a:bodyPr/>
        <a:lstStyle/>
        <a:p>
          <a:endParaRPr lang="en-US"/>
        </a:p>
      </dgm:t>
    </dgm:pt>
    <dgm:pt modelId="{6014EF71-B208-4847-BDC1-8B8D8DD9BF00}">
      <dgm:prSet/>
      <dgm:spPr/>
      <dgm:t>
        <a:bodyPr/>
        <a:lstStyle/>
        <a:p>
          <a:r>
            <a:rPr lang="en-GB"/>
            <a:t>Vollert, B., Müller, L., Jacobi, C., Trockel, M. and Beintner, I. (2022). Effectiveness of an app-based short intervention to improve sleep: Randomized Controlled Trial (Preprint). </a:t>
          </a:r>
          <a:r>
            <a:rPr lang="en-GB" i="1"/>
            <a:t>JMIR Mental Health</a:t>
          </a:r>
          <a:r>
            <a:rPr lang="en-GB"/>
            <a:t>, [online] 10. doi:https://doi.org/10.2196/39052.</a:t>
          </a:r>
          <a:endParaRPr lang="en-US"/>
        </a:p>
      </dgm:t>
    </dgm:pt>
    <dgm:pt modelId="{DE65169F-44DA-40F5-AD4D-F84FB68024B5}" type="parTrans" cxnId="{9B0CC224-9791-43F0-99EF-AC2AD56EBEF0}">
      <dgm:prSet/>
      <dgm:spPr/>
      <dgm:t>
        <a:bodyPr/>
        <a:lstStyle/>
        <a:p>
          <a:endParaRPr lang="en-US"/>
        </a:p>
      </dgm:t>
    </dgm:pt>
    <dgm:pt modelId="{EFBEC33F-3E93-4B51-89A7-0F9C2BE02192}" type="sibTrans" cxnId="{9B0CC224-9791-43F0-99EF-AC2AD56EBEF0}">
      <dgm:prSet/>
      <dgm:spPr/>
      <dgm:t>
        <a:bodyPr/>
        <a:lstStyle/>
        <a:p>
          <a:endParaRPr lang="en-US"/>
        </a:p>
      </dgm:t>
    </dgm:pt>
    <dgm:pt modelId="{AF6F3A41-CA63-41F6-9B24-98E944B9059E}">
      <dgm:prSet/>
      <dgm:spPr/>
      <dgm:t>
        <a:bodyPr/>
        <a:lstStyle/>
        <a:p>
          <a:r>
            <a:rPr lang="en-GB"/>
            <a:t>Vu, T.H. and Tagliabue, M. (2025). Active nudging towards digital well-being: reducing excessive screen time on mobile phones and potential improvement for sleep quality. </a:t>
          </a:r>
          <a:r>
            <a:rPr lang="en-GB" i="1"/>
            <a:t>Frontiers in Psychiatry</a:t>
          </a:r>
          <a:r>
            <a:rPr lang="en-GB"/>
            <a:t>, [online] 16. doi:https://doi.org/10.3389/fpsyt.2025.1602997.</a:t>
          </a:r>
          <a:endParaRPr lang="en-US"/>
        </a:p>
      </dgm:t>
    </dgm:pt>
    <dgm:pt modelId="{DEE59BF7-BE89-44CC-8D10-19012DFAB97D}" type="parTrans" cxnId="{1FDE7126-625C-45E6-8534-58E29613244C}">
      <dgm:prSet/>
      <dgm:spPr/>
      <dgm:t>
        <a:bodyPr/>
        <a:lstStyle/>
        <a:p>
          <a:endParaRPr lang="en-US"/>
        </a:p>
      </dgm:t>
    </dgm:pt>
    <dgm:pt modelId="{CBF815CD-7C9B-4DB1-94F7-4E57B9789D93}" type="sibTrans" cxnId="{1FDE7126-625C-45E6-8534-58E29613244C}">
      <dgm:prSet/>
      <dgm:spPr/>
      <dgm:t>
        <a:bodyPr/>
        <a:lstStyle/>
        <a:p>
          <a:endParaRPr lang="en-US"/>
        </a:p>
      </dgm:t>
    </dgm:pt>
    <dgm:pt modelId="{2528FAAE-5226-4DCC-B054-127D7EB6DB41}" type="pres">
      <dgm:prSet presAssocID="{1066B239-08CC-4198-890C-6F6AFE1AB097}" presName="linear" presStyleCnt="0">
        <dgm:presLayoutVars>
          <dgm:animLvl val="lvl"/>
          <dgm:resizeHandles val="exact"/>
        </dgm:presLayoutVars>
      </dgm:prSet>
      <dgm:spPr/>
    </dgm:pt>
    <dgm:pt modelId="{93F7230F-7F2F-4C8A-8F1B-A1E2D1E5B298}" type="pres">
      <dgm:prSet presAssocID="{12753308-30C8-4BF9-9648-38DD3F2ECDD9}" presName="parentText" presStyleLbl="node1" presStyleIdx="0" presStyleCnt="7">
        <dgm:presLayoutVars>
          <dgm:chMax val="0"/>
          <dgm:bulletEnabled val="1"/>
        </dgm:presLayoutVars>
      </dgm:prSet>
      <dgm:spPr/>
    </dgm:pt>
    <dgm:pt modelId="{F22E1A72-49F8-4D1B-9830-33699F69FDDB}" type="pres">
      <dgm:prSet presAssocID="{00B6778D-1134-4B5D-9B03-5BBF7944D5A2}" presName="spacer" presStyleCnt="0"/>
      <dgm:spPr/>
    </dgm:pt>
    <dgm:pt modelId="{07B7438C-8784-4F22-948A-2ED37645BDC5}" type="pres">
      <dgm:prSet presAssocID="{F51B5B16-EC85-404D-8C9C-CE0D1F4154ED}" presName="parentText" presStyleLbl="node1" presStyleIdx="1" presStyleCnt="7">
        <dgm:presLayoutVars>
          <dgm:chMax val="0"/>
          <dgm:bulletEnabled val="1"/>
        </dgm:presLayoutVars>
      </dgm:prSet>
      <dgm:spPr/>
    </dgm:pt>
    <dgm:pt modelId="{F49C333A-6F51-4026-9E3F-37D7E5813A8E}" type="pres">
      <dgm:prSet presAssocID="{D1FC0D7E-AB34-4657-B3AC-F61A3B4EB89F}" presName="spacer" presStyleCnt="0"/>
      <dgm:spPr/>
    </dgm:pt>
    <dgm:pt modelId="{5D304978-6FA6-4656-9B67-1E8CD88DFDEF}" type="pres">
      <dgm:prSet presAssocID="{7A4BDFCA-5B37-4D56-BA98-932D723F6DA5}" presName="parentText" presStyleLbl="node1" presStyleIdx="2" presStyleCnt="7">
        <dgm:presLayoutVars>
          <dgm:chMax val="0"/>
          <dgm:bulletEnabled val="1"/>
        </dgm:presLayoutVars>
      </dgm:prSet>
      <dgm:spPr/>
    </dgm:pt>
    <dgm:pt modelId="{8159F62F-B138-40CB-804F-EB40D54C4B49}" type="pres">
      <dgm:prSet presAssocID="{DB3B0A42-9036-4EB8-AA13-115BBC9786A5}" presName="spacer" presStyleCnt="0"/>
      <dgm:spPr/>
    </dgm:pt>
    <dgm:pt modelId="{64E7BBC6-D0D9-4FF1-A55E-7C066E063C7D}" type="pres">
      <dgm:prSet presAssocID="{76EA8CAD-3400-4D89-83AD-5F52C276009C}" presName="parentText" presStyleLbl="node1" presStyleIdx="3" presStyleCnt="7">
        <dgm:presLayoutVars>
          <dgm:chMax val="0"/>
          <dgm:bulletEnabled val="1"/>
        </dgm:presLayoutVars>
      </dgm:prSet>
      <dgm:spPr/>
    </dgm:pt>
    <dgm:pt modelId="{9AE5C7E1-C0D7-4914-9B99-249AA78CC6FD}" type="pres">
      <dgm:prSet presAssocID="{3CCB44DB-118A-4E1D-AF27-6CE040603702}" presName="spacer" presStyleCnt="0"/>
      <dgm:spPr/>
    </dgm:pt>
    <dgm:pt modelId="{2FADBFEC-B1FD-434F-98F9-3F1FD7807784}" type="pres">
      <dgm:prSet presAssocID="{D963F825-3F21-4092-99EB-15215F6DF058}" presName="parentText" presStyleLbl="node1" presStyleIdx="4" presStyleCnt="7">
        <dgm:presLayoutVars>
          <dgm:chMax val="0"/>
          <dgm:bulletEnabled val="1"/>
        </dgm:presLayoutVars>
      </dgm:prSet>
      <dgm:spPr/>
    </dgm:pt>
    <dgm:pt modelId="{E28A65D8-5E72-4DF2-8274-982310033A1D}" type="pres">
      <dgm:prSet presAssocID="{08184CC1-EC7E-4DFC-BF52-855E50BCD6DB}" presName="spacer" presStyleCnt="0"/>
      <dgm:spPr/>
    </dgm:pt>
    <dgm:pt modelId="{CE811FD1-7854-4C16-B0C5-D2E758A7AD2A}" type="pres">
      <dgm:prSet presAssocID="{6014EF71-B208-4847-BDC1-8B8D8DD9BF00}" presName="parentText" presStyleLbl="node1" presStyleIdx="5" presStyleCnt="7">
        <dgm:presLayoutVars>
          <dgm:chMax val="0"/>
          <dgm:bulletEnabled val="1"/>
        </dgm:presLayoutVars>
      </dgm:prSet>
      <dgm:spPr/>
    </dgm:pt>
    <dgm:pt modelId="{D1076C82-A756-4C24-9B45-F7FBD4538106}" type="pres">
      <dgm:prSet presAssocID="{EFBEC33F-3E93-4B51-89A7-0F9C2BE02192}" presName="spacer" presStyleCnt="0"/>
      <dgm:spPr/>
    </dgm:pt>
    <dgm:pt modelId="{14171ABE-5A82-4D71-BEA9-C0162CEA9CF6}" type="pres">
      <dgm:prSet presAssocID="{AF6F3A41-CA63-41F6-9B24-98E944B9059E}" presName="parentText" presStyleLbl="node1" presStyleIdx="6" presStyleCnt="7">
        <dgm:presLayoutVars>
          <dgm:chMax val="0"/>
          <dgm:bulletEnabled val="1"/>
        </dgm:presLayoutVars>
      </dgm:prSet>
      <dgm:spPr/>
    </dgm:pt>
  </dgm:ptLst>
  <dgm:cxnLst>
    <dgm:cxn modelId="{4E851C0D-FCB0-4041-87C4-85EC5D0AE87F}" type="presOf" srcId="{D963F825-3F21-4092-99EB-15215F6DF058}" destId="{2FADBFEC-B1FD-434F-98F9-3F1FD7807784}" srcOrd="0" destOrd="0" presId="urn:microsoft.com/office/officeart/2005/8/layout/vList2"/>
    <dgm:cxn modelId="{38C1E21D-F80C-4A10-B593-BF1E0D064577}" srcId="{1066B239-08CC-4198-890C-6F6AFE1AB097}" destId="{D963F825-3F21-4092-99EB-15215F6DF058}" srcOrd="4" destOrd="0" parTransId="{CC8B02B6-A6AC-458F-AE1E-12BB77C05AED}" sibTransId="{08184CC1-EC7E-4DFC-BF52-855E50BCD6DB}"/>
    <dgm:cxn modelId="{9B0CC224-9791-43F0-99EF-AC2AD56EBEF0}" srcId="{1066B239-08CC-4198-890C-6F6AFE1AB097}" destId="{6014EF71-B208-4847-BDC1-8B8D8DD9BF00}" srcOrd="5" destOrd="0" parTransId="{DE65169F-44DA-40F5-AD4D-F84FB68024B5}" sibTransId="{EFBEC33F-3E93-4B51-89A7-0F9C2BE02192}"/>
    <dgm:cxn modelId="{1FDE7126-625C-45E6-8534-58E29613244C}" srcId="{1066B239-08CC-4198-890C-6F6AFE1AB097}" destId="{AF6F3A41-CA63-41F6-9B24-98E944B9059E}" srcOrd="6" destOrd="0" parTransId="{DEE59BF7-BE89-44CC-8D10-19012DFAB97D}" sibTransId="{CBF815CD-7C9B-4DB1-94F7-4E57B9789D93}"/>
    <dgm:cxn modelId="{D076613D-8D91-4E49-A05F-38A65B3412C8}" type="presOf" srcId="{6014EF71-B208-4847-BDC1-8B8D8DD9BF00}" destId="{CE811FD1-7854-4C16-B0C5-D2E758A7AD2A}" srcOrd="0" destOrd="0" presId="urn:microsoft.com/office/officeart/2005/8/layout/vList2"/>
    <dgm:cxn modelId="{39200566-EBFC-4D9F-8944-C8AE568379C4}" srcId="{1066B239-08CC-4198-890C-6F6AFE1AB097}" destId="{12753308-30C8-4BF9-9648-38DD3F2ECDD9}" srcOrd="0" destOrd="0" parTransId="{46C5DA75-9B0C-4039-BF27-72B4DD801E0B}" sibTransId="{00B6778D-1134-4B5D-9B03-5BBF7944D5A2}"/>
    <dgm:cxn modelId="{7CF3EA48-4061-48F4-860A-B9FBA1F106B4}" srcId="{1066B239-08CC-4198-890C-6F6AFE1AB097}" destId="{7A4BDFCA-5B37-4D56-BA98-932D723F6DA5}" srcOrd="2" destOrd="0" parTransId="{376AA4D2-5256-4243-BF2C-4116F766875A}" sibTransId="{DB3B0A42-9036-4EB8-AA13-115BBC9786A5}"/>
    <dgm:cxn modelId="{B223664B-6343-441D-B0B9-055E12178709}" type="presOf" srcId="{7A4BDFCA-5B37-4D56-BA98-932D723F6DA5}" destId="{5D304978-6FA6-4656-9B67-1E8CD88DFDEF}" srcOrd="0" destOrd="0" presId="urn:microsoft.com/office/officeart/2005/8/layout/vList2"/>
    <dgm:cxn modelId="{3E051857-4D8B-4721-B543-6BE759F44B23}" type="presOf" srcId="{AF6F3A41-CA63-41F6-9B24-98E944B9059E}" destId="{14171ABE-5A82-4D71-BEA9-C0162CEA9CF6}" srcOrd="0" destOrd="0" presId="urn:microsoft.com/office/officeart/2005/8/layout/vList2"/>
    <dgm:cxn modelId="{78B18278-2E9B-4941-8918-0871A7B97929}" type="presOf" srcId="{1066B239-08CC-4198-890C-6F6AFE1AB097}" destId="{2528FAAE-5226-4DCC-B054-127D7EB6DB41}" srcOrd="0" destOrd="0" presId="urn:microsoft.com/office/officeart/2005/8/layout/vList2"/>
    <dgm:cxn modelId="{F2D3BBAF-80FE-48A2-9ACE-5CC370D9D011}" srcId="{1066B239-08CC-4198-890C-6F6AFE1AB097}" destId="{76EA8CAD-3400-4D89-83AD-5F52C276009C}" srcOrd="3" destOrd="0" parTransId="{B39C058D-2203-46D8-95D4-2D49CB7617C5}" sibTransId="{3CCB44DB-118A-4E1D-AF27-6CE040603702}"/>
    <dgm:cxn modelId="{C09A8CCE-10FE-46DD-AEA2-3006F44D79EF}" type="presOf" srcId="{12753308-30C8-4BF9-9648-38DD3F2ECDD9}" destId="{93F7230F-7F2F-4C8A-8F1B-A1E2D1E5B298}" srcOrd="0" destOrd="0" presId="urn:microsoft.com/office/officeart/2005/8/layout/vList2"/>
    <dgm:cxn modelId="{C458B5D8-4E2E-4647-91B8-73D95D25DE88}" type="presOf" srcId="{F51B5B16-EC85-404D-8C9C-CE0D1F4154ED}" destId="{07B7438C-8784-4F22-948A-2ED37645BDC5}" srcOrd="0" destOrd="0" presId="urn:microsoft.com/office/officeart/2005/8/layout/vList2"/>
    <dgm:cxn modelId="{91F574DD-6AE7-430A-A045-BCF98FDCC2DA}" srcId="{1066B239-08CC-4198-890C-6F6AFE1AB097}" destId="{F51B5B16-EC85-404D-8C9C-CE0D1F4154ED}" srcOrd="1" destOrd="0" parTransId="{4CAE2570-A581-4684-AAD0-3608C0267545}" sibTransId="{D1FC0D7E-AB34-4657-B3AC-F61A3B4EB89F}"/>
    <dgm:cxn modelId="{6AF7F0F3-3DF9-439D-BC81-670F8F511F63}" type="presOf" srcId="{76EA8CAD-3400-4D89-83AD-5F52C276009C}" destId="{64E7BBC6-D0D9-4FF1-A55E-7C066E063C7D}" srcOrd="0" destOrd="0" presId="urn:microsoft.com/office/officeart/2005/8/layout/vList2"/>
    <dgm:cxn modelId="{960256D7-E8A8-4EFD-A9A1-59144D1A2A4D}" type="presParOf" srcId="{2528FAAE-5226-4DCC-B054-127D7EB6DB41}" destId="{93F7230F-7F2F-4C8A-8F1B-A1E2D1E5B298}" srcOrd="0" destOrd="0" presId="urn:microsoft.com/office/officeart/2005/8/layout/vList2"/>
    <dgm:cxn modelId="{DECFE0DB-AD7B-4B10-AAC0-8AA6132791F5}" type="presParOf" srcId="{2528FAAE-5226-4DCC-B054-127D7EB6DB41}" destId="{F22E1A72-49F8-4D1B-9830-33699F69FDDB}" srcOrd="1" destOrd="0" presId="urn:microsoft.com/office/officeart/2005/8/layout/vList2"/>
    <dgm:cxn modelId="{3C8615F7-64CA-4643-846B-C42A9DB02016}" type="presParOf" srcId="{2528FAAE-5226-4DCC-B054-127D7EB6DB41}" destId="{07B7438C-8784-4F22-948A-2ED37645BDC5}" srcOrd="2" destOrd="0" presId="urn:microsoft.com/office/officeart/2005/8/layout/vList2"/>
    <dgm:cxn modelId="{5A58B413-C518-4329-8AD2-15C2E7A98372}" type="presParOf" srcId="{2528FAAE-5226-4DCC-B054-127D7EB6DB41}" destId="{F49C333A-6F51-4026-9E3F-37D7E5813A8E}" srcOrd="3" destOrd="0" presId="urn:microsoft.com/office/officeart/2005/8/layout/vList2"/>
    <dgm:cxn modelId="{F91A1809-DDFC-48E2-8A3D-125FF2F6BDC3}" type="presParOf" srcId="{2528FAAE-5226-4DCC-B054-127D7EB6DB41}" destId="{5D304978-6FA6-4656-9B67-1E8CD88DFDEF}" srcOrd="4" destOrd="0" presId="urn:microsoft.com/office/officeart/2005/8/layout/vList2"/>
    <dgm:cxn modelId="{B9709CDB-F4E5-4B14-A9DD-0E8C9BF6C435}" type="presParOf" srcId="{2528FAAE-5226-4DCC-B054-127D7EB6DB41}" destId="{8159F62F-B138-40CB-804F-EB40D54C4B49}" srcOrd="5" destOrd="0" presId="urn:microsoft.com/office/officeart/2005/8/layout/vList2"/>
    <dgm:cxn modelId="{BB76033D-C057-46B0-BE1E-4FE4E9A4E9A2}" type="presParOf" srcId="{2528FAAE-5226-4DCC-B054-127D7EB6DB41}" destId="{64E7BBC6-D0D9-4FF1-A55E-7C066E063C7D}" srcOrd="6" destOrd="0" presId="urn:microsoft.com/office/officeart/2005/8/layout/vList2"/>
    <dgm:cxn modelId="{079FEE9A-96D3-4E61-B55C-8357C7C0D858}" type="presParOf" srcId="{2528FAAE-5226-4DCC-B054-127D7EB6DB41}" destId="{9AE5C7E1-C0D7-4914-9B99-249AA78CC6FD}" srcOrd="7" destOrd="0" presId="urn:microsoft.com/office/officeart/2005/8/layout/vList2"/>
    <dgm:cxn modelId="{1494E3AF-8680-436D-A766-20F20B5AF2EF}" type="presParOf" srcId="{2528FAAE-5226-4DCC-B054-127D7EB6DB41}" destId="{2FADBFEC-B1FD-434F-98F9-3F1FD7807784}" srcOrd="8" destOrd="0" presId="urn:microsoft.com/office/officeart/2005/8/layout/vList2"/>
    <dgm:cxn modelId="{07D87561-2F5A-4F5F-8DCB-766C98ECE2D5}" type="presParOf" srcId="{2528FAAE-5226-4DCC-B054-127D7EB6DB41}" destId="{E28A65D8-5E72-4DF2-8274-982310033A1D}" srcOrd="9" destOrd="0" presId="urn:microsoft.com/office/officeart/2005/8/layout/vList2"/>
    <dgm:cxn modelId="{AD0FC85B-8827-4971-BEEF-EE3FA964B924}" type="presParOf" srcId="{2528FAAE-5226-4DCC-B054-127D7EB6DB41}" destId="{CE811FD1-7854-4C16-B0C5-D2E758A7AD2A}" srcOrd="10" destOrd="0" presId="urn:microsoft.com/office/officeart/2005/8/layout/vList2"/>
    <dgm:cxn modelId="{46CE696B-D871-4AB6-A262-155365950CA2}" type="presParOf" srcId="{2528FAAE-5226-4DCC-B054-127D7EB6DB41}" destId="{D1076C82-A756-4C24-9B45-F7FBD4538106}" srcOrd="11" destOrd="0" presId="urn:microsoft.com/office/officeart/2005/8/layout/vList2"/>
    <dgm:cxn modelId="{015FEE1D-5CE6-4375-A1A9-0B72D9071CE5}" type="presParOf" srcId="{2528FAAE-5226-4DCC-B054-127D7EB6DB41}" destId="{14171ABE-5A82-4D71-BEA9-C0162CEA9CF6}"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BA9C17C-69DD-43F1-B2E1-3885D3517616}"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IN"/>
        </a:p>
      </dgm:t>
    </dgm:pt>
    <dgm:pt modelId="{C823794C-2FA5-4D7A-BF49-1077181CC122}">
      <dgm:prSet custT="1"/>
      <dgm:spPr/>
      <dgm:t>
        <a:bodyPr/>
        <a:lstStyle/>
        <a:p>
          <a:r>
            <a:rPr lang="en-US" sz="1800" b="1" dirty="0">
              <a:solidFill>
                <a:schemeClr val="tx1"/>
              </a:solidFill>
            </a:rPr>
            <a:t>Device variation:</a:t>
          </a:r>
          <a:r>
            <a:rPr lang="en-US" sz="1800" dirty="0">
              <a:solidFill>
                <a:schemeClr val="tx1"/>
              </a:solidFill>
            </a:rPr>
            <a:t> Different sensors, operating systems and screen </a:t>
          </a:r>
          <a:r>
            <a:rPr lang="en-US" sz="1800" dirty="0" err="1">
              <a:solidFill>
                <a:schemeClr val="tx1"/>
              </a:solidFill>
            </a:rPr>
            <a:t>behaviours</a:t>
          </a:r>
          <a:r>
            <a:rPr lang="en-US" sz="1800" dirty="0">
              <a:solidFill>
                <a:schemeClr val="tx1"/>
              </a:solidFill>
            </a:rPr>
            <a:t> lead to inconsistent tracking accuracy and user experience (Firth et al., 2021).</a:t>
          </a:r>
          <a:endParaRPr lang="en-IN" sz="1800" dirty="0">
            <a:solidFill>
              <a:schemeClr val="tx1"/>
            </a:solidFill>
          </a:endParaRPr>
        </a:p>
      </dgm:t>
    </dgm:pt>
    <dgm:pt modelId="{08E07171-ABEB-4D36-BAD1-CA5E057CA7AD}" type="parTrans" cxnId="{BB9830DF-91A6-4A03-B13D-C389ED3B6A4A}">
      <dgm:prSet/>
      <dgm:spPr/>
      <dgm:t>
        <a:bodyPr/>
        <a:lstStyle/>
        <a:p>
          <a:endParaRPr lang="en-IN"/>
        </a:p>
      </dgm:t>
    </dgm:pt>
    <dgm:pt modelId="{CDDE2BF2-6CBC-4644-A8FC-B5ACF9128FB5}" type="sibTrans" cxnId="{BB9830DF-91A6-4A03-B13D-C389ED3B6A4A}">
      <dgm:prSet/>
      <dgm:spPr/>
      <dgm:t>
        <a:bodyPr/>
        <a:lstStyle/>
        <a:p>
          <a:endParaRPr lang="en-IN"/>
        </a:p>
      </dgm:t>
    </dgm:pt>
    <dgm:pt modelId="{A0B843C8-B320-4648-9AB2-74E9582D5DF4}">
      <dgm:prSet/>
      <dgm:spPr/>
      <dgm:t>
        <a:bodyPr/>
        <a:lstStyle/>
        <a:p>
          <a:r>
            <a:rPr lang="en-US" b="1" dirty="0">
              <a:solidFill>
                <a:schemeClr val="tx1"/>
              </a:solidFill>
            </a:rPr>
            <a:t>High battery drain:</a:t>
          </a:r>
          <a:r>
            <a:rPr lang="en-US" dirty="0">
              <a:solidFill>
                <a:schemeClr val="tx1"/>
              </a:solidFill>
            </a:rPr>
            <a:t> Continuous monitoring and background processes may discourage long-term use (Doherty and Doherty, 2018).</a:t>
          </a:r>
          <a:endParaRPr lang="en-IN" dirty="0">
            <a:solidFill>
              <a:schemeClr val="tx1"/>
            </a:solidFill>
          </a:endParaRPr>
        </a:p>
      </dgm:t>
    </dgm:pt>
    <dgm:pt modelId="{B9585D17-716C-4609-844B-647EFB296901}" type="parTrans" cxnId="{9C8533F7-3BC6-475C-8A7E-C0CC2FE9B0D2}">
      <dgm:prSet/>
      <dgm:spPr/>
      <dgm:t>
        <a:bodyPr/>
        <a:lstStyle/>
        <a:p>
          <a:endParaRPr lang="en-IN"/>
        </a:p>
      </dgm:t>
    </dgm:pt>
    <dgm:pt modelId="{011B876A-E4F9-428C-AC8E-5E391DB9ACDC}" type="sibTrans" cxnId="{9C8533F7-3BC6-475C-8A7E-C0CC2FE9B0D2}">
      <dgm:prSet/>
      <dgm:spPr/>
      <dgm:t>
        <a:bodyPr/>
        <a:lstStyle/>
        <a:p>
          <a:endParaRPr lang="en-IN"/>
        </a:p>
      </dgm:t>
    </dgm:pt>
    <dgm:pt modelId="{05A25E02-3647-40A0-9E37-09DDCA819720}">
      <dgm:prSet/>
      <dgm:spPr/>
      <dgm:t>
        <a:bodyPr/>
        <a:lstStyle/>
        <a:p>
          <a:r>
            <a:rPr lang="en-US" b="1" dirty="0">
              <a:solidFill>
                <a:schemeClr val="tx1"/>
              </a:solidFill>
            </a:rPr>
            <a:t>Internet dependence:</a:t>
          </a:r>
          <a:r>
            <a:rPr lang="en-US" dirty="0">
              <a:solidFill>
                <a:schemeClr val="tx1"/>
              </a:solidFill>
            </a:rPr>
            <a:t> AI processing and data syncing require stable internet access, which is not available to all young adults (Ofcom, 2023).</a:t>
          </a:r>
          <a:endParaRPr lang="en-IN" dirty="0">
            <a:solidFill>
              <a:schemeClr val="tx1"/>
            </a:solidFill>
          </a:endParaRPr>
        </a:p>
      </dgm:t>
    </dgm:pt>
    <dgm:pt modelId="{3F3F8389-2481-464C-8126-BB5AB85CD471}" type="parTrans" cxnId="{B7BFF385-AC4A-49AB-9CE0-D5FD68BCB6BB}">
      <dgm:prSet/>
      <dgm:spPr/>
      <dgm:t>
        <a:bodyPr/>
        <a:lstStyle/>
        <a:p>
          <a:endParaRPr lang="en-IN"/>
        </a:p>
      </dgm:t>
    </dgm:pt>
    <dgm:pt modelId="{432A2CD9-90A3-4969-9F56-CFFDB39CA445}" type="sibTrans" cxnId="{B7BFF385-AC4A-49AB-9CE0-D5FD68BCB6BB}">
      <dgm:prSet/>
      <dgm:spPr/>
      <dgm:t>
        <a:bodyPr/>
        <a:lstStyle/>
        <a:p>
          <a:endParaRPr lang="en-IN"/>
        </a:p>
      </dgm:t>
    </dgm:pt>
    <dgm:pt modelId="{1596793E-8A03-4E29-A04A-6F71C11E2B35}">
      <dgm:prSet/>
      <dgm:spPr/>
      <dgm:t>
        <a:bodyPr/>
        <a:lstStyle/>
        <a:p>
          <a:r>
            <a:rPr lang="en-US" b="1" dirty="0">
              <a:solidFill>
                <a:schemeClr val="tx1"/>
              </a:solidFill>
            </a:rPr>
            <a:t>Sensor limitations:</a:t>
          </a:r>
          <a:r>
            <a:rPr lang="en-US" dirty="0">
              <a:solidFill>
                <a:schemeClr val="tx1"/>
              </a:solidFill>
            </a:rPr>
            <a:t> Poor accuracy in light or movement detection may damage user trust and lead to disengagement (Firth et al., 2021).</a:t>
          </a:r>
          <a:endParaRPr lang="en-IN" dirty="0">
            <a:solidFill>
              <a:schemeClr val="tx1"/>
            </a:solidFill>
          </a:endParaRPr>
        </a:p>
      </dgm:t>
    </dgm:pt>
    <dgm:pt modelId="{1A8CDC1E-DA26-4A30-B4F0-307B37253859}" type="parTrans" cxnId="{95140602-0191-48E0-956D-6F06B7D166C7}">
      <dgm:prSet/>
      <dgm:spPr/>
      <dgm:t>
        <a:bodyPr/>
        <a:lstStyle/>
        <a:p>
          <a:endParaRPr lang="en-IN"/>
        </a:p>
      </dgm:t>
    </dgm:pt>
    <dgm:pt modelId="{637047E2-9407-4E09-98FF-E27523723194}" type="sibTrans" cxnId="{95140602-0191-48E0-956D-6F06B7D166C7}">
      <dgm:prSet/>
      <dgm:spPr/>
      <dgm:t>
        <a:bodyPr/>
        <a:lstStyle/>
        <a:p>
          <a:endParaRPr lang="en-IN"/>
        </a:p>
      </dgm:t>
    </dgm:pt>
    <dgm:pt modelId="{5735959E-8E3A-4FBE-A0CE-A28364D77AE9}" type="pres">
      <dgm:prSet presAssocID="{DBA9C17C-69DD-43F1-B2E1-3885D3517616}" presName="Name0" presStyleCnt="0">
        <dgm:presLayoutVars>
          <dgm:chPref val="3"/>
          <dgm:dir/>
          <dgm:animLvl val="lvl"/>
          <dgm:resizeHandles/>
        </dgm:presLayoutVars>
      </dgm:prSet>
      <dgm:spPr/>
    </dgm:pt>
    <dgm:pt modelId="{C022BEEE-2586-4960-B1D5-9B950BF8ABD2}" type="pres">
      <dgm:prSet presAssocID="{C823794C-2FA5-4D7A-BF49-1077181CC122}" presName="horFlow" presStyleCnt="0"/>
      <dgm:spPr/>
    </dgm:pt>
    <dgm:pt modelId="{F53B942F-0E36-4535-84B1-72DD083744A4}" type="pres">
      <dgm:prSet presAssocID="{C823794C-2FA5-4D7A-BF49-1077181CC122}" presName="bigChev" presStyleLbl="node1" presStyleIdx="0" presStyleCnt="4" custScaleX="224398"/>
      <dgm:spPr/>
    </dgm:pt>
    <dgm:pt modelId="{404C5E28-D6A9-4FD9-B411-E2FCE5893F08}" type="pres">
      <dgm:prSet presAssocID="{C823794C-2FA5-4D7A-BF49-1077181CC122}" presName="vSp" presStyleCnt="0"/>
      <dgm:spPr/>
    </dgm:pt>
    <dgm:pt modelId="{26D94934-A7F6-426E-BAC9-051FB0663AFD}" type="pres">
      <dgm:prSet presAssocID="{A0B843C8-B320-4648-9AB2-74E9582D5DF4}" presName="horFlow" presStyleCnt="0"/>
      <dgm:spPr/>
    </dgm:pt>
    <dgm:pt modelId="{F01C4345-1613-459C-AE84-86B31B8DCD29}" type="pres">
      <dgm:prSet presAssocID="{A0B843C8-B320-4648-9AB2-74E9582D5DF4}" presName="bigChev" presStyleLbl="node1" presStyleIdx="1" presStyleCnt="4" custScaleX="228008" custScaleY="101185" custLinFactNeighborX="-860" custLinFactNeighborY="-4364"/>
      <dgm:spPr/>
    </dgm:pt>
    <dgm:pt modelId="{7BD48B25-89FA-4E2D-8CDF-96A42FD1E374}" type="pres">
      <dgm:prSet presAssocID="{A0B843C8-B320-4648-9AB2-74E9582D5DF4}" presName="vSp" presStyleCnt="0"/>
      <dgm:spPr/>
    </dgm:pt>
    <dgm:pt modelId="{05079BCB-1E6D-4B40-8EE0-4C7895572517}" type="pres">
      <dgm:prSet presAssocID="{05A25E02-3647-40A0-9E37-09DDCA819720}" presName="horFlow" presStyleCnt="0"/>
      <dgm:spPr/>
    </dgm:pt>
    <dgm:pt modelId="{7E4E80C0-7134-4D84-B253-2A75528FDE35}" type="pres">
      <dgm:prSet presAssocID="{05A25E02-3647-40A0-9E37-09DDCA819720}" presName="bigChev" presStyleLbl="node1" presStyleIdx="2" presStyleCnt="4" custScaleX="229517"/>
      <dgm:spPr/>
    </dgm:pt>
    <dgm:pt modelId="{FA34563B-83D0-4E80-8E73-4BE40C0C0390}" type="pres">
      <dgm:prSet presAssocID="{05A25E02-3647-40A0-9E37-09DDCA819720}" presName="vSp" presStyleCnt="0"/>
      <dgm:spPr/>
    </dgm:pt>
    <dgm:pt modelId="{CA69103F-82A6-442F-A6C4-500FE9FA0D7D}" type="pres">
      <dgm:prSet presAssocID="{1596793E-8A03-4E29-A04A-6F71C11E2B35}" presName="horFlow" presStyleCnt="0"/>
      <dgm:spPr/>
    </dgm:pt>
    <dgm:pt modelId="{3149123C-FD58-4FDB-B786-B1618E768319}" type="pres">
      <dgm:prSet presAssocID="{1596793E-8A03-4E29-A04A-6F71C11E2B35}" presName="bigChev" presStyleLbl="node1" presStyleIdx="3" presStyleCnt="4" custScaleX="228093"/>
      <dgm:spPr/>
    </dgm:pt>
  </dgm:ptLst>
  <dgm:cxnLst>
    <dgm:cxn modelId="{95140602-0191-48E0-956D-6F06B7D166C7}" srcId="{DBA9C17C-69DD-43F1-B2E1-3885D3517616}" destId="{1596793E-8A03-4E29-A04A-6F71C11E2B35}" srcOrd="3" destOrd="0" parTransId="{1A8CDC1E-DA26-4A30-B4F0-307B37253859}" sibTransId="{637047E2-9407-4E09-98FF-E27523723194}"/>
    <dgm:cxn modelId="{28336B22-67F1-44C4-9528-D085F63180E9}" type="presOf" srcId="{05A25E02-3647-40A0-9E37-09DDCA819720}" destId="{7E4E80C0-7134-4D84-B253-2A75528FDE35}" srcOrd="0" destOrd="0" presId="urn:microsoft.com/office/officeart/2005/8/layout/lProcess3"/>
    <dgm:cxn modelId="{98412D33-9556-42C3-89A6-7D2463C4B6A7}" type="presOf" srcId="{1596793E-8A03-4E29-A04A-6F71C11E2B35}" destId="{3149123C-FD58-4FDB-B786-B1618E768319}" srcOrd="0" destOrd="0" presId="urn:microsoft.com/office/officeart/2005/8/layout/lProcess3"/>
    <dgm:cxn modelId="{16055A59-7848-47DA-885A-D49068531FB6}" type="presOf" srcId="{C823794C-2FA5-4D7A-BF49-1077181CC122}" destId="{F53B942F-0E36-4535-84B1-72DD083744A4}" srcOrd="0" destOrd="0" presId="urn:microsoft.com/office/officeart/2005/8/layout/lProcess3"/>
    <dgm:cxn modelId="{B7BFF385-AC4A-49AB-9CE0-D5FD68BCB6BB}" srcId="{DBA9C17C-69DD-43F1-B2E1-3885D3517616}" destId="{05A25E02-3647-40A0-9E37-09DDCA819720}" srcOrd="2" destOrd="0" parTransId="{3F3F8389-2481-464C-8126-BB5AB85CD471}" sibTransId="{432A2CD9-90A3-4969-9F56-CFFDB39CA445}"/>
    <dgm:cxn modelId="{FFAE29C5-D092-477F-9387-BDBF82922BDE}" type="presOf" srcId="{DBA9C17C-69DD-43F1-B2E1-3885D3517616}" destId="{5735959E-8E3A-4FBE-A0CE-A28364D77AE9}" srcOrd="0" destOrd="0" presId="urn:microsoft.com/office/officeart/2005/8/layout/lProcess3"/>
    <dgm:cxn modelId="{CE1D83CC-A7E4-47A9-9002-9535D0F65348}" type="presOf" srcId="{A0B843C8-B320-4648-9AB2-74E9582D5DF4}" destId="{F01C4345-1613-459C-AE84-86B31B8DCD29}" srcOrd="0" destOrd="0" presId="urn:microsoft.com/office/officeart/2005/8/layout/lProcess3"/>
    <dgm:cxn modelId="{BB9830DF-91A6-4A03-B13D-C389ED3B6A4A}" srcId="{DBA9C17C-69DD-43F1-B2E1-3885D3517616}" destId="{C823794C-2FA5-4D7A-BF49-1077181CC122}" srcOrd="0" destOrd="0" parTransId="{08E07171-ABEB-4D36-BAD1-CA5E057CA7AD}" sibTransId="{CDDE2BF2-6CBC-4644-A8FC-B5ACF9128FB5}"/>
    <dgm:cxn modelId="{9C8533F7-3BC6-475C-8A7E-C0CC2FE9B0D2}" srcId="{DBA9C17C-69DD-43F1-B2E1-3885D3517616}" destId="{A0B843C8-B320-4648-9AB2-74E9582D5DF4}" srcOrd="1" destOrd="0" parTransId="{B9585D17-716C-4609-844B-647EFB296901}" sibTransId="{011B876A-E4F9-428C-AC8E-5E391DB9ACDC}"/>
    <dgm:cxn modelId="{73EEBA57-3B57-417B-9D88-80C57E70E59D}" type="presParOf" srcId="{5735959E-8E3A-4FBE-A0CE-A28364D77AE9}" destId="{C022BEEE-2586-4960-B1D5-9B950BF8ABD2}" srcOrd="0" destOrd="0" presId="urn:microsoft.com/office/officeart/2005/8/layout/lProcess3"/>
    <dgm:cxn modelId="{8E189D06-1947-4A5E-9A00-E33134631F01}" type="presParOf" srcId="{C022BEEE-2586-4960-B1D5-9B950BF8ABD2}" destId="{F53B942F-0E36-4535-84B1-72DD083744A4}" srcOrd="0" destOrd="0" presId="urn:microsoft.com/office/officeart/2005/8/layout/lProcess3"/>
    <dgm:cxn modelId="{B9A654E3-EDF7-4E95-952F-58A652CA12CA}" type="presParOf" srcId="{5735959E-8E3A-4FBE-A0CE-A28364D77AE9}" destId="{404C5E28-D6A9-4FD9-B411-E2FCE5893F08}" srcOrd="1" destOrd="0" presId="urn:microsoft.com/office/officeart/2005/8/layout/lProcess3"/>
    <dgm:cxn modelId="{C58E6F36-C288-49F5-96A9-AE20E73FD704}" type="presParOf" srcId="{5735959E-8E3A-4FBE-A0CE-A28364D77AE9}" destId="{26D94934-A7F6-426E-BAC9-051FB0663AFD}" srcOrd="2" destOrd="0" presId="urn:microsoft.com/office/officeart/2005/8/layout/lProcess3"/>
    <dgm:cxn modelId="{7E9EA437-9612-483B-A68F-B077ADD91D44}" type="presParOf" srcId="{26D94934-A7F6-426E-BAC9-051FB0663AFD}" destId="{F01C4345-1613-459C-AE84-86B31B8DCD29}" srcOrd="0" destOrd="0" presId="urn:microsoft.com/office/officeart/2005/8/layout/lProcess3"/>
    <dgm:cxn modelId="{55283D8F-2E79-4881-8035-DD06E44E8CA2}" type="presParOf" srcId="{5735959E-8E3A-4FBE-A0CE-A28364D77AE9}" destId="{7BD48B25-89FA-4E2D-8CDF-96A42FD1E374}" srcOrd="3" destOrd="0" presId="urn:microsoft.com/office/officeart/2005/8/layout/lProcess3"/>
    <dgm:cxn modelId="{C0D2675C-8043-4483-9A09-2650E069AB3B}" type="presParOf" srcId="{5735959E-8E3A-4FBE-A0CE-A28364D77AE9}" destId="{05079BCB-1E6D-4B40-8EE0-4C7895572517}" srcOrd="4" destOrd="0" presId="urn:microsoft.com/office/officeart/2005/8/layout/lProcess3"/>
    <dgm:cxn modelId="{AD230B64-2B9E-4F6F-8D56-545351CBEC5A}" type="presParOf" srcId="{05079BCB-1E6D-4B40-8EE0-4C7895572517}" destId="{7E4E80C0-7134-4D84-B253-2A75528FDE35}" srcOrd="0" destOrd="0" presId="urn:microsoft.com/office/officeart/2005/8/layout/lProcess3"/>
    <dgm:cxn modelId="{54B6E31E-49DD-40FE-8ADB-F4EF4E997732}" type="presParOf" srcId="{5735959E-8E3A-4FBE-A0CE-A28364D77AE9}" destId="{FA34563B-83D0-4E80-8E73-4BE40C0C0390}" srcOrd="5" destOrd="0" presId="urn:microsoft.com/office/officeart/2005/8/layout/lProcess3"/>
    <dgm:cxn modelId="{54C222B4-26DA-4CA0-A29F-4DFC1E337EDD}" type="presParOf" srcId="{5735959E-8E3A-4FBE-A0CE-A28364D77AE9}" destId="{CA69103F-82A6-442F-A6C4-500FE9FA0D7D}" srcOrd="6" destOrd="0" presId="urn:microsoft.com/office/officeart/2005/8/layout/lProcess3"/>
    <dgm:cxn modelId="{F45BC412-9DDB-47A7-9990-61A450006C91}" type="presParOf" srcId="{CA69103F-82A6-442F-A6C4-500FE9FA0D7D}" destId="{3149123C-FD58-4FDB-B786-B1618E768319}"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D12F80D-130F-42E2-86AA-4FFE5DC9878D}"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A3FCA54C-9058-49C5-ABA8-2084E51CD664}">
      <dgm:prSet/>
      <dgm:spPr/>
      <dgm:t>
        <a:bodyPr/>
        <a:lstStyle/>
        <a:p>
          <a:r>
            <a:rPr lang="en-GB"/>
            <a:t>Increases sleep duration and quality through AI-guided routines (Verma et al., 2023)</a:t>
          </a:r>
          <a:endParaRPr lang="en-US"/>
        </a:p>
      </dgm:t>
    </dgm:pt>
    <dgm:pt modelId="{0D315E8B-23C5-4AAE-8EA1-ECF0F1C1E0D4}" type="parTrans" cxnId="{2908F5FC-1233-42A3-ADCE-9F6D04B0DA32}">
      <dgm:prSet/>
      <dgm:spPr/>
      <dgm:t>
        <a:bodyPr/>
        <a:lstStyle/>
        <a:p>
          <a:endParaRPr lang="en-US"/>
        </a:p>
      </dgm:t>
    </dgm:pt>
    <dgm:pt modelId="{43B8DC36-3A14-4B1F-9521-6C36F628F47D}" type="sibTrans" cxnId="{2908F5FC-1233-42A3-ADCE-9F6D04B0DA32}">
      <dgm:prSet/>
      <dgm:spPr/>
      <dgm:t>
        <a:bodyPr/>
        <a:lstStyle/>
        <a:p>
          <a:endParaRPr lang="en-US"/>
        </a:p>
      </dgm:t>
    </dgm:pt>
    <dgm:pt modelId="{C49D5EA9-7893-471E-AD03-26F996332A36}">
      <dgm:prSet/>
      <dgm:spPr/>
      <dgm:t>
        <a:bodyPr/>
        <a:lstStyle/>
        <a:p>
          <a:r>
            <a:rPr lang="en-GB"/>
            <a:t>Reduces stress and anxiety linked to poor sleep</a:t>
          </a:r>
          <a:endParaRPr lang="en-US"/>
        </a:p>
      </dgm:t>
    </dgm:pt>
    <dgm:pt modelId="{AD3AE293-5C5C-4CC6-BFCA-33F997E02471}" type="parTrans" cxnId="{DF9C6648-C28D-46CE-92C2-5A21492EF892}">
      <dgm:prSet/>
      <dgm:spPr/>
      <dgm:t>
        <a:bodyPr/>
        <a:lstStyle/>
        <a:p>
          <a:endParaRPr lang="en-US"/>
        </a:p>
      </dgm:t>
    </dgm:pt>
    <dgm:pt modelId="{4328C990-F3A6-40A7-9536-B9E3EB2F9C55}" type="sibTrans" cxnId="{DF9C6648-C28D-46CE-92C2-5A21492EF892}">
      <dgm:prSet/>
      <dgm:spPr/>
      <dgm:t>
        <a:bodyPr/>
        <a:lstStyle/>
        <a:p>
          <a:endParaRPr lang="en-US"/>
        </a:p>
      </dgm:t>
    </dgm:pt>
    <dgm:pt modelId="{29C82163-B859-4183-834A-E1820B4DCD93}">
      <dgm:prSet/>
      <dgm:spPr/>
      <dgm:t>
        <a:bodyPr/>
        <a:lstStyle/>
        <a:p>
          <a:r>
            <a:rPr lang="en-GB"/>
            <a:t>Improves daytime alertness and cognitive performance</a:t>
          </a:r>
          <a:endParaRPr lang="en-US"/>
        </a:p>
      </dgm:t>
    </dgm:pt>
    <dgm:pt modelId="{BB58F0A8-EEB0-4F0F-820B-370A9D6BB5D3}" type="parTrans" cxnId="{6D763029-F518-4FBF-9492-14481975248F}">
      <dgm:prSet/>
      <dgm:spPr/>
      <dgm:t>
        <a:bodyPr/>
        <a:lstStyle/>
        <a:p>
          <a:endParaRPr lang="en-US"/>
        </a:p>
      </dgm:t>
    </dgm:pt>
    <dgm:pt modelId="{395E614D-6098-4188-8C14-4AFD7CBD5F7D}" type="sibTrans" cxnId="{6D763029-F518-4FBF-9492-14481975248F}">
      <dgm:prSet/>
      <dgm:spPr/>
      <dgm:t>
        <a:bodyPr/>
        <a:lstStyle/>
        <a:p>
          <a:endParaRPr lang="en-US"/>
        </a:p>
      </dgm:t>
    </dgm:pt>
    <dgm:pt modelId="{E6C2A408-D353-4225-BB8B-CA1D742BF40A}" type="pres">
      <dgm:prSet presAssocID="{AD12F80D-130F-42E2-86AA-4FFE5DC9878D}" presName="linear" presStyleCnt="0">
        <dgm:presLayoutVars>
          <dgm:animLvl val="lvl"/>
          <dgm:resizeHandles val="exact"/>
        </dgm:presLayoutVars>
      </dgm:prSet>
      <dgm:spPr/>
    </dgm:pt>
    <dgm:pt modelId="{5A3D4C82-41FB-46AA-9CF2-3027FB87441C}" type="pres">
      <dgm:prSet presAssocID="{A3FCA54C-9058-49C5-ABA8-2084E51CD664}" presName="parentText" presStyleLbl="node1" presStyleIdx="0" presStyleCnt="3">
        <dgm:presLayoutVars>
          <dgm:chMax val="0"/>
          <dgm:bulletEnabled val="1"/>
        </dgm:presLayoutVars>
      </dgm:prSet>
      <dgm:spPr/>
    </dgm:pt>
    <dgm:pt modelId="{39BA4B84-416B-4BB7-9B2B-C299F17DE5A6}" type="pres">
      <dgm:prSet presAssocID="{43B8DC36-3A14-4B1F-9521-6C36F628F47D}" presName="spacer" presStyleCnt="0"/>
      <dgm:spPr/>
    </dgm:pt>
    <dgm:pt modelId="{8FD2AE3B-ACCC-42FD-B5C3-7EE7D764AAFC}" type="pres">
      <dgm:prSet presAssocID="{C49D5EA9-7893-471E-AD03-26F996332A36}" presName="parentText" presStyleLbl="node1" presStyleIdx="1" presStyleCnt="3">
        <dgm:presLayoutVars>
          <dgm:chMax val="0"/>
          <dgm:bulletEnabled val="1"/>
        </dgm:presLayoutVars>
      </dgm:prSet>
      <dgm:spPr/>
    </dgm:pt>
    <dgm:pt modelId="{F208054C-A03B-48BC-A762-388E3EA2436B}" type="pres">
      <dgm:prSet presAssocID="{4328C990-F3A6-40A7-9536-B9E3EB2F9C55}" presName="spacer" presStyleCnt="0"/>
      <dgm:spPr/>
    </dgm:pt>
    <dgm:pt modelId="{B5243F78-BCB1-4080-9217-A8E20000A1CE}" type="pres">
      <dgm:prSet presAssocID="{29C82163-B859-4183-834A-E1820B4DCD93}" presName="parentText" presStyleLbl="node1" presStyleIdx="2" presStyleCnt="3">
        <dgm:presLayoutVars>
          <dgm:chMax val="0"/>
          <dgm:bulletEnabled val="1"/>
        </dgm:presLayoutVars>
      </dgm:prSet>
      <dgm:spPr/>
    </dgm:pt>
  </dgm:ptLst>
  <dgm:cxnLst>
    <dgm:cxn modelId="{5FEFEC08-F8FF-45E3-A7F2-E3E77EA52C50}" type="presOf" srcId="{C49D5EA9-7893-471E-AD03-26F996332A36}" destId="{8FD2AE3B-ACCC-42FD-B5C3-7EE7D764AAFC}" srcOrd="0" destOrd="0" presId="urn:microsoft.com/office/officeart/2005/8/layout/vList2"/>
    <dgm:cxn modelId="{08C3B717-E5E2-49DC-84D2-157603C0E786}" type="presOf" srcId="{AD12F80D-130F-42E2-86AA-4FFE5DC9878D}" destId="{E6C2A408-D353-4225-BB8B-CA1D742BF40A}" srcOrd="0" destOrd="0" presId="urn:microsoft.com/office/officeart/2005/8/layout/vList2"/>
    <dgm:cxn modelId="{1CC4F11B-CF6F-492E-B7A2-8DAFA0960710}" type="presOf" srcId="{A3FCA54C-9058-49C5-ABA8-2084E51CD664}" destId="{5A3D4C82-41FB-46AA-9CF2-3027FB87441C}" srcOrd="0" destOrd="0" presId="urn:microsoft.com/office/officeart/2005/8/layout/vList2"/>
    <dgm:cxn modelId="{6D763029-F518-4FBF-9492-14481975248F}" srcId="{AD12F80D-130F-42E2-86AA-4FFE5DC9878D}" destId="{29C82163-B859-4183-834A-E1820B4DCD93}" srcOrd="2" destOrd="0" parTransId="{BB58F0A8-EEB0-4F0F-820B-370A9D6BB5D3}" sibTransId="{395E614D-6098-4188-8C14-4AFD7CBD5F7D}"/>
    <dgm:cxn modelId="{DF9C6648-C28D-46CE-92C2-5A21492EF892}" srcId="{AD12F80D-130F-42E2-86AA-4FFE5DC9878D}" destId="{C49D5EA9-7893-471E-AD03-26F996332A36}" srcOrd="1" destOrd="0" parTransId="{AD3AE293-5C5C-4CC6-BFCA-33F997E02471}" sibTransId="{4328C990-F3A6-40A7-9536-B9E3EB2F9C55}"/>
    <dgm:cxn modelId="{876EE083-40DF-4CBB-B92D-52FEEE814174}" type="presOf" srcId="{29C82163-B859-4183-834A-E1820B4DCD93}" destId="{B5243F78-BCB1-4080-9217-A8E20000A1CE}" srcOrd="0" destOrd="0" presId="urn:microsoft.com/office/officeart/2005/8/layout/vList2"/>
    <dgm:cxn modelId="{2908F5FC-1233-42A3-ADCE-9F6D04B0DA32}" srcId="{AD12F80D-130F-42E2-86AA-4FFE5DC9878D}" destId="{A3FCA54C-9058-49C5-ABA8-2084E51CD664}" srcOrd="0" destOrd="0" parTransId="{0D315E8B-23C5-4AAE-8EA1-ECF0F1C1E0D4}" sibTransId="{43B8DC36-3A14-4B1F-9521-6C36F628F47D}"/>
    <dgm:cxn modelId="{31202A77-09FF-4A05-AA59-6AD54D264727}" type="presParOf" srcId="{E6C2A408-D353-4225-BB8B-CA1D742BF40A}" destId="{5A3D4C82-41FB-46AA-9CF2-3027FB87441C}" srcOrd="0" destOrd="0" presId="urn:microsoft.com/office/officeart/2005/8/layout/vList2"/>
    <dgm:cxn modelId="{36456205-2C35-4D2E-A132-2D69C0386478}" type="presParOf" srcId="{E6C2A408-D353-4225-BB8B-CA1D742BF40A}" destId="{39BA4B84-416B-4BB7-9B2B-C299F17DE5A6}" srcOrd="1" destOrd="0" presId="urn:microsoft.com/office/officeart/2005/8/layout/vList2"/>
    <dgm:cxn modelId="{B7612FF2-C8D8-4B21-BA25-DAB13EEA0E53}" type="presParOf" srcId="{E6C2A408-D353-4225-BB8B-CA1D742BF40A}" destId="{8FD2AE3B-ACCC-42FD-B5C3-7EE7D764AAFC}" srcOrd="2" destOrd="0" presId="urn:microsoft.com/office/officeart/2005/8/layout/vList2"/>
    <dgm:cxn modelId="{A614378E-284F-4F6E-9CE2-38ECC75B5709}" type="presParOf" srcId="{E6C2A408-D353-4225-BB8B-CA1D742BF40A}" destId="{F208054C-A03B-48BC-A762-388E3EA2436B}" srcOrd="3" destOrd="0" presId="urn:microsoft.com/office/officeart/2005/8/layout/vList2"/>
    <dgm:cxn modelId="{2811A2DF-1DD2-4736-8760-70E081B0DC92}" type="presParOf" srcId="{E6C2A408-D353-4225-BB8B-CA1D742BF40A}" destId="{B5243F78-BCB1-4080-9217-A8E20000A1C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EB4656A-B612-44DF-97CD-78E4EDBC700C}"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518E15A2-8077-47BD-ACA3-B4EC8636B6B4}">
      <dgm:prSet/>
      <dgm:spPr/>
      <dgm:t>
        <a:bodyPr/>
        <a:lstStyle/>
        <a:p>
          <a:r>
            <a:rPr lang="en-GB"/>
            <a:t>Cuts down on smartphone addiction during late-night use with nudges (Vu and Tagliabue, 2025).</a:t>
          </a:r>
          <a:endParaRPr lang="en-US"/>
        </a:p>
      </dgm:t>
    </dgm:pt>
    <dgm:pt modelId="{E9469643-2EBA-4EB0-8015-91990488232E}" type="parTrans" cxnId="{3B939331-66D5-4554-9512-2BBA1ED8567B}">
      <dgm:prSet/>
      <dgm:spPr/>
      <dgm:t>
        <a:bodyPr/>
        <a:lstStyle/>
        <a:p>
          <a:endParaRPr lang="en-US"/>
        </a:p>
      </dgm:t>
    </dgm:pt>
    <dgm:pt modelId="{889346F7-3A65-4FA6-B8B0-6794ACA74553}" type="sibTrans" cxnId="{3B939331-66D5-4554-9512-2BBA1ED8567B}">
      <dgm:prSet/>
      <dgm:spPr/>
      <dgm:t>
        <a:bodyPr/>
        <a:lstStyle/>
        <a:p>
          <a:endParaRPr lang="en-US"/>
        </a:p>
      </dgm:t>
    </dgm:pt>
    <dgm:pt modelId="{B3CF2E07-E399-47F2-9436-70F7AE7F716D}">
      <dgm:prSet/>
      <dgm:spPr/>
      <dgm:t>
        <a:bodyPr/>
        <a:lstStyle/>
        <a:p>
          <a:r>
            <a:rPr lang="en-GB"/>
            <a:t>Promotes thoughtful and deliberate device utilization.</a:t>
          </a:r>
          <a:endParaRPr lang="en-US"/>
        </a:p>
      </dgm:t>
    </dgm:pt>
    <dgm:pt modelId="{ABF4131A-819F-4BDE-9A21-6B85D4D41E01}" type="parTrans" cxnId="{E0FDB6C9-3942-471B-9149-23F285B0D52A}">
      <dgm:prSet/>
      <dgm:spPr/>
      <dgm:t>
        <a:bodyPr/>
        <a:lstStyle/>
        <a:p>
          <a:endParaRPr lang="en-US"/>
        </a:p>
      </dgm:t>
    </dgm:pt>
    <dgm:pt modelId="{E976FE7D-000D-48F1-A222-E7735F310479}" type="sibTrans" cxnId="{E0FDB6C9-3942-471B-9149-23F285B0D52A}">
      <dgm:prSet/>
      <dgm:spPr/>
      <dgm:t>
        <a:bodyPr/>
        <a:lstStyle/>
        <a:p>
          <a:endParaRPr lang="en-US"/>
        </a:p>
      </dgm:t>
    </dgm:pt>
    <dgm:pt modelId="{77F20E2C-0444-4420-AA7A-0DBB7D1AADCA}">
      <dgm:prSet/>
      <dgm:spPr/>
      <dgm:t>
        <a:bodyPr/>
        <a:lstStyle/>
        <a:p>
          <a:r>
            <a:rPr lang="en-GB"/>
            <a:t>Healthy behaviours are being rewarded through gamification (Ilhan et al., 2022).</a:t>
          </a:r>
          <a:endParaRPr lang="en-US"/>
        </a:p>
      </dgm:t>
    </dgm:pt>
    <dgm:pt modelId="{8F84C383-76C9-4CF0-A932-7D09E8CDD6E9}" type="parTrans" cxnId="{C1E23C3A-EAE6-4BC7-AE93-CBD5895D1432}">
      <dgm:prSet/>
      <dgm:spPr/>
      <dgm:t>
        <a:bodyPr/>
        <a:lstStyle/>
        <a:p>
          <a:endParaRPr lang="en-US"/>
        </a:p>
      </dgm:t>
    </dgm:pt>
    <dgm:pt modelId="{BD131F7D-F86B-47AB-8B39-0C690FFB7275}" type="sibTrans" cxnId="{C1E23C3A-EAE6-4BC7-AE93-CBD5895D1432}">
      <dgm:prSet/>
      <dgm:spPr/>
      <dgm:t>
        <a:bodyPr/>
        <a:lstStyle/>
        <a:p>
          <a:endParaRPr lang="en-US"/>
        </a:p>
      </dgm:t>
    </dgm:pt>
    <dgm:pt modelId="{0FCCD1B1-4383-46EF-800E-A480481C35A3}">
      <dgm:prSet/>
      <dgm:spPr/>
      <dgm:t>
        <a:bodyPr/>
        <a:lstStyle/>
        <a:p>
          <a:r>
            <a:rPr lang="en-GB"/>
            <a:t>Helps the young adult to develop a long-lasting habit.</a:t>
          </a:r>
          <a:endParaRPr lang="en-US"/>
        </a:p>
      </dgm:t>
    </dgm:pt>
    <dgm:pt modelId="{050C25BB-71E2-4593-AB4B-515AE117E80B}" type="parTrans" cxnId="{BB14C964-AD84-4D48-8AB9-FFB7824873BA}">
      <dgm:prSet/>
      <dgm:spPr/>
      <dgm:t>
        <a:bodyPr/>
        <a:lstStyle/>
        <a:p>
          <a:endParaRPr lang="en-US"/>
        </a:p>
      </dgm:t>
    </dgm:pt>
    <dgm:pt modelId="{5613F712-9AC0-4A27-8B55-B4B9D159B620}" type="sibTrans" cxnId="{BB14C964-AD84-4D48-8AB9-FFB7824873BA}">
      <dgm:prSet/>
      <dgm:spPr/>
      <dgm:t>
        <a:bodyPr/>
        <a:lstStyle/>
        <a:p>
          <a:endParaRPr lang="en-US"/>
        </a:p>
      </dgm:t>
    </dgm:pt>
    <dgm:pt modelId="{AD49D453-5DF8-468C-8DE0-F2395CC3C658}" type="pres">
      <dgm:prSet presAssocID="{1EB4656A-B612-44DF-97CD-78E4EDBC700C}" presName="vert0" presStyleCnt="0">
        <dgm:presLayoutVars>
          <dgm:dir/>
          <dgm:animOne val="branch"/>
          <dgm:animLvl val="lvl"/>
        </dgm:presLayoutVars>
      </dgm:prSet>
      <dgm:spPr/>
    </dgm:pt>
    <dgm:pt modelId="{0EBD3EB8-A8A7-4BDB-9671-84975277A4AF}" type="pres">
      <dgm:prSet presAssocID="{518E15A2-8077-47BD-ACA3-B4EC8636B6B4}" presName="thickLine" presStyleLbl="alignNode1" presStyleIdx="0" presStyleCnt="4"/>
      <dgm:spPr/>
    </dgm:pt>
    <dgm:pt modelId="{548FCDDF-C486-4B4A-BA37-901F8B12B5D0}" type="pres">
      <dgm:prSet presAssocID="{518E15A2-8077-47BD-ACA3-B4EC8636B6B4}" presName="horz1" presStyleCnt="0"/>
      <dgm:spPr/>
    </dgm:pt>
    <dgm:pt modelId="{DECFB0C2-039D-4DDA-A46B-0A95044B4FB6}" type="pres">
      <dgm:prSet presAssocID="{518E15A2-8077-47BD-ACA3-B4EC8636B6B4}" presName="tx1" presStyleLbl="revTx" presStyleIdx="0" presStyleCnt="4"/>
      <dgm:spPr/>
    </dgm:pt>
    <dgm:pt modelId="{AD29CA18-8475-46EB-ABFA-B013E124D4CD}" type="pres">
      <dgm:prSet presAssocID="{518E15A2-8077-47BD-ACA3-B4EC8636B6B4}" presName="vert1" presStyleCnt="0"/>
      <dgm:spPr/>
    </dgm:pt>
    <dgm:pt modelId="{4D3AD018-2D92-4AEF-8583-136C54D3FEE7}" type="pres">
      <dgm:prSet presAssocID="{B3CF2E07-E399-47F2-9436-70F7AE7F716D}" presName="thickLine" presStyleLbl="alignNode1" presStyleIdx="1" presStyleCnt="4"/>
      <dgm:spPr/>
    </dgm:pt>
    <dgm:pt modelId="{63C3B40B-A7E0-4102-9CA8-F289299FE58F}" type="pres">
      <dgm:prSet presAssocID="{B3CF2E07-E399-47F2-9436-70F7AE7F716D}" presName="horz1" presStyleCnt="0"/>
      <dgm:spPr/>
    </dgm:pt>
    <dgm:pt modelId="{87E1027D-E95A-44CE-A424-3BAB075187E7}" type="pres">
      <dgm:prSet presAssocID="{B3CF2E07-E399-47F2-9436-70F7AE7F716D}" presName="tx1" presStyleLbl="revTx" presStyleIdx="1" presStyleCnt="4"/>
      <dgm:spPr/>
    </dgm:pt>
    <dgm:pt modelId="{FA090D85-6459-49E2-9514-06033C3F20BB}" type="pres">
      <dgm:prSet presAssocID="{B3CF2E07-E399-47F2-9436-70F7AE7F716D}" presName="vert1" presStyleCnt="0"/>
      <dgm:spPr/>
    </dgm:pt>
    <dgm:pt modelId="{08FA0BA2-D042-4D74-9FD9-724374BCB3DC}" type="pres">
      <dgm:prSet presAssocID="{77F20E2C-0444-4420-AA7A-0DBB7D1AADCA}" presName="thickLine" presStyleLbl="alignNode1" presStyleIdx="2" presStyleCnt="4"/>
      <dgm:spPr/>
    </dgm:pt>
    <dgm:pt modelId="{A380F827-1131-4F95-88D8-7182D69783E8}" type="pres">
      <dgm:prSet presAssocID="{77F20E2C-0444-4420-AA7A-0DBB7D1AADCA}" presName="horz1" presStyleCnt="0"/>
      <dgm:spPr/>
    </dgm:pt>
    <dgm:pt modelId="{1ECDEE1F-9C76-4FA3-A559-7392631B4DD7}" type="pres">
      <dgm:prSet presAssocID="{77F20E2C-0444-4420-AA7A-0DBB7D1AADCA}" presName="tx1" presStyleLbl="revTx" presStyleIdx="2" presStyleCnt="4"/>
      <dgm:spPr/>
    </dgm:pt>
    <dgm:pt modelId="{3B1C7859-E417-4DE0-8BB4-3BB852797BC7}" type="pres">
      <dgm:prSet presAssocID="{77F20E2C-0444-4420-AA7A-0DBB7D1AADCA}" presName="vert1" presStyleCnt="0"/>
      <dgm:spPr/>
    </dgm:pt>
    <dgm:pt modelId="{00047ADF-1F24-44FB-90B9-F1DF14AC7C1F}" type="pres">
      <dgm:prSet presAssocID="{0FCCD1B1-4383-46EF-800E-A480481C35A3}" presName="thickLine" presStyleLbl="alignNode1" presStyleIdx="3" presStyleCnt="4"/>
      <dgm:spPr/>
    </dgm:pt>
    <dgm:pt modelId="{95AD9151-1247-455D-9CFB-14AEF657F2A8}" type="pres">
      <dgm:prSet presAssocID="{0FCCD1B1-4383-46EF-800E-A480481C35A3}" presName="horz1" presStyleCnt="0"/>
      <dgm:spPr/>
    </dgm:pt>
    <dgm:pt modelId="{8FC6C105-F241-49BA-91C6-8FD780842F46}" type="pres">
      <dgm:prSet presAssocID="{0FCCD1B1-4383-46EF-800E-A480481C35A3}" presName="tx1" presStyleLbl="revTx" presStyleIdx="3" presStyleCnt="4"/>
      <dgm:spPr/>
    </dgm:pt>
    <dgm:pt modelId="{ED38EC45-3FE0-45E1-BD44-8812F3D86945}" type="pres">
      <dgm:prSet presAssocID="{0FCCD1B1-4383-46EF-800E-A480481C35A3}" presName="vert1" presStyleCnt="0"/>
      <dgm:spPr/>
    </dgm:pt>
  </dgm:ptLst>
  <dgm:cxnLst>
    <dgm:cxn modelId="{522BE108-243F-4FE4-A47C-25F1B7CF9E78}" type="presOf" srcId="{B3CF2E07-E399-47F2-9436-70F7AE7F716D}" destId="{87E1027D-E95A-44CE-A424-3BAB075187E7}" srcOrd="0" destOrd="0" presId="urn:microsoft.com/office/officeart/2008/layout/LinedList"/>
    <dgm:cxn modelId="{3B939331-66D5-4554-9512-2BBA1ED8567B}" srcId="{1EB4656A-B612-44DF-97CD-78E4EDBC700C}" destId="{518E15A2-8077-47BD-ACA3-B4EC8636B6B4}" srcOrd="0" destOrd="0" parTransId="{E9469643-2EBA-4EB0-8015-91990488232E}" sibTransId="{889346F7-3A65-4FA6-B8B0-6794ACA74553}"/>
    <dgm:cxn modelId="{C1E23C3A-EAE6-4BC7-AE93-CBD5895D1432}" srcId="{1EB4656A-B612-44DF-97CD-78E4EDBC700C}" destId="{77F20E2C-0444-4420-AA7A-0DBB7D1AADCA}" srcOrd="2" destOrd="0" parTransId="{8F84C383-76C9-4CF0-A932-7D09E8CDD6E9}" sibTransId="{BD131F7D-F86B-47AB-8B39-0C690FFB7275}"/>
    <dgm:cxn modelId="{BB14C964-AD84-4D48-8AB9-FFB7824873BA}" srcId="{1EB4656A-B612-44DF-97CD-78E4EDBC700C}" destId="{0FCCD1B1-4383-46EF-800E-A480481C35A3}" srcOrd="3" destOrd="0" parTransId="{050C25BB-71E2-4593-AB4B-515AE117E80B}" sibTransId="{5613F712-9AC0-4A27-8B55-B4B9D159B620}"/>
    <dgm:cxn modelId="{9F48024C-4BF3-463B-84D0-705DCBF3DD3B}" type="presOf" srcId="{77F20E2C-0444-4420-AA7A-0DBB7D1AADCA}" destId="{1ECDEE1F-9C76-4FA3-A559-7392631B4DD7}" srcOrd="0" destOrd="0" presId="urn:microsoft.com/office/officeart/2008/layout/LinedList"/>
    <dgm:cxn modelId="{0E8CE38E-3A9F-477A-9E0A-3B28931C7B15}" type="presOf" srcId="{1EB4656A-B612-44DF-97CD-78E4EDBC700C}" destId="{AD49D453-5DF8-468C-8DE0-F2395CC3C658}" srcOrd="0" destOrd="0" presId="urn:microsoft.com/office/officeart/2008/layout/LinedList"/>
    <dgm:cxn modelId="{A6FD7DA2-C923-49F7-A9C8-FBA672A0B192}" type="presOf" srcId="{0FCCD1B1-4383-46EF-800E-A480481C35A3}" destId="{8FC6C105-F241-49BA-91C6-8FD780842F46}" srcOrd="0" destOrd="0" presId="urn:microsoft.com/office/officeart/2008/layout/LinedList"/>
    <dgm:cxn modelId="{E0FDB6C9-3942-471B-9149-23F285B0D52A}" srcId="{1EB4656A-B612-44DF-97CD-78E4EDBC700C}" destId="{B3CF2E07-E399-47F2-9436-70F7AE7F716D}" srcOrd="1" destOrd="0" parTransId="{ABF4131A-819F-4BDE-9A21-6B85D4D41E01}" sibTransId="{E976FE7D-000D-48F1-A222-E7735F310479}"/>
    <dgm:cxn modelId="{0300E5DB-BBF7-47E2-9D07-22DF1275A75C}" type="presOf" srcId="{518E15A2-8077-47BD-ACA3-B4EC8636B6B4}" destId="{DECFB0C2-039D-4DDA-A46B-0A95044B4FB6}" srcOrd="0" destOrd="0" presId="urn:microsoft.com/office/officeart/2008/layout/LinedList"/>
    <dgm:cxn modelId="{F4941946-C05E-435C-8922-F1AC31C6E7A7}" type="presParOf" srcId="{AD49D453-5DF8-468C-8DE0-F2395CC3C658}" destId="{0EBD3EB8-A8A7-4BDB-9671-84975277A4AF}" srcOrd="0" destOrd="0" presId="urn:microsoft.com/office/officeart/2008/layout/LinedList"/>
    <dgm:cxn modelId="{01F48D31-F985-4869-8088-2FDF834E08AA}" type="presParOf" srcId="{AD49D453-5DF8-468C-8DE0-F2395CC3C658}" destId="{548FCDDF-C486-4B4A-BA37-901F8B12B5D0}" srcOrd="1" destOrd="0" presId="urn:microsoft.com/office/officeart/2008/layout/LinedList"/>
    <dgm:cxn modelId="{10DBE9AD-B00F-4B26-9F9F-AC97B4E3F188}" type="presParOf" srcId="{548FCDDF-C486-4B4A-BA37-901F8B12B5D0}" destId="{DECFB0C2-039D-4DDA-A46B-0A95044B4FB6}" srcOrd="0" destOrd="0" presId="urn:microsoft.com/office/officeart/2008/layout/LinedList"/>
    <dgm:cxn modelId="{D182C034-F976-4263-8FBF-9E2E5E8B452B}" type="presParOf" srcId="{548FCDDF-C486-4B4A-BA37-901F8B12B5D0}" destId="{AD29CA18-8475-46EB-ABFA-B013E124D4CD}" srcOrd="1" destOrd="0" presId="urn:microsoft.com/office/officeart/2008/layout/LinedList"/>
    <dgm:cxn modelId="{C6539AAF-9647-404E-AEEB-93996C49C79E}" type="presParOf" srcId="{AD49D453-5DF8-468C-8DE0-F2395CC3C658}" destId="{4D3AD018-2D92-4AEF-8583-136C54D3FEE7}" srcOrd="2" destOrd="0" presId="urn:microsoft.com/office/officeart/2008/layout/LinedList"/>
    <dgm:cxn modelId="{5562545D-EA4F-4553-B523-1AC458F312DA}" type="presParOf" srcId="{AD49D453-5DF8-468C-8DE0-F2395CC3C658}" destId="{63C3B40B-A7E0-4102-9CA8-F289299FE58F}" srcOrd="3" destOrd="0" presId="urn:microsoft.com/office/officeart/2008/layout/LinedList"/>
    <dgm:cxn modelId="{BEBBCEF7-FB26-40C4-8D0E-9BBF85E8D959}" type="presParOf" srcId="{63C3B40B-A7E0-4102-9CA8-F289299FE58F}" destId="{87E1027D-E95A-44CE-A424-3BAB075187E7}" srcOrd="0" destOrd="0" presId="urn:microsoft.com/office/officeart/2008/layout/LinedList"/>
    <dgm:cxn modelId="{A65AE019-E19A-4705-84A6-D013CFC870E3}" type="presParOf" srcId="{63C3B40B-A7E0-4102-9CA8-F289299FE58F}" destId="{FA090D85-6459-49E2-9514-06033C3F20BB}" srcOrd="1" destOrd="0" presId="urn:microsoft.com/office/officeart/2008/layout/LinedList"/>
    <dgm:cxn modelId="{A10EF5A3-D33E-4D22-A630-DFF5407638E3}" type="presParOf" srcId="{AD49D453-5DF8-468C-8DE0-F2395CC3C658}" destId="{08FA0BA2-D042-4D74-9FD9-724374BCB3DC}" srcOrd="4" destOrd="0" presId="urn:microsoft.com/office/officeart/2008/layout/LinedList"/>
    <dgm:cxn modelId="{4CF03BFE-A02F-460A-9FFC-8FF0A27DAA10}" type="presParOf" srcId="{AD49D453-5DF8-468C-8DE0-F2395CC3C658}" destId="{A380F827-1131-4F95-88D8-7182D69783E8}" srcOrd="5" destOrd="0" presId="urn:microsoft.com/office/officeart/2008/layout/LinedList"/>
    <dgm:cxn modelId="{B88C84FD-A935-4B2B-B62E-4DAF8534C310}" type="presParOf" srcId="{A380F827-1131-4F95-88D8-7182D69783E8}" destId="{1ECDEE1F-9C76-4FA3-A559-7392631B4DD7}" srcOrd="0" destOrd="0" presId="urn:microsoft.com/office/officeart/2008/layout/LinedList"/>
    <dgm:cxn modelId="{51D48797-B38A-43F1-9073-7986691F27B9}" type="presParOf" srcId="{A380F827-1131-4F95-88D8-7182D69783E8}" destId="{3B1C7859-E417-4DE0-8BB4-3BB852797BC7}" srcOrd="1" destOrd="0" presId="urn:microsoft.com/office/officeart/2008/layout/LinedList"/>
    <dgm:cxn modelId="{A37571B2-F70F-4B87-9F62-6DE58B59EF41}" type="presParOf" srcId="{AD49D453-5DF8-468C-8DE0-F2395CC3C658}" destId="{00047ADF-1F24-44FB-90B9-F1DF14AC7C1F}" srcOrd="6" destOrd="0" presId="urn:microsoft.com/office/officeart/2008/layout/LinedList"/>
    <dgm:cxn modelId="{56F0961B-3817-46AC-ACB6-D1781DB43F2D}" type="presParOf" srcId="{AD49D453-5DF8-468C-8DE0-F2395CC3C658}" destId="{95AD9151-1247-455D-9CFB-14AEF657F2A8}" srcOrd="7" destOrd="0" presId="urn:microsoft.com/office/officeart/2008/layout/LinedList"/>
    <dgm:cxn modelId="{1478A647-FA72-4CF2-872A-312E63F65CBE}" type="presParOf" srcId="{95AD9151-1247-455D-9CFB-14AEF657F2A8}" destId="{8FC6C105-F241-49BA-91C6-8FD780842F46}" srcOrd="0" destOrd="0" presId="urn:microsoft.com/office/officeart/2008/layout/LinedList"/>
    <dgm:cxn modelId="{814FED60-6BC2-4EDC-B5F1-8D458FDE9C7E}" type="presParOf" srcId="{95AD9151-1247-455D-9CFB-14AEF657F2A8}" destId="{ED38EC45-3FE0-45E1-BD44-8812F3D8694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2FE06F2-8093-4417-848F-255D1D83AFDD}" type="doc">
      <dgm:prSet loTypeId="urn:microsoft.com/office/officeart/2005/8/layout/process4" loCatId="process" qsTypeId="urn:microsoft.com/office/officeart/2005/8/quickstyle/simple2" qsCatId="simple" csTypeId="urn:microsoft.com/office/officeart/2005/8/colors/accent2_2" csCatId="accent2"/>
      <dgm:spPr/>
      <dgm:t>
        <a:bodyPr/>
        <a:lstStyle/>
        <a:p>
          <a:endParaRPr lang="en-US"/>
        </a:p>
      </dgm:t>
    </dgm:pt>
    <dgm:pt modelId="{EC701AF7-DD9A-495A-8035-925393208E61}">
      <dgm:prSet/>
      <dgm:spPr/>
      <dgm:t>
        <a:bodyPr/>
        <a:lstStyle/>
        <a:p>
          <a:r>
            <a:rPr lang="en-GB"/>
            <a:t>Improves concentration, attention, and mental functioning (Aziz et al., 2025).</a:t>
          </a:r>
          <a:endParaRPr lang="en-US"/>
        </a:p>
      </dgm:t>
    </dgm:pt>
    <dgm:pt modelId="{FD8D3AC0-C413-4C3C-BA12-3FFB4A83E2C1}" type="parTrans" cxnId="{2A5201B5-4D24-40D3-B4A5-EBB8B2813288}">
      <dgm:prSet/>
      <dgm:spPr/>
      <dgm:t>
        <a:bodyPr/>
        <a:lstStyle/>
        <a:p>
          <a:endParaRPr lang="en-US"/>
        </a:p>
      </dgm:t>
    </dgm:pt>
    <dgm:pt modelId="{11D267A3-8C33-433E-9534-F1B0DC785508}" type="sibTrans" cxnId="{2A5201B5-4D24-40D3-B4A5-EBB8B2813288}">
      <dgm:prSet/>
      <dgm:spPr/>
      <dgm:t>
        <a:bodyPr/>
        <a:lstStyle/>
        <a:p>
          <a:endParaRPr lang="en-US"/>
        </a:p>
      </dgm:t>
    </dgm:pt>
    <dgm:pt modelId="{DD71A743-A271-4116-AE14-D1ACF423242E}">
      <dgm:prSet/>
      <dgm:spPr/>
      <dgm:t>
        <a:bodyPr/>
        <a:lstStyle/>
        <a:p>
          <a:r>
            <a:rPr lang="en-GB"/>
            <a:t>Enhances performance and productivity.</a:t>
          </a:r>
          <a:endParaRPr lang="en-US"/>
        </a:p>
      </dgm:t>
    </dgm:pt>
    <dgm:pt modelId="{3AC375E7-DB86-4637-BDB5-75757B8AD8E5}" type="parTrans" cxnId="{45BA5B55-0914-48A1-B876-9DEE78B042D9}">
      <dgm:prSet/>
      <dgm:spPr/>
      <dgm:t>
        <a:bodyPr/>
        <a:lstStyle/>
        <a:p>
          <a:endParaRPr lang="en-US"/>
        </a:p>
      </dgm:t>
    </dgm:pt>
    <dgm:pt modelId="{58FA160A-F12F-4AF7-A252-7AA69D6F18B0}" type="sibTrans" cxnId="{45BA5B55-0914-48A1-B876-9DEE78B042D9}">
      <dgm:prSet/>
      <dgm:spPr/>
      <dgm:t>
        <a:bodyPr/>
        <a:lstStyle/>
        <a:p>
          <a:endParaRPr lang="en-US"/>
        </a:p>
      </dgm:t>
    </dgm:pt>
    <dgm:pt modelId="{985EA27A-42B7-4215-B77C-D92223D66735}">
      <dgm:prSet/>
      <dgm:spPr/>
      <dgm:t>
        <a:bodyPr/>
        <a:lstStyle/>
        <a:p>
          <a:r>
            <a:rPr lang="en-GB"/>
            <a:t>Minimizes work-related absenteeism.</a:t>
          </a:r>
          <a:endParaRPr lang="en-US"/>
        </a:p>
      </dgm:t>
    </dgm:pt>
    <dgm:pt modelId="{D9BE2BBB-0781-405D-A561-BFBBF7280ADB}" type="parTrans" cxnId="{0BB6424A-6EC7-49F6-AD88-92FE68EED666}">
      <dgm:prSet/>
      <dgm:spPr/>
      <dgm:t>
        <a:bodyPr/>
        <a:lstStyle/>
        <a:p>
          <a:endParaRPr lang="en-US"/>
        </a:p>
      </dgm:t>
    </dgm:pt>
    <dgm:pt modelId="{E4EDA2BC-C317-4A7C-816A-B22B270A36D6}" type="sibTrans" cxnId="{0BB6424A-6EC7-49F6-AD88-92FE68EED666}">
      <dgm:prSet/>
      <dgm:spPr/>
      <dgm:t>
        <a:bodyPr/>
        <a:lstStyle/>
        <a:p>
          <a:endParaRPr lang="en-US"/>
        </a:p>
      </dgm:t>
    </dgm:pt>
    <dgm:pt modelId="{CE665973-8354-4D67-84BB-E946BE321CDF}">
      <dgm:prSet/>
      <dgm:spPr/>
      <dgm:t>
        <a:bodyPr/>
        <a:lstStyle/>
        <a:p>
          <a:r>
            <a:rPr lang="en-GB"/>
            <a:t>Favorable to general educational performance, as well as professional output.</a:t>
          </a:r>
          <a:endParaRPr lang="en-US"/>
        </a:p>
      </dgm:t>
    </dgm:pt>
    <dgm:pt modelId="{F575783B-042C-4F5D-90C5-8A28F4A04D33}" type="parTrans" cxnId="{C1D3546F-632B-46D6-A119-99663BFDE587}">
      <dgm:prSet/>
      <dgm:spPr/>
      <dgm:t>
        <a:bodyPr/>
        <a:lstStyle/>
        <a:p>
          <a:endParaRPr lang="en-US"/>
        </a:p>
      </dgm:t>
    </dgm:pt>
    <dgm:pt modelId="{4C30AFD0-E621-4591-9000-311F9ADEE2E6}" type="sibTrans" cxnId="{C1D3546F-632B-46D6-A119-99663BFDE587}">
      <dgm:prSet/>
      <dgm:spPr/>
      <dgm:t>
        <a:bodyPr/>
        <a:lstStyle/>
        <a:p>
          <a:endParaRPr lang="en-US"/>
        </a:p>
      </dgm:t>
    </dgm:pt>
    <dgm:pt modelId="{9B88C898-C80F-4325-A711-DEB4571EFD5E}" type="pres">
      <dgm:prSet presAssocID="{D2FE06F2-8093-4417-848F-255D1D83AFDD}" presName="Name0" presStyleCnt="0">
        <dgm:presLayoutVars>
          <dgm:dir/>
          <dgm:animLvl val="lvl"/>
          <dgm:resizeHandles val="exact"/>
        </dgm:presLayoutVars>
      </dgm:prSet>
      <dgm:spPr/>
    </dgm:pt>
    <dgm:pt modelId="{F4C0162B-069F-4D95-A855-1F57C155058C}" type="pres">
      <dgm:prSet presAssocID="{CE665973-8354-4D67-84BB-E946BE321CDF}" presName="boxAndChildren" presStyleCnt="0"/>
      <dgm:spPr/>
    </dgm:pt>
    <dgm:pt modelId="{B4DB36C2-9B38-4F2A-96A5-9A2A4B235C3F}" type="pres">
      <dgm:prSet presAssocID="{CE665973-8354-4D67-84BB-E946BE321CDF}" presName="parentTextBox" presStyleLbl="node1" presStyleIdx="0" presStyleCnt="4"/>
      <dgm:spPr/>
    </dgm:pt>
    <dgm:pt modelId="{F49F0914-5F4A-4952-9106-D396D188A1A8}" type="pres">
      <dgm:prSet presAssocID="{E4EDA2BC-C317-4A7C-816A-B22B270A36D6}" presName="sp" presStyleCnt="0"/>
      <dgm:spPr/>
    </dgm:pt>
    <dgm:pt modelId="{1EFC8B41-0405-4182-A0EA-DCA848EC650B}" type="pres">
      <dgm:prSet presAssocID="{985EA27A-42B7-4215-B77C-D92223D66735}" presName="arrowAndChildren" presStyleCnt="0"/>
      <dgm:spPr/>
    </dgm:pt>
    <dgm:pt modelId="{7D836726-43F8-4B2C-AC17-4BC850184657}" type="pres">
      <dgm:prSet presAssocID="{985EA27A-42B7-4215-B77C-D92223D66735}" presName="parentTextArrow" presStyleLbl="node1" presStyleIdx="1" presStyleCnt="4"/>
      <dgm:spPr/>
    </dgm:pt>
    <dgm:pt modelId="{DECBC147-7A9A-4E83-83C3-50588AFF51BE}" type="pres">
      <dgm:prSet presAssocID="{58FA160A-F12F-4AF7-A252-7AA69D6F18B0}" presName="sp" presStyleCnt="0"/>
      <dgm:spPr/>
    </dgm:pt>
    <dgm:pt modelId="{6EB73F3E-DCA7-45CB-9ADD-337EF3AEAB98}" type="pres">
      <dgm:prSet presAssocID="{DD71A743-A271-4116-AE14-D1ACF423242E}" presName="arrowAndChildren" presStyleCnt="0"/>
      <dgm:spPr/>
    </dgm:pt>
    <dgm:pt modelId="{B285D525-89AA-40E8-A156-5C361EB65F92}" type="pres">
      <dgm:prSet presAssocID="{DD71A743-A271-4116-AE14-D1ACF423242E}" presName="parentTextArrow" presStyleLbl="node1" presStyleIdx="2" presStyleCnt="4"/>
      <dgm:spPr/>
    </dgm:pt>
    <dgm:pt modelId="{287EF283-E138-4033-A506-9AEF502D5889}" type="pres">
      <dgm:prSet presAssocID="{11D267A3-8C33-433E-9534-F1B0DC785508}" presName="sp" presStyleCnt="0"/>
      <dgm:spPr/>
    </dgm:pt>
    <dgm:pt modelId="{1E945C52-2A79-4813-A769-BBF03B7EE344}" type="pres">
      <dgm:prSet presAssocID="{EC701AF7-DD9A-495A-8035-925393208E61}" presName="arrowAndChildren" presStyleCnt="0"/>
      <dgm:spPr/>
    </dgm:pt>
    <dgm:pt modelId="{AA96EDD4-4741-44CF-A4E7-CADA002FB413}" type="pres">
      <dgm:prSet presAssocID="{EC701AF7-DD9A-495A-8035-925393208E61}" presName="parentTextArrow" presStyleLbl="node1" presStyleIdx="3" presStyleCnt="4"/>
      <dgm:spPr/>
    </dgm:pt>
  </dgm:ptLst>
  <dgm:cxnLst>
    <dgm:cxn modelId="{7BA31B21-E90E-4EDA-91BD-2F4FF6AB9AE3}" type="presOf" srcId="{D2FE06F2-8093-4417-848F-255D1D83AFDD}" destId="{9B88C898-C80F-4325-A711-DEB4571EFD5E}" srcOrd="0" destOrd="0" presId="urn:microsoft.com/office/officeart/2005/8/layout/process4"/>
    <dgm:cxn modelId="{0BB6424A-6EC7-49F6-AD88-92FE68EED666}" srcId="{D2FE06F2-8093-4417-848F-255D1D83AFDD}" destId="{985EA27A-42B7-4215-B77C-D92223D66735}" srcOrd="2" destOrd="0" parTransId="{D9BE2BBB-0781-405D-A561-BFBBF7280ADB}" sibTransId="{E4EDA2BC-C317-4A7C-816A-B22B270A36D6}"/>
    <dgm:cxn modelId="{70CD494B-B798-43E1-BC2A-AB8A0B54436C}" type="presOf" srcId="{EC701AF7-DD9A-495A-8035-925393208E61}" destId="{AA96EDD4-4741-44CF-A4E7-CADA002FB413}" srcOrd="0" destOrd="0" presId="urn:microsoft.com/office/officeart/2005/8/layout/process4"/>
    <dgm:cxn modelId="{AA2D286E-34D3-465D-BA06-05598692CD9A}" type="presOf" srcId="{985EA27A-42B7-4215-B77C-D92223D66735}" destId="{7D836726-43F8-4B2C-AC17-4BC850184657}" srcOrd="0" destOrd="0" presId="urn:microsoft.com/office/officeart/2005/8/layout/process4"/>
    <dgm:cxn modelId="{C1D3546F-632B-46D6-A119-99663BFDE587}" srcId="{D2FE06F2-8093-4417-848F-255D1D83AFDD}" destId="{CE665973-8354-4D67-84BB-E946BE321CDF}" srcOrd="3" destOrd="0" parTransId="{F575783B-042C-4F5D-90C5-8A28F4A04D33}" sibTransId="{4C30AFD0-E621-4591-9000-311F9ADEE2E6}"/>
    <dgm:cxn modelId="{45BA5B55-0914-48A1-B876-9DEE78B042D9}" srcId="{D2FE06F2-8093-4417-848F-255D1D83AFDD}" destId="{DD71A743-A271-4116-AE14-D1ACF423242E}" srcOrd="1" destOrd="0" parTransId="{3AC375E7-DB86-4637-BDB5-75757B8AD8E5}" sibTransId="{58FA160A-F12F-4AF7-A252-7AA69D6F18B0}"/>
    <dgm:cxn modelId="{2A5201B5-4D24-40D3-B4A5-EBB8B2813288}" srcId="{D2FE06F2-8093-4417-848F-255D1D83AFDD}" destId="{EC701AF7-DD9A-495A-8035-925393208E61}" srcOrd="0" destOrd="0" parTransId="{FD8D3AC0-C413-4C3C-BA12-3FFB4A83E2C1}" sibTransId="{11D267A3-8C33-433E-9534-F1B0DC785508}"/>
    <dgm:cxn modelId="{6250CCBB-F4FF-4F24-87D5-455A5AACACA5}" type="presOf" srcId="{DD71A743-A271-4116-AE14-D1ACF423242E}" destId="{B285D525-89AA-40E8-A156-5C361EB65F92}" srcOrd="0" destOrd="0" presId="urn:microsoft.com/office/officeart/2005/8/layout/process4"/>
    <dgm:cxn modelId="{AF2B45F4-1DC4-49B9-83C1-A7F0B98987BE}" type="presOf" srcId="{CE665973-8354-4D67-84BB-E946BE321CDF}" destId="{B4DB36C2-9B38-4F2A-96A5-9A2A4B235C3F}" srcOrd="0" destOrd="0" presId="urn:microsoft.com/office/officeart/2005/8/layout/process4"/>
    <dgm:cxn modelId="{49C671E4-8945-40F2-956D-484B1827F535}" type="presParOf" srcId="{9B88C898-C80F-4325-A711-DEB4571EFD5E}" destId="{F4C0162B-069F-4D95-A855-1F57C155058C}" srcOrd="0" destOrd="0" presId="urn:microsoft.com/office/officeart/2005/8/layout/process4"/>
    <dgm:cxn modelId="{A08E4A37-A19B-43D5-915A-0041F8F1DB8C}" type="presParOf" srcId="{F4C0162B-069F-4D95-A855-1F57C155058C}" destId="{B4DB36C2-9B38-4F2A-96A5-9A2A4B235C3F}" srcOrd="0" destOrd="0" presId="urn:microsoft.com/office/officeart/2005/8/layout/process4"/>
    <dgm:cxn modelId="{5B8161C7-6F25-4922-9B73-211838B476D4}" type="presParOf" srcId="{9B88C898-C80F-4325-A711-DEB4571EFD5E}" destId="{F49F0914-5F4A-4952-9106-D396D188A1A8}" srcOrd="1" destOrd="0" presId="urn:microsoft.com/office/officeart/2005/8/layout/process4"/>
    <dgm:cxn modelId="{C413C99A-D5E4-4DF3-A362-301029FBAFDD}" type="presParOf" srcId="{9B88C898-C80F-4325-A711-DEB4571EFD5E}" destId="{1EFC8B41-0405-4182-A0EA-DCA848EC650B}" srcOrd="2" destOrd="0" presId="urn:microsoft.com/office/officeart/2005/8/layout/process4"/>
    <dgm:cxn modelId="{4DF4A3BF-6F88-49B2-84D0-75621C5CECF6}" type="presParOf" srcId="{1EFC8B41-0405-4182-A0EA-DCA848EC650B}" destId="{7D836726-43F8-4B2C-AC17-4BC850184657}" srcOrd="0" destOrd="0" presId="urn:microsoft.com/office/officeart/2005/8/layout/process4"/>
    <dgm:cxn modelId="{436024F8-9919-4F92-8B29-39C678B5819E}" type="presParOf" srcId="{9B88C898-C80F-4325-A711-DEB4571EFD5E}" destId="{DECBC147-7A9A-4E83-83C3-50588AFF51BE}" srcOrd="3" destOrd="0" presId="urn:microsoft.com/office/officeart/2005/8/layout/process4"/>
    <dgm:cxn modelId="{B46CF397-9AC7-4692-B79B-3B16E20E9112}" type="presParOf" srcId="{9B88C898-C80F-4325-A711-DEB4571EFD5E}" destId="{6EB73F3E-DCA7-45CB-9ADD-337EF3AEAB98}" srcOrd="4" destOrd="0" presId="urn:microsoft.com/office/officeart/2005/8/layout/process4"/>
    <dgm:cxn modelId="{ADC65ED4-CB33-43B6-A068-C44486E03C59}" type="presParOf" srcId="{6EB73F3E-DCA7-45CB-9ADD-337EF3AEAB98}" destId="{B285D525-89AA-40E8-A156-5C361EB65F92}" srcOrd="0" destOrd="0" presId="urn:microsoft.com/office/officeart/2005/8/layout/process4"/>
    <dgm:cxn modelId="{8E5AD416-AA11-4A51-B104-C3BE7F2E8A8E}" type="presParOf" srcId="{9B88C898-C80F-4325-A711-DEB4571EFD5E}" destId="{287EF283-E138-4033-A506-9AEF502D5889}" srcOrd="5" destOrd="0" presId="urn:microsoft.com/office/officeart/2005/8/layout/process4"/>
    <dgm:cxn modelId="{2B94A5DE-9C62-4309-8FDE-E421CBEDE123}" type="presParOf" srcId="{9B88C898-C80F-4325-A711-DEB4571EFD5E}" destId="{1E945C52-2A79-4813-A769-BBF03B7EE344}" srcOrd="6" destOrd="0" presId="urn:microsoft.com/office/officeart/2005/8/layout/process4"/>
    <dgm:cxn modelId="{B050EE48-DBC7-4B36-B188-C86123F52B64}" type="presParOf" srcId="{1E945C52-2A79-4813-A769-BBF03B7EE344}" destId="{AA96EDD4-4741-44CF-A4E7-CADA002FB413}"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7360F0E-E0B3-475C-B51B-922911BE816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C254816-7090-4D01-B6A0-CCE30D094CB5}">
      <dgm:prSet/>
      <dgm:spPr/>
      <dgm:t>
        <a:bodyPr/>
        <a:lstStyle/>
        <a:p>
          <a:r>
            <a:rPr lang="en-GB"/>
            <a:t>A better mood strengthens human relations.</a:t>
          </a:r>
          <a:endParaRPr lang="en-US"/>
        </a:p>
      </dgm:t>
    </dgm:pt>
    <dgm:pt modelId="{CB30F344-DFE6-4105-AEB8-798421380B28}" type="parTrans" cxnId="{91649751-DD82-4FEF-A628-002A68A34DE9}">
      <dgm:prSet/>
      <dgm:spPr/>
      <dgm:t>
        <a:bodyPr/>
        <a:lstStyle/>
        <a:p>
          <a:endParaRPr lang="en-US"/>
        </a:p>
      </dgm:t>
    </dgm:pt>
    <dgm:pt modelId="{37020333-7DAC-4A25-B955-1CB3B4CEBD16}" type="sibTrans" cxnId="{91649751-DD82-4FEF-A628-002A68A34DE9}">
      <dgm:prSet/>
      <dgm:spPr/>
      <dgm:t>
        <a:bodyPr/>
        <a:lstStyle/>
        <a:p>
          <a:endParaRPr lang="en-US"/>
        </a:p>
      </dgm:t>
    </dgm:pt>
    <dgm:pt modelId="{98CEC7BA-6A21-43A8-B7C5-68F53290D762}">
      <dgm:prSet/>
      <dgm:spPr/>
      <dgm:t>
        <a:bodyPr/>
        <a:lstStyle/>
        <a:p>
          <a:r>
            <a:rPr lang="en-GB"/>
            <a:t>Encourages favorable interpersonal interaction.</a:t>
          </a:r>
          <a:endParaRPr lang="en-US"/>
        </a:p>
      </dgm:t>
    </dgm:pt>
    <dgm:pt modelId="{9E4073E6-92EC-4D15-804F-AF0761D28434}" type="parTrans" cxnId="{8CAF0472-C9D7-4A5A-801F-613B616EA883}">
      <dgm:prSet/>
      <dgm:spPr/>
      <dgm:t>
        <a:bodyPr/>
        <a:lstStyle/>
        <a:p>
          <a:endParaRPr lang="en-US"/>
        </a:p>
      </dgm:t>
    </dgm:pt>
    <dgm:pt modelId="{84B38F3F-C099-4900-BAF2-00BA17696A93}" type="sibTrans" cxnId="{8CAF0472-C9D7-4A5A-801F-613B616EA883}">
      <dgm:prSet/>
      <dgm:spPr/>
      <dgm:t>
        <a:bodyPr/>
        <a:lstStyle/>
        <a:p>
          <a:endParaRPr lang="en-US"/>
        </a:p>
      </dgm:t>
    </dgm:pt>
    <dgm:pt modelId="{29C38AC9-A942-4107-A959-40841C23C2A0}">
      <dgm:prSet/>
      <dgm:spPr/>
      <dgm:t>
        <a:bodyPr/>
        <a:lstStyle/>
        <a:p>
          <a:r>
            <a:rPr lang="en-GB"/>
            <a:t>Promotes healthy sleeping among peers.</a:t>
          </a:r>
          <a:endParaRPr lang="en-US"/>
        </a:p>
      </dgm:t>
    </dgm:pt>
    <dgm:pt modelId="{A0CA3F35-A849-497C-8014-549A4BCC108D}" type="parTrans" cxnId="{062AE9BC-A8D8-41C0-9482-365DC1484433}">
      <dgm:prSet/>
      <dgm:spPr/>
      <dgm:t>
        <a:bodyPr/>
        <a:lstStyle/>
        <a:p>
          <a:endParaRPr lang="en-US"/>
        </a:p>
      </dgm:t>
    </dgm:pt>
    <dgm:pt modelId="{A71E2BC3-E6FA-43D8-A3E6-53B42C8F3F83}" type="sibTrans" cxnId="{062AE9BC-A8D8-41C0-9482-365DC1484433}">
      <dgm:prSet/>
      <dgm:spPr/>
      <dgm:t>
        <a:bodyPr/>
        <a:lstStyle/>
        <a:p>
          <a:endParaRPr lang="en-US"/>
        </a:p>
      </dgm:t>
    </dgm:pt>
    <dgm:pt modelId="{6A7651E6-6A6A-466E-8926-4C277AE384A4}">
      <dgm:prSet/>
      <dgm:spPr/>
      <dgm:t>
        <a:bodyPr/>
        <a:lstStyle/>
        <a:p>
          <a:r>
            <a:rPr lang="en-GB"/>
            <a:t>Minimizes social interferences due to lack of sleep (Simon and Walker, 2018).</a:t>
          </a:r>
          <a:endParaRPr lang="en-US"/>
        </a:p>
      </dgm:t>
    </dgm:pt>
    <dgm:pt modelId="{F9E0E6DD-E94C-4D46-A287-2E33A5622477}" type="parTrans" cxnId="{5373CEA6-518B-4E43-8514-463420FA02B9}">
      <dgm:prSet/>
      <dgm:spPr/>
      <dgm:t>
        <a:bodyPr/>
        <a:lstStyle/>
        <a:p>
          <a:endParaRPr lang="en-US"/>
        </a:p>
      </dgm:t>
    </dgm:pt>
    <dgm:pt modelId="{95D6279D-EFC6-4544-A7B0-2FCD506BF0B7}" type="sibTrans" cxnId="{5373CEA6-518B-4E43-8514-463420FA02B9}">
      <dgm:prSet/>
      <dgm:spPr/>
      <dgm:t>
        <a:bodyPr/>
        <a:lstStyle/>
        <a:p>
          <a:endParaRPr lang="en-US"/>
        </a:p>
      </dgm:t>
    </dgm:pt>
    <dgm:pt modelId="{C1F781C9-810A-4A99-877F-F275ED7572DA}" type="pres">
      <dgm:prSet presAssocID="{97360F0E-E0B3-475C-B51B-922911BE816D}" presName="root" presStyleCnt="0">
        <dgm:presLayoutVars>
          <dgm:dir/>
          <dgm:resizeHandles val="exact"/>
        </dgm:presLayoutVars>
      </dgm:prSet>
      <dgm:spPr/>
    </dgm:pt>
    <dgm:pt modelId="{6C257E95-C4E8-4D97-AAEB-11F725BDF0C4}" type="pres">
      <dgm:prSet presAssocID="{DC254816-7090-4D01-B6A0-CCE30D094CB5}" presName="compNode" presStyleCnt="0"/>
      <dgm:spPr/>
    </dgm:pt>
    <dgm:pt modelId="{631116DD-C408-442D-B440-0CA8887F8D66}" type="pres">
      <dgm:prSet presAssocID="{DC254816-7090-4D01-B6A0-CCE30D094CB5}" presName="bgRect" presStyleLbl="bgShp" presStyleIdx="0" presStyleCnt="4"/>
      <dgm:spPr/>
    </dgm:pt>
    <dgm:pt modelId="{1E379693-1B00-4A85-89C6-EAAD5A54132C}" type="pres">
      <dgm:prSet presAssocID="{DC254816-7090-4D01-B6A0-CCE30D094CB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 Love Face Outline"/>
        </a:ext>
      </dgm:extLst>
    </dgm:pt>
    <dgm:pt modelId="{60021D0B-C113-4C3A-8977-D607DB4923FF}" type="pres">
      <dgm:prSet presAssocID="{DC254816-7090-4D01-B6A0-CCE30D094CB5}" presName="spaceRect" presStyleCnt="0"/>
      <dgm:spPr/>
    </dgm:pt>
    <dgm:pt modelId="{E031F038-6558-4334-B7EB-6438BC662690}" type="pres">
      <dgm:prSet presAssocID="{DC254816-7090-4D01-B6A0-CCE30D094CB5}" presName="parTx" presStyleLbl="revTx" presStyleIdx="0" presStyleCnt="4">
        <dgm:presLayoutVars>
          <dgm:chMax val="0"/>
          <dgm:chPref val="0"/>
        </dgm:presLayoutVars>
      </dgm:prSet>
      <dgm:spPr/>
    </dgm:pt>
    <dgm:pt modelId="{24D8B7A0-8B50-426F-A631-F786AC726C71}" type="pres">
      <dgm:prSet presAssocID="{37020333-7DAC-4A25-B955-1CB3B4CEBD16}" presName="sibTrans" presStyleCnt="0"/>
      <dgm:spPr/>
    </dgm:pt>
    <dgm:pt modelId="{B12BC3BD-5274-4B1B-92A6-8AA9303AF6FF}" type="pres">
      <dgm:prSet presAssocID="{98CEC7BA-6A21-43A8-B7C5-68F53290D762}" presName="compNode" presStyleCnt="0"/>
      <dgm:spPr/>
    </dgm:pt>
    <dgm:pt modelId="{DEB9A238-8A76-4F39-924B-7B86D4168CA6}" type="pres">
      <dgm:prSet presAssocID="{98CEC7BA-6A21-43A8-B7C5-68F53290D762}" presName="bgRect" presStyleLbl="bgShp" presStyleIdx="1" presStyleCnt="4"/>
      <dgm:spPr/>
    </dgm:pt>
    <dgm:pt modelId="{D431A869-562D-42CB-AEB5-9547635DADFB}" type="pres">
      <dgm:prSet presAssocID="{98CEC7BA-6A21-43A8-B7C5-68F53290D76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2BCD73D9-835B-4E51-BB52-9FC0D56A1A19}" type="pres">
      <dgm:prSet presAssocID="{98CEC7BA-6A21-43A8-B7C5-68F53290D762}" presName="spaceRect" presStyleCnt="0"/>
      <dgm:spPr/>
    </dgm:pt>
    <dgm:pt modelId="{6CDB7BC4-4ADD-4B3C-89E7-87BF147082EA}" type="pres">
      <dgm:prSet presAssocID="{98CEC7BA-6A21-43A8-B7C5-68F53290D762}" presName="parTx" presStyleLbl="revTx" presStyleIdx="1" presStyleCnt="4">
        <dgm:presLayoutVars>
          <dgm:chMax val="0"/>
          <dgm:chPref val="0"/>
        </dgm:presLayoutVars>
      </dgm:prSet>
      <dgm:spPr/>
    </dgm:pt>
    <dgm:pt modelId="{9FCE0DFA-450F-45B0-8B94-D72463AC1C6B}" type="pres">
      <dgm:prSet presAssocID="{84B38F3F-C099-4900-BAF2-00BA17696A93}" presName="sibTrans" presStyleCnt="0"/>
      <dgm:spPr/>
    </dgm:pt>
    <dgm:pt modelId="{FA2E6572-BDF6-4E0B-BE9B-0D399988FF5B}" type="pres">
      <dgm:prSet presAssocID="{29C38AC9-A942-4107-A959-40841C23C2A0}" presName="compNode" presStyleCnt="0"/>
      <dgm:spPr/>
    </dgm:pt>
    <dgm:pt modelId="{19B5F876-84D4-458E-BBA5-311E4E699E0E}" type="pres">
      <dgm:prSet presAssocID="{29C38AC9-A942-4107-A959-40841C23C2A0}" presName="bgRect" presStyleLbl="bgShp" presStyleIdx="2" presStyleCnt="4"/>
      <dgm:spPr/>
    </dgm:pt>
    <dgm:pt modelId="{69AFDEF3-B45D-4953-8C69-E7C49B170B62}" type="pres">
      <dgm:prSet presAssocID="{29C38AC9-A942-4107-A959-40841C23C2A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leep"/>
        </a:ext>
      </dgm:extLst>
    </dgm:pt>
    <dgm:pt modelId="{7A880C44-04D9-48F3-A415-B518B55E526C}" type="pres">
      <dgm:prSet presAssocID="{29C38AC9-A942-4107-A959-40841C23C2A0}" presName="spaceRect" presStyleCnt="0"/>
      <dgm:spPr/>
    </dgm:pt>
    <dgm:pt modelId="{A72DE4D9-4A53-49FD-9CD5-B969F420B909}" type="pres">
      <dgm:prSet presAssocID="{29C38AC9-A942-4107-A959-40841C23C2A0}" presName="parTx" presStyleLbl="revTx" presStyleIdx="2" presStyleCnt="4">
        <dgm:presLayoutVars>
          <dgm:chMax val="0"/>
          <dgm:chPref val="0"/>
        </dgm:presLayoutVars>
      </dgm:prSet>
      <dgm:spPr/>
    </dgm:pt>
    <dgm:pt modelId="{FC15FC76-FAF5-4300-8D64-C82FBADAE79B}" type="pres">
      <dgm:prSet presAssocID="{A71E2BC3-E6FA-43D8-A3E6-53B42C8F3F83}" presName="sibTrans" presStyleCnt="0"/>
      <dgm:spPr/>
    </dgm:pt>
    <dgm:pt modelId="{56564A9E-2397-44D2-B99D-3B8C46A0BC8E}" type="pres">
      <dgm:prSet presAssocID="{6A7651E6-6A6A-466E-8926-4C277AE384A4}" presName="compNode" presStyleCnt="0"/>
      <dgm:spPr/>
    </dgm:pt>
    <dgm:pt modelId="{C5CF5193-3152-408E-84DC-04F8F81FE38E}" type="pres">
      <dgm:prSet presAssocID="{6A7651E6-6A6A-466E-8926-4C277AE384A4}" presName="bgRect" presStyleLbl="bgShp" presStyleIdx="3" presStyleCnt="4"/>
      <dgm:spPr/>
    </dgm:pt>
    <dgm:pt modelId="{81D2AF70-2478-451D-A86F-27F9D82713C5}" type="pres">
      <dgm:prSet presAssocID="{6A7651E6-6A6A-466E-8926-4C277AE384A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E8775252-F3A5-4811-ABAF-B0559F6B6E81}" type="pres">
      <dgm:prSet presAssocID="{6A7651E6-6A6A-466E-8926-4C277AE384A4}" presName="spaceRect" presStyleCnt="0"/>
      <dgm:spPr/>
    </dgm:pt>
    <dgm:pt modelId="{A5103609-9FEE-49B7-9B10-3F906ACCDBC9}" type="pres">
      <dgm:prSet presAssocID="{6A7651E6-6A6A-466E-8926-4C277AE384A4}" presName="parTx" presStyleLbl="revTx" presStyleIdx="3" presStyleCnt="4">
        <dgm:presLayoutVars>
          <dgm:chMax val="0"/>
          <dgm:chPref val="0"/>
        </dgm:presLayoutVars>
      </dgm:prSet>
      <dgm:spPr/>
    </dgm:pt>
  </dgm:ptLst>
  <dgm:cxnLst>
    <dgm:cxn modelId="{50406233-5491-4E66-A7DB-FD9268344846}" type="presOf" srcId="{29C38AC9-A942-4107-A959-40841C23C2A0}" destId="{A72DE4D9-4A53-49FD-9CD5-B969F420B909}" srcOrd="0" destOrd="0" presId="urn:microsoft.com/office/officeart/2018/2/layout/IconVerticalSolidList"/>
    <dgm:cxn modelId="{69DD1A67-F486-4D6F-A2AA-F25962FE5C1C}" type="presOf" srcId="{97360F0E-E0B3-475C-B51B-922911BE816D}" destId="{C1F781C9-810A-4A99-877F-F275ED7572DA}" srcOrd="0" destOrd="0" presId="urn:microsoft.com/office/officeart/2018/2/layout/IconVerticalSolidList"/>
    <dgm:cxn modelId="{91649751-DD82-4FEF-A628-002A68A34DE9}" srcId="{97360F0E-E0B3-475C-B51B-922911BE816D}" destId="{DC254816-7090-4D01-B6A0-CCE30D094CB5}" srcOrd="0" destOrd="0" parTransId="{CB30F344-DFE6-4105-AEB8-798421380B28}" sibTransId="{37020333-7DAC-4A25-B955-1CB3B4CEBD16}"/>
    <dgm:cxn modelId="{8CAF0472-C9D7-4A5A-801F-613B616EA883}" srcId="{97360F0E-E0B3-475C-B51B-922911BE816D}" destId="{98CEC7BA-6A21-43A8-B7C5-68F53290D762}" srcOrd="1" destOrd="0" parTransId="{9E4073E6-92EC-4D15-804F-AF0761D28434}" sibTransId="{84B38F3F-C099-4900-BAF2-00BA17696A93}"/>
    <dgm:cxn modelId="{BBBAA772-3E6F-43B7-8062-0DA602F1D351}" type="presOf" srcId="{DC254816-7090-4D01-B6A0-CCE30D094CB5}" destId="{E031F038-6558-4334-B7EB-6438BC662690}" srcOrd="0" destOrd="0" presId="urn:microsoft.com/office/officeart/2018/2/layout/IconVerticalSolidList"/>
    <dgm:cxn modelId="{D29D4D93-26BD-4330-A4C8-F4ACDBA2CCEC}" type="presOf" srcId="{6A7651E6-6A6A-466E-8926-4C277AE384A4}" destId="{A5103609-9FEE-49B7-9B10-3F906ACCDBC9}" srcOrd="0" destOrd="0" presId="urn:microsoft.com/office/officeart/2018/2/layout/IconVerticalSolidList"/>
    <dgm:cxn modelId="{5373CEA6-518B-4E43-8514-463420FA02B9}" srcId="{97360F0E-E0B3-475C-B51B-922911BE816D}" destId="{6A7651E6-6A6A-466E-8926-4C277AE384A4}" srcOrd="3" destOrd="0" parTransId="{F9E0E6DD-E94C-4D46-A287-2E33A5622477}" sibTransId="{95D6279D-EFC6-4544-A7B0-2FCD506BF0B7}"/>
    <dgm:cxn modelId="{062AE9BC-A8D8-41C0-9482-365DC1484433}" srcId="{97360F0E-E0B3-475C-B51B-922911BE816D}" destId="{29C38AC9-A942-4107-A959-40841C23C2A0}" srcOrd="2" destOrd="0" parTransId="{A0CA3F35-A849-497C-8014-549A4BCC108D}" sibTransId="{A71E2BC3-E6FA-43D8-A3E6-53B42C8F3F83}"/>
    <dgm:cxn modelId="{C1856AFD-2BD6-4D87-B235-F07F535AAA39}" type="presOf" srcId="{98CEC7BA-6A21-43A8-B7C5-68F53290D762}" destId="{6CDB7BC4-4ADD-4B3C-89E7-87BF147082EA}" srcOrd="0" destOrd="0" presId="urn:microsoft.com/office/officeart/2018/2/layout/IconVerticalSolidList"/>
    <dgm:cxn modelId="{C5730270-AD6D-4EF3-B77B-3C163EFB5583}" type="presParOf" srcId="{C1F781C9-810A-4A99-877F-F275ED7572DA}" destId="{6C257E95-C4E8-4D97-AAEB-11F725BDF0C4}" srcOrd="0" destOrd="0" presId="urn:microsoft.com/office/officeart/2018/2/layout/IconVerticalSolidList"/>
    <dgm:cxn modelId="{4E3724E0-B36A-48EC-A1E4-C6CC793B6EE1}" type="presParOf" srcId="{6C257E95-C4E8-4D97-AAEB-11F725BDF0C4}" destId="{631116DD-C408-442D-B440-0CA8887F8D66}" srcOrd="0" destOrd="0" presId="urn:microsoft.com/office/officeart/2018/2/layout/IconVerticalSolidList"/>
    <dgm:cxn modelId="{7CBDB554-901D-4CB0-BDD6-050D53C08748}" type="presParOf" srcId="{6C257E95-C4E8-4D97-AAEB-11F725BDF0C4}" destId="{1E379693-1B00-4A85-89C6-EAAD5A54132C}" srcOrd="1" destOrd="0" presId="urn:microsoft.com/office/officeart/2018/2/layout/IconVerticalSolidList"/>
    <dgm:cxn modelId="{29B7FEC6-AD2C-4245-9557-13AFC646BFFC}" type="presParOf" srcId="{6C257E95-C4E8-4D97-AAEB-11F725BDF0C4}" destId="{60021D0B-C113-4C3A-8977-D607DB4923FF}" srcOrd="2" destOrd="0" presId="urn:microsoft.com/office/officeart/2018/2/layout/IconVerticalSolidList"/>
    <dgm:cxn modelId="{C461CBFA-F5C9-445E-B42C-1433617FFD01}" type="presParOf" srcId="{6C257E95-C4E8-4D97-AAEB-11F725BDF0C4}" destId="{E031F038-6558-4334-B7EB-6438BC662690}" srcOrd="3" destOrd="0" presId="urn:microsoft.com/office/officeart/2018/2/layout/IconVerticalSolidList"/>
    <dgm:cxn modelId="{FB2310F1-B115-4928-B82C-47E50A46FAD1}" type="presParOf" srcId="{C1F781C9-810A-4A99-877F-F275ED7572DA}" destId="{24D8B7A0-8B50-426F-A631-F786AC726C71}" srcOrd="1" destOrd="0" presId="urn:microsoft.com/office/officeart/2018/2/layout/IconVerticalSolidList"/>
    <dgm:cxn modelId="{E8ACD056-5E10-473F-A565-FD4C6A1A05B4}" type="presParOf" srcId="{C1F781C9-810A-4A99-877F-F275ED7572DA}" destId="{B12BC3BD-5274-4B1B-92A6-8AA9303AF6FF}" srcOrd="2" destOrd="0" presId="urn:microsoft.com/office/officeart/2018/2/layout/IconVerticalSolidList"/>
    <dgm:cxn modelId="{F10ED809-4C80-4FF5-B585-22E8058D24B2}" type="presParOf" srcId="{B12BC3BD-5274-4B1B-92A6-8AA9303AF6FF}" destId="{DEB9A238-8A76-4F39-924B-7B86D4168CA6}" srcOrd="0" destOrd="0" presId="urn:microsoft.com/office/officeart/2018/2/layout/IconVerticalSolidList"/>
    <dgm:cxn modelId="{8EA3B5C9-F8CA-43A6-817D-F133589B0FD7}" type="presParOf" srcId="{B12BC3BD-5274-4B1B-92A6-8AA9303AF6FF}" destId="{D431A869-562D-42CB-AEB5-9547635DADFB}" srcOrd="1" destOrd="0" presId="urn:microsoft.com/office/officeart/2018/2/layout/IconVerticalSolidList"/>
    <dgm:cxn modelId="{8BE85E57-DD78-4D4F-BF5F-DD075183FB45}" type="presParOf" srcId="{B12BC3BD-5274-4B1B-92A6-8AA9303AF6FF}" destId="{2BCD73D9-835B-4E51-BB52-9FC0D56A1A19}" srcOrd="2" destOrd="0" presId="urn:microsoft.com/office/officeart/2018/2/layout/IconVerticalSolidList"/>
    <dgm:cxn modelId="{16AF64D1-43B6-402C-A640-CB46685E59DF}" type="presParOf" srcId="{B12BC3BD-5274-4B1B-92A6-8AA9303AF6FF}" destId="{6CDB7BC4-4ADD-4B3C-89E7-87BF147082EA}" srcOrd="3" destOrd="0" presId="urn:microsoft.com/office/officeart/2018/2/layout/IconVerticalSolidList"/>
    <dgm:cxn modelId="{08F4EAA2-CA26-4A17-A790-D73AF0199F1D}" type="presParOf" srcId="{C1F781C9-810A-4A99-877F-F275ED7572DA}" destId="{9FCE0DFA-450F-45B0-8B94-D72463AC1C6B}" srcOrd="3" destOrd="0" presId="urn:microsoft.com/office/officeart/2018/2/layout/IconVerticalSolidList"/>
    <dgm:cxn modelId="{B1BE2778-3DB2-4D02-AA79-76213E7A68E7}" type="presParOf" srcId="{C1F781C9-810A-4A99-877F-F275ED7572DA}" destId="{FA2E6572-BDF6-4E0B-BE9B-0D399988FF5B}" srcOrd="4" destOrd="0" presId="urn:microsoft.com/office/officeart/2018/2/layout/IconVerticalSolidList"/>
    <dgm:cxn modelId="{0C6CA8C2-D329-4EE2-AD6A-E87FA4C25064}" type="presParOf" srcId="{FA2E6572-BDF6-4E0B-BE9B-0D399988FF5B}" destId="{19B5F876-84D4-458E-BBA5-311E4E699E0E}" srcOrd="0" destOrd="0" presId="urn:microsoft.com/office/officeart/2018/2/layout/IconVerticalSolidList"/>
    <dgm:cxn modelId="{F67739F2-C272-41D3-97D8-75990734A7A0}" type="presParOf" srcId="{FA2E6572-BDF6-4E0B-BE9B-0D399988FF5B}" destId="{69AFDEF3-B45D-4953-8C69-E7C49B170B62}" srcOrd="1" destOrd="0" presId="urn:microsoft.com/office/officeart/2018/2/layout/IconVerticalSolidList"/>
    <dgm:cxn modelId="{2642C364-4806-4958-8EFB-3F8FE3FB4776}" type="presParOf" srcId="{FA2E6572-BDF6-4E0B-BE9B-0D399988FF5B}" destId="{7A880C44-04D9-48F3-A415-B518B55E526C}" srcOrd="2" destOrd="0" presId="urn:microsoft.com/office/officeart/2018/2/layout/IconVerticalSolidList"/>
    <dgm:cxn modelId="{A262E6DA-FC33-4C82-8BBE-053485A7DF32}" type="presParOf" srcId="{FA2E6572-BDF6-4E0B-BE9B-0D399988FF5B}" destId="{A72DE4D9-4A53-49FD-9CD5-B969F420B909}" srcOrd="3" destOrd="0" presId="urn:microsoft.com/office/officeart/2018/2/layout/IconVerticalSolidList"/>
    <dgm:cxn modelId="{6D60363C-2612-4C29-9C5A-5BAEA235D9A7}" type="presParOf" srcId="{C1F781C9-810A-4A99-877F-F275ED7572DA}" destId="{FC15FC76-FAF5-4300-8D64-C82FBADAE79B}" srcOrd="5" destOrd="0" presId="urn:microsoft.com/office/officeart/2018/2/layout/IconVerticalSolidList"/>
    <dgm:cxn modelId="{57CC0E56-71CB-4862-B019-439B64B6FCF4}" type="presParOf" srcId="{C1F781C9-810A-4A99-877F-F275ED7572DA}" destId="{56564A9E-2397-44D2-B99D-3B8C46A0BC8E}" srcOrd="6" destOrd="0" presId="urn:microsoft.com/office/officeart/2018/2/layout/IconVerticalSolidList"/>
    <dgm:cxn modelId="{AA9E50D3-5BCD-4379-A193-211C1F5AE4F5}" type="presParOf" srcId="{56564A9E-2397-44D2-B99D-3B8C46A0BC8E}" destId="{C5CF5193-3152-408E-84DC-04F8F81FE38E}" srcOrd="0" destOrd="0" presId="urn:microsoft.com/office/officeart/2018/2/layout/IconVerticalSolidList"/>
    <dgm:cxn modelId="{9310B8FA-D9A3-4E52-8287-9D436F41AB90}" type="presParOf" srcId="{56564A9E-2397-44D2-B99D-3B8C46A0BC8E}" destId="{81D2AF70-2478-451D-A86F-27F9D82713C5}" srcOrd="1" destOrd="0" presId="urn:microsoft.com/office/officeart/2018/2/layout/IconVerticalSolidList"/>
    <dgm:cxn modelId="{C0DC1ECC-630F-4904-AD07-9E648690C7E1}" type="presParOf" srcId="{56564A9E-2397-44D2-B99D-3B8C46A0BC8E}" destId="{E8775252-F3A5-4811-ABAF-B0559F6B6E81}" srcOrd="2" destOrd="0" presId="urn:microsoft.com/office/officeart/2018/2/layout/IconVerticalSolidList"/>
    <dgm:cxn modelId="{BF51558A-C1CC-4B5E-B98E-16FD0B04B09B}" type="presParOf" srcId="{56564A9E-2397-44D2-B99D-3B8C46A0BC8E}" destId="{A5103609-9FEE-49B7-9B10-3F906ACCDBC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477222C-E442-4995-93F4-C8CC85C0576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D73391-DEDF-4BC6-AB8D-E26867C7A769}">
      <dgm:prSet/>
      <dgm:spPr/>
      <dgm:t>
        <a:bodyPr/>
        <a:lstStyle/>
        <a:p>
          <a:r>
            <a:rPr lang="en-GB"/>
            <a:t>Reduced healthcare costs from fewer sleep-related issues</a:t>
          </a:r>
          <a:endParaRPr lang="en-US"/>
        </a:p>
      </dgm:t>
    </dgm:pt>
    <dgm:pt modelId="{2613DEF8-6BA7-47D5-BFEA-82F72A4C8AD6}" type="parTrans" cxnId="{8997353D-485F-404E-A721-EF9D551C05C2}">
      <dgm:prSet/>
      <dgm:spPr/>
      <dgm:t>
        <a:bodyPr/>
        <a:lstStyle/>
        <a:p>
          <a:endParaRPr lang="en-US"/>
        </a:p>
      </dgm:t>
    </dgm:pt>
    <dgm:pt modelId="{643CCD03-8CC7-4BF1-B377-8BB03737E0D7}" type="sibTrans" cxnId="{8997353D-485F-404E-A721-EF9D551C05C2}">
      <dgm:prSet/>
      <dgm:spPr/>
      <dgm:t>
        <a:bodyPr/>
        <a:lstStyle/>
        <a:p>
          <a:endParaRPr lang="en-US"/>
        </a:p>
      </dgm:t>
    </dgm:pt>
    <dgm:pt modelId="{080212C5-07E7-4D49-A088-8CFB395C3F17}">
      <dgm:prSet/>
      <dgm:spPr/>
      <dgm:t>
        <a:bodyPr/>
        <a:lstStyle/>
        <a:p>
          <a:r>
            <a:rPr lang="en-GB"/>
            <a:t>Cost-effective, app-based, and scalable intervention (Vollert et al., 2022)</a:t>
          </a:r>
          <a:endParaRPr lang="en-US"/>
        </a:p>
      </dgm:t>
    </dgm:pt>
    <dgm:pt modelId="{270AA3FB-4FA2-4738-B238-7BF741D09096}" type="parTrans" cxnId="{65072F9E-3DD5-447D-BC7B-56B197E68BAE}">
      <dgm:prSet/>
      <dgm:spPr/>
      <dgm:t>
        <a:bodyPr/>
        <a:lstStyle/>
        <a:p>
          <a:endParaRPr lang="en-US"/>
        </a:p>
      </dgm:t>
    </dgm:pt>
    <dgm:pt modelId="{971FAA50-E5B8-41D1-9270-777C41AA9F0A}" type="sibTrans" cxnId="{65072F9E-3DD5-447D-BC7B-56B197E68BAE}">
      <dgm:prSet/>
      <dgm:spPr/>
      <dgm:t>
        <a:bodyPr/>
        <a:lstStyle/>
        <a:p>
          <a:endParaRPr lang="en-US"/>
        </a:p>
      </dgm:t>
    </dgm:pt>
    <dgm:pt modelId="{B5648A33-4099-4806-8003-BD447DD9F9C9}">
      <dgm:prSet/>
      <dgm:spPr/>
      <dgm:t>
        <a:bodyPr/>
        <a:lstStyle/>
        <a:p>
          <a:r>
            <a:rPr lang="en-GB"/>
            <a:t>Preventive approach lowers long-term mental health treatment expenses</a:t>
          </a:r>
          <a:endParaRPr lang="en-US"/>
        </a:p>
      </dgm:t>
    </dgm:pt>
    <dgm:pt modelId="{E6F5E3B5-973E-49CA-8D68-53BDC82A1394}" type="parTrans" cxnId="{695D85F6-5B9C-4280-B135-EAEFDC512CDF}">
      <dgm:prSet/>
      <dgm:spPr/>
      <dgm:t>
        <a:bodyPr/>
        <a:lstStyle/>
        <a:p>
          <a:endParaRPr lang="en-US"/>
        </a:p>
      </dgm:t>
    </dgm:pt>
    <dgm:pt modelId="{0756831B-127F-4C6C-A47A-151A4C89DC77}" type="sibTrans" cxnId="{695D85F6-5B9C-4280-B135-EAEFDC512CDF}">
      <dgm:prSet/>
      <dgm:spPr/>
      <dgm:t>
        <a:bodyPr/>
        <a:lstStyle/>
        <a:p>
          <a:endParaRPr lang="en-US"/>
        </a:p>
      </dgm:t>
    </dgm:pt>
    <dgm:pt modelId="{DA067C76-BA9A-43C8-9B9C-61C43AE69AA7}">
      <dgm:prSet/>
      <dgm:spPr/>
      <dgm:t>
        <a:bodyPr/>
        <a:lstStyle/>
        <a:p>
          <a:r>
            <a:rPr lang="en-GB"/>
            <a:t>Efficient use of university and public health resources</a:t>
          </a:r>
          <a:endParaRPr lang="en-US"/>
        </a:p>
      </dgm:t>
    </dgm:pt>
    <dgm:pt modelId="{4C1A6382-F4DF-4A10-9894-C57DFBC444F5}" type="parTrans" cxnId="{34C7B022-4A0B-4A45-8F8F-A08A54FA6DC0}">
      <dgm:prSet/>
      <dgm:spPr/>
      <dgm:t>
        <a:bodyPr/>
        <a:lstStyle/>
        <a:p>
          <a:endParaRPr lang="en-US"/>
        </a:p>
      </dgm:t>
    </dgm:pt>
    <dgm:pt modelId="{D57E5E8D-8A73-4487-9006-CEE756018A6E}" type="sibTrans" cxnId="{34C7B022-4A0B-4A45-8F8F-A08A54FA6DC0}">
      <dgm:prSet/>
      <dgm:spPr/>
      <dgm:t>
        <a:bodyPr/>
        <a:lstStyle/>
        <a:p>
          <a:endParaRPr lang="en-US"/>
        </a:p>
      </dgm:t>
    </dgm:pt>
    <dgm:pt modelId="{B28BA65E-501E-4E75-A209-2283C7F1023E}" type="pres">
      <dgm:prSet presAssocID="{1477222C-E442-4995-93F4-C8CC85C0576E}" presName="root" presStyleCnt="0">
        <dgm:presLayoutVars>
          <dgm:dir/>
          <dgm:resizeHandles val="exact"/>
        </dgm:presLayoutVars>
      </dgm:prSet>
      <dgm:spPr/>
    </dgm:pt>
    <dgm:pt modelId="{D420F7C3-2BAD-4845-BC56-4606EB376FE4}" type="pres">
      <dgm:prSet presAssocID="{7FD73391-DEDF-4BC6-AB8D-E26867C7A769}" presName="compNode" presStyleCnt="0"/>
      <dgm:spPr/>
    </dgm:pt>
    <dgm:pt modelId="{E8BA8232-1000-49EA-81D5-2EA8E9A1A426}" type="pres">
      <dgm:prSet presAssocID="{7FD73391-DEDF-4BC6-AB8D-E26867C7A769}" presName="bgRect" presStyleLbl="bgShp" presStyleIdx="0" presStyleCnt="4"/>
      <dgm:spPr/>
    </dgm:pt>
    <dgm:pt modelId="{895D07B7-F0CE-4C26-AFF9-083CB830218E}" type="pres">
      <dgm:prSet presAssocID="{7FD73391-DEDF-4BC6-AB8D-E26867C7A76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919F0DCD-B9FF-4BAA-BBC6-BF120CEC887D}" type="pres">
      <dgm:prSet presAssocID="{7FD73391-DEDF-4BC6-AB8D-E26867C7A769}" presName="spaceRect" presStyleCnt="0"/>
      <dgm:spPr/>
    </dgm:pt>
    <dgm:pt modelId="{F5CB1799-74EF-4F47-B8D5-9E902D9B0FBC}" type="pres">
      <dgm:prSet presAssocID="{7FD73391-DEDF-4BC6-AB8D-E26867C7A769}" presName="parTx" presStyleLbl="revTx" presStyleIdx="0" presStyleCnt="4">
        <dgm:presLayoutVars>
          <dgm:chMax val="0"/>
          <dgm:chPref val="0"/>
        </dgm:presLayoutVars>
      </dgm:prSet>
      <dgm:spPr/>
    </dgm:pt>
    <dgm:pt modelId="{3FD29A3B-EF36-48C9-AE26-992A560F5305}" type="pres">
      <dgm:prSet presAssocID="{643CCD03-8CC7-4BF1-B377-8BB03737E0D7}" presName="sibTrans" presStyleCnt="0"/>
      <dgm:spPr/>
    </dgm:pt>
    <dgm:pt modelId="{601EDB13-F1DA-424F-87CD-5F36AAD43078}" type="pres">
      <dgm:prSet presAssocID="{080212C5-07E7-4D49-A088-8CFB395C3F17}" presName="compNode" presStyleCnt="0"/>
      <dgm:spPr/>
    </dgm:pt>
    <dgm:pt modelId="{FA2573B2-F3B8-4595-BD84-46AD692F0460}" type="pres">
      <dgm:prSet presAssocID="{080212C5-07E7-4D49-A088-8CFB395C3F17}" presName="bgRect" presStyleLbl="bgShp" presStyleIdx="1" presStyleCnt="4"/>
      <dgm:spPr/>
    </dgm:pt>
    <dgm:pt modelId="{B96B361D-56DD-47D6-B2AC-A387F2B5EDE7}" type="pres">
      <dgm:prSet presAssocID="{080212C5-07E7-4D49-A088-8CFB395C3F1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ce"/>
        </a:ext>
      </dgm:extLst>
    </dgm:pt>
    <dgm:pt modelId="{6D95181A-2F69-4679-AAB6-BE1F6CD8C61C}" type="pres">
      <dgm:prSet presAssocID="{080212C5-07E7-4D49-A088-8CFB395C3F17}" presName="spaceRect" presStyleCnt="0"/>
      <dgm:spPr/>
    </dgm:pt>
    <dgm:pt modelId="{2C3B1D0C-CACB-4F6A-8DEA-4AF57772F999}" type="pres">
      <dgm:prSet presAssocID="{080212C5-07E7-4D49-A088-8CFB395C3F17}" presName="parTx" presStyleLbl="revTx" presStyleIdx="1" presStyleCnt="4">
        <dgm:presLayoutVars>
          <dgm:chMax val="0"/>
          <dgm:chPref val="0"/>
        </dgm:presLayoutVars>
      </dgm:prSet>
      <dgm:spPr/>
    </dgm:pt>
    <dgm:pt modelId="{5ED0A8BE-BCDA-441C-BEB0-185FF737E5F9}" type="pres">
      <dgm:prSet presAssocID="{971FAA50-E5B8-41D1-9270-777C41AA9F0A}" presName="sibTrans" presStyleCnt="0"/>
      <dgm:spPr/>
    </dgm:pt>
    <dgm:pt modelId="{C6C98FAE-258F-484E-87B9-560B2BE16AFC}" type="pres">
      <dgm:prSet presAssocID="{B5648A33-4099-4806-8003-BD447DD9F9C9}" presName="compNode" presStyleCnt="0"/>
      <dgm:spPr/>
    </dgm:pt>
    <dgm:pt modelId="{C8E700CE-7AFC-49BD-9802-CFAD4A8427A0}" type="pres">
      <dgm:prSet presAssocID="{B5648A33-4099-4806-8003-BD447DD9F9C9}" presName="bgRect" presStyleLbl="bgShp" presStyleIdx="2" presStyleCnt="4"/>
      <dgm:spPr/>
    </dgm:pt>
    <dgm:pt modelId="{2B8C1559-DFA9-49F1-B6FD-F7B954370D12}" type="pres">
      <dgm:prSet presAssocID="{B5648A33-4099-4806-8003-BD447DD9F9C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2867F080-A0DD-4EC1-9796-1AD08A128BE6}" type="pres">
      <dgm:prSet presAssocID="{B5648A33-4099-4806-8003-BD447DD9F9C9}" presName="spaceRect" presStyleCnt="0"/>
      <dgm:spPr/>
    </dgm:pt>
    <dgm:pt modelId="{95B2D131-F228-4CF2-B0F4-5CC307095759}" type="pres">
      <dgm:prSet presAssocID="{B5648A33-4099-4806-8003-BD447DD9F9C9}" presName="parTx" presStyleLbl="revTx" presStyleIdx="2" presStyleCnt="4">
        <dgm:presLayoutVars>
          <dgm:chMax val="0"/>
          <dgm:chPref val="0"/>
        </dgm:presLayoutVars>
      </dgm:prSet>
      <dgm:spPr/>
    </dgm:pt>
    <dgm:pt modelId="{0FFC461C-BEC0-4ED1-BA31-6152E6A2C952}" type="pres">
      <dgm:prSet presAssocID="{0756831B-127F-4C6C-A47A-151A4C89DC77}" presName="sibTrans" presStyleCnt="0"/>
      <dgm:spPr/>
    </dgm:pt>
    <dgm:pt modelId="{B502F059-5BBC-46F2-9D50-6CDD81548726}" type="pres">
      <dgm:prSet presAssocID="{DA067C76-BA9A-43C8-9B9C-61C43AE69AA7}" presName="compNode" presStyleCnt="0"/>
      <dgm:spPr/>
    </dgm:pt>
    <dgm:pt modelId="{3AA5A4E7-FCD2-4401-9145-E524370EE6F2}" type="pres">
      <dgm:prSet presAssocID="{DA067C76-BA9A-43C8-9B9C-61C43AE69AA7}" presName="bgRect" presStyleLbl="bgShp" presStyleIdx="3" presStyleCnt="4"/>
      <dgm:spPr/>
    </dgm:pt>
    <dgm:pt modelId="{2C17CA67-BA44-4E7B-BF5D-E95F132676F9}" type="pres">
      <dgm:prSet presAssocID="{DA067C76-BA9A-43C8-9B9C-61C43AE69AA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al"/>
        </a:ext>
      </dgm:extLst>
    </dgm:pt>
    <dgm:pt modelId="{1D02F2BC-4276-4E33-9FDC-C0A5A6675B31}" type="pres">
      <dgm:prSet presAssocID="{DA067C76-BA9A-43C8-9B9C-61C43AE69AA7}" presName="spaceRect" presStyleCnt="0"/>
      <dgm:spPr/>
    </dgm:pt>
    <dgm:pt modelId="{3A3302D0-6403-49FC-814F-EFB585F40CBE}" type="pres">
      <dgm:prSet presAssocID="{DA067C76-BA9A-43C8-9B9C-61C43AE69AA7}" presName="parTx" presStyleLbl="revTx" presStyleIdx="3" presStyleCnt="4">
        <dgm:presLayoutVars>
          <dgm:chMax val="0"/>
          <dgm:chPref val="0"/>
        </dgm:presLayoutVars>
      </dgm:prSet>
      <dgm:spPr/>
    </dgm:pt>
  </dgm:ptLst>
  <dgm:cxnLst>
    <dgm:cxn modelId="{34C7B022-4A0B-4A45-8F8F-A08A54FA6DC0}" srcId="{1477222C-E442-4995-93F4-C8CC85C0576E}" destId="{DA067C76-BA9A-43C8-9B9C-61C43AE69AA7}" srcOrd="3" destOrd="0" parTransId="{4C1A6382-F4DF-4A10-9894-C57DFBC444F5}" sibTransId="{D57E5E8D-8A73-4487-9006-CEE756018A6E}"/>
    <dgm:cxn modelId="{8997353D-485F-404E-A721-EF9D551C05C2}" srcId="{1477222C-E442-4995-93F4-C8CC85C0576E}" destId="{7FD73391-DEDF-4BC6-AB8D-E26867C7A769}" srcOrd="0" destOrd="0" parTransId="{2613DEF8-6BA7-47D5-BFEA-82F72A4C8AD6}" sibTransId="{643CCD03-8CC7-4BF1-B377-8BB03737E0D7}"/>
    <dgm:cxn modelId="{65072F9E-3DD5-447D-BC7B-56B197E68BAE}" srcId="{1477222C-E442-4995-93F4-C8CC85C0576E}" destId="{080212C5-07E7-4D49-A088-8CFB395C3F17}" srcOrd="1" destOrd="0" parTransId="{270AA3FB-4FA2-4738-B238-7BF741D09096}" sibTransId="{971FAA50-E5B8-41D1-9270-777C41AA9F0A}"/>
    <dgm:cxn modelId="{C17A43A9-0615-4007-9809-82DE0E43C1D3}" type="presOf" srcId="{080212C5-07E7-4D49-A088-8CFB395C3F17}" destId="{2C3B1D0C-CACB-4F6A-8DEA-4AF57772F999}" srcOrd="0" destOrd="0" presId="urn:microsoft.com/office/officeart/2018/2/layout/IconVerticalSolidList"/>
    <dgm:cxn modelId="{0581B9B4-C320-4987-A760-4C2BF8E2378B}" type="presOf" srcId="{1477222C-E442-4995-93F4-C8CC85C0576E}" destId="{B28BA65E-501E-4E75-A209-2283C7F1023E}" srcOrd="0" destOrd="0" presId="urn:microsoft.com/office/officeart/2018/2/layout/IconVerticalSolidList"/>
    <dgm:cxn modelId="{4471B2EC-E8F6-454C-BA58-D28EE145E123}" type="presOf" srcId="{B5648A33-4099-4806-8003-BD447DD9F9C9}" destId="{95B2D131-F228-4CF2-B0F4-5CC307095759}" srcOrd="0" destOrd="0" presId="urn:microsoft.com/office/officeart/2018/2/layout/IconVerticalSolidList"/>
    <dgm:cxn modelId="{67DB97EE-2074-45FA-BB45-E9A0AE4321EA}" type="presOf" srcId="{DA067C76-BA9A-43C8-9B9C-61C43AE69AA7}" destId="{3A3302D0-6403-49FC-814F-EFB585F40CBE}" srcOrd="0" destOrd="0" presId="urn:microsoft.com/office/officeart/2018/2/layout/IconVerticalSolidList"/>
    <dgm:cxn modelId="{695D85F6-5B9C-4280-B135-EAEFDC512CDF}" srcId="{1477222C-E442-4995-93F4-C8CC85C0576E}" destId="{B5648A33-4099-4806-8003-BD447DD9F9C9}" srcOrd="2" destOrd="0" parTransId="{E6F5E3B5-973E-49CA-8D68-53BDC82A1394}" sibTransId="{0756831B-127F-4C6C-A47A-151A4C89DC77}"/>
    <dgm:cxn modelId="{2C5F4AFA-BD3A-487C-B505-0345D08AA5A4}" type="presOf" srcId="{7FD73391-DEDF-4BC6-AB8D-E26867C7A769}" destId="{F5CB1799-74EF-4F47-B8D5-9E902D9B0FBC}" srcOrd="0" destOrd="0" presId="urn:microsoft.com/office/officeart/2018/2/layout/IconVerticalSolidList"/>
    <dgm:cxn modelId="{2A0F884B-D762-4979-9BF3-2332CA7B2364}" type="presParOf" srcId="{B28BA65E-501E-4E75-A209-2283C7F1023E}" destId="{D420F7C3-2BAD-4845-BC56-4606EB376FE4}" srcOrd="0" destOrd="0" presId="urn:microsoft.com/office/officeart/2018/2/layout/IconVerticalSolidList"/>
    <dgm:cxn modelId="{1F4F0402-0462-4D08-AC33-1601B19E3FD1}" type="presParOf" srcId="{D420F7C3-2BAD-4845-BC56-4606EB376FE4}" destId="{E8BA8232-1000-49EA-81D5-2EA8E9A1A426}" srcOrd="0" destOrd="0" presId="urn:microsoft.com/office/officeart/2018/2/layout/IconVerticalSolidList"/>
    <dgm:cxn modelId="{0A64B388-A015-42AA-B5B5-809A906AAB18}" type="presParOf" srcId="{D420F7C3-2BAD-4845-BC56-4606EB376FE4}" destId="{895D07B7-F0CE-4C26-AFF9-083CB830218E}" srcOrd="1" destOrd="0" presId="urn:microsoft.com/office/officeart/2018/2/layout/IconVerticalSolidList"/>
    <dgm:cxn modelId="{438AA36C-6954-4681-899F-0F6A8BDF4220}" type="presParOf" srcId="{D420F7C3-2BAD-4845-BC56-4606EB376FE4}" destId="{919F0DCD-B9FF-4BAA-BBC6-BF120CEC887D}" srcOrd="2" destOrd="0" presId="urn:microsoft.com/office/officeart/2018/2/layout/IconVerticalSolidList"/>
    <dgm:cxn modelId="{778EE451-2202-4DF7-BF03-9AA91F16187A}" type="presParOf" srcId="{D420F7C3-2BAD-4845-BC56-4606EB376FE4}" destId="{F5CB1799-74EF-4F47-B8D5-9E902D9B0FBC}" srcOrd="3" destOrd="0" presId="urn:microsoft.com/office/officeart/2018/2/layout/IconVerticalSolidList"/>
    <dgm:cxn modelId="{919BF10B-C87D-4856-BA35-4FA1659C3EC9}" type="presParOf" srcId="{B28BA65E-501E-4E75-A209-2283C7F1023E}" destId="{3FD29A3B-EF36-48C9-AE26-992A560F5305}" srcOrd="1" destOrd="0" presId="urn:microsoft.com/office/officeart/2018/2/layout/IconVerticalSolidList"/>
    <dgm:cxn modelId="{795A16CD-A2E2-4672-A381-B52927DADDA8}" type="presParOf" srcId="{B28BA65E-501E-4E75-A209-2283C7F1023E}" destId="{601EDB13-F1DA-424F-87CD-5F36AAD43078}" srcOrd="2" destOrd="0" presId="urn:microsoft.com/office/officeart/2018/2/layout/IconVerticalSolidList"/>
    <dgm:cxn modelId="{E19C7090-4CF1-46DD-9BB0-1DEAFD0EC353}" type="presParOf" srcId="{601EDB13-F1DA-424F-87CD-5F36AAD43078}" destId="{FA2573B2-F3B8-4595-BD84-46AD692F0460}" srcOrd="0" destOrd="0" presId="urn:microsoft.com/office/officeart/2018/2/layout/IconVerticalSolidList"/>
    <dgm:cxn modelId="{F8669477-2886-4B14-B3FE-D45A20A8C675}" type="presParOf" srcId="{601EDB13-F1DA-424F-87CD-5F36AAD43078}" destId="{B96B361D-56DD-47D6-B2AC-A387F2B5EDE7}" srcOrd="1" destOrd="0" presId="urn:microsoft.com/office/officeart/2018/2/layout/IconVerticalSolidList"/>
    <dgm:cxn modelId="{71C948BC-DEFF-4B3C-B7AD-F52567465898}" type="presParOf" srcId="{601EDB13-F1DA-424F-87CD-5F36AAD43078}" destId="{6D95181A-2F69-4679-AAB6-BE1F6CD8C61C}" srcOrd="2" destOrd="0" presId="urn:microsoft.com/office/officeart/2018/2/layout/IconVerticalSolidList"/>
    <dgm:cxn modelId="{C02CA3EE-971D-42B1-AC21-B8A412436AF8}" type="presParOf" srcId="{601EDB13-F1DA-424F-87CD-5F36AAD43078}" destId="{2C3B1D0C-CACB-4F6A-8DEA-4AF57772F999}" srcOrd="3" destOrd="0" presId="urn:microsoft.com/office/officeart/2018/2/layout/IconVerticalSolidList"/>
    <dgm:cxn modelId="{06770259-9175-4C99-A1E4-411EF045ADDE}" type="presParOf" srcId="{B28BA65E-501E-4E75-A209-2283C7F1023E}" destId="{5ED0A8BE-BCDA-441C-BEB0-185FF737E5F9}" srcOrd="3" destOrd="0" presId="urn:microsoft.com/office/officeart/2018/2/layout/IconVerticalSolidList"/>
    <dgm:cxn modelId="{490CE1B8-CC66-404E-AFC3-DCD770C53C92}" type="presParOf" srcId="{B28BA65E-501E-4E75-A209-2283C7F1023E}" destId="{C6C98FAE-258F-484E-87B9-560B2BE16AFC}" srcOrd="4" destOrd="0" presId="urn:microsoft.com/office/officeart/2018/2/layout/IconVerticalSolidList"/>
    <dgm:cxn modelId="{18F49665-353C-439C-893E-7ED6F78D08A2}" type="presParOf" srcId="{C6C98FAE-258F-484E-87B9-560B2BE16AFC}" destId="{C8E700CE-7AFC-49BD-9802-CFAD4A8427A0}" srcOrd="0" destOrd="0" presId="urn:microsoft.com/office/officeart/2018/2/layout/IconVerticalSolidList"/>
    <dgm:cxn modelId="{E6670367-0135-4023-8FD5-F8A9B81DEA6F}" type="presParOf" srcId="{C6C98FAE-258F-484E-87B9-560B2BE16AFC}" destId="{2B8C1559-DFA9-49F1-B6FD-F7B954370D12}" srcOrd="1" destOrd="0" presId="urn:microsoft.com/office/officeart/2018/2/layout/IconVerticalSolidList"/>
    <dgm:cxn modelId="{800EBBBF-F1F4-4E12-9E10-0BEC6BC49AFE}" type="presParOf" srcId="{C6C98FAE-258F-484E-87B9-560B2BE16AFC}" destId="{2867F080-A0DD-4EC1-9796-1AD08A128BE6}" srcOrd="2" destOrd="0" presId="urn:microsoft.com/office/officeart/2018/2/layout/IconVerticalSolidList"/>
    <dgm:cxn modelId="{237D2F99-F0D5-467F-9112-374EA77E9CC2}" type="presParOf" srcId="{C6C98FAE-258F-484E-87B9-560B2BE16AFC}" destId="{95B2D131-F228-4CF2-B0F4-5CC307095759}" srcOrd="3" destOrd="0" presId="urn:microsoft.com/office/officeart/2018/2/layout/IconVerticalSolidList"/>
    <dgm:cxn modelId="{79AFAB35-C88D-4950-9888-3F68993810AE}" type="presParOf" srcId="{B28BA65E-501E-4E75-A209-2283C7F1023E}" destId="{0FFC461C-BEC0-4ED1-BA31-6152E6A2C952}" srcOrd="5" destOrd="0" presId="urn:microsoft.com/office/officeart/2018/2/layout/IconVerticalSolidList"/>
    <dgm:cxn modelId="{B77CA8D5-A891-4F30-80B1-71EF16D2049A}" type="presParOf" srcId="{B28BA65E-501E-4E75-A209-2283C7F1023E}" destId="{B502F059-5BBC-46F2-9D50-6CDD81548726}" srcOrd="6" destOrd="0" presId="urn:microsoft.com/office/officeart/2018/2/layout/IconVerticalSolidList"/>
    <dgm:cxn modelId="{9F3A24A5-E49E-4C56-BAF4-B6367F958AA4}" type="presParOf" srcId="{B502F059-5BBC-46F2-9D50-6CDD81548726}" destId="{3AA5A4E7-FCD2-4401-9145-E524370EE6F2}" srcOrd="0" destOrd="0" presId="urn:microsoft.com/office/officeart/2018/2/layout/IconVerticalSolidList"/>
    <dgm:cxn modelId="{3B97A6AE-9BBB-4A81-8574-B5C48234A2DC}" type="presParOf" srcId="{B502F059-5BBC-46F2-9D50-6CDD81548726}" destId="{2C17CA67-BA44-4E7B-BF5D-E95F132676F9}" srcOrd="1" destOrd="0" presId="urn:microsoft.com/office/officeart/2018/2/layout/IconVerticalSolidList"/>
    <dgm:cxn modelId="{2C4C3E48-0487-48E5-A359-49594AC3AABE}" type="presParOf" srcId="{B502F059-5BBC-46F2-9D50-6CDD81548726}" destId="{1D02F2BC-4276-4E33-9FDC-C0A5A6675B31}" srcOrd="2" destOrd="0" presId="urn:microsoft.com/office/officeart/2018/2/layout/IconVerticalSolidList"/>
    <dgm:cxn modelId="{AECBDBB5-154C-4762-94A0-56366E88135C}" type="presParOf" srcId="{B502F059-5BBC-46F2-9D50-6CDD81548726}" destId="{3A3302D0-6403-49FC-814F-EFB585F40CB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CF2DE7B-2D8A-46E8-94F1-F98C74ECA904}" type="doc">
      <dgm:prSet loTypeId="urn:microsoft.com/office/officeart/2016/7/layout/VerticalSolidActionList" loCatId="List" qsTypeId="urn:microsoft.com/office/officeart/2005/8/quickstyle/simple1" qsCatId="simple" csTypeId="urn:microsoft.com/office/officeart/2005/8/colors/accent2_2" csCatId="accent2"/>
      <dgm:spPr/>
      <dgm:t>
        <a:bodyPr/>
        <a:lstStyle/>
        <a:p>
          <a:endParaRPr lang="en-US"/>
        </a:p>
      </dgm:t>
    </dgm:pt>
    <dgm:pt modelId="{86193F48-2B5E-4E37-89AA-72E1E3899D0D}">
      <dgm:prSet/>
      <dgm:spPr/>
      <dgm:t>
        <a:bodyPr/>
        <a:lstStyle/>
        <a:p>
          <a:r>
            <a:rPr lang="en-US"/>
            <a:t>Integrate</a:t>
          </a:r>
        </a:p>
      </dgm:t>
    </dgm:pt>
    <dgm:pt modelId="{3FB67E9B-5BA0-4410-BB61-F37AE7B1385F}" type="parTrans" cxnId="{386CB442-8282-4659-9262-2C6A15AF4EC5}">
      <dgm:prSet/>
      <dgm:spPr/>
      <dgm:t>
        <a:bodyPr/>
        <a:lstStyle/>
        <a:p>
          <a:endParaRPr lang="en-US"/>
        </a:p>
      </dgm:t>
    </dgm:pt>
    <dgm:pt modelId="{66799585-D77D-472A-9C23-7D37AA1C7839}" type="sibTrans" cxnId="{386CB442-8282-4659-9262-2C6A15AF4EC5}">
      <dgm:prSet/>
      <dgm:spPr/>
      <dgm:t>
        <a:bodyPr/>
        <a:lstStyle/>
        <a:p>
          <a:endParaRPr lang="en-US"/>
        </a:p>
      </dgm:t>
    </dgm:pt>
    <dgm:pt modelId="{8942095C-6498-448D-B269-F7186B4E5661}">
      <dgm:prSet/>
      <dgm:spPr/>
      <dgm:t>
        <a:bodyPr/>
        <a:lstStyle/>
        <a:p>
          <a:r>
            <a:rPr lang="en-US"/>
            <a:t>Integrate digital health tools into university wellness policies</a:t>
          </a:r>
        </a:p>
      </dgm:t>
    </dgm:pt>
    <dgm:pt modelId="{38AF2012-FFFA-4442-B6D8-28890C219E20}" type="parTrans" cxnId="{007BD0EF-7F75-49A1-A7D8-C41CE116FD35}">
      <dgm:prSet/>
      <dgm:spPr/>
      <dgm:t>
        <a:bodyPr/>
        <a:lstStyle/>
        <a:p>
          <a:endParaRPr lang="en-US"/>
        </a:p>
      </dgm:t>
    </dgm:pt>
    <dgm:pt modelId="{7041D81D-5CB7-4A5B-90AE-289328DBB7AD}" type="sibTrans" cxnId="{007BD0EF-7F75-49A1-A7D8-C41CE116FD35}">
      <dgm:prSet/>
      <dgm:spPr/>
      <dgm:t>
        <a:bodyPr/>
        <a:lstStyle/>
        <a:p>
          <a:endParaRPr lang="en-US"/>
        </a:p>
      </dgm:t>
    </dgm:pt>
    <dgm:pt modelId="{D1CBF203-DAB1-43AA-8940-86858A15F3D5}">
      <dgm:prSet/>
      <dgm:spPr/>
      <dgm:t>
        <a:bodyPr/>
        <a:lstStyle/>
        <a:p>
          <a:r>
            <a:rPr lang="en-US"/>
            <a:t>Encourage</a:t>
          </a:r>
        </a:p>
      </dgm:t>
    </dgm:pt>
    <dgm:pt modelId="{5B6EE282-61E7-4684-BD9F-193816C3D56D}" type="parTrans" cxnId="{9161DEE8-9A40-4713-B621-2CF61B6E9D6C}">
      <dgm:prSet/>
      <dgm:spPr/>
      <dgm:t>
        <a:bodyPr/>
        <a:lstStyle/>
        <a:p>
          <a:endParaRPr lang="en-US"/>
        </a:p>
      </dgm:t>
    </dgm:pt>
    <dgm:pt modelId="{D4FC9FA2-EC9B-49ED-A0B4-4AAED0099CA5}" type="sibTrans" cxnId="{9161DEE8-9A40-4713-B621-2CF61B6E9D6C}">
      <dgm:prSet/>
      <dgm:spPr/>
      <dgm:t>
        <a:bodyPr/>
        <a:lstStyle/>
        <a:p>
          <a:endParaRPr lang="en-US"/>
        </a:p>
      </dgm:t>
    </dgm:pt>
    <dgm:pt modelId="{DF2DE027-E0E0-4E9B-8AD1-1656DFB313E2}">
      <dgm:prSet/>
      <dgm:spPr/>
      <dgm:t>
        <a:bodyPr/>
        <a:lstStyle/>
        <a:p>
          <a:r>
            <a:rPr lang="en-US"/>
            <a:t>Encourage institutional support for tech-based sleep interventions (Verma et al., 2023)</a:t>
          </a:r>
        </a:p>
      </dgm:t>
    </dgm:pt>
    <dgm:pt modelId="{F2FF20F1-FF0B-4FC4-BD08-93FB6AD845A1}" type="parTrans" cxnId="{DAACC405-73CB-4426-B6E7-56DE86B2365E}">
      <dgm:prSet/>
      <dgm:spPr/>
      <dgm:t>
        <a:bodyPr/>
        <a:lstStyle/>
        <a:p>
          <a:endParaRPr lang="en-US"/>
        </a:p>
      </dgm:t>
    </dgm:pt>
    <dgm:pt modelId="{1D9A76C9-A14D-4472-9537-0BADC8FD2C5B}" type="sibTrans" cxnId="{DAACC405-73CB-4426-B6E7-56DE86B2365E}">
      <dgm:prSet/>
      <dgm:spPr/>
      <dgm:t>
        <a:bodyPr/>
        <a:lstStyle/>
        <a:p>
          <a:endParaRPr lang="en-US"/>
        </a:p>
      </dgm:t>
    </dgm:pt>
    <dgm:pt modelId="{39FEF0ED-31BA-49CA-8E14-AC84295253D4}">
      <dgm:prSet/>
      <dgm:spPr/>
      <dgm:t>
        <a:bodyPr/>
        <a:lstStyle/>
        <a:p>
          <a:r>
            <a:rPr lang="en-US"/>
            <a:t>Provide</a:t>
          </a:r>
        </a:p>
      </dgm:t>
    </dgm:pt>
    <dgm:pt modelId="{7F771DD1-C322-4616-82B5-E3AC4459240B}" type="parTrans" cxnId="{EA62F42A-BA04-445A-AF60-06AF430EB8CF}">
      <dgm:prSet/>
      <dgm:spPr/>
      <dgm:t>
        <a:bodyPr/>
        <a:lstStyle/>
        <a:p>
          <a:endParaRPr lang="en-US"/>
        </a:p>
      </dgm:t>
    </dgm:pt>
    <dgm:pt modelId="{8E1D0B55-19E1-4CED-BE99-947BC27F2C9C}" type="sibTrans" cxnId="{EA62F42A-BA04-445A-AF60-06AF430EB8CF}">
      <dgm:prSet/>
      <dgm:spPr/>
      <dgm:t>
        <a:bodyPr/>
        <a:lstStyle/>
        <a:p>
          <a:endParaRPr lang="en-US"/>
        </a:p>
      </dgm:t>
    </dgm:pt>
    <dgm:pt modelId="{C2FD80BC-445C-49BA-A15C-D1FEE9807896}">
      <dgm:prSet/>
      <dgm:spPr/>
      <dgm:t>
        <a:bodyPr/>
        <a:lstStyle/>
        <a:p>
          <a:r>
            <a:rPr lang="en-US"/>
            <a:t>Provide evidence to inform national guidelines on sleep and technology use</a:t>
          </a:r>
        </a:p>
      </dgm:t>
    </dgm:pt>
    <dgm:pt modelId="{08A104F5-BCC1-4D33-8F10-1C820F990C27}" type="parTrans" cxnId="{C5D1F94C-1E3D-4A7C-AB06-932416C9C5F7}">
      <dgm:prSet/>
      <dgm:spPr/>
      <dgm:t>
        <a:bodyPr/>
        <a:lstStyle/>
        <a:p>
          <a:endParaRPr lang="en-US"/>
        </a:p>
      </dgm:t>
    </dgm:pt>
    <dgm:pt modelId="{79E8DEBA-4667-493B-965C-A496E8025305}" type="sibTrans" cxnId="{C5D1F94C-1E3D-4A7C-AB06-932416C9C5F7}">
      <dgm:prSet/>
      <dgm:spPr/>
      <dgm:t>
        <a:bodyPr/>
        <a:lstStyle/>
        <a:p>
          <a:endParaRPr lang="en-US"/>
        </a:p>
      </dgm:t>
    </dgm:pt>
    <dgm:pt modelId="{A2453C38-1E43-422B-8D4E-554E50420C84}">
      <dgm:prSet/>
      <dgm:spPr/>
      <dgm:t>
        <a:bodyPr/>
        <a:lstStyle/>
        <a:p>
          <a:r>
            <a:rPr lang="en-US"/>
            <a:t>Promote</a:t>
          </a:r>
        </a:p>
      </dgm:t>
    </dgm:pt>
    <dgm:pt modelId="{DC2AD7BC-FF88-47CC-93A7-0E0CDAD93C9E}" type="parTrans" cxnId="{18CE6058-9D0E-4D03-B1FE-A2865B7E7765}">
      <dgm:prSet/>
      <dgm:spPr/>
      <dgm:t>
        <a:bodyPr/>
        <a:lstStyle/>
        <a:p>
          <a:endParaRPr lang="en-US"/>
        </a:p>
      </dgm:t>
    </dgm:pt>
    <dgm:pt modelId="{248C0EFB-4A6A-4685-AF15-742EF874598A}" type="sibTrans" cxnId="{18CE6058-9D0E-4D03-B1FE-A2865B7E7765}">
      <dgm:prSet/>
      <dgm:spPr/>
      <dgm:t>
        <a:bodyPr/>
        <a:lstStyle/>
        <a:p>
          <a:endParaRPr lang="en-US"/>
        </a:p>
      </dgm:t>
    </dgm:pt>
    <dgm:pt modelId="{5F480D65-E17E-4BBD-9021-4DE2BE4966DE}">
      <dgm:prSet/>
      <dgm:spPr/>
      <dgm:t>
        <a:bodyPr/>
        <a:lstStyle/>
        <a:p>
          <a:r>
            <a:rPr lang="en-US"/>
            <a:t>Promote adoption of preventive digital health strategies</a:t>
          </a:r>
        </a:p>
      </dgm:t>
    </dgm:pt>
    <dgm:pt modelId="{DA6CDC0C-906F-4056-90AB-59733711CF7C}" type="parTrans" cxnId="{CBB73F1F-E91E-4B38-BFE1-7949BC9116C9}">
      <dgm:prSet/>
      <dgm:spPr/>
      <dgm:t>
        <a:bodyPr/>
        <a:lstStyle/>
        <a:p>
          <a:endParaRPr lang="en-US"/>
        </a:p>
      </dgm:t>
    </dgm:pt>
    <dgm:pt modelId="{A0286F0A-B86E-4AA1-B764-81F50DF729AB}" type="sibTrans" cxnId="{CBB73F1F-E91E-4B38-BFE1-7949BC9116C9}">
      <dgm:prSet/>
      <dgm:spPr/>
      <dgm:t>
        <a:bodyPr/>
        <a:lstStyle/>
        <a:p>
          <a:endParaRPr lang="en-US"/>
        </a:p>
      </dgm:t>
    </dgm:pt>
    <dgm:pt modelId="{2AED6EB8-A885-4875-B9AC-5EC6946107F7}" type="pres">
      <dgm:prSet presAssocID="{7CF2DE7B-2D8A-46E8-94F1-F98C74ECA904}" presName="Name0" presStyleCnt="0">
        <dgm:presLayoutVars>
          <dgm:dir/>
          <dgm:animLvl val="lvl"/>
          <dgm:resizeHandles val="exact"/>
        </dgm:presLayoutVars>
      </dgm:prSet>
      <dgm:spPr/>
    </dgm:pt>
    <dgm:pt modelId="{D07E8B3A-E86F-4F4B-BE39-8CEE12A1A17E}" type="pres">
      <dgm:prSet presAssocID="{86193F48-2B5E-4E37-89AA-72E1E3899D0D}" presName="linNode" presStyleCnt="0"/>
      <dgm:spPr/>
    </dgm:pt>
    <dgm:pt modelId="{7958B39B-0862-46FC-B368-5C40884768B0}" type="pres">
      <dgm:prSet presAssocID="{86193F48-2B5E-4E37-89AA-72E1E3899D0D}" presName="parentText" presStyleLbl="alignNode1" presStyleIdx="0" presStyleCnt="4">
        <dgm:presLayoutVars>
          <dgm:chMax val="1"/>
          <dgm:bulletEnabled/>
        </dgm:presLayoutVars>
      </dgm:prSet>
      <dgm:spPr/>
    </dgm:pt>
    <dgm:pt modelId="{F3382B4D-E173-4634-97A9-A89F929EF2C9}" type="pres">
      <dgm:prSet presAssocID="{86193F48-2B5E-4E37-89AA-72E1E3899D0D}" presName="descendantText" presStyleLbl="alignAccFollowNode1" presStyleIdx="0" presStyleCnt="4">
        <dgm:presLayoutVars>
          <dgm:bulletEnabled/>
        </dgm:presLayoutVars>
      </dgm:prSet>
      <dgm:spPr/>
    </dgm:pt>
    <dgm:pt modelId="{82200B0C-657C-43B5-89E2-EA2B617D1F38}" type="pres">
      <dgm:prSet presAssocID="{66799585-D77D-472A-9C23-7D37AA1C7839}" presName="sp" presStyleCnt="0"/>
      <dgm:spPr/>
    </dgm:pt>
    <dgm:pt modelId="{F3FEA4E9-4E38-4258-9B50-38BF4785C9F4}" type="pres">
      <dgm:prSet presAssocID="{D1CBF203-DAB1-43AA-8940-86858A15F3D5}" presName="linNode" presStyleCnt="0"/>
      <dgm:spPr/>
    </dgm:pt>
    <dgm:pt modelId="{B7333745-F9E4-456D-B1DE-2F694BE32824}" type="pres">
      <dgm:prSet presAssocID="{D1CBF203-DAB1-43AA-8940-86858A15F3D5}" presName="parentText" presStyleLbl="alignNode1" presStyleIdx="1" presStyleCnt="4">
        <dgm:presLayoutVars>
          <dgm:chMax val="1"/>
          <dgm:bulletEnabled/>
        </dgm:presLayoutVars>
      </dgm:prSet>
      <dgm:spPr/>
    </dgm:pt>
    <dgm:pt modelId="{C21019A7-0AD9-4DFA-89B0-A933120B4C95}" type="pres">
      <dgm:prSet presAssocID="{D1CBF203-DAB1-43AA-8940-86858A15F3D5}" presName="descendantText" presStyleLbl="alignAccFollowNode1" presStyleIdx="1" presStyleCnt="4">
        <dgm:presLayoutVars>
          <dgm:bulletEnabled/>
        </dgm:presLayoutVars>
      </dgm:prSet>
      <dgm:spPr/>
    </dgm:pt>
    <dgm:pt modelId="{41F517BF-F9E7-456F-928B-85FCBEE12631}" type="pres">
      <dgm:prSet presAssocID="{D4FC9FA2-EC9B-49ED-A0B4-4AAED0099CA5}" presName="sp" presStyleCnt="0"/>
      <dgm:spPr/>
    </dgm:pt>
    <dgm:pt modelId="{990D28ED-64DF-476C-83A9-D729023757DF}" type="pres">
      <dgm:prSet presAssocID="{39FEF0ED-31BA-49CA-8E14-AC84295253D4}" presName="linNode" presStyleCnt="0"/>
      <dgm:spPr/>
    </dgm:pt>
    <dgm:pt modelId="{AC556051-D223-46B0-8C03-AE9FBD36B5D1}" type="pres">
      <dgm:prSet presAssocID="{39FEF0ED-31BA-49CA-8E14-AC84295253D4}" presName="parentText" presStyleLbl="alignNode1" presStyleIdx="2" presStyleCnt="4">
        <dgm:presLayoutVars>
          <dgm:chMax val="1"/>
          <dgm:bulletEnabled/>
        </dgm:presLayoutVars>
      </dgm:prSet>
      <dgm:spPr/>
    </dgm:pt>
    <dgm:pt modelId="{D3DF1C94-77C2-489B-A5E1-C2D19ABF6EBA}" type="pres">
      <dgm:prSet presAssocID="{39FEF0ED-31BA-49CA-8E14-AC84295253D4}" presName="descendantText" presStyleLbl="alignAccFollowNode1" presStyleIdx="2" presStyleCnt="4">
        <dgm:presLayoutVars>
          <dgm:bulletEnabled/>
        </dgm:presLayoutVars>
      </dgm:prSet>
      <dgm:spPr/>
    </dgm:pt>
    <dgm:pt modelId="{6E7C0BE9-13D6-47AC-82EE-34C4E4E9A1EF}" type="pres">
      <dgm:prSet presAssocID="{8E1D0B55-19E1-4CED-BE99-947BC27F2C9C}" presName="sp" presStyleCnt="0"/>
      <dgm:spPr/>
    </dgm:pt>
    <dgm:pt modelId="{DCB4D97A-09ED-4192-9CD6-C61AB910E79E}" type="pres">
      <dgm:prSet presAssocID="{A2453C38-1E43-422B-8D4E-554E50420C84}" presName="linNode" presStyleCnt="0"/>
      <dgm:spPr/>
    </dgm:pt>
    <dgm:pt modelId="{8576FD7D-53B1-47CB-B038-5BF6D860D0D7}" type="pres">
      <dgm:prSet presAssocID="{A2453C38-1E43-422B-8D4E-554E50420C84}" presName="parentText" presStyleLbl="alignNode1" presStyleIdx="3" presStyleCnt="4">
        <dgm:presLayoutVars>
          <dgm:chMax val="1"/>
          <dgm:bulletEnabled/>
        </dgm:presLayoutVars>
      </dgm:prSet>
      <dgm:spPr/>
    </dgm:pt>
    <dgm:pt modelId="{EF8A6412-519F-4474-9A65-8C7BB13BE9BE}" type="pres">
      <dgm:prSet presAssocID="{A2453C38-1E43-422B-8D4E-554E50420C84}" presName="descendantText" presStyleLbl="alignAccFollowNode1" presStyleIdx="3" presStyleCnt="4">
        <dgm:presLayoutVars>
          <dgm:bulletEnabled/>
        </dgm:presLayoutVars>
      </dgm:prSet>
      <dgm:spPr/>
    </dgm:pt>
  </dgm:ptLst>
  <dgm:cxnLst>
    <dgm:cxn modelId="{DAACC405-73CB-4426-B6E7-56DE86B2365E}" srcId="{D1CBF203-DAB1-43AA-8940-86858A15F3D5}" destId="{DF2DE027-E0E0-4E9B-8AD1-1656DFB313E2}" srcOrd="0" destOrd="0" parTransId="{F2FF20F1-FF0B-4FC4-BD08-93FB6AD845A1}" sibTransId="{1D9A76C9-A14D-4472-9537-0BADC8FD2C5B}"/>
    <dgm:cxn modelId="{4CD32A0A-68A8-440F-823C-9BA5A191A6C6}" type="presOf" srcId="{8942095C-6498-448D-B269-F7186B4E5661}" destId="{F3382B4D-E173-4634-97A9-A89F929EF2C9}" srcOrd="0" destOrd="0" presId="urn:microsoft.com/office/officeart/2016/7/layout/VerticalSolidActionList"/>
    <dgm:cxn modelId="{CBB73F1F-E91E-4B38-BFE1-7949BC9116C9}" srcId="{A2453C38-1E43-422B-8D4E-554E50420C84}" destId="{5F480D65-E17E-4BBD-9021-4DE2BE4966DE}" srcOrd="0" destOrd="0" parTransId="{DA6CDC0C-906F-4056-90AB-59733711CF7C}" sibTransId="{A0286F0A-B86E-4AA1-B764-81F50DF729AB}"/>
    <dgm:cxn modelId="{0AB26423-073F-4C8E-8ACC-4BCBD4434930}" type="presOf" srcId="{7CF2DE7B-2D8A-46E8-94F1-F98C74ECA904}" destId="{2AED6EB8-A885-4875-B9AC-5EC6946107F7}" srcOrd="0" destOrd="0" presId="urn:microsoft.com/office/officeart/2016/7/layout/VerticalSolidActionList"/>
    <dgm:cxn modelId="{72D16725-984F-4F31-93F3-2949AD8066C9}" type="presOf" srcId="{5F480D65-E17E-4BBD-9021-4DE2BE4966DE}" destId="{EF8A6412-519F-4474-9A65-8C7BB13BE9BE}" srcOrd="0" destOrd="0" presId="urn:microsoft.com/office/officeart/2016/7/layout/VerticalSolidActionList"/>
    <dgm:cxn modelId="{EA62F42A-BA04-445A-AF60-06AF430EB8CF}" srcId="{7CF2DE7B-2D8A-46E8-94F1-F98C74ECA904}" destId="{39FEF0ED-31BA-49CA-8E14-AC84295253D4}" srcOrd="2" destOrd="0" parTransId="{7F771DD1-C322-4616-82B5-E3AC4459240B}" sibTransId="{8E1D0B55-19E1-4CED-BE99-947BC27F2C9C}"/>
    <dgm:cxn modelId="{6A311433-98B1-4691-AD7B-DCE5F3E1EBFF}" type="presOf" srcId="{39FEF0ED-31BA-49CA-8E14-AC84295253D4}" destId="{AC556051-D223-46B0-8C03-AE9FBD36B5D1}" srcOrd="0" destOrd="0" presId="urn:microsoft.com/office/officeart/2016/7/layout/VerticalSolidActionList"/>
    <dgm:cxn modelId="{2354AA3A-1407-43A6-9CFC-CF808B880C4D}" type="presOf" srcId="{D1CBF203-DAB1-43AA-8940-86858A15F3D5}" destId="{B7333745-F9E4-456D-B1DE-2F694BE32824}" srcOrd="0" destOrd="0" presId="urn:microsoft.com/office/officeart/2016/7/layout/VerticalSolidActionList"/>
    <dgm:cxn modelId="{386CB442-8282-4659-9262-2C6A15AF4EC5}" srcId="{7CF2DE7B-2D8A-46E8-94F1-F98C74ECA904}" destId="{86193F48-2B5E-4E37-89AA-72E1E3899D0D}" srcOrd="0" destOrd="0" parTransId="{3FB67E9B-5BA0-4410-BB61-F37AE7B1385F}" sibTransId="{66799585-D77D-472A-9C23-7D37AA1C7839}"/>
    <dgm:cxn modelId="{C5D1F94C-1E3D-4A7C-AB06-932416C9C5F7}" srcId="{39FEF0ED-31BA-49CA-8E14-AC84295253D4}" destId="{C2FD80BC-445C-49BA-A15C-D1FEE9807896}" srcOrd="0" destOrd="0" parTransId="{08A104F5-BCC1-4D33-8F10-1C820F990C27}" sibTransId="{79E8DEBA-4667-493B-965C-A496E8025305}"/>
    <dgm:cxn modelId="{21407D56-1A7A-4936-9694-E9ACF0451380}" type="presOf" srcId="{C2FD80BC-445C-49BA-A15C-D1FEE9807896}" destId="{D3DF1C94-77C2-489B-A5E1-C2D19ABF6EBA}" srcOrd="0" destOrd="0" presId="urn:microsoft.com/office/officeart/2016/7/layout/VerticalSolidActionList"/>
    <dgm:cxn modelId="{18CE6058-9D0E-4D03-B1FE-A2865B7E7765}" srcId="{7CF2DE7B-2D8A-46E8-94F1-F98C74ECA904}" destId="{A2453C38-1E43-422B-8D4E-554E50420C84}" srcOrd="3" destOrd="0" parTransId="{DC2AD7BC-FF88-47CC-93A7-0E0CDAD93C9E}" sibTransId="{248C0EFB-4A6A-4685-AF15-742EF874598A}"/>
    <dgm:cxn modelId="{2BAAD980-AB21-4D39-B3E5-7F3FD51EB533}" type="presOf" srcId="{A2453C38-1E43-422B-8D4E-554E50420C84}" destId="{8576FD7D-53B1-47CB-B038-5BF6D860D0D7}" srcOrd="0" destOrd="0" presId="urn:microsoft.com/office/officeart/2016/7/layout/VerticalSolidActionList"/>
    <dgm:cxn modelId="{CEEB10CB-9A99-4D3A-B684-F5B70E651BAA}" type="presOf" srcId="{86193F48-2B5E-4E37-89AA-72E1E3899D0D}" destId="{7958B39B-0862-46FC-B368-5C40884768B0}" srcOrd="0" destOrd="0" presId="urn:microsoft.com/office/officeart/2016/7/layout/VerticalSolidActionList"/>
    <dgm:cxn modelId="{9161DEE8-9A40-4713-B621-2CF61B6E9D6C}" srcId="{7CF2DE7B-2D8A-46E8-94F1-F98C74ECA904}" destId="{D1CBF203-DAB1-43AA-8940-86858A15F3D5}" srcOrd="1" destOrd="0" parTransId="{5B6EE282-61E7-4684-BD9F-193816C3D56D}" sibTransId="{D4FC9FA2-EC9B-49ED-A0B4-4AAED0099CA5}"/>
    <dgm:cxn modelId="{007BD0EF-7F75-49A1-A7D8-C41CE116FD35}" srcId="{86193F48-2B5E-4E37-89AA-72E1E3899D0D}" destId="{8942095C-6498-448D-B269-F7186B4E5661}" srcOrd="0" destOrd="0" parTransId="{38AF2012-FFFA-4442-B6D8-28890C219E20}" sibTransId="{7041D81D-5CB7-4A5B-90AE-289328DBB7AD}"/>
    <dgm:cxn modelId="{52CAB9F4-152B-40B2-9399-EAD559A5FFCE}" type="presOf" srcId="{DF2DE027-E0E0-4E9B-8AD1-1656DFB313E2}" destId="{C21019A7-0AD9-4DFA-89B0-A933120B4C95}" srcOrd="0" destOrd="0" presId="urn:microsoft.com/office/officeart/2016/7/layout/VerticalSolidActionList"/>
    <dgm:cxn modelId="{1153B8A5-DD8B-4D89-8DDA-32E1D9355A68}" type="presParOf" srcId="{2AED6EB8-A885-4875-B9AC-5EC6946107F7}" destId="{D07E8B3A-E86F-4F4B-BE39-8CEE12A1A17E}" srcOrd="0" destOrd="0" presId="urn:microsoft.com/office/officeart/2016/7/layout/VerticalSolidActionList"/>
    <dgm:cxn modelId="{C22E4FF7-D812-4C08-B557-C94224815CFC}" type="presParOf" srcId="{D07E8B3A-E86F-4F4B-BE39-8CEE12A1A17E}" destId="{7958B39B-0862-46FC-B368-5C40884768B0}" srcOrd="0" destOrd="0" presId="urn:microsoft.com/office/officeart/2016/7/layout/VerticalSolidActionList"/>
    <dgm:cxn modelId="{A738370E-2174-45F9-B97B-D94EE6364D57}" type="presParOf" srcId="{D07E8B3A-E86F-4F4B-BE39-8CEE12A1A17E}" destId="{F3382B4D-E173-4634-97A9-A89F929EF2C9}" srcOrd="1" destOrd="0" presId="urn:microsoft.com/office/officeart/2016/7/layout/VerticalSolidActionList"/>
    <dgm:cxn modelId="{FFAF028A-4D10-4618-B413-6524F21AC999}" type="presParOf" srcId="{2AED6EB8-A885-4875-B9AC-5EC6946107F7}" destId="{82200B0C-657C-43B5-89E2-EA2B617D1F38}" srcOrd="1" destOrd="0" presId="urn:microsoft.com/office/officeart/2016/7/layout/VerticalSolidActionList"/>
    <dgm:cxn modelId="{41E87C92-9D6B-461D-8C25-524E38BEA239}" type="presParOf" srcId="{2AED6EB8-A885-4875-B9AC-5EC6946107F7}" destId="{F3FEA4E9-4E38-4258-9B50-38BF4785C9F4}" srcOrd="2" destOrd="0" presId="urn:microsoft.com/office/officeart/2016/7/layout/VerticalSolidActionList"/>
    <dgm:cxn modelId="{9B07C495-1A15-4932-871E-E8FF80AB70A4}" type="presParOf" srcId="{F3FEA4E9-4E38-4258-9B50-38BF4785C9F4}" destId="{B7333745-F9E4-456D-B1DE-2F694BE32824}" srcOrd="0" destOrd="0" presId="urn:microsoft.com/office/officeart/2016/7/layout/VerticalSolidActionList"/>
    <dgm:cxn modelId="{BF5702F2-A48A-407E-9348-7904A1256C35}" type="presParOf" srcId="{F3FEA4E9-4E38-4258-9B50-38BF4785C9F4}" destId="{C21019A7-0AD9-4DFA-89B0-A933120B4C95}" srcOrd="1" destOrd="0" presId="urn:microsoft.com/office/officeart/2016/7/layout/VerticalSolidActionList"/>
    <dgm:cxn modelId="{E9EC07C1-60AE-4C1C-9181-37EAF10585EF}" type="presParOf" srcId="{2AED6EB8-A885-4875-B9AC-5EC6946107F7}" destId="{41F517BF-F9E7-456F-928B-85FCBEE12631}" srcOrd="3" destOrd="0" presId="urn:microsoft.com/office/officeart/2016/7/layout/VerticalSolidActionList"/>
    <dgm:cxn modelId="{39BCD1F9-6A09-4335-B361-CEB8A07F8612}" type="presParOf" srcId="{2AED6EB8-A885-4875-B9AC-5EC6946107F7}" destId="{990D28ED-64DF-476C-83A9-D729023757DF}" srcOrd="4" destOrd="0" presId="urn:microsoft.com/office/officeart/2016/7/layout/VerticalSolidActionList"/>
    <dgm:cxn modelId="{935CA5AE-E4E5-4994-861A-D12250ADF14E}" type="presParOf" srcId="{990D28ED-64DF-476C-83A9-D729023757DF}" destId="{AC556051-D223-46B0-8C03-AE9FBD36B5D1}" srcOrd="0" destOrd="0" presId="urn:microsoft.com/office/officeart/2016/7/layout/VerticalSolidActionList"/>
    <dgm:cxn modelId="{7B2E93E6-C41C-4E4F-B867-D82B2D72E909}" type="presParOf" srcId="{990D28ED-64DF-476C-83A9-D729023757DF}" destId="{D3DF1C94-77C2-489B-A5E1-C2D19ABF6EBA}" srcOrd="1" destOrd="0" presId="urn:microsoft.com/office/officeart/2016/7/layout/VerticalSolidActionList"/>
    <dgm:cxn modelId="{523A824D-01CC-42BE-988C-B3C1FEA712C7}" type="presParOf" srcId="{2AED6EB8-A885-4875-B9AC-5EC6946107F7}" destId="{6E7C0BE9-13D6-47AC-82EE-34C4E4E9A1EF}" srcOrd="5" destOrd="0" presId="urn:microsoft.com/office/officeart/2016/7/layout/VerticalSolidActionList"/>
    <dgm:cxn modelId="{FC46754E-6918-463A-A6D5-02848AB0014F}" type="presParOf" srcId="{2AED6EB8-A885-4875-B9AC-5EC6946107F7}" destId="{DCB4D97A-09ED-4192-9CD6-C61AB910E79E}" srcOrd="6" destOrd="0" presId="urn:microsoft.com/office/officeart/2016/7/layout/VerticalSolidActionList"/>
    <dgm:cxn modelId="{3455DD83-9399-4262-B5C2-EA7E48D99870}" type="presParOf" srcId="{DCB4D97A-09ED-4192-9CD6-C61AB910E79E}" destId="{8576FD7D-53B1-47CB-B038-5BF6D860D0D7}" srcOrd="0" destOrd="0" presId="urn:microsoft.com/office/officeart/2016/7/layout/VerticalSolidActionList"/>
    <dgm:cxn modelId="{442F0681-BCD9-44E5-9739-3B4DA58D6383}" type="presParOf" srcId="{DCB4D97A-09ED-4192-9CD6-C61AB910E79E}" destId="{EF8A6412-519F-4474-9A65-8C7BB13BE9BE}"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BEFA611-3514-4CE0-854A-F7092FAE80E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AA9F605-A1DA-48FF-A60C-12E3DEC7D048}">
      <dgm:prSet/>
      <dgm:spPr/>
      <dgm:t>
        <a:bodyPr/>
        <a:lstStyle/>
        <a:p>
          <a:r>
            <a:rPr lang="en-GB"/>
            <a:t>Educate students on sleep hygiene and responsible technology use (Aziz et al., 2025)</a:t>
          </a:r>
          <a:endParaRPr lang="en-US"/>
        </a:p>
      </dgm:t>
    </dgm:pt>
    <dgm:pt modelId="{CA20DB32-01B9-477D-8E21-DD46BBC4A6F6}" type="parTrans" cxnId="{14C6AD10-22CA-4E26-B3FC-6E9116F732E9}">
      <dgm:prSet/>
      <dgm:spPr/>
      <dgm:t>
        <a:bodyPr/>
        <a:lstStyle/>
        <a:p>
          <a:endParaRPr lang="en-US"/>
        </a:p>
      </dgm:t>
    </dgm:pt>
    <dgm:pt modelId="{F9EFA7F9-16CD-4E44-A394-F86E57508E96}" type="sibTrans" cxnId="{14C6AD10-22CA-4E26-B3FC-6E9116F732E9}">
      <dgm:prSet/>
      <dgm:spPr/>
      <dgm:t>
        <a:bodyPr/>
        <a:lstStyle/>
        <a:p>
          <a:endParaRPr lang="en-US"/>
        </a:p>
      </dgm:t>
    </dgm:pt>
    <dgm:pt modelId="{451DB3A1-9DD2-4EC0-A89D-F914F4E2E34F}">
      <dgm:prSet/>
      <dgm:spPr/>
      <dgm:t>
        <a:bodyPr/>
        <a:lstStyle/>
        <a:p>
          <a:r>
            <a:rPr lang="en-GB"/>
            <a:t>Integrate content into health education modules or wellness workshops</a:t>
          </a:r>
          <a:endParaRPr lang="en-US"/>
        </a:p>
      </dgm:t>
    </dgm:pt>
    <dgm:pt modelId="{8B4904C4-7C53-416A-99C5-6B572F5463EB}" type="parTrans" cxnId="{BB98BFF9-B0AD-44CD-A880-EC91631A8371}">
      <dgm:prSet/>
      <dgm:spPr/>
      <dgm:t>
        <a:bodyPr/>
        <a:lstStyle/>
        <a:p>
          <a:endParaRPr lang="en-US"/>
        </a:p>
      </dgm:t>
    </dgm:pt>
    <dgm:pt modelId="{BCBC4B2A-1900-4B5D-9C84-A3DE7495D197}" type="sibTrans" cxnId="{BB98BFF9-B0AD-44CD-A880-EC91631A8371}">
      <dgm:prSet/>
      <dgm:spPr/>
      <dgm:t>
        <a:bodyPr/>
        <a:lstStyle/>
        <a:p>
          <a:endParaRPr lang="en-US"/>
        </a:p>
      </dgm:t>
    </dgm:pt>
    <dgm:pt modelId="{257D2ADB-A3DF-413E-9068-928D6521E18C}">
      <dgm:prSet/>
      <dgm:spPr/>
      <dgm:t>
        <a:bodyPr/>
        <a:lstStyle/>
        <a:p>
          <a:r>
            <a:rPr lang="en-GB"/>
            <a:t>Promote awareness of the effects of late-night smartphone use (Karasneh et al., 2022)</a:t>
          </a:r>
          <a:endParaRPr lang="en-US"/>
        </a:p>
      </dgm:t>
    </dgm:pt>
    <dgm:pt modelId="{875665A2-E0E0-41D7-BF89-915E6734E2B8}" type="parTrans" cxnId="{F9630BB8-7A65-418C-8846-01D5A2234F9C}">
      <dgm:prSet/>
      <dgm:spPr/>
      <dgm:t>
        <a:bodyPr/>
        <a:lstStyle/>
        <a:p>
          <a:endParaRPr lang="en-US"/>
        </a:p>
      </dgm:t>
    </dgm:pt>
    <dgm:pt modelId="{D63E6DC9-C182-4BB3-95E0-A933983D5058}" type="sibTrans" cxnId="{F9630BB8-7A65-418C-8846-01D5A2234F9C}">
      <dgm:prSet/>
      <dgm:spPr/>
      <dgm:t>
        <a:bodyPr/>
        <a:lstStyle/>
        <a:p>
          <a:endParaRPr lang="en-US"/>
        </a:p>
      </dgm:t>
    </dgm:pt>
    <dgm:pt modelId="{79FB3B35-81E7-4D65-9156-B8C131FFE0E6}">
      <dgm:prSet/>
      <dgm:spPr/>
      <dgm:t>
        <a:bodyPr/>
        <a:lstStyle/>
        <a:p>
          <a:r>
            <a:rPr lang="en-GB"/>
            <a:t>Encourage adoption of lifelong healthy digital habits</a:t>
          </a:r>
          <a:endParaRPr lang="en-US"/>
        </a:p>
      </dgm:t>
    </dgm:pt>
    <dgm:pt modelId="{F331D287-1E7B-4E07-802E-8BB00D8F994E}" type="parTrans" cxnId="{38BFF8DD-3249-4E0C-98AD-D2F7DC248993}">
      <dgm:prSet/>
      <dgm:spPr/>
      <dgm:t>
        <a:bodyPr/>
        <a:lstStyle/>
        <a:p>
          <a:endParaRPr lang="en-US"/>
        </a:p>
      </dgm:t>
    </dgm:pt>
    <dgm:pt modelId="{1970CF5C-A742-4D2C-BF4A-21F5556A9EA6}" type="sibTrans" cxnId="{38BFF8DD-3249-4E0C-98AD-D2F7DC248993}">
      <dgm:prSet/>
      <dgm:spPr/>
      <dgm:t>
        <a:bodyPr/>
        <a:lstStyle/>
        <a:p>
          <a:endParaRPr lang="en-US"/>
        </a:p>
      </dgm:t>
    </dgm:pt>
    <dgm:pt modelId="{69CB4FD1-CF2D-491E-AEF7-678D5963E7F9}" type="pres">
      <dgm:prSet presAssocID="{9BEFA611-3514-4CE0-854A-F7092FAE80EE}" presName="root" presStyleCnt="0">
        <dgm:presLayoutVars>
          <dgm:dir/>
          <dgm:resizeHandles val="exact"/>
        </dgm:presLayoutVars>
      </dgm:prSet>
      <dgm:spPr/>
    </dgm:pt>
    <dgm:pt modelId="{8BB41F56-7CEE-4823-AD83-E3DFDCD2A150}" type="pres">
      <dgm:prSet presAssocID="{7AA9F605-A1DA-48FF-A60C-12E3DEC7D048}" presName="compNode" presStyleCnt="0"/>
      <dgm:spPr/>
    </dgm:pt>
    <dgm:pt modelId="{8E733245-35BB-41C8-BF7C-3BF3F025D9C5}" type="pres">
      <dgm:prSet presAssocID="{7AA9F605-A1DA-48FF-A60C-12E3DEC7D048}" presName="bgRect" presStyleLbl="bgShp" presStyleIdx="0" presStyleCnt="4"/>
      <dgm:spPr/>
    </dgm:pt>
    <dgm:pt modelId="{C8E51710-BC54-49D2-A3E5-EF8352B2C7A0}" type="pres">
      <dgm:prSet presAssocID="{7AA9F605-A1DA-48FF-A60C-12E3DEC7D04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73BA2F11-111D-4177-9B4F-5BAEDB537B99}" type="pres">
      <dgm:prSet presAssocID="{7AA9F605-A1DA-48FF-A60C-12E3DEC7D048}" presName="spaceRect" presStyleCnt="0"/>
      <dgm:spPr/>
    </dgm:pt>
    <dgm:pt modelId="{E2A8EB51-241C-4880-A3AE-C4A860C81FA0}" type="pres">
      <dgm:prSet presAssocID="{7AA9F605-A1DA-48FF-A60C-12E3DEC7D048}" presName="parTx" presStyleLbl="revTx" presStyleIdx="0" presStyleCnt="4">
        <dgm:presLayoutVars>
          <dgm:chMax val="0"/>
          <dgm:chPref val="0"/>
        </dgm:presLayoutVars>
      </dgm:prSet>
      <dgm:spPr/>
    </dgm:pt>
    <dgm:pt modelId="{06E1C40D-C828-4859-9639-6357AADE7DD9}" type="pres">
      <dgm:prSet presAssocID="{F9EFA7F9-16CD-4E44-A394-F86E57508E96}" presName="sibTrans" presStyleCnt="0"/>
      <dgm:spPr/>
    </dgm:pt>
    <dgm:pt modelId="{47E95044-F8BE-4585-9A6C-7BC7D0B1544D}" type="pres">
      <dgm:prSet presAssocID="{451DB3A1-9DD2-4EC0-A89D-F914F4E2E34F}" presName="compNode" presStyleCnt="0"/>
      <dgm:spPr/>
    </dgm:pt>
    <dgm:pt modelId="{B5DAD16E-8BE8-4794-BE67-7E08F7FCFAFE}" type="pres">
      <dgm:prSet presAssocID="{451DB3A1-9DD2-4EC0-A89D-F914F4E2E34F}" presName="bgRect" presStyleLbl="bgShp" presStyleIdx="1" presStyleCnt="4"/>
      <dgm:spPr/>
    </dgm:pt>
    <dgm:pt modelId="{2A0144C5-89DC-4619-937D-FD1EDB502359}" type="pres">
      <dgm:prSet presAssocID="{451DB3A1-9DD2-4EC0-A89D-F914F4E2E34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BB54B79D-4C12-4340-B230-6CAA21EB1ACF}" type="pres">
      <dgm:prSet presAssocID="{451DB3A1-9DD2-4EC0-A89D-F914F4E2E34F}" presName="spaceRect" presStyleCnt="0"/>
      <dgm:spPr/>
    </dgm:pt>
    <dgm:pt modelId="{5F08C82B-7987-46A7-A36A-31D3C4C5D667}" type="pres">
      <dgm:prSet presAssocID="{451DB3A1-9DD2-4EC0-A89D-F914F4E2E34F}" presName="parTx" presStyleLbl="revTx" presStyleIdx="1" presStyleCnt="4">
        <dgm:presLayoutVars>
          <dgm:chMax val="0"/>
          <dgm:chPref val="0"/>
        </dgm:presLayoutVars>
      </dgm:prSet>
      <dgm:spPr/>
    </dgm:pt>
    <dgm:pt modelId="{C7AAA3C8-CF3A-4E47-AD3C-4D463BDA6583}" type="pres">
      <dgm:prSet presAssocID="{BCBC4B2A-1900-4B5D-9C84-A3DE7495D197}" presName="sibTrans" presStyleCnt="0"/>
      <dgm:spPr/>
    </dgm:pt>
    <dgm:pt modelId="{305DFE9E-3591-4492-89F6-630171EDF144}" type="pres">
      <dgm:prSet presAssocID="{257D2ADB-A3DF-413E-9068-928D6521E18C}" presName="compNode" presStyleCnt="0"/>
      <dgm:spPr/>
    </dgm:pt>
    <dgm:pt modelId="{E108B0BB-0847-4D6A-981B-6BFE59168826}" type="pres">
      <dgm:prSet presAssocID="{257D2ADB-A3DF-413E-9068-928D6521E18C}" presName="bgRect" presStyleLbl="bgShp" presStyleIdx="2" presStyleCnt="4"/>
      <dgm:spPr/>
    </dgm:pt>
    <dgm:pt modelId="{EF43153C-C662-452F-B92F-C8F787AA1A11}" type="pres">
      <dgm:prSet presAssocID="{257D2ADB-A3DF-413E-9068-928D6521E18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46B42494-A5F0-424E-8B83-8F91ADD4FDF9}" type="pres">
      <dgm:prSet presAssocID="{257D2ADB-A3DF-413E-9068-928D6521E18C}" presName="spaceRect" presStyleCnt="0"/>
      <dgm:spPr/>
    </dgm:pt>
    <dgm:pt modelId="{5807DC21-1705-4BC9-9DA6-EAB6BE98E764}" type="pres">
      <dgm:prSet presAssocID="{257D2ADB-A3DF-413E-9068-928D6521E18C}" presName="parTx" presStyleLbl="revTx" presStyleIdx="2" presStyleCnt="4">
        <dgm:presLayoutVars>
          <dgm:chMax val="0"/>
          <dgm:chPref val="0"/>
        </dgm:presLayoutVars>
      </dgm:prSet>
      <dgm:spPr/>
    </dgm:pt>
    <dgm:pt modelId="{0261D629-17C3-45C9-95BB-9D03C66A4199}" type="pres">
      <dgm:prSet presAssocID="{D63E6DC9-C182-4BB3-95E0-A933983D5058}" presName="sibTrans" presStyleCnt="0"/>
      <dgm:spPr/>
    </dgm:pt>
    <dgm:pt modelId="{5A98F8D0-A4D4-41A7-BF4F-6A95ED7DE024}" type="pres">
      <dgm:prSet presAssocID="{79FB3B35-81E7-4D65-9156-B8C131FFE0E6}" presName="compNode" presStyleCnt="0"/>
      <dgm:spPr/>
    </dgm:pt>
    <dgm:pt modelId="{6632C0E8-5800-46A1-B25E-18C62B9D3A12}" type="pres">
      <dgm:prSet presAssocID="{79FB3B35-81E7-4D65-9156-B8C131FFE0E6}" presName="bgRect" presStyleLbl="bgShp" presStyleIdx="3" presStyleCnt="4"/>
      <dgm:spPr/>
    </dgm:pt>
    <dgm:pt modelId="{D0EF2EF8-A2DA-4714-85CB-64427C6BFF31}" type="pres">
      <dgm:prSet presAssocID="{79FB3B35-81E7-4D65-9156-B8C131FFE0E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77C577A1-7FE3-4405-99B4-89CD846DC32A}" type="pres">
      <dgm:prSet presAssocID="{79FB3B35-81E7-4D65-9156-B8C131FFE0E6}" presName="spaceRect" presStyleCnt="0"/>
      <dgm:spPr/>
    </dgm:pt>
    <dgm:pt modelId="{2C220EF6-CC1E-4540-A5F6-CC93E439A2E9}" type="pres">
      <dgm:prSet presAssocID="{79FB3B35-81E7-4D65-9156-B8C131FFE0E6}" presName="parTx" presStyleLbl="revTx" presStyleIdx="3" presStyleCnt="4">
        <dgm:presLayoutVars>
          <dgm:chMax val="0"/>
          <dgm:chPref val="0"/>
        </dgm:presLayoutVars>
      </dgm:prSet>
      <dgm:spPr/>
    </dgm:pt>
  </dgm:ptLst>
  <dgm:cxnLst>
    <dgm:cxn modelId="{14C6AD10-22CA-4E26-B3FC-6E9116F732E9}" srcId="{9BEFA611-3514-4CE0-854A-F7092FAE80EE}" destId="{7AA9F605-A1DA-48FF-A60C-12E3DEC7D048}" srcOrd="0" destOrd="0" parTransId="{CA20DB32-01B9-477D-8E21-DD46BBC4A6F6}" sibTransId="{F9EFA7F9-16CD-4E44-A394-F86E57508E96}"/>
    <dgm:cxn modelId="{4302B334-8796-427A-A3DE-22961AAB8F3F}" type="presOf" srcId="{7AA9F605-A1DA-48FF-A60C-12E3DEC7D048}" destId="{E2A8EB51-241C-4880-A3AE-C4A860C81FA0}" srcOrd="0" destOrd="0" presId="urn:microsoft.com/office/officeart/2018/2/layout/IconVerticalSolidList"/>
    <dgm:cxn modelId="{8004204B-5931-4B1E-99A0-ED24E34B3876}" type="presOf" srcId="{451DB3A1-9DD2-4EC0-A89D-F914F4E2E34F}" destId="{5F08C82B-7987-46A7-A36A-31D3C4C5D667}" srcOrd="0" destOrd="0" presId="urn:microsoft.com/office/officeart/2018/2/layout/IconVerticalSolidList"/>
    <dgm:cxn modelId="{7E5B3158-2A63-4CDF-9CF3-87D1333D27FE}" type="presOf" srcId="{9BEFA611-3514-4CE0-854A-F7092FAE80EE}" destId="{69CB4FD1-CF2D-491E-AEF7-678D5963E7F9}" srcOrd="0" destOrd="0" presId="urn:microsoft.com/office/officeart/2018/2/layout/IconVerticalSolidList"/>
    <dgm:cxn modelId="{F9630BB8-7A65-418C-8846-01D5A2234F9C}" srcId="{9BEFA611-3514-4CE0-854A-F7092FAE80EE}" destId="{257D2ADB-A3DF-413E-9068-928D6521E18C}" srcOrd="2" destOrd="0" parTransId="{875665A2-E0E0-41D7-BF89-915E6734E2B8}" sibTransId="{D63E6DC9-C182-4BB3-95E0-A933983D5058}"/>
    <dgm:cxn modelId="{52EAA1C8-F7C3-4E68-A8F6-FBAD78CDFB9E}" type="presOf" srcId="{257D2ADB-A3DF-413E-9068-928D6521E18C}" destId="{5807DC21-1705-4BC9-9DA6-EAB6BE98E764}" srcOrd="0" destOrd="0" presId="urn:microsoft.com/office/officeart/2018/2/layout/IconVerticalSolidList"/>
    <dgm:cxn modelId="{101596D6-1DA5-49FB-AD1C-1AB763C0CB55}" type="presOf" srcId="{79FB3B35-81E7-4D65-9156-B8C131FFE0E6}" destId="{2C220EF6-CC1E-4540-A5F6-CC93E439A2E9}" srcOrd="0" destOrd="0" presId="urn:microsoft.com/office/officeart/2018/2/layout/IconVerticalSolidList"/>
    <dgm:cxn modelId="{38BFF8DD-3249-4E0C-98AD-D2F7DC248993}" srcId="{9BEFA611-3514-4CE0-854A-F7092FAE80EE}" destId="{79FB3B35-81E7-4D65-9156-B8C131FFE0E6}" srcOrd="3" destOrd="0" parTransId="{F331D287-1E7B-4E07-802E-8BB00D8F994E}" sibTransId="{1970CF5C-A742-4D2C-BF4A-21F5556A9EA6}"/>
    <dgm:cxn modelId="{BB98BFF9-B0AD-44CD-A880-EC91631A8371}" srcId="{9BEFA611-3514-4CE0-854A-F7092FAE80EE}" destId="{451DB3A1-9DD2-4EC0-A89D-F914F4E2E34F}" srcOrd="1" destOrd="0" parTransId="{8B4904C4-7C53-416A-99C5-6B572F5463EB}" sibTransId="{BCBC4B2A-1900-4B5D-9C84-A3DE7495D197}"/>
    <dgm:cxn modelId="{837C3FD1-4A8E-4F93-A312-225AFA6DDCCB}" type="presParOf" srcId="{69CB4FD1-CF2D-491E-AEF7-678D5963E7F9}" destId="{8BB41F56-7CEE-4823-AD83-E3DFDCD2A150}" srcOrd="0" destOrd="0" presId="urn:microsoft.com/office/officeart/2018/2/layout/IconVerticalSolidList"/>
    <dgm:cxn modelId="{E1DFB26F-C58F-47E4-901F-364CB6FB9DBE}" type="presParOf" srcId="{8BB41F56-7CEE-4823-AD83-E3DFDCD2A150}" destId="{8E733245-35BB-41C8-BF7C-3BF3F025D9C5}" srcOrd="0" destOrd="0" presId="urn:microsoft.com/office/officeart/2018/2/layout/IconVerticalSolidList"/>
    <dgm:cxn modelId="{E376AC7C-544A-40D0-8087-500827878689}" type="presParOf" srcId="{8BB41F56-7CEE-4823-AD83-E3DFDCD2A150}" destId="{C8E51710-BC54-49D2-A3E5-EF8352B2C7A0}" srcOrd="1" destOrd="0" presId="urn:microsoft.com/office/officeart/2018/2/layout/IconVerticalSolidList"/>
    <dgm:cxn modelId="{0CE40B3A-831B-49C2-984F-C9994C549391}" type="presParOf" srcId="{8BB41F56-7CEE-4823-AD83-E3DFDCD2A150}" destId="{73BA2F11-111D-4177-9B4F-5BAEDB537B99}" srcOrd="2" destOrd="0" presId="urn:microsoft.com/office/officeart/2018/2/layout/IconVerticalSolidList"/>
    <dgm:cxn modelId="{15F522F0-54F4-498A-B13A-140A74551E74}" type="presParOf" srcId="{8BB41F56-7CEE-4823-AD83-E3DFDCD2A150}" destId="{E2A8EB51-241C-4880-A3AE-C4A860C81FA0}" srcOrd="3" destOrd="0" presId="urn:microsoft.com/office/officeart/2018/2/layout/IconVerticalSolidList"/>
    <dgm:cxn modelId="{CE5D63D6-FD48-46AC-A6FE-16D866E37EAC}" type="presParOf" srcId="{69CB4FD1-CF2D-491E-AEF7-678D5963E7F9}" destId="{06E1C40D-C828-4859-9639-6357AADE7DD9}" srcOrd="1" destOrd="0" presId="urn:microsoft.com/office/officeart/2018/2/layout/IconVerticalSolidList"/>
    <dgm:cxn modelId="{53DB56D8-BAF0-4903-A295-0AE52358F812}" type="presParOf" srcId="{69CB4FD1-CF2D-491E-AEF7-678D5963E7F9}" destId="{47E95044-F8BE-4585-9A6C-7BC7D0B1544D}" srcOrd="2" destOrd="0" presId="urn:microsoft.com/office/officeart/2018/2/layout/IconVerticalSolidList"/>
    <dgm:cxn modelId="{CB658259-A9E4-4235-8B15-7F656F478895}" type="presParOf" srcId="{47E95044-F8BE-4585-9A6C-7BC7D0B1544D}" destId="{B5DAD16E-8BE8-4794-BE67-7E08F7FCFAFE}" srcOrd="0" destOrd="0" presId="urn:microsoft.com/office/officeart/2018/2/layout/IconVerticalSolidList"/>
    <dgm:cxn modelId="{AB4D873D-2F46-4E62-BA37-ECA9433AEF00}" type="presParOf" srcId="{47E95044-F8BE-4585-9A6C-7BC7D0B1544D}" destId="{2A0144C5-89DC-4619-937D-FD1EDB502359}" srcOrd="1" destOrd="0" presId="urn:microsoft.com/office/officeart/2018/2/layout/IconVerticalSolidList"/>
    <dgm:cxn modelId="{576F89FD-8C31-4021-9FDB-EF4F01D7365F}" type="presParOf" srcId="{47E95044-F8BE-4585-9A6C-7BC7D0B1544D}" destId="{BB54B79D-4C12-4340-B230-6CAA21EB1ACF}" srcOrd="2" destOrd="0" presId="urn:microsoft.com/office/officeart/2018/2/layout/IconVerticalSolidList"/>
    <dgm:cxn modelId="{7CA4C687-13F4-4215-9326-518B8F9F3146}" type="presParOf" srcId="{47E95044-F8BE-4585-9A6C-7BC7D0B1544D}" destId="{5F08C82B-7987-46A7-A36A-31D3C4C5D667}" srcOrd="3" destOrd="0" presId="urn:microsoft.com/office/officeart/2018/2/layout/IconVerticalSolidList"/>
    <dgm:cxn modelId="{438A196E-7733-48C5-A0D2-EFAA76B55E2B}" type="presParOf" srcId="{69CB4FD1-CF2D-491E-AEF7-678D5963E7F9}" destId="{C7AAA3C8-CF3A-4E47-AD3C-4D463BDA6583}" srcOrd="3" destOrd="0" presId="urn:microsoft.com/office/officeart/2018/2/layout/IconVerticalSolidList"/>
    <dgm:cxn modelId="{0EC3F3A4-A26D-45FD-8B89-4FA2FD1E9A28}" type="presParOf" srcId="{69CB4FD1-CF2D-491E-AEF7-678D5963E7F9}" destId="{305DFE9E-3591-4492-89F6-630171EDF144}" srcOrd="4" destOrd="0" presId="urn:microsoft.com/office/officeart/2018/2/layout/IconVerticalSolidList"/>
    <dgm:cxn modelId="{932C4DB1-2082-4358-AD13-82B2704713AB}" type="presParOf" srcId="{305DFE9E-3591-4492-89F6-630171EDF144}" destId="{E108B0BB-0847-4D6A-981B-6BFE59168826}" srcOrd="0" destOrd="0" presId="urn:microsoft.com/office/officeart/2018/2/layout/IconVerticalSolidList"/>
    <dgm:cxn modelId="{D10F57D3-1C5B-4118-941D-40603BC798EB}" type="presParOf" srcId="{305DFE9E-3591-4492-89F6-630171EDF144}" destId="{EF43153C-C662-452F-B92F-C8F787AA1A11}" srcOrd="1" destOrd="0" presId="urn:microsoft.com/office/officeart/2018/2/layout/IconVerticalSolidList"/>
    <dgm:cxn modelId="{0D73A377-603F-44D2-B079-B013DAAC3176}" type="presParOf" srcId="{305DFE9E-3591-4492-89F6-630171EDF144}" destId="{46B42494-A5F0-424E-8B83-8F91ADD4FDF9}" srcOrd="2" destOrd="0" presId="urn:microsoft.com/office/officeart/2018/2/layout/IconVerticalSolidList"/>
    <dgm:cxn modelId="{46B04CE2-BA20-47B6-8F99-91E4021E5390}" type="presParOf" srcId="{305DFE9E-3591-4492-89F6-630171EDF144}" destId="{5807DC21-1705-4BC9-9DA6-EAB6BE98E764}" srcOrd="3" destOrd="0" presId="urn:microsoft.com/office/officeart/2018/2/layout/IconVerticalSolidList"/>
    <dgm:cxn modelId="{3D24AF92-CA8C-400E-9ECA-BCD8D780135E}" type="presParOf" srcId="{69CB4FD1-CF2D-491E-AEF7-678D5963E7F9}" destId="{0261D629-17C3-45C9-95BB-9D03C66A4199}" srcOrd="5" destOrd="0" presId="urn:microsoft.com/office/officeart/2018/2/layout/IconVerticalSolidList"/>
    <dgm:cxn modelId="{564F59C5-A820-4F34-8EAB-4225CC6D7C57}" type="presParOf" srcId="{69CB4FD1-CF2D-491E-AEF7-678D5963E7F9}" destId="{5A98F8D0-A4D4-41A7-BF4F-6A95ED7DE024}" srcOrd="6" destOrd="0" presId="urn:microsoft.com/office/officeart/2018/2/layout/IconVerticalSolidList"/>
    <dgm:cxn modelId="{55CFBE40-456D-4DA9-8851-02DC1238E163}" type="presParOf" srcId="{5A98F8D0-A4D4-41A7-BF4F-6A95ED7DE024}" destId="{6632C0E8-5800-46A1-B25E-18C62B9D3A12}" srcOrd="0" destOrd="0" presId="urn:microsoft.com/office/officeart/2018/2/layout/IconVerticalSolidList"/>
    <dgm:cxn modelId="{F0C33B71-6606-4A63-926A-533C004C3DF4}" type="presParOf" srcId="{5A98F8D0-A4D4-41A7-BF4F-6A95ED7DE024}" destId="{D0EF2EF8-A2DA-4714-85CB-64427C6BFF31}" srcOrd="1" destOrd="0" presId="urn:microsoft.com/office/officeart/2018/2/layout/IconVerticalSolidList"/>
    <dgm:cxn modelId="{A6C2BD73-2FD2-4C4F-A33D-63E736D77EB4}" type="presParOf" srcId="{5A98F8D0-A4D4-41A7-BF4F-6A95ED7DE024}" destId="{77C577A1-7FE3-4405-99B4-89CD846DC32A}" srcOrd="2" destOrd="0" presId="urn:microsoft.com/office/officeart/2018/2/layout/IconVerticalSolidList"/>
    <dgm:cxn modelId="{A1EF4ADD-BAA1-4A75-A90F-5A548D4F249A}" type="presParOf" srcId="{5A98F8D0-A4D4-41A7-BF4F-6A95ED7DE024}" destId="{2C220EF6-CC1E-4540-A5F6-CC93E439A2E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3E909DF-9567-4F43-B2E5-426D689AA4C4}"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12FD7330-9790-42C3-B2B6-7B68357FF7BC}">
      <dgm:prSet/>
      <dgm:spPr/>
      <dgm:t>
        <a:bodyPr/>
        <a:lstStyle/>
        <a:p>
          <a:r>
            <a:rPr lang="en-GB"/>
            <a:t>Decrease the poor sleep hygiene in young adults (Vollert et al., 2022).</a:t>
          </a:r>
          <a:endParaRPr lang="en-US"/>
        </a:p>
      </dgm:t>
    </dgm:pt>
    <dgm:pt modelId="{9949A973-81F7-4D71-A91A-ED3CAC2AF8C3}" type="parTrans" cxnId="{36D7A4C6-A611-454E-B2F9-75A367522778}">
      <dgm:prSet/>
      <dgm:spPr/>
      <dgm:t>
        <a:bodyPr/>
        <a:lstStyle/>
        <a:p>
          <a:endParaRPr lang="en-US"/>
        </a:p>
      </dgm:t>
    </dgm:pt>
    <dgm:pt modelId="{661DAC41-69A8-49B0-8CFE-D8A0EC59E887}" type="sibTrans" cxnId="{36D7A4C6-A611-454E-B2F9-75A367522778}">
      <dgm:prSet/>
      <dgm:spPr/>
      <dgm:t>
        <a:bodyPr/>
        <a:lstStyle/>
        <a:p>
          <a:endParaRPr lang="en-US"/>
        </a:p>
      </dgm:t>
    </dgm:pt>
    <dgm:pt modelId="{5A5522AF-99C6-4D63-9B4E-0C1158FDD7FE}">
      <dgm:prSet/>
      <dgm:spPr/>
      <dgm:t>
        <a:bodyPr/>
        <a:lstStyle/>
        <a:p>
          <a:r>
            <a:rPr lang="en-GB"/>
            <a:t>Reduced long-term psychopathology associated with sleep deprivation.</a:t>
          </a:r>
          <a:endParaRPr lang="en-US"/>
        </a:p>
      </dgm:t>
    </dgm:pt>
    <dgm:pt modelId="{9826F404-FDC9-4AC8-955E-7C03E6488369}" type="parTrans" cxnId="{E8CA8532-766C-4FA5-9443-402673E36144}">
      <dgm:prSet/>
      <dgm:spPr/>
      <dgm:t>
        <a:bodyPr/>
        <a:lstStyle/>
        <a:p>
          <a:endParaRPr lang="en-US"/>
        </a:p>
      </dgm:t>
    </dgm:pt>
    <dgm:pt modelId="{742D006D-3892-46CA-A358-720512F5F6C0}" type="sibTrans" cxnId="{E8CA8532-766C-4FA5-9443-402673E36144}">
      <dgm:prSet/>
      <dgm:spPr/>
      <dgm:t>
        <a:bodyPr/>
        <a:lstStyle/>
        <a:p>
          <a:endParaRPr lang="en-US"/>
        </a:p>
      </dgm:t>
    </dgm:pt>
    <dgm:pt modelId="{E23F8876-E7A5-4A4D-A803-E01FD2848736}">
      <dgm:prSet/>
      <dgm:spPr/>
      <dgm:t>
        <a:bodyPr/>
        <a:lstStyle/>
        <a:p>
          <a:r>
            <a:rPr lang="en-GB"/>
            <a:t>Promote healthy use of technology among the young people (Karasneh et al., 2022).</a:t>
          </a:r>
          <a:endParaRPr lang="en-US"/>
        </a:p>
      </dgm:t>
    </dgm:pt>
    <dgm:pt modelId="{07CED0FC-14B7-4EB1-BD62-FB815C100934}" type="parTrans" cxnId="{7A183ED2-5868-4DF6-AACD-CA900B4CA3CF}">
      <dgm:prSet/>
      <dgm:spPr/>
      <dgm:t>
        <a:bodyPr/>
        <a:lstStyle/>
        <a:p>
          <a:endParaRPr lang="en-US"/>
        </a:p>
      </dgm:t>
    </dgm:pt>
    <dgm:pt modelId="{3BA74A81-77D7-41FD-9354-AACCBC1C8053}" type="sibTrans" cxnId="{7A183ED2-5868-4DF6-AACD-CA900B4CA3CF}">
      <dgm:prSet/>
      <dgm:spPr/>
      <dgm:t>
        <a:bodyPr/>
        <a:lstStyle/>
        <a:p>
          <a:endParaRPr lang="en-US"/>
        </a:p>
      </dgm:t>
    </dgm:pt>
    <dgm:pt modelId="{6EEF4E86-E10C-4D7E-8C21-09A37B635F94}">
      <dgm:prSet/>
      <dgm:spPr/>
      <dgm:t>
        <a:bodyPr/>
        <a:lstStyle/>
        <a:p>
          <a:r>
            <a:rPr lang="en-GB"/>
            <a:t>Fund more community health programs to support the well-being.</a:t>
          </a:r>
          <a:endParaRPr lang="en-US"/>
        </a:p>
      </dgm:t>
    </dgm:pt>
    <dgm:pt modelId="{ACBA527D-E766-4097-BB17-FDD264C40C97}" type="parTrans" cxnId="{6750C3C0-A745-485A-8D4D-52E45E4E277C}">
      <dgm:prSet/>
      <dgm:spPr/>
      <dgm:t>
        <a:bodyPr/>
        <a:lstStyle/>
        <a:p>
          <a:endParaRPr lang="en-US"/>
        </a:p>
      </dgm:t>
    </dgm:pt>
    <dgm:pt modelId="{DB2EACF4-FEFE-4C49-B277-118CB574AA5A}" type="sibTrans" cxnId="{6750C3C0-A745-485A-8D4D-52E45E4E277C}">
      <dgm:prSet/>
      <dgm:spPr/>
      <dgm:t>
        <a:bodyPr/>
        <a:lstStyle/>
        <a:p>
          <a:endParaRPr lang="en-US"/>
        </a:p>
      </dgm:t>
    </dgm:pt>
    <dgm:pt modelId="{C49AF3CD-7891-4486-A566-16AED10B6C67}" type="pres">
      <dgm:prSet presAssocID="{73E909DF-9567-4F43-B2E5-426D689AA4C4}" presName="linear" presStyleCnt="0">
        <dgm:presLayoutVars>
          <dgm:animLvl val="lvl"/>
          <dgm:resizeHandles val="exact"/>
        </dgm:presLayoutVars>
      </dgm:prSet>
      <dgm:spPr/>
    </dgm:pt>
    <dgm:pt modelId="{C87A8C9C-75CD-4EB6-AEA9-6A11240983F1}" type="pres">
      <dgm:prSet presAssocID="{12FD7330-9790-42C3-B2B6-7B68357FF7BC}" presName="parentText" presStyleLbl="node1" presStyleIdx="0" presStyleCnt="4">
        <dgm:presLayoutVars>
          <dgm:chMax val="0"/>
          <dgm:bulletEnabled val="1"/>
        </dgm:presLayoutVars>
      </dgm:prSet>
      <dgm:spPr/>
    </dgm:pt>
    <dgm:pt modelId="{43A8E8C4-CA0C-41B1-8941-ED50706E3002}" type="pres">
      <dgm:prSet presAssocID="{661DAC41-69A8-49B0-8CFE-D8A0EC59E887}" presName="spacer" presStyleCnt="0"/>
      <dgm:spPr/>
    </dgm:pt>
    <dgm:pt modelId="{528D217A-2494-4276-9DC2-577F20DE10AC}" type="pres">
      <dgm:prSet presAssocID="{5A5522AF-99C6-4D63-9B4E-0C1158FDD7FE}" presName="parentText" presStyleLbl="node1" presStyleIdx="1" presStyleCnt="4">
        <dgm:presLayoutVars>
          <dgm:chMax val="0"/>
          <dgm:bulletEnabled val="1"/>
        </dgm:presLayoutVars>
      </dgm:prSet>
      <dgm:spPr/>
    </dgm:pt>
    <dgm:pt modelId="{80252999-98B3-4AC2-BF42-87E932FE8247}" type="pres">
      <dgm:prSet presAssocID="{742D006D-3892-46CA-A358-720512F5F6C0}" presName="spacer" presStyleCnt="0"/>
      <dgm:spPr/>
    </dgm:pt>
    <dgm:pt modelId="{BCA60291-FCB9-4DAD-8F81-7F303E9A2545}" type="pres">
      <dgm:prSet presAssocID="{E23F8876-E7A5-4A4D-A803-E01FD2848736}" presName="parentText" presStyleLbl="node1" presStyleIdx="2" presStyleCnt="4">
        <dgm:presLayoutVars>
          <dgm:chMax val="0"/>
          <dgm:bulletEnabled val="1"/>
        </dgm:presLayoutVars>
      </dgm:prSet>
      <dgm:spPr/>
    </dgm:pt>
    <dgm:pt modelId="{D1AE1275-5017-454D-B615-616D682A5FD9}" type="pres">
      <dgm:prSet presAssocID="{3BA74A81-77D7-41FD-9354-AACCBC1C8053}" presName="spacer" presStyleCnt="0"/>
      <dgm:spPr/>
    </dgm:pt>
    <dgm:pt modelId="{BE57BA8B-1C6A-42E2-B37A-5CA275362951}" type="pres">
      <dgm:prSet presAssocID="{6EEF4E86-E10C-4D7E-8C21-09A37B635F94}" presName="parentText" presStyleLbl="node1" presStyleIdx="3" presStyleCnt="4">
        <dgm:presLayoutVars>
          <dgm:chMax val="0"/>
          <dgm:bulletEnabled val="1"/>
        </dgm:presLayoutVars>
      </dgm:prSet>
      <dgm:spPr/>
    </dgm:pt>
  </dgm:ptLst>
  <dgm:cxnLst>
    <dgm:cxn modelId="{C205B007-7212-446B-8B58-9E1F4064A0AA}" type="presOf" srcId="{73E909DF-9567-4F43-B2E5-426D689AA4C4}" destId="{C49AF3CD-7891-4486-A566-16AED10B6C67}" srcOrd="0" destOrd="0" presId="urn:microsoft.com/office/officeart/2005/8/layout/vList2"/>
    <dgm:cxn modelId="{E8CA8532-766C-4FA5-9443-402673E36144}" srcId="{73E909DF-9567-4F43-B2E5-426D689AA4C4}" destId="{5A5522AF-99C6-4D63-9B4E-0C1158FDD7FE}" srcOrd="1" destOrd="0" parTransId="{9826F404-FDC9-4AC8-955E-7C03E6488369}" sibTransId="{742D006D-3892-46CA-A358-720512F5F6C0}"/>
    <dgm:cxn modelId="{AE73FA55-E0B0-45A6-BD6D-11BE03E3AD99}" type="presOf" srcId="{6EEF4E86-E10C-4D7E-8C21-09A37B635F94}" destId="{BE57BA8B-1C6A-42E2-B37A-5CA275362951}" srcOrd="0" destOrd="0" presId="urn:microsoft.com/office/officeart/2005/8/layout/vList2"/>
    <dgm:cxn modelId="{ED2783A4-D53A-44C1-B5B0-49221E05D5CD}" type="presOf" srcId="{E23F8876-E7A5-4A4D-A803-E01FD2848736}" destId="{BCA60291-FCB9-4DAD-8F81-7F303E9A2545}" srcOrd="0" destOrd="0" presId="urn:microsoft.com/office/officeart/2005/8/layout/vList2"/>
    <dgm:cxn modelId="{6750C3C0-A745-485A-8D4D-52E45E4E277C}" srcId="{73E909DF-9567-4F43-B2E5-426D689AA4C4}" destId="{6EEF4E86-E10C-4D7E-8C21-09A37B635F94}" srcOrd="3" destOrd="0" parTransId="{ACBA527D-E766-4097-BB17-FDD264C40C97}" sibTransId="{DB2EACF4-FEFE-4C49-B277-118CB574AA5A}"/>
    <dgm:cxn modelId="{36D7A4C6-A611-454E-B2F9-75A367522778}" srcId="{73E909DF-9567-4F43-B2E5-426D689AA4C4}" destId="{12FD7330-9790-42C3-B2B6-7B68357FF7BC}" srcOrd="0" destOrd="0" parTransId="{9949A973-81F7-4D71-A91A-ED3CAC2AF8C3}" sibTransId="{661DAC41-69A8-49B0-8CFE-D8A0EC59E887}"/>
    <dgm:cxn modelId="{7A183ED2-5868-4DF6-AACD-CA900B4CA3CF}" srcId="{73E909DF-9567-4F43-B2E5-426D689AA4C4}" destId="{E23F8876-E7A5-4A4D-A803-E01FD2848736}" srcOrd="2" destOrd="0" parTransId="{07CED0FC-14B7-4EB1-BD62-FB815C100934}" sibTransId="{3BA74A81-77D7-41FD-9354-AACCBC1C8053}"/>
    <dgm:cxn modelId="{5AABB5EC-CFE6-442A-BC70-09A7B4AA451E}" type="presOf" srcId="{12FD7330-9790-42C3-B2B6-7B68357FF7BC}" destId="{C87A8C9C-75CD-4EB6-AEA9-6A11240983F1}" srcOrd="0" destOrd="0" presId="urn:microsoft.com/office/officeart/2005/8/layout/vList2"/>
    <dgm:cxn modelId="{4A4EE4F1-63DC-4E1B-BC87-E2F1B044F3A8}" type="presOf" srcId="{5A5522AF-99C6-4D63-9B4E-0C1158FDD7FE}" destId="{528D217A-2494-4276-9DC2-577F20DE10AC}" srcOrd="0" destOrd="0" presId="urn:microsoft.com/office/officeart/2005/8/layout/vList2"/>
    <dgm:cxn modelId="{1333A51A-2D6B-4840-9254-6D1658839CAB}" type="presParOf" srcId="{C49AF3CD-7891-4486-A566-16AED10B6C67}" destId="{C87A8C9C-75CD-4EB6-AEA9-6A11240983F1}" srcOrd="0" destOrd="0" presId="urn:microsoft.com/office/officeart/2005/8/layout/vList2"/>
    <dgm:cxn modelId="{51027447-9D1C-49E7-8E97-BE1838A46918}" type="presParOf" srcId="{C49AF3CD-7891-4486-A566-16AED10B6C67}" destId="{43A8E8C4-CA0C-41B1-8941-ED50706E3002}" srcOrd="1" destOrd="0" presId="urn:microsoft.com/office/officeart/2005/8/layout/vList2"/>
    <dgm:cxn modelId="{99673736-A954-4514-B093-1F64D2ACDB6C}" type="presParOf" srcId="{C49AF3CD-7891-4486-A566-16AED10B6C67}" destId="{528D217A-2494-4276-9DC2-577F20DE10AC}" srcOrd="2" destOrd="0" presId="urn:microsoft.com/office/officeart/2005/8/layout/vList2"/>
    <dgm:cxn modelId="{F8946905-4CE1-41E8-B65B-AF4C6C2C5CDC}" type="presParOf" srcId="{C49AF3CD-7891-4486-A566-16AED10B6C67}" destId="{80252999-98B3-4AC2-BF42-87E932FE8247}" srcOrd="3" destOrd="0" presId="urn:microsoft.com/office/officeart/2005/8/layout/vList2"/>
    <dgm:cxn modelId="{2E9C9333-019D-4AB3-A132-675B3A6F65BD}" type="presParOf" srcId="{C49AF3CD-7891-4486-A566-16AED10B6C67}" destId="{BCA60291-FCB9-4DAD-8F81-7F303E9A2545}" srcOrd="4" destOrd="0" presId="urn:microsoft.com/office/officeart/2005/8/layout/vList2"/>
    <dgm:cxn modelId="{FC3DB3D6-862F-4D26-9E71-B6D407CB25A1}" type="presParOf" srcId="{C49AF3CD-7891-4486-A566-16AED10B6C67}" destId="{D1AE1275-5017-454D-B615-616D682A5FD9}" srcOrd="5" destOrd="0" presId="urn:microsoft.com/office/officeart/2005/8/layout/vList2"/>
    <dgm:cxn modelId="{8136749E-0930-48DA-AC3A-98F601655788}" type="presParOf" srcId="{C49AF3CD-7891-4486-A566-16AED10B6C67}" destId="{BE57BA8B-1C6A-42E2-B37A-5CA27536295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8D7DE108-5100-4F71-8F4D-689043A0DAF2}" type="doc">
      <dgm:prSet loTypeId="urn:microsoft.com/office/officeart/2005/8/layout/process4" loCatId="process" qsTypeId="urn:microsoft.com/office/officeart/2005/8/quickstyle/simple2" qsCatId="simple" csTypeId="urn:microsoft.com/office/officeart/2005/8/colors/accent2_2" csCatId="accent2"/>
      <dgm:spPr/>
      <dgm:t>
        <a:bodyPr/>
        <a:lstStyle/>
        <a:p>
          <a:endParaRPr lang="en-US"/>
        </a:p>
      </dgm:t>
    </dgm:pt>
    <dgm:pt modelId="{F9D10A39-E4D3-4F04-902E-F9DDE5AAD321}">
      <dgm:prSet/>
      <dgm:spPr/>
      <dgm:t>
        <a:bodyPr/>
        <a:lstStyle/>
        <a:p>
          <a:r>
            <a:rPr lang="en-GB"/>
            <a:t>Individual, technology-based, and evidence-based treatment.</a:t>
          </a:r>
          <a:endParaRPr lang="en-US"/>
        </a:p>
      </dgm:t>
    </dgm:pt>
    <dgm:pt modelId="{32086A36-136B-4B96-8A15-38C0C797D5A1}" type="parTrans" cxnId="{E5CBBD4D-5221-4A71-90B4-4EF9B3BC6B8B}">
      <dgm:prSet/>
      <dgm:spPr/>
      <dgm:t>
        <a:bodyPr/>
        <a:lstStyle/>
        <a:p>
          <a:endParaRPr lang="en-US"/>
        </a:p>
      </dgm:t>
    </dgm:pt>
    <dgm:pt modelId="{AFC6A797-B0FA-4E3D-B6D1-3E949F1CDC9E}" type="sibTrans" cxnId="{E5CBBD4D-5221-4A71-90B4-4EF9B3BC6B8B}">
      <dgm:prSet/>
      <dgm:spPr/>
      <dgm:t>
        <a:bodyPr/>
        <a:lstStyle/>
        <a:p>
          <a:endParaRPr lang="en-US"/>
        </a:p>
      </dgm:t>
    </dgm:pt>
    <dgm:pt modelId="{8605CAF5-2B49-4D0D-9122-E4C3F0DB67D6}">
      <dgm:prSet/>
      <dgm:spPr/>
      <dgm:t>
        <a:bodyPr/>
        <a:lstStyle/>
        <a:p>
          <a:r>
            <a:rPr lang="en-GB"/>
            <a:t>The benefits are spread across health, behaviour, academic/work, policy, research, and education.</a:t>
          </a:r>
          <a:endParaRPr lang="en-US"/>
        </a:p>
      </dgm:t>
    </dgm:pt>
    <dgm:pt modelId="{51E45DEE-E77D-4E13-A59B-5E4258AD2826}" type="parTrans" cxnId="{F28B5D01-FA4A-4443-8745-433C1BFAB5D9}">
      <dgm:prSet/>
      <dgm:spPr/>
      <dgm:t>
        <a:bodyPr/>
        <a:lstStyle/>
        <a:p>
          <a:endParaRPr lang="en-US"/>
        </a:p>
      </dgm:t>
    </dgm:pt>
    <dgm:pt modelId="{D3193755-96AA-4AD3-95FA-C90C1830F62A}" type="sibTrans" cxnId="{F28B5D01-FA4A-4443-8745-433C1BFAB5D9}">
      <dgm:prSet/>
      <dgm:spPr/>
      <dgm:t>
        <a:bodyPr/>
        <a:lstStyle/>
        <a:p>
          <a:endParaRPr lang="en-US"/>
        </a:p>
      </dgm:t>
    </dgm:pt>
    <dgm:pt modelId="{4A293444-E525-4F78-A490-CDD95D78979F}">
      <dgm:prSet/>
      <dgm:spPr/>
      <dgm:t>
        <a:bodyPr/>
        <a:lstStyle/>
        <a:p>
          <a:r>
            <a:rPr lang="en-GB"/>
            <a:t>Funds the sustainable public health promotion among the youths.</a:t>
          </a:r>
          <a:endParaRPr lang="en-US"/>
        </a:p>
      </dgm:t>
    </dgm:pt>
    <dgm:pt modelId="{9E75EBFB-C123-4195-B7E2-EA9C43B71E4B}" type="parTrans" cxnId="{6DF4C4EA-17C6-4BFF-97DC-9414CC7B15F4}">
      <dgm:prSet/>
      <dgm:spPr/>
      <dgm:t>
        <a:bodyPr/>
        <a:lstStyle/>
        <a:p>
          <a:endParaRPr lang="en-US"/>
        </a:p>
      </dgm:t>
    </dgm:pt>
    <dgm:pt modelId="{3E7E25B5-9703-488B-B2D6-C8604B4FB21C}" type="sibTrans" cxnId="{6DF4C4EA-17C6-4BFF-97DC-9414CC7B15F4}">
      <dgm:prSet/>
      <dgm:spPr/>
      <dgm:t>
        <a:bodyPr/>
        <a:lstStyle/>
        <a:p>
          <a:endParaRPr lang="en-US"/>
        </a:p>
      </dgm:t>
    </dgm:pt>
    <dgm:pt modelId="{56C3787D-ABE5-4EB7-8221-16A3779B155F}" type="pres">
      <dgm:prSet presAssocID="{8D7DE108-5100-4F71-8F4D-689043A0DAF2}" presName="Name0" presStyleCnt="0">
        <dgm:presLayoutVars>
          <dgm:dir/>
          <dgm:animLvl val="lvl"/>
          <dgm:resizeHandles val="exact"/>
        </dgm:presLayoutVars>
      </dgm:prSet>
      <dgm:spPr/>
    </dgm:pt>
    <dgm:pt modelId="{6D856A3C-D8F9-451F-9B4D-1DC575C625C3}" type="pres">
      <dgm:prSet presAssocID="{4A293444-E525-4F78-A490-CDD95D78979F}" presName="boxAndChildren" presStyleCnt="0"/>
      <dgm:spPr/>
    </dgm:pt>
    <dgm:pt modelId="{0B1FB0F0-BB70-40D1-9042-AC4B57A08F30}" type="pres">
      <dgm:prSet presAssocID="{4A293444-E525-4F78-A490-CDD95D78979F}" presName="parentTextBox" presStyleLbl="node1" presStyleIdx="0" presStyleCnt="3"/>
      <dgm:spPr/>
    </dgm:pt>
    <dgm:pt modelId="{D95D7B36-750F-46CF-A459-A8FD9FEB2D5E}" type="pres">
      <dgm:prSet presAssocID="{D3193755-96AA-4AD3-95FA-C90C1830F62A}" presName="sp" presStyleCnt="0"/>
      <dgm:spPr/>
    </dgm:pt>
    <dgm:pt modelId="{1C761952-7946-45A8-AD9D-CC199E439FFE}" type="pres">
      <dgm:prSet presAssocID="{8605CAF5-2B49-4D0D-9122-E4C3F0DB67D6}" presName="arrowAndChildren" presStyleCnt="0"/>
      <dgm:spPr/>
    </dgm:pt>
    <dgm:pt modelId="{1D761436-2C28-4FC0-B86D-7151CD1D4617}" type="pres">
      <dgm:prSet presAssocID="{8605CAF5-2B49-4D0D-9122-E4C3F0DB67D6}" presName="parentTextArrow" presStyleLbl="node1" presStyleIdx="1" presStyleCnt="3"/>
      <dgm:spPr/>
    </dgm:pt>
    <dgm:pt modelId="{D1CF4EC9-AF7D-4190-B0B0-ED86A1D7D4DE}" type="pres">
      <dgm:prSet presAssocID="{AFC6A797-B0FA-4E3D-B6D1-3E949F1CDC9E}" presName="sp" presStyleCnt="0"/>
      <dgm:spPr/>
    </dgm:pt>
    <dgm:pt modelId="{EDF720F9-A2E6-465A-8678-3DBA9EA3A7CE}" type="pres">
      <dgm:prSet presAssocID="{F9D10A39-E4D3-4F04-902E-F9DDE5AAD321}" presName="arrowAndChildren" presStyleCnt="0"/>
      <dgm:spPr/>
    </dgm:pt>
    <dgm:pt modelId="{504452BF-C070-4A97-9EAF-FAB322D4AF7A}" type="pres">
      <dgm:prSet presAssocID="{F9D10A39-E4D3-4F04-902E-F9DDE5AAD321}" presName="parentTextArrow" presStyleLbl="node1" presStyleIdx="2" presStyleCnt="3"/>
      <dgm:spPr/>
    </dgm:pt>
  </dgm:ptLst>
  <dgm:cxnLst>
    <dgm:cxn modelId="{7F77B600-7DD5-4337-9C1F-E09C4DD40DBA}" type="presOf" srcId="{F9D10A39-E4D3-4F04-902E-F9DDE5AAD321}" destId="{504452BF-C070-4A97-9EAF-FAB322D4AF7A}" srcOrd="0" destOrd="0" presId="urn:microsoft.com/office/officeart/2005/8/layout/process4"/>
    <dgm:cxn modelId="{F28B5D01-FA4A-4443-8745-433C1BFAB5D9}" srcId="{8D7DE108-5100-4F71-8F4D-689043A0DAF2}" destId="{8605CAF5-2B49-4D0D-9122-E4C3F0DB67D6}" srcOrd="1" destOrd="0" parTransId="{51E45DEE-E77D-4E13-A59B-5E4258AD2826}" sibTransId="{D3193755-96AA-4AD3-95FA-C90C1830F62A}"/>
    <dgm:cxn modelId="{2C97CD01-6507-4332-A284-970B2F6B36FE}" type="presOf" srcId="{4A293444-E525-4F78-A490-CDD95D78979F}" destId="{0B1FB0F0-BB70-40D1-9042-AC4B57A08F30}" srcOrd="0" destOrd="0" presId="urn:microsoft.com/office/officeart/2005/8/layout/process4"/>
    <dgm:cxn modelId="{DC9B1C69-F96D-4B1B-A733-7EA4A508A89A}" type="presOf" srcId="{8D7DE108-5100-4F71-8F4D-689043A0DAF2}" destId="{56C3787D-ABE5-4EB7-8221-16A3779B155F}" srcOrd="0" destOrd="0" presId="urn:microsoft.com/office/officeart/2005/8/layout/process4"/>
    <dgm:cxn modelId="{E5CBBD4D-5221-4A71-90B4-4EF9B3BC6B8B}" srcId="{8D7DE108-5100-4F71-8F4D-689043A0DAF2}" destId="{F9D10A39-E4D3-4F04-902E-F9DDE5AAD321}" srcOrd="0" destOrd="0" parTransId="{32086A36-136B-4B96-8A15-38C0C797D5A1}" sibTransId="{AFC6A797-B0FA-4E3D-B6D1-3E949F1CDC9E}"/>
    <dgm:cxn modelId="{56D3B597-46F5-4735-94D6-4C7DAEA3F2C6}" type="presOf" srcId="{8605CAF5-2B49-4D0D-9122-E4C3F0DB67D6}" destId="{1D761436-2C28-4FC0-B86D-7151CD1D4617}" srcOrd="0" destOrd="0" presId="urn:microsoft.com/office/officeart/2005/8/layout/process4"/>
    <dgm:cxn modelId="{6DF4C4EA-17C6-4BFF-97DC-9414CC7B15F4}" srcId="{8D7DE108-5100-4F71-8F4D-689043A0DAF2}" destId="{4A293444-E525-4F78-A490-CDD95D78979F}" srcOrd="2" destOrd="0" parTransId="{9E75EBFB-C123-4195-B7E2-EA9C43B71E4B}" sibTransId="{3E7E25B5-9703-488B-B2D6-C8604B4FB21C}"/>
    <dgm:cxn modelId="{7C4CBAF3-70F9-42E5-9FC4-585DE9A9998C}" type="presParOf" srcId="{56C3787D-ABE5-4EB7-8221-16A3779B155F}" destId="{6D856A3C-D8F9-451F-9B4D-1DC575C625C3}" srcOrd="0" destOrd="0" presId="urn:microsoft.com/office/officeart/2005/8/layout/process4"/>
    <dgm:cxn modelId="{7C2DB808-C5E7-44CC-BB43-5487C2C5BE38}" type="presParOf" srcId="{6D856A3C-D8F9-451F-9B4D-1DC575C625C3}" destId="{0B1FB0F0-BB70-40D1-9042-AC4B57A08F30}" srcOrd="0" destOrd="0" presId="urn:microsoft.com/office/officeart/2005/8/layout/process4"/>
    <dgm:cxn modelId="{7B68E121-1DC0-4A5E-A888-805F9B95F6D0}" type="presParOf" srcId="{56C3787D-ABE5-4EB7-8221-16A3779B155F}" destId="{D95D7B36-750F-46CF-A459-A8FD9FEB2D5E}" srcOrd="1" destOrd="0" presId="urn:microsoft.com/office/officeart/2005/8/layout/process4"/>
    <dgm:cxn modelId="{F59FF084-AB2D-4AC0-B796-BDFC7BA144E1}" type="presParOf" srcId="{56C3787D-ABE5-4EB7-8221-16A3779B155F}" destId="{1C761952-7946-45A8-AD9D-CC199E439FFE}" srcOrd="2" destOrd="0" presId="urn:microsoft.com/office/officeart/2005/8/layout/process4"/>
    <dgm:cxn modelId="{9711CD0D-FBE1-46A1-B15D-41811DFA82E9}" type="presParOf" srcId="{1C761952-7946-45A8-AD9D-CC199E439FFE}" destId="{1D761436-2C28-4FC0-B86D-7151CD1D4617}" srcOrd="0" destOrd="0" presId="urn:microsoft.com/office/officeart/2005/8/layout/process4"/>
    <dgm:cxn modelId="{6AF56899-00EF-44FC-AC6E-7B6E78FE5F4A}" type="presParOf" srcId="{56C3787D-ABE5-4EB7-8221-16A3779B155F}" destId="{D1CF4EC9-AF7D-4190-B0B0-ED86A1D7D4DE}" srcOrd="3" destOrd="0" presId="urn:microsoft.com/office/officeart/2005/8/layout/process4"/>
    <dgm:cxn modelId="{D8384473-A2B0-4018-838E-1D6E2ED8B1A9}" type="presParOf" srcId="{56C3787D-ABE5-4EB7-8221-16A3779B155F}" destId="{EDF720F9-A2E6-465A-8678-3DBA9EA3A7CE}" srcOrd="4" destOrd="0" presId="urn:microsoft.com/office/officeart/2005/8/layout/process4"/>
    <dgm:cxn modelId="{02E0A098-90A5-4DD5-A149-7CAB77111AA1}" type="presParOf" srcId="{EDF720F9-A2E6-465A-8678-3DBA9EA3A7CE}" destId="{504452BF-C070-4A97-9EAF-FAB322D4AF7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9FD2B988-5A75-4E0E-B6CA-1C6A23E8B53A}"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31CB6268-8A85-4C02-BF12-D29EF21275DD}">
      <dgm:prSet/>
      <dgm:spPr/>
      <dgm:t>
        <a:bodyPr/>
        <a:lstStyle/>
        <a:p>
          <a:r>
            <a:rPr lang="en-GB"/>
            <a:t>Aziz, S., A M Ali, A., Aslam, H., A Abd-alrazaq, A., AlSaad, R., Alajlani, M., Ahmad, R., Khalil, L., Ahmed, A. and Sheikh, J. (2025). Wearable Artificial Intelligence for Sleep Disorders: Scoping Review. </a:t>
          </a:r>
          <a:r>
            <a:rPr lang="en-GB" i="1"/>
            <a:t>Journal of Medical Internet Research</a:t>
          </a:r>
          <a:r>
            <a:rPr lang="en-GB"/>
            <a:t>, [online] 27, p.e65272. doi:https://doi.org/10.2196/65272.</a:t>
          </a:r>
          <a:endParaRPr lang="en-US"/>
        </a:p>
      </dgm:t>
    </dgm:pt>
    <dgm:pt modelId="{EE9E8991-304D-4D2C-AD03-CB50E16D426B}" type="parTrans" cxnId="{A6D61A5E-3924-400B-9E97-BACF7DD00259}">
      <dgm:prSet/>
      <dgm:spPr/>
      <dgm:t>
        <a:bodyPr/>
        <a:lstStyle/>
        <a:p>
          <a:endParaRPr lang="en-US"/>
        </a:p>
      </dgm:t>
    </dgm:pt>
    <dgm:pt modelId="{070A1888-2AB8-4956-B925-90490178FBE6}" type="sibTrans" cxnId="{A6D61A5E-3924-400B-9E97-BACF7DD00259}">
      <dgm:prSet/>
      <dgm:spPr/>
      <dgm:t>
        <a:bodyPr/>
        <a:lstStyle/>
        <a:p>
          <a:endParaRPr lang="en-US"/>
        </a:p>
      </dgm:t>
    </dgm:pt>
    <dgm:pt modelId="{241D46E3-5C79-485C-9086-47AC8FAC10F5}">
      <dgm:prSet/>
      <dgm:spPr/>
      <dgm:t>
        <a:bodyPr/>
        <a:lstStyle/>
        <a:p>
          <a:r>
            <a:rPr lang="en-GB" dirty="0"/>
            <a:t>Ben Simon, E. and Walker, M.P. (2018). Sleep loss causes social withdrawal and loneliness. </a:t>
          </a:r>
          <a:r>
            <a:rPr lang="en-GB" i="1" dirty="0"/>
            <a:t>Nature Communications</a:t>
          </a:r>
          <a:r>
            <a:rPr lang="en-GB" dirty="0"/>
            <a:t>, [online] 9(1). </a:t>
          </a:r>
          <a:r>
            <a:rPr lang="en-GB" dirty="0" err="1"/>
            <a:t>doi:https</a:t>
          </a:r>
          <a:r>
            <a:rPr lang="en-GB" dirty="0"/>
            <a:t>://doi.org/10.1038/s41467-018-05377-0.</a:t>
          </a:r>
          <a:endParaRPr lang="en-US" dirty="0"/>
        </a:p>
      </dgm:t>
    </dgm:pt>
    <dgm:pt modelId="{C3C35E7B-06BC-4287-A5B5-929AE4E10B2F}" type="parTrans" cxnId="{6093895C-707C-4DB9-9312-3DF41383186B}">
      <dgm:prSet/>
      <dgm:spPr/>
      <dgm:t>
        <a:bodyPr/>
        <a:lstStyle/>
        <a:p>
          <a:endParaRPr lang="en-US"/>
        </a:p>
      </dgm:t>
    </dgm:pt>
    <dgm:pt modelId="{7E741BD7-047A-48F8-A37E-B627FAB638CA}" type="sibTrans" cxnId="{6093895C-707C-4DB9-9312-3DF41383186B}">
      <dgm:prSet/>
      <dgm:spPr/>
      <dgm:t>
        <a:bodyPr/>
        <a:lstStyle/>
        <a:p>
          <a:endParaRPr lang="en-US"/>
        </a:p>
      </dgm:t>
    </dgm:pt>
    <dgm:pt modelId="{9057FB26-94A6-491E-B9E2-8B03C0A531B9}">
      <dgm:prSet/>
      <dgm:spPr/>
      <dgm:t>
        <a:bodyPr/>
        <a:lstStyle/>
        <a:p>
          <a:r>
            <a:rPr lang="en-GB" dirty="0"/>
            <a:t>Ilhan, A.E., Sener, B. and </a:t>
          </a:r>
          <a:r>
            <a:rPr lang="en-GB" dirty="0" err="1"/>
            <a:t>Hacihabiboglu</a:t>
          </a:r>
          <a:r>
            <a:rPr lang="en-GB" dirty="0"/>
            <a:t>, H. (2022). Improving Sleep-Wake </a:t>
          </a:r>
          <a:r>
            <a:rPr lang="en-GB" dirty="0" err="1"/>
            <a:t>Behaviors</a:t>
          </a:r>
          <a:r>
            <a:rPr lang="en-GB" dirty="0"/>
            <a:t> Using Mobile App Gamification. </a:t>
          </a:r>
          <a:r>
            <a:rPr lang="en-GB" i="1" dirty="0"/>
            <a:t>Entertainment Computing</a:t>
          </a:r>
          <a:r>
            <a:rPr lang="en-GB" dirty="0"/>
            <a:t>, [online] 40, p.100454. </a:t>
          </a:r>
          <a:r>
            <a:rPr lang="en-GB" dirty="0" err="1"/>
            <a:t>doi:https</a:t>
          </a:r>
          <a:r>
            <a:rPr lang="en-GB" dirty="0"/>
            <a:t>://doi.org/10.1016/j.entcom.2021.100454.</a:t>
          </a:r>
          <a:endParaRPr lang="en-US" dirty="0"/>
        </a:p>
      </dgm:t>
    </dgm:pt>
    <dgm:pt modelId="{ADE46E9C-B45B-406D-9D16-5C784D32E456}" type="parTrans" cxnId="{14B9E06D-89AC-46F1-980F-B6FCE7AF5CC6}">
      <dgm:prSet/>
      <dgm:spPr/>
      <dgm:t>
        <a:bodyPr/>
        <a:lstStyle/>
        <a:p>
          <a:endParaRPr lang="en-US"/>
        </a:p>
      </dgm:t>
    </dgm:pt>
    <dgm:pt modelId="{BAFDB5D1-03FB-4477-86F0-5F472654382C}" type="sibTrans" cxnId="{14B9E06D-89AC-46F1-980F-B6FCE7AF5CC6}">
      <dgm:prSet/>
      <dgm:spPr/>
      <dgm:t>
        <a:bodyPr/>
        <a:lstStyle/>
        <a:p>
          <a:endParaRPr lang="en-US"/>
        </a:p>
      </dgm:t>
    </dgm:pt>
    <dgm:pt modelId="{4C5A5554-8453-4791-9AFC-439C4A824CA3}">
      <dgm:prSet/>
      <dgm:spPr/>
      <dgm:t>
        <a:bodyPr/>
        <a:lstStyle/>
        <a:p>
          <a:r>
            <a:rPr lang="en-GB"/>
            <a:t>Karasneh, R.A., Al-Azzam, S.I., Alzoubi, K.H., Hawamdeh, S., Jarab, A.S. and Nusair, M.B. (2022). Smartphone applications for sleep tracking: rating and perceptions about behavioral change among users. </a:t>
          </a:r>
          <a:r>
            <a:rPr lang="en-GB" i="1"/>
            <a:t>Sleep Science</a:t>
          </a:r>
          <a:r>
            <a:rPr lang="en-GB"/>
            <a:t>, [online] 15(1), pp.65–73. doi:https://doi.org/10.5935/1984-0063.20210007.</a:t>
          </a:r>
          <a:endParaRPr lang="en-US"/>
        </a:p>
      </dgm:t>
    </dgm:pt>
    <dgm:pt modelId="{64086780-A4CF-4E86-9B02-5F59F2ED52E9}" type="parTrans" cxnId="{DB79A4C7-0FF7-4C55-A049-85A7C8231ADE}">
      <dgm:prSet/>
      <dgm:spPr/>
      <dgm:t>
        <a:bodyPr/>
        <a:lstStyle/>
        <a:p>
          <a:endParaRPr lang="en-US"/>
        </a:p>
      </dgm:t>
    </dgm:pt>
    <dgm:pt modelId="{D881F33B-B3D0-4CAA-A4A9-16B60681B7B7}" type="sibTrans" cxnId="{DB79A4C7-0FF7-4C55-A049-85A7C8231ADE}">
      <dgm:prSet/>
      <dgm:spPr/>
      <dgm:t>
        <a:bodyPr/>
        <a:lstStyle/>
        <a:p>
          <a:endParaRPr lang="en-US"/>
        </a:p>
      </dgm:t>
    </dgm:pt>
    <dgm:pt modelId="{EDFA262F-134E-49A0-A4AC-1CBE9373C9A7}">
      <dgm:prSet/>
      <dgm:spPr/>
      <dgm:t>
        <a:bodyPr/>
        <a:lstStyle/>
        <a:p>
          <a:r>
            <a:rPr lang="en-GB"/>
            <a:t>Verma, R.K., Dhillon, G., Grewal, H., Prasad, V., Munjal, R.S., Sharma, P., Buddhavarapu, V., Devadoss, R., Kashyap, R. and Surani, S. (2023). Artificial intelligence in sleep medicine: Present and future. </a:t>
          </a:r>
          <a:r>
            <a:rPr lang="en-GB" i="1"/>
            <a:t>World Journal of Clinical Cases</a:t>
          </a:r>
          <a:r>
            <a:rPr lang="en-GB"/>
            <a:t>, [online] 11(34), pp.8106–8110. doi:https://doi.org/10.12998/wjcc.v11.i34.8106.</a:t>
          </a:r>
          <a:endParaRPr lang="en-US"/>
        </a:p>
      </dgm:t>
    </dgm:pt>
    <dgm:pt modelId="{3102DA9B-D9D9-4B71-BCFD-22C91BB2BEA9}" type="parTrans" cxnId="{E032ECCD-A4EB-4533-9CC4-9DEBD15EF936}">
      <dgm:prSet/>
      <dgm:spPr/>
      <dgm:t>
        <a:bodyPr/>
        <a:lstStyle/>
        <a:p>
          <a:endParaRPr lang="en-US"/>
        </a:p>
      </dgm:t>
    </dgm:pt>
    <dgm:pt modelId="{426D640B-10DD-4DC7-92D0-038EC405C8BA}" type="sibTrans" cxnId="{E032ECCD-A4EB-4533-9CC4-9DEBD15EF936}">
      <dgm:prSet/>
      <dgm:spPr/>
      <dgm:t>
        <a:bodyPr/>
        <a:lstStyle/>
        <a:p>
          <a:endParaRPr lang="en-US"/>
        </a:p>
      </dgm:t>
    </dgm:pt>
    <dgm:pt modelId="{2CC1835A-EC09-44B0-B661-3B38A2141A44}">
      <dgm:prSet/>
      <dgm:spPr/>
      <dgm:t>
        <a:bodyPr/>
        <a:lstStyle/>
        <a:p>
          <a:r>
            <a:rPr lang="de-AT"/>
            <a:t>Vollert, B., Müller, L., Jacobi, C., Trockel, M. and Beintner, I. (2022). </a:t>
          </a:r>
          <a:r>
            <a:rPr lang="en-GB"/>
            <a:t>Effectiveness of an app-based short intervention to improve sleep: Randomized Controlled Trial (Preprint). </a:t>
          </a:r>
          <a:r>
            <a:rPr lang="en-GB" i="1"/>
            <a:t>JMIR Mental Health</a:t>
          </a:r>
          <a:r>
            <a:rPr lang="en-GB"/>
            <a:t>, [online] 10. doi:https://doi.org/10.2196/39052.</a:t>
          </a:r>
          <a:endParaRPr lang="en-US"/>
        </a:p>
      </dgm:t>
    </dgm:pt>
    <dgm:pt modelId="{0753C33F-11E7-4BA5-85F2-A45ADFA7E359}" type="parTrans" cxnId="{91AB9FCC-4E75-49E2-83C1-3598725B60F0}">
      <dgm:prSet/>
      <dgm:spPr/>
      <dgm:t>
        <a:bodyPr/>
        <a:lstStyle/>
        <a:p>
          <a:endParaRPr lang="en-US"/>
        </a:p>
      </dgm:t>
    </dgm:pt>
    <dgm:pt modelId="{45527E75-F978-4D4D-9FF5-0EFCBF6CBE70}" type="sibTrans" cxnId="{91AB9FCC-4E75-49E2-83C1-3598725B60F0}">
      <dgm:prSet/>
      <dgm:spPr/>
      <dgm:t>
        <a:bodyPr/>
        <a:lstStyle/>
        <a:p>
          <a:endParaRPr lang="en-US"/>
        </a:p>
      </dgm:t>
    </dgm:pt>
    <dgm:pt modelId="{7E7C1CB6-1762-4091-9685-283307626506}">
      <dgm:prSet/>
      <dgm:spPr/>
      <dgm:t>
        <a:bodyPr/>
        <a:lstStyle/>
        <a:p>
          <a:r>
            <a:rPr lang="en-GB" dirty="0"/>
            <a:t>Vu, T.H. and Tagliabue, M. (2025). Active nudging towards digital well-being: reducing excessive screen time on mobile phones and potential improvement for sleep quality. </a:t>
          </a:r>
          <a:r>
            <a:rPr lang="en-GB" i="1" dirty="0"/>
            <a:t>Frontiers in Psychiatry</a:t>
          </a:r>
          <a:r>
            <a:rPr lang="en-GB" dirty="0"/>
            <a:t>, [online] 16. </a:t>
          </a:r>
          <a:r>
            <a:rPr lang="en-GB" dirty="0" err="1"/>
            <a:t>doi:https</a:t>
          </a:r>
          <a:r>
            <a:rPr lang="en-GB" dirty="0"/>
            <a:t>://doi.org/10.3389/fpsyt.2025.1602997.</a:t>
          </a:r>
          <a:endParaRPr lang="en-US" dirty="0"/>
        </a:p>
      </dgm:t>
    </dgm:pt>
    <dgm:pt modelId="{22F66EF0-E1F8-446D-A869-9ACE8C382F47}" type="parTrans" cxnId="{B21C9242-1AAC-4710-B044-7978BFCEBCCD}">
      <dgm:prSet/>
      <dgm:spPr/>
      <dgm:t>
        <a:bodyPr/>
        <a:lstStyle/>
        <a:p>
          <a:endParaRPr lang="en-US"/>
        </a:p>
      </dgm:t>
    </dgm:pt>
    <dgm:pt modelId="{77E4482B-4774-44E7-915A-6AA66E3FB372}" type="sibTrans" cxnId="{B21C9242-1AAC-4710-B044-7978BFCEBCCD}">
      <dgm:prSet/>
      <dgm:spPr/>
      <dgm:t>
        <a:bodyPr/>
        <a:lstStyle/>
        <a:p>
          <a:endParaRPr lang="en-US"/>
        </a:p>
      </dgm:t>
    </dgm:pt>
    <dgm:pt modelId="{B2FFA8D3-6D47-4C57-9C89-8E42D75F38D9}">
      <dgm:prSet/>
      <dgm:spPr/>
      <dgm:t>
        <a:bodyPr/>
        <a:lstStyle/>
        <a:p>
          <a:pPr>
            <a:buNone/>
          </a:pPr>
          <a:r>
            <a:rPr lang="en-US" dirty="0" err="1"/>
            <a:t>Chattu</a:t>
          </a:r>
          <a:r>
            <a:rPr lang="en-US" dirty="0"/>
            <a:t>, V., Manzar, Md., Kumary, S., Burman, D., Spence, D. and Pandi-Perumal, S. (2018). The Global Problem of Insufficient Sleep and Its Serious Public Health Implications. </a:t>
          </a:r>
          <a:r>
            <a:rPr lang="en-US" i="1" dirty="0"/>
            <a:t>Healthcare</a:t>
          </a:r>
          <a:r>
            <a:rPr lang="en-US" dirty="0"/>
            <a:t>, [online] 7(1), p.1. </a:t>
          </a:r>
          <a:r>
            <a:rPr lang="en-US" dirty="0" err="1"/>
            <a:t>doi:https</a:t>
          </a:r>
          <a:r>
            <a:rPr lang="en-US" dirty="0"/>
            <a:t>://doi.org/10.3390/healthcare7010001.</a:t>
          </a:r>
        </a:p>
      </dgm:t>
    </dgm:pt>
    <dgm:pt modelId="{677AE6C1-982D-49CA-A0DF-85629E26DEAD}" type="parTrans" cxnId="{07C6660D-0329-4E42-86C5-CEBD4B8F35FD}">
      <dgm:prSet/>
      <dgm:spPr/>
      <dgm:t>
        <a:bodyPr/>
        <a:lstStyle/>
        <a:p>
          <a:endParaRPr lang="en-IN"/>
        </a:p>
      </dgm:t>
    </dgm:pt>
    <dgm:pt modelId="{57C0CFD4-029B-4B08-B4B1-618820A38C83}" type="sibTrans" cxnId="{07C6660D-0329-4E42-86C5-CEBD4B8F35FD}">
      <dgm:prSet/>
      <dgm:spPr/>
      <dgm:t>
        <a:bodyPr/>
        <a:lstStyle/>
        <a:p>
          <a:endParaRPr lang="en-IN"/>
        </a:p>
      </dgm:t>
    </dgm:pt>
    <dgm:pt modelId="{B4EA5D98-98B7-4A7B-AC4C-D308E8585B79}">
      <dgm:prSet/>
      <dgm:spPr/>
      <dgm:t>
        <a:bodyPr/>
        <a:lstStyle/>
        <a:p>
          <a:pPr>
            <a:buNone/>
          </a:pPr>
          <a:r>
            <a:rPr lang="en-US" dirty="0"/>
            <a:t>Feingold, C.L. and Smiley, A. (2022). Healthy Sleep Every Day Keeps the Doctor Away. </a:t>
          </a:r>
          <a:r>
            <a:rPr lang="en-US" i="1" dirty="0"/>
            <a:t>International Journal of Environmental Research and Public Health</a:t>
          </a:r>
          <a:r>
            <a:rPr lang="en-US" dirty="0"/>
            <a:t>, 19(17), p.10740. </a:t>
          </a:r>
          <a:r>
            <a:rPr lang="en-US" dirty="0" err="1"/>
            <a:t>doi:https</a:t>
          </a:r>
          <a:r>
            <a:rPr lang="en-US" dirty="0"/>
            <a:t>://doi.org/10.3390/ijerph191710740.</a:t>
          </a:r>
        </a:p>
      </dgm:t>
    </dgm:pt>
    <dgm:pt modelId="{8ED43016-88B7-43A7-ADBF-3B7993AD4631}" type="parTrans" cxnId="{25760D83-CCA0-44C9-91DC-6EC64A5187B8}">
      <dgm:prSet/>
      <dgm:spPr/>
      <dgm:t>
        <a:bodyPr/>
        <a:lstStyle/>
        <a:p>
          <a:endParaRPr lang="en-IN"/>
        </a:p>
      </dgm:t>
    </dgm:pt>
    <dgm:pt modelId="{B6F222C6-FC4D-49F2-A324-F4BAAE63744A}" type="sibTrans" cxnId="{25760D83-CCA0-44C9-91DC-6EC64A5187B8}">
      <dgm:prSet/>
      <dgm:spPr/>
      <dgm:t>
        <a:bodyPr/>
        <a:lstStyle/>
        <a:p>
          <a:endParaRPr lang="en-IN"/>
        </a:p>
      </dgm:t>
    </dgm:pt>
    <dgm:pt modelId="{15CA05B8-AD8A-4236-A560-C57E07788EC8}" type="pres">
      <dgm:prSet presAssocID="{9FD2B988-5A75-4E0E-B6CA-1C6A23E8B53A}" presName="vert0" presStyleCnt="0">
        <dgm:presLayoutVars>
          <dgm:dir/>
          <dgm:animOne val="branch"/>
          <dgm:animLvl val="lvl"/>
        </dgm:presLayoutVars>
      </dgm:prSet>
      <dgm:spPr/>
    </dgm:pt>
    <dgm:pt modelId="{184C46DA-5A76-411C-B1D5-359BFD8C2323}" type="pres">
      <dgm:prSet presAssocID="{31CB6268-8A85-4C02-BF12-D29EF21275DD}" presName="thickLine" presStyleLbl="alignNode1" presStyleIdx="0" presStyleCnt="9"/>
      <dgm:spPr/>
    </dgm:pt>
    <dgm:pt modelId="{B6D9F1BE-C9CD-4AEB-A0BA-00D749AC1FFA}" type="pres">
      <dgm:prSet presAssocID="{31CB6268-8A85-4C02-BF12-D29EF21275DD}" presName="horz1" presStyleCnt="0"/>
      <dgm:spPr/>
    </dgm:pt>
    <dgm:pt modelId="{B8177C79-10E8-4175-A2D1-3CB86F41C3D7}" type="pres">
      <dgm:prSet presAssocID="{31CB6268-8A85-4C02-BF12-D29EF21275DD}" presName="tx1" presStyleLbl="revTx" presStyleIdx="0" presStyleCnt="9"/>
      <dgm:spPr/>
    </dgm:pt>
    <dgm:pt modelId="{5E65BBF8-5AAB-4A37-A3FF-C4E5BEFBB9E5}" type="pres">
      <dgm:prSet presAssocID="{31CB6268-8A85-4C02-BF12-D29EF21275DD}" presName="vert1" presStyleCnt="0"/>
      <dgm:spPr/>
    </dgm:pt>
    <dgm:pt modelId="{66F16C59-8084-4A1F-9CFD-07219695BD73}" type="pres">
      <dgm:prSet presAssocID="{241D46E3-5C79-485C-9086-47AC8FAC10F5}" presName="thickLine" presStyleLbl="alignNode1" presStyleIdx="1" presStyleCnt="9"/>
      <dgm:spPr/>
    </dgm:pt>
    <dgm:pt modelId="{FDF65D42-C313-4286-9618-AAFF0F5F1788}" type="pres">
      <dgm:prSet presAssocID="{241D46E3-5C79-485C-9086-47AC8FAC10F5}" presName="horz1" presStyleCnt="0"/>
      <dgm:spPr/>
    </dgm:pt>
    <dgm:pt modelId="{E69FFAFA-8D03-4160-95E4-5499D83C4401}" type="pres">
      <dgm:prSet presAssocID="{241D46E3-5C79-485C-9086-47AC8FAC10F5}" presName="tx1" presStyleLbl="revTx" presStyleIdx="1" presStyleCnt="9"/>
      <dgm:spPr/>
    </dgm:pt>
    <dgm:pt modelId="{7F0BE9C5-5B92-4866-9807-8E41C0768B19}" type="pres">
      <dgm:prSet presAssocID="{241D46E3-5C79-485C-9086-47AC8FAC10F5}" presName="vert1" presStyleCnt="0"/>
      <dgm:spPr/>
    </dgm:pt>
    <dgm:pt modelId="{7F28B50E-233B-4CE0-BDEC-8BED5EB9BE01}" type="pres">
      <dgm:prSet presAssocID="{B2FFA8D3-6D47-4C57-9C89-8E42D75F38D9}" presName="thickLine" presStyleLbl="alignNode1" presStyleIdx="2" presStyleCnt="9"/>
      <dgm:spPr/>
    </dgm:pt>
    <dgm:pt modelId="{CBFAE0CE-A76E-43ED-9E33-A992A964E3E7}" type="pres">
      <dgm:prSet presAssocID="{B2FFA8D3-6D47-4C57-9C89-8E42D75F38D9}" presName="horz1" presStyleCnt="0"/>
      <dgm:spPr/>
    </dgm:pt>
    <dgm:pt modelId="{4C393413-E527-4879-B6A6-47388C59096A}" type="pres">
      <dgm:prSet presAssocID="{B2FFA8D3-6D47-4C57-9C89-8E42D75F38D9}" presName="tx1" presStyleLbl="revTx" presStyleIdx="2" presStyleCnt="9"/>
      <dgm:spPr/>
    </dgm:pt>
    <dgm:pt modelId="{9D9FB625-84C0-4AAC-ABDC-F2D9F31696E0}" type="pres">
      <dgm:prSet presAssocID="{B2FFA8D3-6D47-4C57-9C89-8E42D75F38D9}" presName="vert1" presStyleCnt="0"/>
      <dgm:spPr/>
    </dgm:pt>
    <dgm:pt modelId="{BAED19F1-965D-456C-B3D4-BD2C5FA52072}" type="pres">
      <dgm:prSet presAssocID="{B4EA5D98-98B7-4A7B-AC4C-D308E8585B79}" presName="thickLine" presStyleLbl="alignNode1" presStyleIdx="3" presStyleCnt="9"/>
      <dgm:spPr/>
    </dgm:pt>
    <dgm:pt modelId="{FBC8211A-BF37-45AC-A576-FC4A56375CBE}" type="pres">
      <dgm:prSet presAssocID="{B4EA5D98-98B7-4A7B-AC4C-D308E8585B79}" presName="horz1" presStyleCnt="0"/>
      <dgm:spPr/>
    </dgm:pt>
    <dgm:pt modelId="{6CB59286-80CC-4F98-8193-A2439176D4F0}" type="pres">
      <dgm:prSet presAssocID="{B4EA5D98-98B7-4A7B-AC4C-D308E8585B79}" presName="tx1" presStyleLbl="revTx" presStyleIdx="3" presStyleCnt="9"/>
      <dgm:spPr/>
    </dgm:pt>
    <dgm:pt modelId="{A55914FE-1BA6-43E0-A10E-6EA52B7D30E5}" type="pres">
      <dgm:prSet presAssocID="{B4EA5D98-98B7-4A7B-AC4C-D308E8585B79}" presName="vert1" presStyleCnt="0"/>
      <dgm:spPr/>
    </dgm:pt>
    <dgm:pt modelId="{5EE23498-10C8-440B-BE76-9FED79015E7E}" type="pres">
      <dgm:prSet presAssocID="{9057FB26-94A6-491E-B9E2-8B03C0A531B9}" presName="thickLine" presStyleLbl="alignNode1" presStyleIdx="4" presStyleCnt="9"/>
      <dgm:spPr/>
    </dgm:pt>
    <dgm:pt modelId="{A43DF5C4-FC86-4B2C-8100-A52F1CBE51DD}" type="pres">
      <dgm:prSet presAssocID="{9057FB26-94A6-491E-B9E2-8B03C0A531B9}" presName="horz1" presStyleCnt="0"/>
      <dgm:spPr/>
    </dgm:pt>
    <dgm:pt modelId="{099DEB36-AF66-4D4B-81F6-C3200A01F70C}" type="pres">
      <dgm:prSet presAssocID="{9057FB26-94A6-491E-B9E2-8B03C0A531B9}" presName="tx1" presStyleLbl="revTx" presStyleIdx="4" presStyleCnt="9"/>
      <dgm:spPr/>
    </dgm:pt>
    <dgm:pt modelId="{41BBA01E-2DA1-42AF-932C-FD70681C3161}" type="pres">
      <dgm:prSet presAssocID="{9057FB26-94A6-491E-B9E2-8B03C0A531B9}" presName="vert1" presStyleCnt="0"/>
      <dgm:spPr/>
    </dgm:pt>
    <dgm:pt modelId="{7C1DEC3F-7377-486F-9AAC-1692FC81D77B}" type="pres">
      <dgm:prSet presAssocID="{4C5A5554-8453-4791-9AFC-439C4A824CA3}" presName="thickLine" presStyleLbl="alignNode1" presStyleIdx="5" presStyleCnt="9"/>
      <dgm:spPr/>
    </dgm:pt>
    <dgm:pt modelId="{D60F5EAA-234F-43BA-AF02-015DBF48F275}" type="pres">
      <dgm:prSet presAssocID="{4C5A5554-8453-4791-9AFC-439C4A824CA3}" presName="horz1" presStyleCnt="0"/>
      <dgm:spPr/>
    </dgm:pt>
    <dgm:pt modelId="{7C81987E-FE98-4EB8-94DD-2B1F9A7F9723}" type="pres">
      <dgm:prSet presAssocID="{4C5A5554-8453-4791-9AFC-439C4A824CA3}" presName="tx1" presStyleLbl="revTx" presStyleIdx="5" presStyleCnt="9"/>
      <dgm:spPr/>
    </dgm:pt>
    <dgm:pt modelId="{F8BC271F-8CD7-4310-9BA8-9B96C3F17AD4}" type="pres">
      <dgm:prSet presAssocID="{4C5A5554-8453-4791-9AFC-439C4A824CA3}" presName="vert1" presStyleCnt="0"/>
      <dgm:spPr/>
    </dgm:pt>
    <dgm:pt modelId="{D1B617C7-7C22-4DFC-8121-C500BAA502C5}" type="pres">
      <dgm:prSet presAssocID="{EDFA262F-134E-49A0-A4AC-1CBE9373C9A7}" presName="thickLine" presStyleLbl="alignNode1" presStyleIdx="6" presStyleCnt="9"/>
      <dgm:spPr/>
    </dgm:pt>
    <dgm:pt modelId="{BCC6A3C5-E71F-4E63-88B1-B06B9F05CBEC}" type="pres">
      <dgm:prSet presAssocID="{EDFA262F-134E-49A0-A4AC-1CBE9373C9A7}" presName="horz1" presStyleCnt="0"/>
      <dgm:spPr/>
    </dgm:pt>
    <dgm:pt modelId="{437E748A-C4A6-4C42-8E4D-BC628072FABE}" type="pres">
      <dgm:prSet presAssocID="{EDFA262F-134E-49A0-A4AC-1CBE9373C9A7}" presName="tx1" presStyleLbl="revTx" presStyleIdx="6" presStyleCnt="9"/>
      <dgm:spPr/>
    </dgm:pt>
    <dgm:pt modelId="{E01E0CC2-6A34-4893-A14A-CD4859C00ECE}" type="pres">
      <dgm:prSet presAssocID="{EDFA262F-134E-49A0-A4AC-1CBE9373C9A7}" presName="vert1" presStyleCnt="0"/>
      <dgm:spPr/>
    </dgm:pt>
    <dgm:pt modelId="{3C28D040-27D5-4337-918E-53EEE2745739}" type="pres">
      <dgm:prSet presAssocID="{2CC1835A-EC09-44B0-B661-3B38A2141A44}" presName="thickLine" presStyleLbl="alignNode1" presStyleIdx="7" presStyleCnt="9"/>
      <dgm:spPr/>
    </dgm:pt>
    <dgm:pt modelId="{77054D2F-0E69-4B5D-A464-5A9B16D0C449}" type="pres">
      <dgm:prSet presAssocID="{2CC1835A-EC09-44B0-B661-3B38A2141A44}" presName="horz1" presStyleCnt="0"/>
      <dgm:spPr/>
    </dgm:pt>
    <dgm:pt modelId="{9DEC9E8A-C9E5-4839-B938-51D04839596B}" type="pres">
      <dgm:prSet presAssocID="{2CC1835A-EC09-44B0-B661-3B38A2141A44}" presName="tx1" presStyleLbl="revTx" presStyleIdx="7" presStyleCnt="9"/>
      <dgm:spPr/>
    </dgm:pt>
    <dgm:pt modelId="{A93E2239-1703-40BD-AF93-C0CB8D79CD24}" type="pres">
      <dgm:prSet presAssocID="{2CC1835A-EC09-44B0-B661-3B38A2141A44}" presName="vert1" presStyleCnt="0"/>
      <dgm:spPr/>
    </dgm:pt>
    <dgm:pt modelId="{7F7BE04F-48DC-46A3-9722-31123DC197B0}" type="pres">
      <dgm:prSet presAssocID="{7E7C1CB6-1762-4091-9685-283307626506}" presName="thickLine" presStyleLbl="alignNode1" presStyleIdx="8" presStyleCnt="9"/>
      <dgm:spPr/>
    </dgm:pt>
    <dgm:pt modelId="{86BE11BD-CCA4-4B56-8419-E7DC2342456E}" type="pres">
      <dgm:prSet presAssocID="{7E7C1CB6-1762-4091-9685-283307626506}" presName="horz1" presStyleCnt="0"/>
      <dgm:spPr/>
    </dgm:pt>
    <dgm:pt modelId="{FA20F93C-E5DA-4F41-8A8A-A4B5A190DDB8}" type="pres">
      <dgm:prSet presAssocID="{7E7C1CB6-1762-4091-9685-283307626506}" presName="tx1" presStyleLbl="revTx" presStyleIdx="8" presStyleCnt="9"/>
      <dgm:spPr/>
    </dgm:pt>
    <dgm:pt modelId="{6572875C-59D2-4A17-93F3-72543EDF1258}" type="pres">
      <dgm:prSet presAssocID="{7E7C1CB6-1762-4091-9685-283307626506}" presName="vert1" presStyleCnt="0"/>
      <dgm:spPr/>
    </dgm:pt>
  </dgm:ptLst>
  <dgm:cxnLst>
    <dgm:cxn modelId="{62F21100-F60A-4FF1-9110-0946449B5A25}" type="presOf" srcId="{7E7C1CB6-1762-4091-9685-283307626506}" destId="{FA20F93C-E5DA-4F41-8A8A-A4B5A190DDB8}" srcOrd="0" destOrd="0" presId="urn:microsoft.com/office/officeart/2008/layout/LinedList"/>
    <dgm:cxn modelId="{07C6660D-0329-4E42-86C5-CEBD4B8F35FD}" srcId="{9FD2B988-5A75-4E0E-B6CA-1C6A23E8B53A}" destId="{B2FFA8D3-6D47-4C57-9C89-8E42D75F38D9}" srcOrd="2" destOrd="0" parTransId="{677AE6C1-982D-49CA-A0DF-85629E26DEAD}" sibTransId="{57C0CFD4-029B-4B08-B4B1-618820A38C83}"/>
    <dgm:cxn modelId="{1432392B-43FB-4B69-B931-BB3FC94A69C2}" type="presOf" srcId="{B2FFA8D3-6D47-4C57-9C89-8E42D75F38D9}" destId="{4C393413-E527-4879-B6A6-47388C59096A}" srcOrd="0" destOrd="0" presId="urn:microsoft.com/office/officeart/2008/layout/LinedList"/>
    <dgm:cxn modelId="{B2D1432F-7CA3-422F-A4F2-74799CBB8BA5}" type="presOf" srcId="{31CB6268-8A85-4C02-BF12-D29EF21275DD}" destId="{B8177C79-10E8-4175-A2D1-3CB86F41C3D7}" srcOrd="0" destOrd="0" presId="urn:microsoft.com/office/officeart/2008/layout/LinedList"/>
    <dgm:cxn modelId="{98F1F53F-1C00-4270-8D22-147BF38A305B}" type="presOf" srcId="{B4EA5D98-98B7-4A7B-AC4C-D308E8585B79}" destId="{6CB59286-80CC-4F98-8193-A2439176D4F0}" srcOrd="0" destOrd="0" presId="urn:microsoft.com/office/officeart/2008/layout/LinedList"/>
    <dgm:cxn modelId="{6093895C-707C-4DB9-9312-3DF41383186B}" srcId="{9FD2B988-5A75-4E0E-B6CA-1C6A23E8B53A}" destId="{241D46E3-5C79-485C-9086-47AC8FAC10F5}" srcOrd="1" destOrd="0" parTransId="{C3C35E7B-06BC-4287-A5B5-929AE4E10B2F}" sibTransId="{7E741BD7-047A-48F8-A37E-B627FAB638CA}"/>
    <dgm:cxn modelId="{A6D61A5E-3924-400B-9E97-BACF7DD00259}" srcId="{9FD2B988-5A75-4E0E-B6CA-1C6A23E8B53A}" destId="{31CB6268-8A85-4C02-BF12-D29EF21275DD}" srcOrd="0" destOrd="0" parTransId="{EE9E8991-304D-4D2C-AD03-CB50E16D426B}" sibTransId="{070A1888-2AB8-4956-B925-90490178FBE6}"/>
    <dgm:cxn modelId="{B21C9242-1AAC-4710-B044-7978BFCEBCCD}" srcId="{9FD2B988-5A75-4E0E-B6CA-1C6A23E8B53A}" destId="{7E7C1CB6-1762-4091-9685-283307626506}" srcOrd="8" destOrd="0" parTransId="{22F66EF0-E1F8-446D-A869-9ACE8C382F47}" sibTransId="{77E4482B-4774-44E7-915A-6AA66E3FB372}"/>
    <dgm:cxn modelId="{9FD11B65-3E06-494B-95E6-0547CD88239E}" type="presOf" srcId="{241D46E3-5C79-485C-9086-47AC8FAC10F5}" destId="{E69FFAFA-8D03-4160-95E4-5499D83C4401}" srcOrd="0" destOrd="0" presId="urn:microsoft.com/office/officeart/2008/layout/LinedList"/>
    <dgm:cxn modelId="{14B9E06D-89AC-46F1-980F-B6FCE7AF5CC6}" srcId="{9FD2B988-5A75-4E0E-B6CA-1C6A23E8B53A}" destId="{9057FB26-94A6-491E-B9E2-8B03C0A531B9}" srcOrd="4" destOrd="0" parTransId="{ADE46E9C-B45B-406D-9D16-5C784D32E456}" sibTransId="{BAFDB5D1-03FB-4477-86F0-5F472654382C}"/>
    <dgm:cxn modelId="{854F974F-36E4-4D66-BEA7-F1F7A4D89BE0}" type="presOf" srcId="{9FD2B988-5A75-4E0E-B6CA-1C6A23E8B53A}" destId="{15CA05B8-AD8A-4236-A560-C57E07788EC8}" srcOrd="0" destOrd="0" presId="urn:microsoft.com/office/officeart/2008/layout/LinedList"/>
    <dgm:cxn modelId="{25760D83-CCA0-44C9-91DC-6EC64A5187B8}" srcId="{9FD2B988-5A75-4E0E-B6CA-1C6A23E8B53A}" destId="{B4EA5D98-98B7-4A7B-AC4C-D308E8585B79}" srcOrd="3" destOrd="0" parTransId="{8ED43016-88B7-43A7-ADBF-3B7993AD4631}" sibTransId="{B6F222C6-FC4D-49F2-A324-F4BAAE63744A}"/>
    <dgm:cxn modelId="{D423CB8B-FB21-4425-A3D8-892473ACAA36}" type="presOf" srcId="{9057FB26-94A6-491E-B9E2-8B03C0A531B9}" destId="{099DEB36-AF66-4D4B-81F6-C3200A01F70C}" srcOrd="0" destOrd="0" presId="urn:microsoft.com/office/officeart/2008/layout/LinedList"/>
    <dgm:cxn modelId="{DB79A4C7-0FF7-4C55-A049-85A7C8231ADE}" srcId="{9FD2B988-5A75-4E0E-B6CA-1C6A23E8B53A}" destId="{4C5A5554-8453-4791-9AFC-439C4A824CA3}" srcOrd="5" destOrd="0" parTransId="{64086780-A4CF-4E86-9B02-5F59F2ED52E9}" sibTransId="{D881F33B-B3D0-4CAA-A4A9-16B60681B7B7}"/>
    <dgm:cxn modelId="{91AB9FCC-4E75-49E2-83C1-3598725B60F0}" srcId="{9FD2B988-5A75-4E0E-B6CA-1C6A23E8B53A}" destId="{2CC1835A-EC09-44B0-B661-3B38A2141A44}" srcOrd="7" destOrd="0" parTransId="{0753C33F-11E7-4BA5-85F2-A45ADFA7E359}" sibTransId="{45527E75-F978-4D4D-9FF5-0EFCBF6CBE70}"/>
    <dgm:cxn modelId="{E032ECCD-A4EB-4533-9CC4-9DEBD15EF936}" srcId="{9FD2B988-5A75-4E0E-B6CA-1C6A23E8B53A}" destId="{EDFA262F-134E-49A0-A4AC-1CBE9373C9A7}" srcOrd="6" destOrd="0" parTransId="{3102DA9B-D9D9-4B71-BCFD-22C91BB2BEA9}" sibTransId="{426D640B-10DD-4DC7-92D0-038EC405C8BA}"/>
    <dgm:cxn modelId="{AF1FA4CE-C520-4BF2-8363-E71052DC42EC}" type="presOf" srcId="{2CC1835A-EC09-44B0-B661-3B38A2141A44}" destId="{9DEC9E8A-C9E5-4839-B938-51D04839596B}" srcOrd="0" destOrd="0" presId="urn:microsoft.com/office/officeart/2008/layout/LinedList"/>
    <dgm:cxn modelId="{661C54F2-E80B-4005-96B5-2011D91C04AB}" type="presOf" srcId="{4C5A5554-8453-4791-9AFC-439C4A824CA3}" destId="{7C81987E-FE98-4EB8-94DD-2B1F9A7F9723}" srcOrd="0" destOrd="0" presId="urn:microsoft.com/office/officeart/2008/layout/LinedList"/>
    <dgm:cxn modelId="{F0C131F3-48CC-4DCD-8DC8-5E6E3AA6984E}" type="presOf" srcId="{EDFA262F-134E-49A0-A4AC-1CBE9373C9A7}" destId="{437E748A-C4A6-4C42-8E4D-BC628072FABE}" srcOrd="0" destOrd="0" presId="urn:microsoft.com/office/officeart/2008/layout/LinedList"/>
    <dgm:cxn modelId="{0292940A-9902-4B24-831A-F0A30B84916C}" type="presParOf" srcId="{15CA05B8-AD8A-4236-A560-C57E07788EC8}" destId="{184C46DA-5A76-411C-B1D5-359BFD8C2323}" srcOrd="0" destOrd="0" presId="urn:microsoft.com/office/officeart/2008/layout/LinedList"/>
    <dgm:cxn modelId="{DD4728C2-8119-4AC3-9B65-E7B5815B935D}" type="presParOf" srcId="{15CA05B8-AD8A-4236-A560-C57E07788EC8}" destId="{B6D9F1BE-C9CD-4AEB-A0BA-00D749AC1FFA}" srcOrd="1" destOrd="0" presId="urn:microsoft.com/office/officeart/2008/layout/LinedList"/>
    <dgm:cxn modelId="{6F1FDB79-B03B-4040-B7C6-D4BEE668529E}" type="presParOf" srcId="{B6D9F1BE-C9CD-4AEB-A0BA-00D749AC1FFA}" destId="{B8177C79-10E8-4175-A2D1-3CB86F41C3D7}" srcOrd="0" destOrd="0" presId="urn:microsoft.com/office/officeart/2008/layout/LinedList"/>
    <dgm:cxn modelId="{073FE82A-95BD-41B6-B15A-295DE9FEFDF2}" type="presParOf" srcId="{B6D9F1BE-C9CD-4AEB-A0BA-00D749AC1FFA}" destId="{5E65BBF8-5AAB-4A37-A3FF-C4E5BEFBB9E5}" srcOrd="1" destOrd="0" presId="urn:microsoft.com/office/officeart/2008/layout/LinedList"/>
    <dgm:cxn modelId="{9F2C5FB3-F977-4D08-AC35-4502FEF1DCA8}" type="presParOf" srcId="{15CA05B8-AD8A-4236-A560-C57E07788EC8}" destId="{66F16C59-8084-4A1F-9CFD-07219695BD73}" srcOrd="2" destOrd="0" presId="urn:microsoft.com/office/officeart/2008/layout/LinedList"/>
    <dgm:cxn modelId="{0E8C8C82-1B42-44F2-A56E-E415897DEF06}" type="presParOf" srcId="{15CA05B8-AD8A-4236-A560-C57E07788EC8}" destId="{FDF65D42-C313-4286-9618-AAFF0F5F1788}" srcOrd="3" destOrd="0" presId="urn:microsoft.com/office/officeart/2008/layout/LinedList"/>
    <dgm:cxn modelId="{9EA5E137-03A6-4AF0-A998-D39E194D9A67}" type="presParOf" srcId="{FDF65D42-C313-4286-9618-AAFF0F5F1788}" destId="{E69FFAFA-8D03-4160-95E4-5499D83C4401}" srcOrd="0" destOrd="0" presId="urn:microsoft.com/office/officeart/2008/layout/LinedList"/>
    <dgm:cxn modelId="{FB62CC91-CBEB-401C-9F57-2E916BBF6F13}" type="presParOf" srcId="{FDF65D42-C313-4286-9618-AAFF0F5F1788}" destId="{7F0BE9C5-5B92-4866-9807-8E41C0768B19}" srcOrd="1" destOrd="0" presId="urn:microsoft.com/office/officeart/2008/layout/LinedList"/>
    <dgm:cxn modelId="{E07F7792-E8AC-43D6-9702-F708295F3683}" type="presParOf" srcId="{15CA05B8-AD8A-4236-A560-C57E07788EC8}" destId="{7F28B50E-233B-4CE0-BDEC-8BED5EB9BE01}" srcOrd="4" destOrd="0" presId="urn:microsoft.com/office/officeart/2008/layout/LinedList"/>
    <dgm:cxn modelId="{F8D618DE-90C3-42C5-8FAE-F6CE916BB2D5}" type="presParOf" srcId="{15CA05B8-AD8A-4236-A560-C57E07788EC8}" destId="{CBFAE0CE-A76E-43ED-9E33-A992A964E3E7}" srcOrd="5" destOrd="0" presId="urn:microsoft.com/office/officeart/2008/layout/LinedList"/>
    <dgm:cxn modelId="{8065CC39-9BED-4218-9475-931D2BE50F87}" type="presParOf" srcId="{CBFAE0CE-A76E-43ED-9E33-A992A964E3E7}" destId="{4C393413-E527-4879-B6A6-47388C59096A}" srcOrd="0" destOrd="0" presId="urn:microsoft.com/office/officeart/2008/layout/LinedList"/>
    <dgm:cxn modelId="{75CB1FFE-D415-4F09-A8EA-109ABAB52E3C}" type="presParOf" srcId="{CBFAE0CE-A76E-43ED-9E33-A992A964E3E7}" destId="{9D9FB625-84C0-4AAC-ABDC-F2D9F31696E0}" srcOrd="1" destOrd="0" presId="urn:microsoft.com/office/officeart/2008/layout/LinedList"/>
    <dgm:cxn modelId="{BAFDDC5E-B479-400C-8B49-FFFB1E1AA4F6}" type="presParOf" srcId="{15CA05B8-AD8A-4236-A560-C57E07788EC8}" destId="{BAED19F1-965D-456C-B3D4-BD2C5FA52072}" srcOrd="6" destOrd="0" presId="urn:microsoft.com/office/officeart/2008/layout/LinedList"/>
    <dgm:cxn modelId="{35A78A70-968A-4392-9743-0F5C3E8DB0B9}" type="presParOf" srcId="{15CA05B8-AD8A-4236-A560-C57E07788EC8}" destId="{FBC8211A-BF37-45AC-A576-FC4A56375CBE}" srcOrd="7" destOrd="0" presId="urn:microsoft.com/office/officeart/2008/layout/LinedList"/>
    <dgm:cxn modelId="{D5C1B4C2-76EB-41E5-9686-5019F7AD98A8}" type="presParOf" srcId="{FBC8211A-BF37-45AC-A576-FC4A56375CBE}" destId="{6CB59286-80CC-4F98-8193-A2439176D4F0}" srcOrd="0" destOrd="0" presId="urn:microsoft.com/office/officeart/2008/layout/LinedList"/>
    <dgm:cxn modelId="{70FA195C-F88D-4AAE-AD95-21FA12811191}" type="presParOf" srcId="{FBC8211A-BF37-45AC-A576-FC4A56375CBE}" destId="{A55914FE-1BA6-43E0-A10E-6EA52B7D30E5}" srcOrd="1" destOrd="0" presId="urn:microsoft.com/office/officeart/2008/layout/LinedList"/>
    <dgm:cxn modelId="{3D826946-4E7A-4AAE-B511-CEC251E5FBB2}" type="presParOf" srcId="{15CA05B8-AD8A-4236-A560-C57E07788EC8}" destId="{5EE23498-10C8-440B-BE76-9FED79015E7E}" srcOrd="8" destOrd="0" presId="urn:microsoft.com/office/officeart/2008/layout/LinedList"/>
    <dgm:cxn modelId="{872E1AF9-2AA4-4932-96D6-E1ADF936187D}" type="presParOf" srcId="{15CA05B8-AD8A-4236-A560-C57E07788EC8}" destId="{A43DF5C4-FC86-4B2C-8100-A52F1CBE51DD}" srcOrd="9" destOrd="0" presId="urn:microsoft.com/office/officeart/2008/layout/LinedList"/>
    <dgm:cxn modelId="{6244C634-4E4B-4E0B-B0D2-3BC956939E5D}" type="presParOf" srcId="{A43DF5C4-FC86-4B2C-8100-A52F1CBE51DD}" destId="{099DEB36-AF66-4D4B-81F6-C3200A01F70C}" srcOrd="0" destOrd="0" presId="urn:microsoft.com/office/officeart/2008/layout/LinedList"/>
    <dgm:cxn modelId="{7C65B0B9-2694-447D-8B26-1F950C4A484C}" type="presParOf" srcId="{A43DF5C4-FC86-4B2C-8100-A52F1CBE51DD}" destId="{41BBA01E-2DA1-42AF-932C-FD70681C3161}" srcOrd="1" destOrd="0" presId="urn:microsoft.com/office/officeart/2008/layout/LinedList"/>
    <dgm:cxn modelId="{94447C25-80EB-4A40-8688-FEAA93FA0715}" type="presParOf" srcId="{15CA05B8-AD8A-4236-A560-C57E07788EC8}" destId="{7C1DEC3F-7377-486F-9AAC-1692FC81D77B}" srcOrd="10" destOrd="0" presId="urn:microsoft.com/office/officeart/2008/layout/LinedList"/>
    <dgm:cxn modelId="{B0CBDF34-3F1D-44D8-A929-689D9603D434}" type="presParOf" srcId="{15CA05B8-AD8A-4236-A560-C57E07788EC8}" destId="{D60F5EAA-234F-43BA-AF02-015DBF48F275}" srcOrd="11" destOrd="0" presId="urn:microsoft.com/office/officeart/2008/layout/LinedList"/>
    <dgm:cxn modelId="{3296F0CC-173D-4DA8-B696-CE35317759E2}" type="presParOf" srcId="{D60F5EAA-234F-43BA-AF02-015DBF48F275}" destId="{7C81987E-FE98-4EB8-94DD-2B1F9A7F9723}" srcOrd="0" destOrd="0" presId="urn:microsoft.com/office/officeart/2008/layout/LinedList"/>
    <dgm:cxn modelId="{908A9A2D-A254-4F3B-8693-678E285D82CA}" type="presParOf" srcId="{D60F5EAA-234F-43BA-AF02-015DBF48F275}" destId="{F8BC271F-8CD7-4310-9BA8-9B96C3F17AD4}" srcOrd="1" destOrd="0" presId="urn:microsoft.com/office/officeart/2008/layout/LinedList"/>
    <dgm:cxn modelId="{5EE83086-A60F-468A-B978-72951F4F6219}" type="presParOf" srcId="{15CA05B8-AD8A-4236-A560-C57E07788EC8}" destId="{D1B617C7-7C22-4DFC-8121-C500BAA502C5}" srcOrd="12" destOrd="0" presId="urn:microsoft.com/office/officeart/2008/layout/LinedList"/>
    <dgm:cxn modelId="{F4057742-B8EA-4009-BC25-F1B519FC8AC9}" type="presParOf" srcId="{15CA05B8-AD8A-4236-A560-C57E07788EC8}" destId="{BCC6A3C5-E71F-4E63-88B1-B06B9F05CBEC}" srcOrd="13" destOrd="0" presId="urn:microsoft.com/office/officeart/2008/layout/LinedList"/>
    <dgm:cxn modelId="{218697FC-1B32-453B-8D5B-BF044614EC3A}" type="presParOf" srcId="{BCC6A3C5-E71F-4E63-88B1-B06B9F05CBEC}" destId="{437E748A-C4A6-4C42-8E4D-BC628072FABE}" srcOrd="0" destOrd="0" presId="urn:microsoft.com/office/officeart/2008/layout/LinedList"/>
    <dgm:cxn modelId="{2FCFA6F9-7DD1-4208-A956-532F9997ECE7}" type="presParOf" srcId="{BCC6A3C5-E71F-4E63-88B1-B06B9F05CBEC}" destId="{E01E0CC2-6A34-4893-A14A-CD4859C00ECE}" srcOrd="1" destOrd="0" presId="urn:microsoft.com/office/officeart/2008/layout/LinedList"/>
    <dgm:cxn modelId="{BF147DD9-296B-483B-BD4B-3F56079B9931}" type="presParOf" srcId="{15CA05B8-AD8A-4236-A560-C57E07788EC8}" destId="{3C28D040-27D5-4337-918E-53EEE2745739}" srcOrd="14" destOrd="0" presId="urn:microsoft.com/office/officeart/2008/layout/LinedList"/>
    <dgm:cxn modelId="{7B52FDC9-234B-4B8D-AF4E-1F9175B3FD18}" type="presParOf" srcId="{15CA05B8-AD8A-4236-A560-C57E07788EC8}" destId="{77054D2F-0E69-4B5D-A464-5A9B16D0C449}" srcOrd="15" destOrd="0" presId="urn:microsoft.com/office/officeart/2008/layout/LinedList"/>
    <dgm:cxn modelId="{DA6FEA8E-D86D-4C59-808C-EE97CC4D6EA4}" type="presParOf" srcId="{77054D2F-0E69-4B5D-A464-5A9B16D0C449}" destId="{9DEC9E8A-C9E5-4839-B938-51D04839596B}" srcOrd="0" destOrd="0" presId="urn:microsoft.com/office/officeart/2008/layout/LinedList"/>
    <dgm:cxn modelId="{20E1B818-B1A9-44FB-BC6F-97B240577767}" type="presParOf" srcId="{77054D2F-0E69-4B5D-A464-5A9B16D0C449}" destId="{A93E2239-1703-40BD-AF93-C0CB8D79CD24}" srcOrd="1" destOrd="0" presId="urn:microsoft.com/office/officeart/2008/layout/LinedList"/>
    <dgm:cxn modelId="{78144753-157F-48C8-B94C-C79340BC79D8}" type="presParOf" srcId="{15CA05B8-AD8A-4236-A560-C57E07788EC8}" destId="{7F7BE04F-48DC-46A3-9722-31123DC197B0}" srcOrd="16" destOrd="0" presId="urn:microsoft.com/office/officeart/2008/layout/LinedList"/>
    <dgm:cxn modelId="{07D1228B-85E9-413A-9D27-8BC7CB78676A}" type="presParOf" srcId="{15CA05B8-AD8A-4236-A560-C57E07788EC8}" destId="{86BE11BD-CCA4-4B56-8419-E7DC2342456E}" srcOrd="17" destOrd="0" presId="urn:microsoft.com/office/officeart/2008/layout/LinedList"/>
    <dgm:cxn modelId="{F6483D83-9DEA-4FE9-BC34-ECF6879B764D}" type="presParOf" srcId="{86BE11BD-CCA4-4B56-8419-E7DC2342456E}" destId="{FA20F93C-E5DA-4F41-8A8A-A4B5A190DDB8}" srcOrd="0" destOrd="0" presId="urn:microsoft.com/office/officeart/2008/layout/LinedList"/>
    <dgm:cxn modelId="{3B59DC3F-AE63-43A5-9671-6EC6A0736182}" type="presParOf" srcId="{86BE11BD-CCA4-4B56-8419-E7DC2342456E}" destId="{6572875C-59D2-4A17-93F3-72543EDF12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F3A770-78AE-4B8B-A44A-067B46B4E83D}">
      <dsp:nvSpPr>
        <dsp:cNvPr id="0" name=""/>
        <dsp:cNvSpPr/>
      </dsp:nvSpPr>
      <dsp:spPr>
        <a:xfrm>
          <a:off x="0" y="261792"/>
          <a:ext cx="7159752" cy="123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Examines students’ quality of life, lifestyle routines, and stress levels.</a:t>
          </a:r>
          <a:endParaRPr lang="en-US" sz="3100" kern="1200"/>
        </a:p>
      </dsp:txBody>
      <dsp:txXfrm>
        <a:off x="60199" y="321991"/>
        <a:ext cx="7039354" cy="1112781"/>
      </dsp:txXfrm>
    </dsp:sp>
    <dsp:sp modelId="{26B0F8DE-770B-43FB-B330-09850EAFD5D4}">
      <dsp:nvSpPr>
        <dsp:cNvPr id="0" name=""/>
        <dsp:cNvSpPr/>
      </dsp:nvSpPr>
      <dsp:spPr>
        <a:xfrm>
          <a:off x="0" y="1584252"/>
          <a:ext cx="7159752" cy="123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Uses surveys, interviews, and focus groups for data collection.</a:t>
          </a:r>
          <a:endParaRPr lang="en-US" sz="3100" kern="1200"/>
        </a:p>
      </dsp:txBody>
      <dsp:txXfrm>
        <a:off x="60199" y="1644451"/>
        <a:ext cx="7039354" cy="1112781"/>
      </dsp:txXfrm>
    </dsp:sp>
    <dsp:sp modelId="{F4F8450E-74BD-45A0-8369-374F57792ECD}">
      <dsp:nvSpPr>
        <dsp:cNvPr id="0" name=""/>
        <dsp:cNvSpPr/>
      </dsp:nvSpPr>
      <dsp:spPr>
        <a:xfrm>
          <a:off x="0" y="2906712"/>
          <a:ext cx="7159752" cy="123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Identifies how digital habits affect well-being and daily functioning.</a:t>
          </a:r>
          <a:endParaRPr lang="en-US" sz="3100" kern="1200"/>
        </a:p>
      </dsp:txBody>
      <dsp:txXfrm>
        <a:off x="60199" y="2966911"/>
        <a:ext cx="7039354" cy="1112781"/>
      </dsp:txXfrm>
    </dsp:sp>
    <dsp:sp modelId="{832998C6-7558-4426-AE47-DB4ACBA8C498}">
      <dsp:nvSpPr>
        <dsp:cNvPr id="0" name=""/>
        <dsp:cNvSpPr/>
      </dsp:nvSpPr>
      <dsp:spPr>
        <a:xfrm>
          <a:off x="0" y="4229172"/>
          <a:ext cx="7159752" cy="123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late-night phone use increases 59% chances of insomnia (Berman, 2025).</a:t>
          </a:r>
          <a:endParaRPr lang="en-US" sz="3100" kern="1200"/>
        </a:p>
      </dsp:txBody>
      <dsp:txXfrm>
        <a:off x="60199" y="4289371"/>
        <a:ext cx="7039354" cy="1112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B0ECF1-225A-4533-AF2B-7A03EEC66586}">
      <dsp:nvSpPr>
        <dsp:cNvPr id="0" name=""/>
        <dsp:cNvSpPr/>
      </dsp:nvSpPr>
      <dsp:spPr>
        <a:xfrm>
          <a:off x="0" y="2034"/>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180B08-00F1-484D-A4E4-8BE603A071C7}">
      <dsp:nvSpPr>
        <dsp:cNvPr id="0" name=""/>
        <dsp:cNvSpPr/>
      </dsp:nvSpPr>
      <dsp:spPr>
        <a:xfrm>
          <a:off x="311868" y="234002"/>
          <a:ext cx="567034" cy="5670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0E4F55-DBC3-4DEC-B3A1-12EC3E88CA01}">
      <dsp:nvSpPr>
        <dsp:cNvPr id="0" name=""/>
        <dsp:cNvSpPr/>
      </dsp:nvSpPr>
      <dsp:spPr>
        <a:xfrm>
          <a:off x="1190772" y="2034"/>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Identifies key sleep issues such as insomnia, fatigue, and mood disturbances.</a:t>
          </a:r>
          <a:endParaRPr lang="en-US" sz="2200" kern="1200"/>
        </a:p>
      </dsp:txBody>
      <dsp:txXfrm>
        <a:off x="1190772" y="2034"/>
        <a:ext cx="9461987" cy="1030971"/>
      </dsp:txXfrm>
    </dsp:sp>
    <dsp:sp modelId="{4FE99570-6DE4-4ACF-9650-2020DAE6D23A}">
      <dsp:nvSpPr>
        <dsp:cNvPr id="0" name=""/>
        <dsp:cNvSpPr/>
      </dsp:nvSpPr>
      <dsp:spPr>
        <a:xfrm>
          <a:off x="0" y="1290748"/>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ABEBCD-9C6E-4ADF-8DB7-330C7E0F282F}">
      <dsp:nvSpPr>
        <dsp:cNvPr id="0" name=""/>
        <dsp:cNvSpPr/>
      </dsp:nvSpPr>
      <dsp:spPr>
        <a:xfrm>
          <a:off x="311868" y="1522717"/>
          <a:ext cx="567034" cy="5670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51B51B-DC5D-42FD-9B15-4DD19EF85A57}">
      <dsp:nvSpPr>
        <dsp:cNvPr id="0" name=""/>
        <dsp:cNvSpPr/>
      </dsp:nvSpPr>
      <dsp:spPr>
        <a:xfrm>
          <a:off x="1190772" y="1290748"/>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Examines links between excessive smartphone use and poor sleep outcomes.</a:t>
          </a:r>
          <a:endParaRPr lang="en-US" sz="2200" kern="1200"/>
        </a:p>
      </dsp:txBody>
      <dsp:txXfrm>
        <a:off x="1190772" y="1290748"/>
        <a:ext cx="9461987" cy="1030971"/>
      </dsp:txXfrm>
    </dsp:sp>
    <dsp:sp modelId="{074D9ACC-0F5A-4E83-9766-CACD031F6080}">
      <dsp:nvSpPr>
        <dsp:cNvPr id="0" name=""/>
        <dsp:cNvSpPr/>
      </dsp:nvSpPr>
      <dsp:spPr>
        <a:xfrm>
          <a:off x="0" y="2579463"/>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D49781-D6F8-4295-8A73-3925830B0D2E}">
      <dsp:nvSpPr>
        <dsp:cNvPr id="0" name=""/>
        <dsp:cNvSpPr/>
      </dsp:nvSpPr>
      <dsp:spPr>
        <a:xfrm>
          <a:off x="311868" y="2811432"/>
          <a:ext cx="567034" cy="5670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5B6194-6D7C-4CA6-9AF2-C9C7188FD1E4}">
      <dsp:nvSpPr>
        <dsp:cNvPr id="0" name=""/>
        <dsp:cNvSpPr/>
      </dsp:nvSpPr>
      <dsp:spPr>
        <a:xfrm>
          <a:off x="1190772" y="2579463"/>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Uses university health surveys and baseline assessments to gather data.</a:t>
          </a:r>
          <a:endParaRPr lang="en-US" sz="2200" kern="1200"/>
        </a:p>
      </dsp:txBody>
      <dsp:txXfrm>
        <a:off x="1190772" y="2579463"/>
        <a:ext cx="9461987" cy="1030971"/>
      </dsp:txXfrm>
    </dsp:sp>
    <dsp:sp modelId="{89AE614E-2440-4541-BFFC-7B6BD65ABBF0}">
      <dsp:nvSpPr>
        <dsp:cNvPr id="0" name=""/>
        <dsp:cNvSpPr/>
      </dsp:nvSpPr>
      <dsp:spPr>
        <a:xfrm>
          <a:off x="0" y="3868178"/>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3F9D36-BFD3-4963-A321-6F3691BCFFE3}">
      <dsp:nvSpPr>
        <dsp:cNvPr id="0" name=""/>
        <dsp:cNvSpPr/>
      </dsp:nvSpPr>
      <dsp:spPr>
        <a:xfrm>
          <a:off x="311868" y="4100146"/>
          <a:ext cx="567034" cy="5670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FF050D-6296-4122-90CA-D1AB7C9136AE}">
      <dsp:nvSpPr>
        <dsp:cNvPr id="0" name=""/>
        <dsp:cNvSpPr/>
      </dsp:nvSpPr>
      <dsp:spPr>
        <a:xfrm>
          <a:off x="1190772" y="3868178"/>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App-collected metrics help quantify bedtime delays and sleep disruption (Alamoudi et al. 2024).</a:t>
          </a:r>
          <a:endParaRPr lang="en-US" sz="2200" kern="1200"/>
        </a:p>
      </dsp:txBody>
      <dsp:txXfrm>
        <a:off x="1190772" y="3868178"/>
        <a:ext cx="9461987" cy="10309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964253-43C6-4D79-9631-702B2B160839}">
      <dsp:nvSpPr>
        <dsp:cNvPr id="0" name=""/>
        <dsp:cNvSpPr/>
      </dsp:nvSpPr>
      <dsp:spPr>
        <a:xfrm>
          <a:off x="2178074" y="885"/>
          <a:ext cx="8712299" cy="907970"/>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043" tIns="230625" rIns="169043" bIns="230625" numCol="1" spcCol="1270" anchor="ctr" anchorCtr="0">
          <a:noAutofit/>
        </a:bodyPr>
        <a:lstStyle/>
        <a:p>
          <a:pPr marL="0" lvl="0" indent="0" algn="l" defTabSz="666750">
            <a:lnSpc>
              <a:spcPct val="90000"/>
            </a:lnSpc>
            <a:spcBef>
              <a:spcPct val="0"/>
            </a:spcBef>
            <a:spcAft>
              <a:spcPct val="35000"/>
            </a:spcAft>
            <a:buNone/>
          </a:pPr>
          <a:r>
            <a:rPr lang="en-US" sz="1500" kern="1200"/>
            <a:t>Predisposing factors include low awareness of sleep hygiene and blue-light effects.</a:t>
          </a:r>
        </a:p>
      </dsp:txBody>
      <dsp:txXfrm>
        <a:off x="2178074" y="885"/>
        <a:ext cx="8712299" cy="907970"/>
      </dsp:txXfrm>
    </dsp:sp>
    <dsp:sp modelId="{D90BA1C8-2841-4CF1-A86C-5CD2D78BFBE7}">
      <dsp:nvSpPr>
        <dsp:cNvPr id="0" name=""/>
        <dsp:cNvSpPr/>
      </dsp:nvSpPr>
      <dsp:spPr>
        <a:xfrm>
          <a:off x="0" y="885"/>
          <a:ext cx="2178074" cy="90797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256" tIns="89687" rIns="115256" bIns="89687" numCol="1" spcCol="1270" anchor="ctr" anchorCtr="0">
          <a:noAutofit/>
        </a:bodyPr>
        <a:lstStyle/>
        <a:p>
          <a:pPr marL="0" lvl="0" indent="0" algn="ctr" defTabSz="844550">
            <a:lnSpc>
              <a:spcPct val="90000"/>
            </a:lnSpc>
            <a:spcBef>
              <a:spcPct val="0"/>
            </a:spcBef>
            <a:spcAft>
              <a:spcPct val="35000"/>
            </a:spcAft>
            <a:buNone/>
          </a:pPr>
          <a:r>
            <a:rPr lang="en-US" sz="1900" kern="1200"/>
            <a:t>Predisposing</a:t>
          </a:r>
        </a:p>
      </dsp:txBody>
      <dsp:txXfrm>
        <a:off x="0" y="885"/>
        <a:ext cx="2178074" cy="907970"/>
      </dsp:txXfrm>
    </dsp:sp>
    <dsp:sp modelId="{F3185D76-B854-4711-AD51-6BE3A49C1E87}">
      <dsp:nvSpPr>
        <dsp:cNvPr id="0" name=""/>
        <dsp:cNvSpPr/>
      </dsp:nvSpPr>
      <dsp:spPr>
        <a:xfrm>
          <a:off x="2178074" y="963334"/>
          <a:ext cx="8712299" cy="907970"/>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043" tIns="230625" rIns="169043" bIns="230625" numCol="1" spcCol="1270" anchor="ctr" anchorCtr="0">
          <a:noAutofit/>
        </a:bodyPr>
        <a:lstStyle/>
        <a:p>
          <a:pPr marL="0" lvl="0" indent="0" algn="l" defTabSz="666750">
            <a:lnSpc>
              <a:spcPct val="90000"/>
            </a:lnSpc>
            <a:spcBef>
              <a:spcPct val="0"/>
            </a:spcBef>
            <a:spcAft>
              <a:spcPct val="35000"/>
            </a:spcAft>
            <a:buNone/>
          </a:pPr>
          <a:r>
            <a:rPr lang="en-US" sz="1500" kern="1200"/>
            <a:t>Enabling factors involve constant smartphone access and easy app availability (Alamoudi et al. 2024).</a:t>
          </a:r>
        </a:p>
      </dsp:txBody>
      <dsp:txXfrm>
        <a:off x="2178074" y="963334"/>
        <a:ext cx="8712299" cy="907970"/>
      </dsp:txXfrm>
    </dsp:sp>
    <dsp:sp modelId="{84774270-270B-4F6A-A06D-28247BF81839}">
      <dsp:nvSpPr>
        <dsp:cNvPr id="0" name=""/>
        <dsp:cNvSpPr/>
      </dsp:nvSpPr>
      <dsp:spPr>
        <a:xfrm>
          <a:off x="0" y="963334"/>
          <a:ext cx="2178074" cy="90797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256" tIns="89687" rIns="115256" bIns="89687" numCol="1" spcCol="1270" anchor="ctr" anchorCtr="0">
          <a:noAutofit/>
        </a:bodyPr>
        <a:lstStyle/>
        <a:p>
          <a:pPr marL="0" lvl="0" indent="0" algn="ctr" defTabSz="844550">
            <a:lnSpc>
              <a:spcPct val="90000"/>
            </a:lnSpc>
            <a:spcBef>
              <a:spcPct val="0"/>
            </a:spcBef>
            <a:spcAft>
              <a:spcPct val="35000"/>
            </a:spcAft>
            <a:buNone/>
          </a:pPr>
          <a:r>
            <a:rPr lang="en-US" sz="1900" kern="1200"/>
            <a:t>Enabling</a:t>
          </a:r>
        </a:p>
      </dsp:txBody>
      <dsp:txXfrm>
        <a:off x="0" y="963334"/>
        <a:ext cx="2178074" cy="907970"/>
      </dsp:txXfrm>
    </dsp:sp>
    <dsp:sp modelId="{441F46D1-D597-45DD-8160-9C50567D414A}">
      <dsp:nvSpPr>
        <dsp:cNvPr id="0" name=""/>
        <dsp:cNvSpPr/>
      </dsp:nvSpPr>
      <dsp:spPr>
        <a:xfrm>
          <a:off x="2178074" y="1925783"/>
          <a:ext cx="8712299" cy="907970"/>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043" tIns="230625" rIns="169043" bIns="230625" numCol="1" spcCol="1270" anchor="ctr" anchorCtr="0">
          <a:noAutofit/>
        </a:bodyPr>
        <a:lstStyle/>
        <a:p>
          <a:pPr marL="0" lvl="0" indent="0" algn="l" defTabSz="666750">
            <a:lnSpc>
              <a:spcPct val="90000"/>
            </a:lnSpc>
            <a:spcBef>
              <a:spcPct val="0"/>
            </a:spcBef>
            <a:spcAft>
              <a:spcPct val="35000"/>
            </a:spcAft>
            <a:buNone/>
          </a:pPr>
          <a:r>
            <a:rPr lang="en-US" sz="1500" kern="1200"/>
            <a:t>Reinforcing factors include peer norms, notifications, and gamified rewards.</a:t>
          </a:r>
        </a:p>
      </dsp:txBody>
      <dsp:txXfrm>
        <a:off x="2178074" y="1925783"/>
        <a:ext cx="8712299" cy="907970"/>
      </dsp:txXfrm>
    </dsp:sp>
    <dsp:sp modelId="{B029CE32-5D4C-4B44-A122-017239A292A6}">
      <dsp:nvSpPr>
        <dsp:cNvPr id="0" name=""/>
        <dsp:cNvSpPr/>
      </dsp:nvSpPr>
      <dsp:spPr>
        <a:xfrm>
          <a:off x="0" y="1925783"/>
          <a:ext cx="2178074" cy="90797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256" tIns="89687" rIns="115256" bIns="89687" numCol="1" spcCol="1270" anchor="ctr" anchorCtr="0">
          <a:noAutofit/>
        </a:bodyPr>
        <a:lstStyle/>
        <a:p>
          <a:pPr marL="0" lvl="0" indent="0" algn="ctr" defTabSz="844550">
            <a:lnSpc>
              <a:spcPct val="90000"/>
            </a:lnSpc>
            <a:spcBef>
              <a:spcPct val="0"/>
            </a:spcBef>
            <a:spcAft>
              <a:spcPct val="35000"/>
            </a:spcAft>
            <a:buNone/>
          </a:pPr>
          <a:r>
            <a:rPr lang="en-US" sz="1900" kern="1200"/>
            <a:t>Reinforcing</a:t>
          </a:r>
        </a:p>
      </dsp:txBody>
      <dsp:txXfrm>
        <a:off x="0" y="1925783"/>
        <a:ext cx="2178074" cy="9079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989D3B-DA1F-458C-9E88-B9EE567A47FD}">
      <dsp:nvSpPr>
        <dsp:cNvPr id="0" name=""/>
        <dsp:cNvSpPr/>
      </dsp:nvSpPr>
      <dsp:spPr>
        <a:xfrm>
          <a:off x="1141405" y="36840"/>
          <a:ext cx="1139535" cy="113953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4D8BE2-6567-4727-9E7A-B359875063F5}">
      <dsp:nvSpPr>
        <dsp:cNvPr id="0" name=""/>
        <dsp:cNvSpPr/>
      </dsp:nvSpPr>
      <dsp:spPr>
        <a:xfrm>
          <a:off x="1380708" y="276142"/>
          <a:ext cx="660930" cy="6609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303D7B-4D45-473A-9A33-A7DAB698689F}">
      <dsp:nvSpPr>
        <dsp:cNvPr id="0" name=""/>
        <dsp:cNvSpPr/>
      </dsp:nvSpPr>
      <dsp:spPr>
        <a:xfrm>
          <a:off x="2525127" y="36840"/>
          <a:ext cx="2686047" cy="1139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Aligns strategies with identified behavioural and environmental needs.</a:t>
          </a:r>
          <a:endParaRPr lang="en-US" sz="1700" kern="1200"/>
        </a:p>
      </dsp:txBody>
      <dsp:txXfrm>
        <a:off x="2525127" y="36840"/>
        <a:ext cx="2686047" cy="1139535"/>
      </dsp:txXfrm>
    </dsp:sp>
    <dsp:sp modelId="{EDE0938C-6DDD-41D2-9395-3C7615CB186F}">
      <dsp:nvSpPr>
        <dsp:cNvPr id="0" name=""/>
        <dsp:cNvSpPr/>
      </dsp:nvSpPr>
      <dsp:spPr>
        <a:xfrm>
          <a:off x="5679198" y="36840"/>
          <a:ext cx="1139535" cy="113953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8884A9-ACBD-4A7B-B700-91C3DE81296B}">
      <dsp:nvSpPr>
        <dsp:cNvPr id="0" name=""/>
        <dsp:cNvSpPr/>
      </dsp:nvSpPr>
      <dsp:spPr>
        <a:xfrm>
          <a:off x="5918501" y="276142"/>
          <a:ext cx="660930" cy="6609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B8087E-5E99-415B-829A-8E9396675A60}">
      <dsp:nvSpPr>
        <dsp:cNvPr id="0" name=""/>
        <dsp:cNvSpPr/>
      </dsp:nvSpPr>
      <dsp:spPr>
        <a:xfrm>
          <a:off x="7062920" y="36840"/>
          <a:ext cx="2686047" cy="1139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AI sleep tracking delivers personalised feedback based on user patterns (Alamoudi et al. 2024).</a:t>
          </a:r>
          <a:endParaRPr lang="en-US" sz="1700" kern="1200"/>
        </a:p>
      </dsp:txBody>
      <dsp:txXfrm>
        <a:off x="7062920" y="36840"/>
        <a:ext cx="2686047" cy="1139535"/>
      </dsp:txXfrm>
    </dsp:sp>
    <dsp:sp modelId="{6EA47385-3490-4764-B26E-A62884ECD6BF}">
      <dsp:nvSpPr>
        <dsp:cNvPr id="0" name=""/>
        <dsp:cNvSpPr/>
      </dsp:nvSpPr>
      <dsp:spPr>
        <a:xfrm>
          <a:off x="1141405" y="1658264"/>
          <a:ext cx="1139535" cy="113953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411DA-F466-4CC7-AD5B-4CEDF042BF00}">
      <dsp:nvSpPr>
        <dsp:cNvPr id="0" name=""/>
        <dsp:cNvSpPr/>
      </dsp:nvSpPr>
      <dsp:spPr>
        <a:xfrm>
          <a:off x="1380708" y="1897566"/>
          <a:ext cx="660930" cy="6609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F54A78-148D-4499-9325-966C13A8C1B8}">
      <dsp:nvSpPr>
        <dsp:cNvPr id="0" name=""/>
        <dsp:cNvSpPr/>
      </dsp:nvSpPr>
      <dsp:spPr>
        <a:xfrm>
          <a:off x="2525127" y="1658264"/>
          <a:ext cx="2686047" cy="1139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Behavioural nudges encourage reduced late-night phone use through timed prompts.</a:t>
          </a:r>
          <a:endParaRPr lang="en-US" sz="1700" kern="1200"/>
        </a:p>
      </dsp:txBody>
      <dsp:txXfrm>
        <a:off x="2525127" y="1658264"/>
        <a:ext cx="2686047" cy="1139535"/>
      </dsp:txXfrm>
    </dsp:sp>
    <dsp:sp modelId="{3C4BD8BC-7133-4483-8A15-C5498AC22D3A}">
      <dsp:nvSpPr>
        <dsp:cNvPr id="0" name=""/>
        <dsp:cNvSpPr/>
      </dsp:nvSpPr>
      <dsp:spPr>
        <a:xfrm>
          <a:off x="5679198" y="1658264"/>
          <a:ext cx="1139535" cy="113953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0B88E6-BEC3-4FDB-8F88-2D6810D1471E}">
      <dsp:nvSpPr>
        <dsp:cNvPr id="0" name=""/>
        <dsp:cNvSpPr/>
      </dsp:nvSpPr>
      <dsp:spPr>
        <a:xfrm>
          <a:off x="5918501" y="1897566"/>
          <a:ext cx="660930" cy="6609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BD9E02-9D03-4ECD-A88A-837B5D293310}">
      <dsp:nvSpPr>
        <dsp:cNvPr id="0" name=""/>
        <dsp:cNvSpPr/>
      </dsp:nvSpPr>
      <dsp:spPr>
        <a:xfrm>
          <a:off x="7062920" y="1658264"/>
          <a:ext cx="2686047" cy="1139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Gamified rewards support motivation, guided by the Fogg Behaviour Model and nudge theory.</a:t>
          </a:r>
          <a:endParaRPr lang="en-US" sz="1700" kern="1200"/>
        </a:p>
      </dsp:txBody>
      <dsp:txXfrm>
        <a:off x="7062920" y="1658264"/>
        <a:ext cx="2686047" cy="11395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63B0D-4FD1-4476-9D0A-61FB4C060DE9}">
      <dsp:nvSpPr>
        <dsp:cNvPr id="0" name=""/>
        <dsp:cNvSpPr/>
      </dsp:nvSpPr>
      <dsp:spPr>
        <a:xfrm>
          <a:off x="3252" y="361077"/>
          <a:ext cx="2580072" cy="36121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152" tIns="330200" rIns="201152" bIns="330200" numCol="1" spcCol="1270" anchor="t" anchorCtr="0">
          <a:noAutofit/>
        </a:bodyPr>
        <a:lstStyle/>
        <a:p>
          <a:pPr marL="0" lvl="0" indent="0" algn="l" defTabSz="755650">
            <a:lnSpc>
              <a:spcPct val="90000"/>
            </a:lnSpc>
            <a:spcBef>
              <a:spcPct val="0"/>
            </a:spcBef>
            <a:spcAft>
              <a:spcPct val="35000"/>
            </a:spcAft>
            <a:buNone/>
          </a:pPr>
          <a:r>
            <a:rPr lang="en-GB" sz="1700" kern="1200"/>
            <a:t>Pilot the digital sleep app over a 4–6-week period.</a:t>
          </a:r>
          <a:endParaRPr lang="en-US" sz="1700" kern="1200"/>
        </a:p>
      </dsp:txBody>
      <dsp:txXfrm>
        <a:off x="3252" y="1733675"/>
        <a:ext cx="2580072" cy="2167260"/>
      </dsp:txXfrm>
    </dsp:sp>
    <dsp:sp modelId="{AA85447D-F4AE-4A06-AC56-94DF0D04039D}">
      <dsp:nvSpPr>
        <dsp:cNvPr id="0" name=""/>
        <dsp:cNvSpPr/>
      </dsp:nvSpPr>
      <dsp:spPr>
        <a:xfrm>
          <a:off x="751473" y="722287"/>
          <a:ext cx="1083630" cy="108363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84" tIns="12700" rIns="8448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10167" y="880981"/>
        <a:ext cx="766242" cy="766242"/>
      </dsp:txXfrm>
    </dsp:sp>
    <dsp:sp modelId="{7F9A8F59-FF34-4A89-86DB-BB10C20C5A5A}">
      <dsp:nvSpPr>
        <dsp:cNvPr id="0" name=""/>
        <dsp:cNvSpPr/>
      </dsp:nvSpPr>
      <dsp:spPr>
        <a:xfrm>
          <a:off x="3252" y="3973106"/>
          <a:ext cx="258007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E9768A-6FC9-49DE-931A-6807106CBD2A}">
      <dsp:nvSpPr>
        <dsp:cNvPr id="0" name=""/>
        <dsp:cNvSpPr/>
      </dsp:nvSpPr>
      <dsp:spPr>
        <a:xfrm>
          <a:off x="2841331" y="361077"/>
          <a:ext cx="2580072" cy="36121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152" tIns="330200" rIns="201152" bIns="330200" numCol="1" spcCol="1270" anchor="t" anchorCtr="0">
          <a:noAutofit/>
        </a:bodyPr>
        <a:lstStyle/>
        <a:p>
          <a:pPr marL="0" lvl="0" indent="0" algn="l" defTabSz="755650">
            <a:lnSpc>
              <a:spcPct val="90000"/>
            </a:lnSpc>
            <a:spcBef>
              <a:spcPct val="0"/>
            </a:spcBef>
            <a:spcAft>
              <a:spcPct val="35000"/>
            </a:spcAft>
            <a:buNone/>
          </a:pPr>
          <a:r>
            <a:rPr lang="en-GB" sz="1700" kern="1200"/>
            <a:t>Recruit participants through university emails, social media, and campus posters.</a:t>
          </a:r>
          <a:endParaRPr lang="en-US" sz="1700" kern="1200"/>
        </a:p>
      </dsp:txBody>
      <dsp:txXfrm>
        <a:off x="2841331" y="1733675"/>
        <a:ext cx="2580072" cy="2167260"/>
      </dsp:txXfrm>
    </dsp:sp>
    <dsp:sp modelId="{2C339C48-EDCD-4D0D-A8F1-E5108FD3952A}">
      <dsp:nvSpPr>
        <dsp:cNvPr id="0" name=""/>
        <dsp:cNvSpPr/>
      </dsp:nvSpPr>
      <dsp:spPr>
        <a:xfrm>
          <a:off x="3589552" y="722287"/>
          <a:ext cx="1083630" cy="108363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84" tIns="12700" rIns="8448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748246" y="880981"/>
        <a:ext cx="766242" cy="766242"/>
      </dsp:txXfrm>
    </dsp:sp>
    <dsp:sp modelId="{0146633E-452F-448D-98BB-4A8258466D3D}">
      <dsp:nvSpPr>
        <dsp:cNvPr id="0" name=""/>
        <dsp:cNvSpPr/>
      </dsp:nvSpPr>
      <dsp:spPr>
        <a:xfrm>
          <a:off x="2841331" y="3973106"/>
          <a:ext cx="258007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C9C969-5BC7-4879-B669-8DA75086E3A8}">
      <dsp:nvSpPr>
        <dsp:cNvPr id="0" name=""/>
        <dsp:cNvSpPr/>
      </dsp:nvSpPr>
      <dsp:spPr>
        <a:xfrm>
          <a:off x="5679411" y="361077"/>
          <a:ext cx="2580072" cy="36121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152" tIns="330200" rIns="201152" bIns="330200" numCol="1" spcCol="1270" anchor="t" anchorCtr="0">
          <a:noAutofit/>
        </a:bodyPr>
        <a:lstStyle/>
        <a:p>
          <a:pPr marL="0" lvl="0" indent="0" algn="l" defTabSz="755650">
            <a:lnSpc>
              <a:spcPct val="90000"/>
            </a:lnSpc>
            <a:spcBef>
              <a:spcPct val="0"/>
            </a:spcBef>
            <a:spcAft>
              <a:spcPct val="35000"/>
            </a:spcAft>
            <a:buNone/>
          </a:pPr>
          <a:r>
            <a:rPr lang="en-GB" sz="1700" kern="1200"/>
            <a:t>Monitor daily engagement, bedtime routines, and nudge responsiveness (Almourad et al., 2021).</a:t>
          </a:r>
          <a:endParaRPr lang="en-US" sz="1700" kern="1200"/>
        </a:p>
      </dsp:txBody>
      <dsp:txXfrm>
        <a:off x="5679411" y="1733675"/>
        <a:ext cx="2580072" cy="2167260"/>
      </dsp:txXfrm>
    </dsp:sp>
    <dsp:sp modelId="{7C7CAD3A-7947-409B-BC04-C221E6CF2A5B}">
      <dsp:nvSpPr>
        <dsp:cNvPr id="0" name=""/>
        <dsp:cNvSpPr/>
      </dsp:nvSpPr>
      <dsp:spPr>
        <a:xfrm>
          <a:off x="6427632" y="722287"/>
          <a:ext cx="1083630" cy="108363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84" tIns="12700" rIns="8448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586326" y="880981"/>
        <a:ext cx="766242" cy="766242"/>
      </dsp:txXfrm>
    </dsp:sp>
    <dsp:sp modelId="{D016620B-AD54-48AC-9053-209746376B30}">
      <dsp:nvSpPr>
        <dsp:cNvPr id="0" name=""/>
        <dsp:cNvSpPr/>
      </dsp:nvSpPr>
      <dsp:spPr>
        <a:xfrm>
          <a:off x="5679411" y="3973106"/>
          <a:ext cx="258007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60267F-19DF-4797-83FA-437A22F1F774}">
      <dsp:nvSpPr>
        <dsp:cNvPr id="0" name=""/>
        <dsp:cNvSpPr/>
      </dsp:nvSpPr>
      <dsp:spPr>
        <a:xfrm>
          <a:off x="8517491" y="361077"/>
          <a:ext cx="2580072" cy="36121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152" tIns="330200" rIns="201152" bIns="330200" numCol="1" spcCol="1270" anchor="t" anchorCtr="0">
          <a:noAutofit/>
        </a:bodyPr>
        <a:lstStyle/>
        <a:p>
          <a:pPr marL="0" lvl="0" indent="0" algn="l" defTabSz="755650">
            <a:lnSpc>
              <a:spcPct val="90000"/>
            </a:lnSpc>
            <a:spcBef>
              <a:spcPct val="0"/>
            </a:spcBef>
            <a:spcAft>
              <a:spcPct val="35000"/>
            </a:spcAft>
            <a:buNone/>
          </a:pPr>
          <a:r>
            <a:rPr lang="en-GB" sz="1700" kern="1200"/>
            <a:t>Track adherence, as similar pilots report 70–80% weekly app-use retention.</a:t>
          </a:r>
          <a:endParaRPr lang="en-US" sz="1700" kern="1200"/>
        </a:p>
      </dsp:txBody>
      <dsp:txXfrm>
        <a:off x="8517491" y="1733675"/>
        <a:ext cx="2580072" cy="2167260"/>
      </dsp:txXfrm>
    </dsp:sp>
    <dsp:sp modelId="{393457C9-8055-42A7-B508-0326B237347E}">
      <dsp:nvSpPr>
        <dsp:cNvPr id="0" name=""/>
        <dsp:cNvSpPr/>
      </dsp:nvSpPr>
      <dsp:spPr>
        <a:xfrm>
          <a:off x="9265712" y="722287"/>
          <a:ext cx="1083630" cy="108363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84" tIns="12700" rIns="84484"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424406" y="880981"/>
        <a:ext cx="766242" cy="766242"/>
      </dsp:txXfrm>
    </dsp:sp>
    <dsp:sp modelId="{2DAAEDBF-46BF-4ABC-8F73-FFC5BE4C8412}">
      <dsp:nvSpPr>
        <dsp:cNvPr id="0" name=""/>
        <dsp:cNvSpPr/>
      </dsp:nvSpPr>
      <dsp:spPr>
        <a:xfrm>
          <a:off x="8517491" y="3973106"/>
          <a:ext cx="258007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3511F-CD58-40CE-BC15-8B4D2AE9EA3A}">
      <dsp:nvSpPr>
        <dsp:cNvPr id="0" name=""/>
        <dsp:cNvSpPr/>
      </dsp:nvSpPr>
      <dsp:spPr>
        <a:xfrm>
          <a:off x="0" y="2034"/>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FA9221-FFB0-4EFC-AACC-251777AB28BD}">
      <dsp:nvSpPr>
        <dsp:cNvPr id="0" name=""/>
        <dsp:cNvSpPr/>
      </dsp:nvSpPr>
      <dsp:spPr>
        <a:xfrm>
          <a:off x="311868" y="234002"/>
          <a:ext cx="567034" cy="5670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DFE2E8-07EC-4AEF-B87C-B2B9196E877E}">
      <dsp:nvSpPr>
        <dsp:cNvPr id="0" name=""/>
        <dsp:cNvSpPr/>
      </dsp:nvSpPr>
      <dsp:spPr>
        <a:xfrm>
          <a:off x="1190772" y="2034"/>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Monitor app downloads, daily activity levels, and response rates to nudges (Vu and Tagliabue, 2025).</a:t>
          </a:r>
          <a:endParaRPr lang="en-US" sz="2200" kern="1200"/>
        </a:p>
      </dsp:txBody>
      <dsp:txXfrm>
        <a:off x="1190772" y="2034"/>
        <a:ext cx="9461987" cy="1030971"/>
      </dsp:txXfrm>
    </dsp:sp>
    <dsp:sp modelId="{C41FFD58-A31E-4190-8C34-CF65D392651A}">
      <dsp:nvSpPr>
        <dsp:cNvPr id="0" name=""/>
        <dsp:cNvSpPr/>
      </dsp:nvSpPr>
      <dsp:spPr>
        <a:xfrm>
          <a:off x="0" y="1290748"/>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922EDB-5C8B-41D7-AD6F-3B6A2267E681}">
      <dsp:nvSpPr>
        <dsp:cNvPr id="0" name=""/>
        <dsp:cNvSpPr/>
      </dsp:nvSpPr>
      <dsp:spPr>
        <a:xfrm>
          <a:off x="311868" y="1522717"/>
          <a:ext cx="567034" cy="5670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86D7BC-E0A9-46B3-B139-A94A78313795}">
      <dsp:nvSpPr>
        <dsp:cNvPr id="0" name=""/>
        <dsp:cNvSpPr/>
      </dsp:nvSpPr>
      <dsp:spPr>
        <a:xfrm>
          <a:off x="1190772" y="1290748"/>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Gather qualitative feedback on usability, satisfaction, and overall experience.</a:t>
          </a:r>
          <a:endParaRPr lang="en-US" sz="2200" kern="1200"/>
        </a:p>
      </dsp:txBody>
      <dsp:txXfrm>
        <a:off x="1190772" y="1290748"/>
        <a:ext cx="9461987" cy="1030971"/>
      </dsp:txXfrm>
    </dsp:sp>
    <dsp:sp modelId="{B47E669B-965D-4DA2-8005-266B4B5C2233}">
      <dsp:nvSpPr>
        <dsp:cNvPr id="0" name=""/>
        <dsp:cNvSpPr/>
      </dsp:nvSpPr>
      <dsp:spPr>
        <a:xfrm>
          <a:off x="0" y="2579463"/>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4660B2-ECC9-4635-8936-726657A41BCA}">
      <dsp:nvSpPr>
        <dsp:cNvPr id="0" name=""/>
        <dsp:cNvSpPr/>
      </dsp:nvSpPr>
      <dsp:spPr>
        <a:xfrm>
          <a:off x="311868" y="2811432"/>
          <a:ext cx="567034" cy="5670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C624B2-7A42-4DDE-A291-0CA7F1CCD959}">
      <dsp:nvSpPr>
        <dsp:cNvPr id="0" name=""/>
        <dsp:cNvSpPr/>
      </dsp:nvSpPr>
      <dsp:spPr>
        <a:xfrm>
          <a:off x="1190772" y="2579463"/>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Measure changes in nightly screen-time patterns.</a:t>
          </a:r>
          <a:endParaRPr lang="en-US" sz="2200" kern="1200"/>
        </a:p>
      </dsp:txBody>
      <dsp:txXfrm>
        <a:off x="1190772" y="2579463"/>
        <a:ext cx="9461987" cy="1030971"/>
      </dsp:txXfrm>
    </dsp:sp>
    <dsp:sp modelId="{0441E1AC-E18B-460A-9889-FD54D0E75FA1}">
      <dsp:nvSpPr>
        <dsp:cNvPr id="0" name=""/>
        <dsp:cNvSpPr/>
      </dsp:nvSpPr>
      <dsp:spPr>
        <a:xfrm>
          <a:off x="0" y="3868178"/>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FDBD9C-057E-4BAC-81B5-AE1F92D60E29}">
      <dsp:nvSpPr>
        <dsp:cNvPr id="0" name=""/>
        <dsp:cNvSpPr/>
      </dsp:nvSpPr>
      <dsp:spPr>
        <a:xfrm>
          <a:off x="311868" y="4100146"/>
          <a:ext cx="567034" cy="5670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2F7657-8073-4DD8-BE52-A77E9ABE2C3A}">
      <dsp:nvSpPr>
        <dsp:cNvPr id="0" name=""/>
        <dsp:cNvSpPr/>
      </dsp:nvSpPr>
      <dsp:spPr>
        <a:xfrm>
          <a:off x="1190772" y="3868178"/>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Track the percentage of users achieving 7–8 hours of sleep during the pilot.</a:t>
          </a:r>
          <a:endParaRPr lang="en-US" sz="2200" kern="1200"/>
        </a:p>
      </dsp:txBody>
      <dsp:txXfrm>
        <a:off x="1190772" y="3868178"/>
        <a:ext cx="9461987" cy="10309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E1123-0EA8-4F51-AFFD-1B6E80B455BE}">
      <dsp:nvSpPr>
        <dsp:cNvPr id="0" name=""/>
        <dsp:cNvSpPr/>
      </dsp:nvSpPr>
      <dsp:spPr>
        <a:xfrm>
          <a:off x="4930979" y="984486"/>
          <a:ext cx="756601" cy="91440"/>
        </a:xfrm>
        <a:custGeom>
          <a:avLst/>
          <a:gdLst/>
          <a:ahLst/>
          <a:cxnLst/>
          <a:rect l="0" t="0" r="0" b="0"/>
          <a:pathLst>
            <a:path>
              <a:moveTo>
                <a:pt x="0" y="45720"/>
              </a:moveTo>
              <a:lnTo>
                <a:pt x="756601"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89599" y="1026270"/>
        <a:ext cx="39360" cy="7872"/>
      </dsp:txXfrm>
    </dsp:sp>
    <dsp:sp modelId="{2CBC670E-EDBF-4A9B-AB88-C0C2E443EDC6}">
      <dsp:nvSpPr>
        <dsp:cNvPr id="0" name=""/>
        <dsp:cNvSpPr/>
      </dsp:nvSpPr>
      <dsp:spPr>
        <a:xfrm>
          <a:off x="1510163" y="3422"/>
          <a:ext cx="3422615" cy="205356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11" tIns="176042" rIns="167711" bIns="176042" numCol="1" spcCol="1270" anchor="ctr" anchorCtr="0">
          <a:noAutofit/>
        </a:bodyPr>
        <a:lstStyle/>
        <a:p>
          <a:pPr marL="0" lvl="0" indent="0" algn="ctr" defTabSz="889000">
            <a:lnSpc>
              <a:spcPct val="90000"/>
            </a:lnSpc>
            <a:spcBef>
              <a:spcPct val="0"/>
            </a:spcBef>
            <a:spcAft>
              <a:spcPct val="35000"/>
            </a:spcAft>
            <a:buNone/>
          </a:pPr>
          <a:r>
            <a:rPr lang="en-GB" sz="2000" kern="1200"/>
            <a:t>Assess immediate behavioural changes: improved sleep hygiene and reduced late-night smartphone use (Vu and Tagliabue, 2025).</a:t>
          </a:r>
          <a:endParaRPr lang="en-US" sz="2000" kern="1200"/>
        </a:p>
      </dsp:txBody>
      <dsp:txXfrm>
        <a:off x="1510163" y="3422"/>
        <a:ext cx="3422615" cy="2053569"/>
      </dsp:txXfrm>
    </dsp:sp>
    <dsp:sp modelId="{9B79F0A3-E81F-41D3-AEC3-851468369027}">
      <dsp:nvSpPr>
        <dsp:cNvPr id="0" name=""/>
        <dsp:cNvSpPr/>
      </dsp:nvSpPr>
      <dsp:spPr>
        <a:xfrm>
          <a:off x="3221471" y="2055191"/>
          <a:ext cx="4209816" cy="756601"/>
        </a:xfrm>
        <a:custGeom>
          <a:avLst/>
          <a:gdLst/>
          <a:ahLst/>
          <a:cxnLst/>
          <a:rect l="0" t="0" r="0" b="0"/>
          <a:pathLst>
            <a:path>
              <a:moveTo>
                <a:pt x="4209816" y="0"/>
              </a:moveTo>
              <a:lnTo>
                <a:pt x="4209816" y="395400"/>
              </a:lnTo>
              <a:lnTo>
                <a:pt x="0" y="395400"/>
              </a:lnTo>
              <a:lnTo>
                <a:pt x="0" y="756601"/>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19310" y="2429555"/>
        <a:ext cx="214139" cy="7872"/>
      </dsp:txXfrm>
    </dsp:sp>
    <dsp:sp modelId="{DC55E8A7-0FC8-4056-ACA5-2BEE63A57FEC}">
      <dsp:nvSpPr>
        <dsp:cNvPr id="0" name=""/>
        <dsp:cNvSpPr/>
      </dsp:nvSpPr>
      <dsp:spPr>
        <a:xfrm>
          <a:off x="5719980" y="3422"/>
          <a:ext cx="3422615" cy="205356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11" tIns="176042" rIns="167711" bIns="176042" numCol="1" spcCol="1270" anchor="ctr" anchorCtr="0">
          <a:noAutofit/>
        </a:bodyPr>
        <a:lstStyle/>
        <a:p>
          <a:pPr marL="0" lvl="0" indent="0" algn="ctr" defTabSz="889000">
            <a:lnSpc>
              <a:spcPct val="90000"/>
            </a:lnSpc>
            <a:spcBef>
              <a:spcPct val="0"/>
            </a:spcBef>
            <a:spcAft>
              <a:spcPct val="35000"/>
            </a:spcAft>
            <a:buNone/>
          </a:pPr>
          <a:r>
            <a:rPr lang="en-GB" sz="2000" kern="1200"/>
            <a:t>Use survey-based tools like PSQI to evaluate perceived sleep quality improvements.</a:t>
          </a:r>
          <a:endParaRPr lang="en-US" sz="2000" kern="1200"/>
        </a:p>
      </dsp:txBody>
      <dsp:txXfrm>
        <a:off x="5719980" y="3422"/>
        <a:ext cx="3422615" cy="2053569"/>
      </dsp:txXfrm>
    </dsp:sp>
    <dsp:sp modelId="{3088D1AA-E089-4CA0-8090-FE65D3A948D1}">
      <dsp:nvSpPr>
        <dsp:cNvPr id="0" name=""/>
        <dsp:cNvSpPr/>
      </dsp:nvSpPr>
      <dsp:spPr>
        <a:xfrm>
          <a:off x="4930979" y="3825257"/>
          <a:ext cx="756601" cy="91440"/>
        </a:xfrm>
        <a:custGeom>
          <a:avLst/>
          <a:gdLst/>
          <a:ahLst/>
          <a:cxnLst/>
          <a:rect l="0" t="0" r="0" b="0"/>
          <a:pathLst>
            <a:path>
              <a:moveTo>
                <a:pt x="0" y="45720"/>
              </a:moveTo>
              <a:lnTo>
                <a:pt x="756601"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89599" y="3867041"/>
        <a:ext cx="39360" cy="7872"/>
      </dsp:txXfrm>
    </dsp:sp>
    <dsp:sp modelId="{7CE9C50E-7EE2-4940-B33B-983FC7C88B4C}">
      <dsp:nvSpPr>
        <dsp:cNvPr id="0" name=""/>
        <dsp:cNvSpPr/>
      </dsp:nvSpPr>
      <dsp:spPr>
        <a:xfrm>
          <a:off x="1510163" y="2844192"/>
          <a:ext cx="3422615" cy="205356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11" tIns="176042" rIns="167711" bIns="176042" numCol="1" spcCol="1270" anchor="ctr" anchorCtr="0">
          <a:noAutofit/>
        </a:bodyPr>
        <a:lstStyle/>
        <a:p>
          <a:pPr marL="0" lvl="0" indent="0" algn="ctr" defTabSz="889000">
            <a:lnSpc>
              <a:spcPct val="90000"/>
            </a:lnSpc>
            <a:spcBef>
              <a:spcPct val="0"/>
            </a:spcBef>
            <a:spcAft>
              <a:spcPct val="35000"/>
            </a:spcAft>
            <a:buNone/>
          </a:pPr>
          <a:r>
            <a:rPr lang="en-GB" sz="2000" kern="1200"/>
            <a:t>Analyse AI app metrics: sleep duration, bedtime consistency, wake-time patterns</a:t>
          </a:r>
          <a:endParaRPr lang="en-US" sz="2000" kern="1200"/>
        </a:p>
      </dsp:txBody>
      <dsp:txXfrm>
        <a:off x="1510163" y="2844192"/>
        <a:ext cx="3422615" cy="2053569"/>
      </dsp:txXfrm>
    </dsp:sp>
    <dsp:sp modelId="{CBEE2B89-F1DD-4246-AAEA-FAA0D60893B9}">
      <dsp:nvSpPr>
        <dsp:cNvPr id="0" name=""/>
        <dsp:cNvSpPr/>
      </dsp:nvSpPr>
      <dsp:spPr>
        <a:xfrm>
          <a:off x="5719980" y="2844192"/>
          <a:ext cx="3422615" cy="205356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11" tIns="176042" rIns="167711" bIns="176042" numCol="1" spcCol="1270" anchor="ctr" anchorCtr="0">
          <a:noAutofit/>
        </a:bodyPr>
        <a:lstStyle/>
        <a:p>
          <a:pPr marL="0" lvl="0" indent="0" algn="ctr" defTabSz="889000">
            <a:lnSpc>
              <a:spcPct val="90000"/>
            </a:lnSpc>
            <a:spcBef>
              <a:spcPct val="0"/>
            </a:spcBef>
            <a:spcAft>
              <a:spcPct val="35000"/>
            </a:spcAft>
            <a:buNone/>
          </a:pPr>
          <a:r>
            <a:rPr lang="en-GB" sz="2000" kern="1200"/>
            <a:t>Compare pre- and post-intervention data to measure short-term effects and trends.</a:t>
          </a:r>
          <a:endParaRPr lang="en-US" sz="2000" kern="1200"/>
        </a:p>
      </dsp:txBody>
      <dsp:txXfrm>
        <a:off x="5719980" y="2844192"/>
        <a:ext cx="3422615" cy="20535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2A22E9-415C-4D5D-917C-BFF863CFAAB0}">
      <dsp:nvSpPr>
        <dsp:cNvPr id="0" name=""/>
        <dsp:cNvSpPr/>
      </dsp:nvSpPr>
      <dsp:spPr>
        <a:xfrm>
          <a:off x="1331595" y="1384834"/>
          <a:ext cx="1065275"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F867910-525A-40E4-97AF-761EF3F573F7}">
      <dsp:nvSpPr>
        <dsp:cNvPr id="0" name=""/>
        <dsp:cNvSpPr/>
      </dsp:nvSpPr>
      <dsp:spPr>
        <a:xfrm>
          <a:off x="2460787" y="1295386"/>
          <a:ext cx="122506" cy="230049"/>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639701D-504C-4545-B207-F43449B66C4D}">
      <dsp:nvSpPr>
        <dsp:cNvPr id="0" name=""/>
        <dsp:cNvSpPr/>
      </dsp:nvSpPr>
      <dsp:spPr>
        <a:xfrm>
          <a:off x="642051" y="828486"/>
          <a:ext cx="1112767" cy="111276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3182" tIns="43182" rIns="43182" bIns="43182"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05012" y="991447"/>
        <a:ext cx="786845" cy="786845"/>
      </dsp:txXfrm>
    </dsp:sp>
    <dsp:sp modelId="{609986C6-7DD4-49AF-A5AB-FB20B54056A2}">
      <dsp:nvSpPr>
        <dsp:cNvPr id="0" name=""/>
        <dsp:cNvSpPr/>
      </dsp:nvSpPr>
      <dsp:spPr>
        <a:xfrm>
          <a:off x="0" y="2106817"/>
          <a:ext cx="23968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9068" tIns="165100" rIns="189068" bIns="165100" numCol="1" spcCol="1270" anchor="t" anchorCtr="0">
          <a:noAutofit/>
        </a:bodyPr>
        <a:lstStyle/>
        <a:p>
          <a:pPr marL="0" lvl="0" indent="0" algn="l" defTabSz="488950">
            <a:lnSpc>
              <a:spcPct val="90000"/>
            </a:lnSpc>
            <a:spcBef>
              <a:spcPct val="0"/>
            </a:spcBef>
            <a:spcAft>
              <a:spcPct val="35000"/>
            </a:spcAft>
            <a:buNone/>
          </a:pPr>
          <a:r>
            <a:rPr lang="en-GB" sz="1100" kern="1200"/>
            <a:t>Assess long-term reductions in daytime fatigue using self-report scales and academic indicators.</a:t>
          </a:r>
          <a:endParaRPr lang="en-US" sz="1100" kern="1200"/>
        </a:p>
      </dsp:txBody>
      <dsp:txXfrm>
        <a:off x="0" y="2499937"/>
        <a:ext cx="2396870" cy="1572480"/>
      </dsp:txXfrm>
    </dsp:sp>
    <dsp:sp modelId="{FE6269AF-8D81-4340-9689-DB47BB015F8F}">
      <dsp:nvSpPr>
        <dsp:cNvPr id="0" name=""/>
        <dsp:cNvSpPr/>
      </dsp:nvSpPr>
      <dsp:spPr>
        <a:xfrm>
          <a:off x="2663190" y="1384956"/>
          <a:ext cx="239687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E0000E-3F02-4DEF-9A0C-BF3412703B46}">
      <dsp:nvSpPr>
        <dsp:cNvPr id="0" name=""/>
        <dsp:cNvSpPr/>
      </dsp:nvSpPr>
      <dsp:spPr>
        <a:xfrm>
          <a:off x="5123977" y="1295489"/>
          <a:ext cx="122506" cy="23015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BEE42B-4D05-40EB-A75B-301FEDA2FABE}">
      <dsp:nvSpPr>
        <dsp:cNvPr id="0" name=""/>
        <dsp:cNvSpPr/>
      </dsp:nvSpPr>
      <dsp:spPr>
        <a:xfrm>
          <a:off x="3305241" y="828608"/>
          <a:ext cx="1112767" cy="111276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3182" tIns="43182" rIns="43182" bIns="43182"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468202" y="991569"/>
        <a:ext cx="786845" cy="786845"/>
      </dsp:txXfrm>
    </dsp:sp>
    <dsp:sp modelId="{DED961C4-CB36-45C2-ACB2-870F48A407BF}">
      <dsp:nvSpPr>
        <dsp:cNvPr id="0" name=""/>
        <dsp:cNvSpPr/>
      </dsp:nvSpPr>
      <dsp:spPr>
        <a:xfrm>
          <a:off x="2663190" y="2107097"/>
          <a:ext cx="23968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9068" tIns="165100" rIns="189068" bIns="165100" numCol="1" spcCol="1270" anchor="t" anchorCtr="0">
          <a:noAutofit/>
        </a:bodyPr>
        <a:lstStyle/>
        <a:p>
          <a:pPr marL="0" lvl="0" indent="0" algn="l" defTabSz="488950">
            <a:lnSpc>
              <a:spcPct val="90000"/>
            </a:lnSpc>
            <a:spcBef>
              <a:spcPct val="0"/>
            </a:spcBef>
            <a:spcAft>
              <a:spcPct val="35000"/>
            </a:spcAft>
            <a:buNone/>
          </a:pPr>
          <a:r>
            <a:rPr lang="en-GB" sz="1100" kern="1200"/>
            <a:t>Evaluate cognitive function and productivity improvements, including memory, focus, and task completion (Vollert et al., 2022).</a:t>
          </a:r>
          <a:endParaRPr lang="en-US" sz="1100" kern="1200"/>
        </a:p>
      </dsp:txBody>
      <dsp:txXfrm>
        <a:off x="2663190" y="2500217"/>
        <a:ext cx="2396870" cy="1572480"/>
      </dsp:txXfrm>
    </dsp:sp>
    <dsp:sp modelId="{C80F831C-6663-4635-B1BE-D5EDE0035827}">
      <dsp:nvSpPr>
        <dsp:cNvPr id="0" name=""/>
        <dsp:cNvSpPr/>
      </dsp:nvSpPr>
      <dsp:spPr>
        <a:xfrm>
          <a:off x="5326380" y="1384956"/>
          <a:ext cx="239687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71F956-0033-4DDB-83A7-3B5F3E03B1A8}">
      <dsp:nvSpPr>
        <dsp:cNvPr id="0" name=""/>
        <dsp:cNvSpPr/>
      </dsp:nvSpPr>
      <dsp:spPr>
        <a:xfrm>
          <a:off x="7787167" y="1295489"/>
          <a:ext cx="122506" cy="23015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518EC-7FC9-466F-840B-DF07524C9FCF}">
      <dsp:nvSpPr>
        <dsp:cNvPr id="0" name=""/>
        <dsp:cNvSpPr/>
      </dsp:nvSpPr>
      <dsp:spPr>
        <a:xfrm>
          <a:off x="5968431" y="828608"/>
          <a:ext cx="1112767" cy="111276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3182" tIns="43182" rIns="43182" bIns="43182"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131392" y="991569"/>
        <a:ext cx="786845" cy="786845"/>
      </dsp:txXfrm>
    </dsp:sp>
    <dsp:sp modelId="{48DFBEE5-FC0C-442F-9D1B-8703FBB4DA6C}">
      <dsp:nvSpPr>
        <dsp:cNvPr id="0" name=""/>
        <dsp:cNvSpPr/>
      </dsp:nvSpPr>
      <dsp:spPr>
        <a:xfrm>
          <a:off x="5326380" y="2107097"/>
          <a:ext cx="23968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9068" tIns="165100" rIns="189068" bIns="165100" numCol="1" spcCol="1270" anchor="t" anchorCtr="0">
          <a:noAutofit/>
        </a:bodyPr>
        <a:lstStyle/>
        <a:p>
          <a:pPr marL="0" lvl="0" indent="0" algn="l" defTabSz="488950">
            <a:lnSpc>
              <a:spcPct val="90000"/>
            </a:lnSpc>
            <a:spcBef>
              <a:spcPct val="0"/>
            </a:spcBef>
            <a:spcAft>
              <a:spcPct val="35000"/>
            </a:spcAft>
            <a:buNone/>
          </a:pPr>
          <a:r>
            <a:rPr lang="en-GB" sz="1100" kern="1200"/>
            <a:t>Monitor sustained stress and anxiety reductions through sleep and psychological data (Vu and Tagliabue, 2025).</a:t>
          </a:r>
          <a:endParaRPr lang="en-US" sz="1100" kern="1200"/>
        </a:p>
      </dsp:txBody>
      <dsp:txXfrm>
        <a:off x="5326380" y="2500217"/>
        <a:ext cx="2396870" cy="1572480"/>
      </dsp:txXfrm>
    </dsp:sp>
    <dsp:sp modelId="{4E96AC84-F2DC-4E83-82D5-5820428BBBB3}">
      <dsp:nvSpPr>
        <dsp:cNvPr id="0" name=""/>
        <dsp:cNvSpPr/>
      </dsp:nvSpPr>
      <dsp:spPr>
        <a:xfrm>
          <a:off x="7989570" y="1384956"/>
          <a:ext cx="119843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30DBF8-9631-414B-8497-F2B3751DF609}">
      <dsp:nvSpPr>
        <dsp:cNvPr id="0" name=""/>
        <dsp:cNvSpPr/>
      </dsp:nvSpPr>
      <dsp:spPr>
        <a:xfrm>
          <a:off x="8631621" y="828608"/>
          <a:ext cx="1112767" cy="111276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3182" tIns="43182" rIns="43182" bIns="43182"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794582" y="991569"/>
        <a:ext cx="786845" cy="786845"/>
      </dsp:txXfrm>
    </dsp:sp>
    <dsp:sp modelId="{B315D370-8F5E-4B47-8455-0BCFD5D32C64}">
      <dsp:nvSpPr>
        <dsp:cNvPr id="0" name=""/>
        <dsp:cNvSpPr/>
      </dsp:nvSpPr>
      <dsp:spPr>
        <a:xfrm>
          <a:off x="7989570" y="2107097"/>
          <a:ext cx="23968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9068" tIns="165100" rIns="189068" bIns="165100" numCol="1" spcCol="1270" anchor="t" anchorCtr="0">
          <a:noAutofit/>
        </a:bodyPr>
        <a:lstStyle/>
        <a:p>
          <a:pPr marL="0" lvl="0" indent="0" algn="l" defTabSz="488950">
            <a:lnSpc>
              <a:spcPct val="90000"/>
            </a:lnSpc>
            <a:spcBef>
              <a:spcPct val="0"/>
            </a:spcBef>
            <a:spcAft>
              <a:spcPct val="35000"/>
            </a:spcAft>
            <a:buNone/>
          </a:pPr>
          <a:r>
            <a:rPr lang="en-GB" sz="1100" kern="1200"/>
            <a:t>Align outcomes with university wellbeing goals, supporting academic success and resilience.</a:t>
          </a:r>
          <a:endParaRPr lang="en-US" sz="1100" kern="1200"/>
        </a:p>
      </dsp:txBody>
      <dsp:txXfrm>
        <a:off x="7989570" y="2500217"/>
        <a:ext cx="2396870" cy="15724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D43205-00F4-4324-BBC4-5C66B1B525A4}">
      <dsp:nvSpPr>
        <dsp:cNvPr id="0" name=""/>
        <dsp:cNvSpPr/>
      </dsp:nvSpPr>
      <dsp:spPr>
        <a:xfrm>
          <a:off x="0" y="598"/>
          <a:ext cx="10652760" cy="13999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4A59A6-CC05-42EB-9394-E8AEE2F4D16D}">
      <dsp:nvSpPr>
        <dsp:cNvPr id="0" name=""/>
        <dsp:cNvSpPr/>
      </dsp:nvSpPr>
      <dsp:spPr>
        <a:xfrm>
          <a:off x="423498" y="315597"/>
          <a:ext cx="769998" cy="7699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A29C77-05A4-4C57-B6A8-CE04B3B3BB2A}">
      <dsp:nvSpPr>
        <dsp:cNvPr id="0" name=""/>
        <dsp:cNvSpPr/>
      </dsp:nvSpPr>
      <dsp:spPr>
        <a:xfrm>
          <a:off x="1616995" y="598"/>
          <a:ext cx="9035764" cy="1399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66" tIns="148166" rIns="148166" bIns="148166" numCol="1" spcCol="1270" anchor="ctr" anchorCtr="0">
          <a:noAutofit/>
        </a:bodyPr>
        <a:lstStyle/>
        <a:p>
          <a:pPr marL="0" lvl="0" indent="0" algn="l" defTabSz="1111250">
            <a:lnSpc>
              <a:spcPct val="90000"/>
            </a:lnSpc>
            <a:spcBef>
              <a:spcPct val="0"/>
            </a:spcBef>
            <a:spcAft>
              <a:spcPct val="35000"/>
            </a:spcAft>
            <a:buNone/>
          </a:pPr>
          <a:r>
            <a:rPr lang="en-GB" sz="2500" kern="1200"/>
            <a:t>PRECEDE–PROCEED model ensures structured, evidence-based, and theory-driven intervention design</a:t>
          </a:r>
          <a:endParaRPr lang="en-US" sz="2500" kern="1200"/>
        </a:p>
      </dsp:txBody>
      <dsp:txXfrm>
        <a:off x="1616995" y="598"/>
        <a:ext cx="9035764" cy="1399996"/>
      </dsp:txXfrm>
    </dsp:sp>
    <dsp:sp modelId="{43BCEA6C-3C77-49BF-9349-7C419E2461ED}">
      <dsp:nvSpPr>
        <dsp:cNvPr id="0" name=""/>
        <dsp:cNvSpPr/>
      </dsp:nvSpPr>
      <dsp:spPr>
        <a:xfrm>
          <a:off x="0" y="1750593"/>
          <a:ext cx="10652760" cy="13999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4FCDA5-06A3-4D80-868B-45FFA374DA17}">
      <dsp:nvSpPr>
        <dsp:cNvPr id="0" name=""/>
        <dsp:cNvSpPr/>
      </dsp:nvSpPr>
      <dsp:spPr>
        <a:xfrm>
          <a:off x="423498" y="2065592"/>
          <a:ext cx="769998" cy="7699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16D833-6CB0-4076-915F-A131957F5FB4}">
      <dsp:nvSpPr>
        <dsp:cNvPr id="0" name=""/>
        <dsp:cNvSpPr/>
      </dsp:nvSpPr>
      <dsp:spPr>
        <a:xfrm>
          <a:off x="1616995" y="1750593"/>
          <a:ext cx="9035764" cy="1399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66" tIns="148166" rIns="148166" bIns="148166" numCol="1" spcCol="1270" anchor="ctr" anchorCtr="0">
          <a:noAutofit/>
        </a:bodyPr>
        <a:lstStyle/>
        <a:p>
          <a:pPr marL="0" lvl="0" indent="0" algn="l" defTabSz="1111250">
            <a:lnSpc>
              <a:spcPct val="90000"/>
            </a:lnSpc>
            <a:spcBef>
              <a:spcPct val="0"/>
            </a:spcBef>
            <a:spcAft>
              <a:spcPct val="35000"/>
            </a:spcAft>
            <a:buNone/>
          </a:pPr>
          <a:r>
            <a:rPr lang="en-GB" sz="2500" kern="1200"/>
            <a:t>AI-driven sleep tracking, behavioural nudges, and gamification support sustained improvements in sleep hygiene.</a:t>
          </a:r>
          <a:endParaRPr lang="en-US" sz="2500" kern="1200"/>
        </a:p>
      </dsp:txBody>
      <dsp:txXfrm>
        <a:off x="1616995" y="1750593"/>
        <a:ext cx="9035764" cy="1399996"/>
      </dsp:txXfrm>
    </dsp:sp>
    <dsp:sp modelId="{740E3082-0DAC-4141-B9E5-672AEAFB900F}">
      <dsp:nvSpPr>
        <dsp:cNvPr id="0" name=""/>
        <dsp:cNvSpPr/>
      </dsp:nvSpPr>
      <dsp:spPr>
        <a:xfrm>
          <a:off x="0" y="3500589"/>
          <a:ext cx="10652760" cy="13999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A7166C-7B57-4B82-A7AF-E6F699B64BCF}">
      <dsp:nvSpPr>
        <dsp:cNvPr id="0" name=""/>
        <dsp:cNvSpPr/>
      </dsp:nvSpPr>
      <dsp:spPr>
        <a:xfrm>
          <a:off x="423498" y="3815588"/>
          <a:ext cx="769998" cy="7699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4D2329-8C49-4FAE-81F1-62AB24026BEE}">
      <dsp:nvSpPr>
        <dsp:cNvPr id="0" name=""/>
        <dsp:cNvSpPr/>
      </dsp:nvSpPr>
      <dsp:spPr>
        <a:xfrm>
          <a:off x="1616995" y="3500589"/>
          <a:ext cx="9035764" cy="1399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66" tIns="148166" rIns="148166" bIns="148166" numCol="1" spcCol="1270" anchor="ctr" anchorCtr="0">
          <a:noAutofit/>
        </a:bodyPr>
        <a:lstStyle/>
        <a:p>
          <a:pPr marL="0" lvl="0" indent="0" algn="l" defTabSz="1111250">
            <a:lnSpc>
              <a:spcPct val="90000"/>
            </a:lnSpc>
            <a:spcBef>
              <a:spcPct val="0"/>
            </a:spcBef>
            <a:spcAft>
              <a:spcPct val="35000"/>
            </a:spcAft>
            <a:buNone/>
          </a:pPr>
          <a:r>
            <a:rPr lang="en-GB" sz="2500" kern="1200"/>
            <a:t>Promotes healthier lifestyles, better daytime functioning, academic performance, and overall well-being</a:t>
          </a:r>
          <a:endParaRPr lang="en-US" sz="2500" kern="1200"/>
        </a:p>
      </dsp:txBody>
      <dsp:txXfrm>
        <a:off x="1616995" y="3500589"/>
        <a:ext cx="9035764" cy="139999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F7230F-7F2F-4C8A-8F1B-A1E2D1E5B298}">
      <dsp:nvSpPr>
        <dsp:cNvPr id="0" name=""/>
        <dsp:cNvSpPr/>
      </dsp:nvSpPr>
      <dsp:spPr>
        <a:xfrm>
          <a:off x="0" y="380412"/>
          <a:ext cx="10652760"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Alamoudi, D., Nabney, I. and Crawley, E. (2024). Evaluating the Effectiveness of the SleepTracker App for Detecting Anxiety- and Depression-Related Sleep Disturbances. </a:t>
          </a:r>
          <a:r>
            <a:rPr lang="en-GB" sz="1400" i="1" kern="1200"/>
            <a:t>Sensors</a:t>
          </a:r>
          <a:r>
            <a:rPr lang="en-GB" sz="1400" kern="1200"/>
            <a:t>, [online] 24(3), p.722. doi:https://doi.org/10.3390/s24030722.</a:t>
          </a:r>
          <a:endParaRPr lang="en-US" sz="1400" kern="1200"/>
        </a:p>
      </dsp:txBody>
      <dsp:txXfrm>
        <a:off x="27187" y="407599"/>
        <a:ext cx="10598386" cy="502546"/>
      </dsp:txXfrm>
    </dsp:sp>
    <dsp:sp modelId="{07B7438C-8784-4F22-948A-2ED37645BDC5}">
      <dsp:nvSpPr>
        <dsp:cNvPr id="0" name=""/>
        <dsp:cNvSpPr/>
      </dsp:nvSpPr>
      <dsp:spPr>
        <a:xfrm>
          <a:off x="0" y="977652"/>
          <a:ext cx="10652760"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Almourad, M.B., Alrobai, A., Skinner, T., Hussain, M. and Ali, R. (2021). Digital wellbeing tools through users lens. </a:t>
          </a:r>
          <a:r>
            <a:rPr lang="en-GB" sz="1400" i="1" kern="1200"/>
            <a:t>Technology in Society</a:t>
          </a:r>
          <a:r>
            <a:rPr lang="en-GB" sz="1400" kern="1200"/>
            <a:t>, [online] 67, p.101778. doi:https://doi.org/10.1016/j.techsoc.2021.101778.</a:t>
          </a:r>
          <a:endParaRPr lang="en-US" sz="1400" kern="1200"/>
        </a:p>
      </dsp:txBody>
      <dsp:txXfrm>
        <a:off x="27187" y="1004839"/>
        <a:ext cx="10598386" cy="502546"/>
      </dsp:txXfrm>
    </dsp:sp>
    <dsp:sp modelId="{5D304978-6FA6-4656-9B67-1E8CD88DFDEF}">
      <dsp:nvSpPr>
        <dsp:cNvPr id="0" name=""/>
        <dsp:cNvSpPr/>
      </dsp:nvSpPr>
      <dsp:spPr>
        <a:xfrm>
          <a:off x="0" y="1574892"/>
          <a:ext cx="10652760"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Berman, R. (2025). </a:t>
          </a:r>
          <a:r>
            <a:rPr lang="en-GB" sz="1400" i="1" kern="1200"/>
            <a:t>1 Hour of Screen Time at Bedtime Reduces Sleep by 24 Minutes, Study Finds</a:t>
          </a:r>
          <a:r>
            <a:rPr lang="en-GB" sz="1400" kern="1200"/>
            <a:t>. [online] Healthline. Available at: https://www.healthline.com/health-news/screen-time-bedtime-insomnia-risk [Accessed 9 Dec. 2025].</a:t>
          </a:r>
          <a:endParaRPr lang="en-US" sz="1400" kern="1200"/>
        </a:p>
      </dsp:txBody>
      <dsp:txXfrm>
        <a:off x="27187" y="1602079"/>
        <a:ext cx="10598386" cy="502546"/>
      </dsp:txXfrm>
    </dsp:sp>
    <dsp:sp modelId="{64E7BBC6-D0D9-4FF1-A55E-7C066E063C7D}">
      <dsp:nvSpPr>
        <dsp:cNvPr id="0" name=""/>
        <dsp:cNvSpPr/>
      </dsp:nvSpPr>
      <dsp:spPr>
        <a:xfrm>
          <a:off x="0" y="2172132"/>
          <a:ext cx="10652760"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de-AT" sz="1400" kern="1200"/>
            <a:t>Kim, J., Jang, J., Kim, B. and Lee, K.H. (2022). </a:t>
          </a:r>
          <a:r>
            <a:rPr lang="en-GB" sz="1400" kern="1200"/>
            <a:t>Effect of the PRECEDE-PROCEED model on health programs: A systematic review and meta-analysis. </a:t>
          </a:r>
          <a:r>
            <a:rPr lang="en-GB" sz="1400" i="1" kern="1200"/>
            <a:t>Systematic Reviews</a:t>
          </a:r>
          <a:r>
            <a:rPr lang="en-GB" sz="1400" kern="1200"/>
            <a:t>, [online] 11(1). doi:https://doi.org/10.1186/s13643-022-02092-2.</a:t>
          </a:r>
          <a:endParaRPr lang="en-US" sz="1400" kern="1200"/>
        </a:p>
      </dsp:txBody>
      <dsp:txXfrm>
        <a:off x="27187" y="2199319"/>
        <a:ext cx="10598386" cy="502546"/>
      </dsp:txXfrm>
    </dsp:sp>
    <dsp:sp modelId="{2FADBFEC-B1FD-434F-98F9-3F1FD7807784}">
      <dsp:nvSpPr>
        <dsp:cNvPr id="0" name=""/>
        <dsp:cNvSpPr/>
      </dsp:nvSpPr>
      <dsp:spPr>
        <a:xfrm>
          <a:off x="0" y="2769371"/>
          <a:ext cx="10652760"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Porter, C.M. (2016). Revisiting Precede–Proceed: A leading model for ecological and ethical health promotion. </a:t>
          </a:r>
          <a:r>
            <a:rPr lang="en-GB" sz="1400" i="1" kern="1200"/>
            <a:t>Health Education Journal</a:t>
          </a:r>
          <a:r>
            <a:rPr lang="en-GB" sz="1400" kern="1200"/>
            <a:t>, [online] 75(6), pp.753–764. doi:https://doi.org/10.1177/0017896915619645.</a:t>
          </a:r>
          <a:endParaRPr lang="en-US" sz="1400" kern="1200"/>
        </a:p>
      </dsp:txBody>
      <dsp:txXfrm>
        <a:off x="27187" y="2796558"/>
        <a:ext cx="10598386" cy="502546"/>
      </dsp:txXfrm>
    </dsp:sp>
    <dsp:sp modelId="{CE811FD1-7854-4C16-B0C5-D2E758A7AD2A}">
      <dsp:nvSpPr>
        <dsp:cNvPr id="0" name=""/>
        <dsp:cNvSpPr/>
      </dsp:nvSpPr>
      <dsp:spPr>
        <a:xfrm>
          <a:off x="0" y="3366612"/>
          <a:ext cx="10652760"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Vollert, B., Müller, L., Jacobi, C., Trockel, M. and Beintner, I. (2022). Effectiveness of an app-based short intervention to improve sleep: Randomized Controlled Trial (Preprint). </a:t>
          </a:r>
          <a:r>
            <a:rPr lang="en-GB" sz="1400" i="1" kern="1200"/>
            <a:t>JMIR Mental Health</a:t>
          </a:r>
          <a:r>
            <a:rPr lang="en-GB" sz="1400" kern="1200"/>
            <a:t>, [online] 10. doi:https://doi.org/10.2196/39052.</a:t>
          </a:r>
          <a:endParaRPr lang="en-US" sz="1400" kern="1200"/>
        </a:p>
      </dsp:txBody>
      <dsp:txXfrm>
        <a:off x="27187" y="3393799"/>
        <a:ext cx="10598386" cy="502546"/>
      </dsp:txXfrm>
    </dsp:sp>
    <dsp:sp modelId="{14171ABE-5A82-4D71-BEA9-C0162CEA9CF6}">
      <dsp:nvSpPr>
        <dsp:cNvPr id="0" name=""/>
        <dsp:cNvSpPr/>
      </dsp:nvSpPr>
      <dsp:spPr>
        <a:xfrm>
          <a:off x="0" y="3963852"/>
          <a:ext cx="10652760"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Vu, T.H. and Tagliabue, M. (2025). Active nudging towards digital well-being: reducing excessive screen time on mobile phones and potential improvement for sleep quality. </a:t>
          </a:r>
          <a:r>
            <a:rPr lang="en-GB" sz="1400" i="1" kern="1200"/>
            <a:t>Frontiers in Psychiatry</a:t>
          </a:r>
          <a:r>
            <a:rPr lang="en-GB" sz="1400" kern="1200"/>
            <a:t>, [online] 16. doi:https://doi.org/10.3389/fpsyt.2025.1602997.</a:t>
          </a:r>
          <a:endParaRPr lang="en-US" sz="1400" kern="1200"/>
        </a:p>
      </dsp:txBody>
      <dsp:txXfrm>
        <a:off x="27187" y="3991039"/>
        <a:ext cx="10598386" cy="5025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3B942F-0E36-4535-84B1-72DD083744A4}">
      <dsp:nvSpPr>
        <dsp:cNvPr id="0" name=""/>
        <dsp:cNvSpPr/>
      </dsp:nvSpPr>
      <dsp:spPr>
        <a:xfrm>
          <a:off x="234869" y="2376"/>
          <a:ext cx="5720978" cy="1019791"/>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rPr>
            <a:t>Device variation:</a:t>
          </a:r>
          <a:r>
            <a:rPr lang="en-US" sz="1800" kern="1200" dirty="0">
              <a:solidFill>
                <a:schemeClr val="tx1"/>
              </a:solidFill>
            </a:rPr>
            <a:t> Different sensors, operating systems and screen </a:t>
          </a:r>
          <a:r>
            <a:rPr lang="en-US" sz="1800" kern="1200" dirty="0" err="1">
              <a:solidFill>
                <a:schemeClr val="tx1"/>
              </a:solidFill>
            </a:rPr>
            <a:t>behaviours</a:t>
          </a:r>
          <a:r>
            <a:rPr lang="en-US" sz="1800" kern="1200" dirty="0">
              <a:solidFill>
                <a:schemeClr val="tx1"/>
              </a:solidFill>
            </a:rPr>
            <a:t> lead to inconsistent tracking accuracy and user experience (Firth et al., 2021).</a:t>
          </a:r>
          <a:endParaRPr lang="en-IN" sz="1800" kern="1200" dirty="0">
            <a:solidFill>
              <a:schemeClr val="tx1"/>
            </a:solidFill>
          </a:endParaRPr>
        </a:p>
      </dsp:txBody>
      <dsp:txXfrm>
        <a:off x="744765" y="2376"/>
        <a:ext cx="4701187" cy="1019791"/>
      </dsp:txXfrm>
    </dsp:sp>
    <dsp:sp modelId="{F01C4345-1613-459C-AE84-86B31B8DCD29}">
      <dsp:nvSpPr>
        <dsp:cNvPr id="0" name=""/>
        <dsp:cNvSpPr/>
      </dsp:nvSpPr>
      <dsp:spPr>
        <a:xfrm>
          <a:off x="212943" y="1120434"/>
          <a:ext cx="5813014" cy="1031875"/>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tx1"/>
              </a:solidFill>
            </a:rPr>
            <a:t>High battery drain:</a:t>
          </a:r>
          <a:r>
            <a:rPr lang="en-US" sz="1900" kern="1200" dirty="0">
              <a:solidFill>
                <a:schemeClr val="tx1"/>
              </a:solidFill>
            </a:rPr>
            <a:t> Continuous monitoring and background processes may discourage long-term use (Doherty and Doherty, 2018).</a:t>
          </a:r>
          <a:endParaRPr lang="en-IN" sz="1900" kern="1200" dirty="0">
            <a:solidFill>
              <a:schemeClr val="tx1"/>
            </a:solidFill>
          </a:endParaRPr>
        </a:p>
      </dsp:txBody>
      <dsp:txXfrm>
        <a:off x="728881" y="1120434"/>
        <a:ext cx="4781139" cy="1031875"/>
      </dsp:txXfrm>
    </dsp:sp>
    <dsp:sp modelId="{7E4E80C0-7134-4D84-B253-2A75528FDE35}">
      <dsp:nvSpPr>
        <dsp:cNvPr id="0" name=""/>
        <dsp:cNvSpPr/>
      </dsp:nvSpPr>
      <dsp:spPr>
        <a:xfrm>
          <a:off x="234869" y="2339585"/>
          <a:ext cx="5851486" cy="1019791"/>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tx1"/>
              </a:solidFill>
            </a:rPr>
            <a:t>Internet dependence:</a:t>
          </a:r>
          <a:r>
            <a:rPr lang="en-US" sz="1900" kern="1200" dirty="0">
              <a:solidFill>
                <a:schemeClr val="tx1"/>
              </a:solidFill>
            </a:rPr>
            <a:t> AI processing and data syncing require stable internet access, which is not available to all young adults (Ofcom, 2023).</a:t>
          </a:r>
          <a:endParaRPr lang="en-IN" sz="1900" kern="1200" dirty="0">
            <a:solidFill>
              <a:schemeClr val="tx1"/>
            </a:solidFill>
          </a:endParaRPr>
        </a:p>
      </dsp:txBody>
      <dsp:txXfrm>
        <a:off x="744765" y="2339585"/>
        <a:ext cx="4831695" cy="1019791"/>
      </dsp:txXfrm>
    </dsp:sp>
    <dsp:sp modelId="{3149123C-FD58-4FDB-B786-B1618E768319}">
      <dsp:nvSpPr>
        <dsp:cNvPr id="0" name=""/>
        <dsp:cNvSpPr/>
      </dsp:nvSpPr>
      <dsp:spPr>
        <a:xfrm>
          <a:off x="234869" y="3502147"/>
          <a:ext cx="5815181" cy="1019791"/>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tx1"/>
              </a:solidFill>
            </a:rPr>
            <a:t>Sensor limitations:</a:t>
          </a:r>
          <a:r>
            <a:rPr lang="en-US" sz="1900" kern="1200" dirty="0">
              <a:solidFill>
                <a:schemeClr val="tx1"/>
              </a:solidFill>
            </a:rPr>
            <a:t> Poor accuracy in light or movement detection may damage user trust and lead to disengagement (Firth et al., 2021).</a:t>
          </a:r>
          <a:endParaRPr lang="en-IN" sz="1900" kern="1200" dirty="0">
            <a:solidFill>
              <a:schemeClr val="tx1"/>
            </a:solidFill>
          </a:endParaRPr>
        </a:p>
      </dsp:txBody>
      <dsp:txXfrm>
        <a:off x="744765" y="3502147"/>
        <a:ext cx="4795390" cy="101979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3D4C82-41FB-46AA-9CF2-3027FB87441C}">
      <dsp:nvSpPr>
        <dsp:cNvPr id="0" name=""/>
        <dsp:cNvSpPr/>
      </dsp:nvSpPr>
      <dsp:spPr>
        <a:xfrm>
          <a:off x="0" y="57239"/>
          <a:ext cx="6675119" cy="17596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Increases sleep duration and quality through AI-guided routines (Verma et al., 2023)</a:t>
          </a:r>
          <a:endParaRPr lang="en-US" sz="3200" kern="1200"/>
        </a:p>
      </dsp:txBody>
      <dsp:txXfrm>
        <a:off x="85900" y="143139"/>
        <a:ext cx="6503319" cy="1587880"/>
      </dsp:txXfrm>
    </dsp:sp>
    <dsp:sp modelId="{8FD2AE3B-ACCC-42FD-B5C3-7EE7D764AAFC}">
      <dsp:nvSpPr>
        <dsp:cNvPr id="0" name=""/>
        <dsp:cNvSpPr/>
      </dsp:nvSpPr>
      <dsp:spPr>
        <a:xfrm>
          <a:off x="0" y="1909079"/>
          <a:ext cx="6675119" cy="17596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Reduces stress and anxiety linked to poor sleep</a:t>
          </a:r>
          <a:endParaRPr lang="en-US" sz="3200" kern="1200"/>
        </a:p>
      </dsp:txBody>
      <dsp:txXfrm>
        <a:off x="85900" y="1994979"/>
        <a:ext cx="6503319" cy="1587880"/>
      </dsp:txXfrm>
    </dsp:sp>
    <dsp:sp modelId="{B5243F78-BCB1-4080-9217-A8E20000A1CE}">
      <dsp:nvSpPr>
        <dsp:cNvPr id="0" name=""/>
        <dsp:cNvSpPr/>
      </dsp:nvSpPr>
      <dsp:spPr>
        <a:xfrm>
          <a:off x="0" y="3760920"/>
          <a:ext cx="6675119" cy="17596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Improves daytime alertness and cognitive performance</a:t>
          </a:r>
          <a:endParaRPr lang="en-US" sz="3200" kern="1200"/>
        </a:p>
      </dsp:txBody>
      <dsp:txXfrm>
        <a:off x="85900" y="3846820"/>
        <a:ext cx="6503319" cy="158788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BD3EB8-A8A7-4BDB-9671-84975277A4AF}">
      <dsp:nvSpPr>
        <dsp:cNvPr id="0" name=""/>
        <dsp:cNvSpPr/>
      </dsp:nvSpPr>
      <dsp:spPr>
        <a:xfrm>
          <a:off x="0" y="0"/>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ECFB0C2-039D-4DDA-A46B-0A95044B4FB6}">
      <dsp:nvSpPr>
        <dsp:cNvPr id="0" name=""/>
        <dsp:cNvSpPr/>
      </dsp:nvSpPr>
      <dsp:spPr>
        <a:xfrm>
          <a:off x="0" y="0"/>
          <a:ext cx="6675119"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Cuts down on smartphone addiction during late-night use with nudges (Vu and Tagliabue, 2025).</a:t>
          </a:r>
          <a:endParaRPr lang="en-US" sz="2800" kern="1200"/>
        </a:p>
      </dsp:txBody>
      <dsp:txXfrm>
        <a:off x="0" y="0"/>
        <a:ext cx="6675119" cy="1394460"/>
      </dsp:txXfrm>
    </dsp:sp>
    <dsp:sp modelId="{4D3AD018-2D92-4AEF-8583-136C54D3FEE7}">
      <dsp:nvSpPr>
        <dsp:cNvPr id="0" name=""/>
        <dsp:cNvSpPr/>
      </dsp:nvSpPr>
      <dsp:spPr>
        <a:xfrm>
          <a:off x="0" y="1394460"/>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7E1027D-E95A-44CE-A424-3BAB075187E7}">
      <dsp:nvSpPr>
        <dsp:cNvPr id="0" name=""/>
        <dsp:cNvSpPr/>
      </dsp:nvSpPr>
      <dsp:spPr>
        <a:xfrm>
          <a:off x="0" y="1394460"/>
          <a:ext cx="6675119"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Promotes thoughtful and deliberate device utilization.</a:t>
          </a:r>
          <a:endParaRPr lang="en-US" sz="2800" kern="1200"/>
        </a:p>
      </dsp:txBody>
      <dsp:txXfrm>
        <a:off x="0" y="1394460"/>
        <a:ext cx="6675119" cy="1394460"/>
      </dsp:txXfrm>
    </dsp:sp>
    <dsp:sp modelId="{08FA0BA2-D042-4D74-9FD9-724374BCB3DC}">
      <dsp:nvSpPr>
        <dsp:cNvPr id="0" name=""/>
        <dsp:cNvSpPr/>
      </dsp:nvSpPr>
      <dsp:spPr>
        <a:xfrm>
          <a:off x="0" y="2788920"/>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ECDEE1F-9C76-4FA3-A559-7392631B4DD7}">
      <dsp:nvSpPr>
        <dsp:cNvPr id="0" name=""/>
        <dsp:cNvSpPr/>
      </dsp:nvSpPr>
      <dsp:spPr>
        <a:xfrm>
          <a:off x="0" y="2788920"/>
          <a:ext cx="6675119"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Healthy behaviours are being rewarded through gamification (Ilhan et al., 2022).</a:t>
          </a:r>
          <a:endParaRPr lang="en-US" sz="2800" kern="1200"/>
        </a:p>
      </dsp:txBody>
      <dsp:txXfrm>
        <a:off x="0" y="2788920"/>
        <a:ext cx="6675119" cy="1394460"/>
      </dsp:txXfrm>
    </dsp:sp>
    <dsp:sp modelId="{00047ADF-1F24-44FB-90B9-F1DF14AC7C1F}">
      <dsp:nvSpPr>
        <dsp:cNvPr id="0" name=""/>
        <dsp:cNvSpPr/>
      </dsp:nvSpPr>
      <dsp:spPr>
        <a:xfrm>
          <a:off x="0" y="4183380"/>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FC6C105-F241-49BA-91C6-8FD780842F46}">
      <dsp:nvSpPr>
        <dsp:cNvPr id="0" name=""/>
        <dsp:cNvSpPr/>
      </dsp:nvSpPr>
      <dsp:spPr>
        <a:xfrm>
          <a:off x="0" y="4183380"/>
          <a:ext cx="6675119"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Helps the young adult to develop a long-lasting habit.</a:t>
          </a:r>
          <a:endParaRPr lang="en-US" sz="2800" kern="1200"/>
        </a:p>
      </dsp:txBody>
      <dsp:txXfrm>
        <a:off x="0" y="4183380"/>
        <a:ext cx="6675119" cy="139446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DB36C2-9B38-4F2A-96A5-9A2A4B235C3F}">
      <dsp:nvSpPr>
        <dsp:cNvPr id="0" name=""/>
        <dsp:cNvSpPr/>
      </dsp:nvSpPr>
      <dsp:spPr>
        <a:xfrm>
          <a:off x="0" y="4575037"/>
          <a:ext cx="6675119" cy="100090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Favorable to general educational performance, as well as professional output.</a:t>
          </a:r>
          <a:endParaRPr lang="en-US" sz="2300" kern="1200"/>
        </a:p>
      </dsp:txBody>
      <dsp:txXfrm>
        <a:off x="0" y="4575037"/>
        <a:ext cx="6675119" cy="1000906"/>
      </dsp:txXfrm>
    </dsp:sp>
    <dsp:sp modelId="{7D836726-43F8-4B2C-AC17-4BC850184657}">
      <dsp:nvSpPr>
        <dsp:cNvPr id="0" name=""/>
        <dsp:cNvSpPr/>
      </dsp:nvSpPr>
      <dsp:spPr>
        <a:xfrm rot="10800000">
          <a:off x="0" y="3050657"/>
          <a:ext cx="6675119" cy="1539393"/>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Minimizes work-related absenteeism.</a:t>
          </a:r>
          <a:endParaRPr lang="en-US" sz="2300" kern="1200"/>
        </a:p>
      </dsp:txBody>
      <dsp:txXfrm rot="10800000">
        <a:off x="0" y="3050657"/>
        <a:ext cx="6675119" cy="1000251"/>
      </dsp:txXfrm>
    </dsp:sp>
    <dsp:sp modelId="{B285D525-89AA-40E8-A156-5C361EB65F92}">
      <dsp:nvSpPr>
        <dsp:cNvPr id="0" name=""/>
        <dsp:cNvSpPr/>
      </dsp:nvSpPr>
      <dsp:spPr>
        <a:xfrm rot="10800000">
          <a:off x="0" y="1526276"/>
          <a:ext cx="6675119" cy="1539393"/>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Enhances performance and productivity.</a:t>
          </a:r>
          <a:endParaRPr lang="en-US" sz="2300" kern="1200"/>
        </a:p>
      </dsp:txBody>
      <dsp:txXfrm rot="10800000">
        <a:off x="0" y="1526276"/>
        <a:ext cx="6675119" cy="1000251"/>
      </dsp:txXfrm>
    </dsp:sp>
    <dsp:sp modelId="{AA96EDD4-4741-44CF-A4E7-CADA002FB413}">
      <dsp:nvSpPr>
        <dsp:cNvPr id="0" name=""/>
        <dsp:cNvSpPr/>
      </dsp:nvSpPr>
      <dsp:spPr>
        <a:xfrm rot="10800000">
          <a:off x="0" y="1896"/>
          <a:ext cx="6675119" cy="1539393"/>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Improves concentration, attention, and mental functioning (Aziz et al., 2025).</a:t>
          </a:r>
          <a:endParaRPr lang="en-US" sz="2300" kern="1200"/>
        </a:p>
      </dsp:txBody>
      <dsp:txXfrm rot="10800000">
        <a:off x="0" y="1896"/>
        <a:ext cx="6675119" cy="100025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116DD-C408-442D-B440-0CA8887F8D66}">
      <dsp:nvSpPr>
        <dsp:cNvPr id="0" name=""/>
        <dsp:cNvSpPr/>
      </dsp:nvSpPr>
      <dsp:spPr>
        <a:xfrm>
          <a:off x="0" y="2413"/>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379693-1B00-4A85-89C6-EAAD5A54132C}">
      <dsp:nvSpPr>
        <dsp:cNvPr id="0" name=""/>
        <dsp:cNvSpPr/>
      </dsp:nvSpPr>
      <dsp:spPr>
        <a:xfrm>
          <a:off x="370053" y="277660"/>
          <a:ext cx="672824" cy="672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31F038-6558-4334-B7EB-6438BC662690}">
      <dsp:nvSpPr>
        <dsp:cNvPr id="0" name=""/>
        <dsp:cNvSpPr/>
      </dsp:nvSpPr>
      <dsp:spPr>
        <a:xfrm>
          <a:off x="1412931" y="2413"/>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A better mood strengthens human relations.</a:t>
          </a:r>
          <a:endParaRPr lang="en-US" sz="2200" kern="1200"/>
        </a:p>
      </dsp:txBody>
      <dsp:txXfrm>
        <a:off x="1412931" y="2413"/>
        <a:ext cx="4942001" cy="1223317"/>
      </dsp:txXfrm>
    </dsp:sp>
    <dsp:sp modelId="{DEB9A238-8A76-4F39-924B-7B86D4168CA6}">
      <dsp:nvSpPr>
        <dsp:cNvPr id="0" name=""/>
        <dsp:cNvSpPr/>
      </dsp:nvSpPr>
      <dsp:spPr>
        <a:xfrm>
          <a:off x="0" y="1531560"/>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31A869-562D-42CB-AEB5-9547635DADFB}">
      <dsp:nvSpPr>
        <dsp:cNvPr id="0" name=""/>
        <dsp:cNvSpPr/>
      </dsp:nvSpPr>
      <dsp:spPr>
        <a:xfrm>
          <a:off x="370053" y="1806806"/>
          <a:ext cx="672824" cy="672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DB7BC4-4ADD-4B3C-89E7-87BF147082EA}">
      <dsp:nvSpPr>
        <dsp:cNvPr id="0" name=""/>
        <dsp:cNvSpPr/>
      </dsp:nvSpPr>
      <dsp:spPr>
        <a:xfrm>
          <a:off x="1412931" y="1531560"/>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Encourages favorable interpersonal interaction.</a:t>
          </a:r>
          <a:endParaRPr lang="en-US" sz="2200" kern="1200"/>
        </a:p>
      </dsp:txBody>
      <dsp:txXfrm>
        <a:off x="1412931" y="1531560"/>
        <a:ext cx="4942001" cy="1223317"/>
      </dsp:txXfrm>
    </dsp:sp>
    <dsp:sp modelId="{19B5F876-84D4-458E-BBA5-311E4E699E0E}">
      <dsp:nvSpPr>
        <dsp:cNvPr id="0" name=""/>
        <dsp:cNvSpPr/>
      </dsp:nvSpPr>
      <dsp:spPr>
        <a:xfrm>
          <a:off x="0" y="3060706"/>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AFDEF3-B45D-4953-8C69-E7C49B170B62}">
      <dsp:nvSpPr>
        <dsp:cNvPr id="0" name=""/>
        <dsp:cNvSpPr/>
      </dsp:nvSpPr>
      <dsp:spPr>
        <a:xfrm>
          <a:off x="370053" y="3335953"/>
          <a:ext cx="672824" cy="6728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2DE4D9-4A53-49FD-9CD5-B969F420B909}">
      <dsp:nvSpPr>
        <dsp:cNvPr id="0" name=""/>
        <dsp:cNvSpPr/>
      </dsp:nvSpPr>
      <dsp:spPr>
        <a:xfrm>
          <a:off x="1412931" y="3060706"/>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Promotes healthy sleeping among peers.</a:t>
          </a:r>
          <a:endParaRPr lang="en-US" sz="2200" kern="1200"/>
        </a:p>
      </dsp:txBody>
      <dsp:txXfrm>
        <a:off x="1412931" y="3060706"/>
        <a:ext cx="4942001" cy="1223317"/>
      </dsp:txXfrm>
    </dsp:sp>
    <dsp:sp modelId="{C5CF5193-3152-408E-84DC-04F8F81FE38E}">
      <dsp:nvSpPr>
        <dsp:cNvPr id="0" name=""/>
        <dsp:cNvSpPr/>
      </dsp:nvSpPr>
      <dsp:spPr>
        <a:xfrm>
          <a:off x="0" y="4589853"/>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D2AF70-2478-451D-A86F-27F9D82713C5}">
      <dsp:nvSpPr>
        <dsp:cNvPr id="0" name=""/>
        <dsp:cNvSpPr/>
      </dsp:nvSpPr>
      <dsp:spPr>
        <a:xfrm>
          <a:off x="370053" y="4865099"/>
          <a:ext cx="672824" cy="6728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103609-9FEE-49B7-9B10-3F906ACCDBC9}">
      <dsp:nvSpPr>
        <dsp:cNvPr id="0" name=""/>
        <dsp:cNvSpPr/>
      </dsp:nvSpPr>
      <dsp:spPr>
        <a:xfrm>
          <a:off x="1412931" y="4589853"/>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Minimizes social interferences due to lack of sleep (Simon and Walker, 2018).</a:t>
          </a:r>
          <a:endParaRPr lang="en-US" sz="2200" kern="1200"/>
        </a:p>
      </dsp:txBody>
      <dsp:txXfrm>
        <a:off x="1412931" y="4589853"/>
        <a:ext cx="4942001" cy="122331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A8232-1000-49EA-81D5-2EA8E9A1A426}">
      <dsp:nvSpPr>
        <dsp:cNvPr id="0" name=""/>
        <dsp:cNvSpPr/>
      </dsp:nvSpPr>
      <dsp:spPr>
        <a:xfrm>
          <a:off x="0" y="2413"/>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5D07B7-F0CE-4C26-AFF9-083CB830218E}">
      <dsp:nvSpPr>
        <dsp:cNvPr id="0" name=""/>
        <dsp:cNvSpPr/>
      </dsp:nvSpPr>
      <dsp:spPr>
        <a:xfrm>
          <a:off x="370053" y="277660"/>
          <a:ext cx="672824" cy="672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CB1799-74EF-4F47-B8D5-9E902D9B0FBC}">
      <dsp:nvSpPr>
        <dsp:cNvPr id="0" name=""/>
        <dsp:cNvSpPr/>
      </dsp:nvSpPr>
      <dsp:spPr>
        <a:xfrm>
          <a:off x="1412931" y="2413"/>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Reduced healthcare costs from fewer sleep-related issues</a:t>
          </a:r>
          <a:endParaRPr lang="en-US" sz="2200" kern="1200"/>
        </a:p>
      </dsp:txBody>
      <dsp:txXfrm>
        <a:off x="1412931" y="2413"/>
        <a:ext cx="4942001" cy="1223317"/>
      </dsp:txXfrm>
    </dsp:sp>
    <dsp:sp modelId="{FA2573B2-F3B8-4595-BD84-46AD692F0460}">
      <dsp:nvSpPr>
        <dsp:cNvPr id="0" name=""/>
        <dsp:cNvSpPr/>
      </dsp:nvSpPr>
      <dsp:spPr>
        <a:xfrm>
          <a:off x="0" y="1531560"/>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B361D-56DD-47D6-B2AC-A387F2B5EDE7}">
      <dsp:nvSpPr>
        <dsp:cNvPr id="0" name=""/>
        <dsp:cNvSpPr/>
      </dsp:nvSpPr>
      <dsp:spPr>
        <a:xfrm>
          <a:off x="370053" y="1806806"/>
          <a:ext cx="672824" cy="672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3B1D0C-CACB-4F6A-8DEA-4AF57772F999}">
      <dsp:nvSpPr>
        <dsp:cNvPr id="0" name=""/>
        <dsp:cNvSpPr/>
      </dsp:nvSpPr>
      <dsp:spPr>
        <a:xfrm>
          <a:off x="1412931" y="1531560"/>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Cost-effective, app-based, and scalable intervention (Vollert et al., 2022)</a:t>
          </a:r>
          <a:endParaRPr lang="en-US" sz="2200" kern="1200"/>
        </a:p>
      </dsp:txBody>
      <dsp:txXfrm>
        <a:off x="1412931" y="1531560"/>
        <a:ext cx="4942001" cy="1223317"/>
      </dsp:txXfrm>
    </dsp:sp>
    <dsp:sp modelId="{C8E700CE-7AFC-49BD-9802-CFAD4A8427A0}">
      <dsp:nvSpPr>
        <dsp:cNvPr id="0" name=""/>
        <dsp:cNvSpPr/>
      </dsp:nvSpPr>
      <dsp:spPr>
        <a:xfrm>
          <a:off x="0" y="3060706"/>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8C1559-DFA9-49F1-B6FD-F7B954370D12}">
      <dsp:nvSpPr>
        <dsp:cNvPr id="0" name=""/>
        <dsp:cNvSpPr/>
      </dsp:nvSpPr>
      <dsp:spPr>
        <a:xfrm>
          <a:off x="370053" y="3335953"/>
          <a:ext cx="672824" cy="6728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B2D131-F228-4CF2-B0F4-5CC307095759}">
      <dsp:nvSpPr>
        <dsp:cNvPr id="0" name=""/>
        <dsp:cNvSpPr/>
      </dsp:nvSpPr>
      <dsp:spPr>
        <a:xfrm>
          <a:off x="1412931" y="3060706"/>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Preventive approach lowers long-term mental health treatment expenses</a:t>
          </a:r>
          <a:endParaRPr lang="en-US" sz="2200" kern="1200"/>
        </a:p>
      </dsp:txBody>
      <dsp:txXfrm>
        <a:off x="1412931" y="3060706"/>
        <a:ext cx="4942001" cy="1223317"/>
      </dsp:txXfrm>
    </dsp:sp>
    <dsp:sp modelId="{3AA5A4E7-FCD2-4401-9145-E524370EE6F2}">
      <dsp:nvSpPr>
        <dsp:cNvPr id="0" name=""/>
        <dsp:cNvSpPr/>
      </dsp:nvSpPr>
      <dsp:spPr>
        <a:xfrm>
          <a:off x="0" y="4589853"/>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17CA67-BA44-4E7B-BF5D-E95F132676F9}">
      <dsp:nvSpPr>
        <dsp:cNvPr id="0" name=""/>
        <dsp:cNvSpPr/>
      </dsp:nvSpPr>
      <dsp:spPr>
        <a:xfrm>
          <a:off x="370053" y="4865099"/>
          <a:ext cx="672824" cy="6728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3302D0-6403-49FC-814F-EFB585F40CBE}">
      <dsp:nvSpPr>
        <dsp:cNvPr id="0" name=""/>
        <dsp:cNvSpPr/>
      </dsp:nvSpPr>
      <dsp:spPr>
        <a:xfrm>
          <a:off x="1412931" y="4589853"/>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Efficient use of university and public health resources</a:t>
          </a:r>
          <a:endParaRPr lang="en-US" sz="2200" kern="1200"/>
        </a:p>
      </dsp:txBody>
      <dsp:txXfrm>
        <a:off x="1412931" y="4589853"/>
        <a:ext cx="4942001" cy="122331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82B4D-E173-4634-97A9-A89F929EF2C9}">
      <dsp:nvSpPr>
        <dsp:cNvPr id="0" name=""/>
        <dsp:cNvSpPr/>
      </dsp:nvSpPr>
      <dsp:spPr>
        <a:xfrm>
          <a:off x="2190902" y="2286"/>
          <a:ext cx="8763609" cy="1184562"/>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038" tIns="300879" rIns="170038" bIns="300879" numCol="1" spcCol="1270" anchor="ctr" anchorCtr="0">
          <a:noAutofit/>
        </a:bodyPr>
        <a:lstStyle/>
        <a:p>
          <a:pPr marL="0" lvl="0" indent="0" algn="l" defTabSz="889000">
            <a:lnSpc>
              <a:spcPct val="90000"/>
            </a:lnSpc>
            <a:spcBef>
              <a:spcPct val="0"/>
            </a:spcBef>
            <a:spcAft>
              <a:spcPct val="35000"/>
            </a:spcAft>
            <a:buNone/>
          </a:pPr>
          <a:r>
            <a:rPr lang="en-US" sz="2000" kern="1200"/>
            <a:t>Integrate digital health tools into university wellness policies</a:t>
          </a:r>
        </a:p>
      </dsp:txBody>
      <dsp:txXfrm>
        <a:off x="2190902" y="2286"/>
        <a:ext cx="8763609" cy="1184562"/>
      </dsp:txXfrm>
    </dsp:sp>
    <dsp:sp modelId="{7958B39B-0862-46FC-B368-5C40884768B0}">
      <dsp:nvSpPr>
        <dsp:cNvPr id="0" name=""/>
        <dsp:cNvSpPr/>
      </dsp:nvSpPr>
      <dsp:spPr>
        <a:xfrm>
          <a:off x="0" y="2286"/>
          <a:ext cx="2190902" cy="118456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935" tIns="117008" rIns="115935" bIns="117008" numCol="1" spcCol="1270" anchor="ctr" anchorCtr="0">
          <a:noAutofit/>
        </a:bodyPr>
        <a:lstStyle/>
        <a:p>
          <a:pPr marL="0" lvl="0" indent="0" algn="ctr" defTabSz="1111250">
            <a:lnSpc>
              <a:spcPct val="90000"/>
            </a:lnSpc>
            <a:spcBef>
              <a:spcPct val="0"/>
            </a:spcBef>
            <a:spcAft>
              <a:spcPct val="35000"/>
            </a:spcAft>
            <a:buNone/>
          </a:pPr>
          <a:r>
            <a:rPr lang="en-US" sz="2500" kern="1200"/>
            <a:t>Integrate</a:t>
          </a:r>
        </a:p>
      </dsp:txBody>
      <dsp:txXfrm>
        <a:off x="0" y="2286"/>
        <a:ext cx="2190902" cy="1184562"/>
      </dsp:txXfrm>
    </dsp:sp>
    <dsp:sp modelId="{C21019A7-0AD9-4DFA-89B0-A933120B4C95}">
      <dsp:nvSpPr>
        <dsp:cNvPr id="0" name=""/>
        <dsp:cNvSpPr/>
      </dsp:nvSpPr>
      <dsp:spPr>
        <a:xfrm>
          <a:off x="2190902" y="1257923"/>
          <a:ext cx="8763609" cy="1184562"/>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038" tIns="300879" rIns="170038" bIns="300879" numCol="1" spcCol="1270" anchor="ctr" anchorCtr="0">
          <a:noAutofit/>
        </a:bodyPr>
        <a:lstStyle/>
        <a:p>
          <a:pPr marL="0" lvl="0" indent="0" algn="l" defTabSz="889000">
            <a:lnSpc>
              <a:spcPct val="90000"/>
            </a:lnSpc>
            <a:spcBef>
              <a:spcPct val="0"/>
            </a:spcBef>
            <a:spcAft>
              <a:spcPct val="35000"/>
            </a:spcAft>
            <a:buNone/>
          </a:pPr>
          <a:r>
            <a:rPr lang="en-US" sz="2000" kern="1200"/>
            <a:t>Encourage institutional support for tech-based sleep interventions (Verma et al., 2023)</a:t>
          </a:r>
        </a:p>
      </dsp:txBody>
      <dsp:txXfrm>
        <a:off x="2190902" y="1257923"/>
        <a:ext cx="8763609" cy="1184562"/>
      </dsp:txXfrm>
    </dsp:sp>
    <dsp:sp modelId="{B7333745-F9E4-456D-B1DE-2F694BE32824}">
      <dsp:nvSpPr>
        <dsp:cNvPr id="0" name=""/>
        <dsp:cNvSpPr/>
      </dsp:nvSpPr>
      <dsp:spPr>
        <a:xfrm>
          <a:off x="0" y="1257923"/>
          <a:ext cx="2190902" cy="118456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935" tIns="117008" rIns="115935" bIns="117008" numCol="1" spcCol="1270" anchor="ctr" anchorCtr="0">
          <a:noAutofit/>
        </a:bodyPr>
        <a:lstStyle/>
        <a:p>
          <a:pPr marL="0" lvl="0" indent="0" algn="ctr" defTabSz="1111250">
            <a:lnSpc>
              <a:spcPct val="90000"/>
            </a:lnSpc>
            <a:spcBef>
              <a:spcPct val="0"/>
            </a:spcBef>
            <a:spcAft>
              <a:spcPct val="35000"/>
            </a:spcAft>
            <a:buNone/>
          </a:pPr>
          <a:r>
            <a:rPr lang="en-US" sz="2500" kern="1200"/>
            <a:t>Encourage</a:t>
          </a:r>
        </a:p>
      </dsp:txBody>
      <dsp:txXfrm>
        <a:off x="0" y="1257923"/>
        <a:ext cx="2190902" cy="1184562"/>
      </dsp:txXfrm>
    </dsp:sp>
    <dsp:sp modelId="{D3DF1C94-77C2-489B-A5E1-C2D19ABF6EBA}">
      <dsp:nvSpPr>
        <dsp:cNvPr id="0" name=""/>
        <dsp:cNvSpPr/>
      </dsp:nvSpPr>
      <dsp:spPr>
        <a:xfrm>
          <a:off x="2190902" y="2513560"/>
          <a:ext cx="8763609" cy="1184562"/>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038" tIns="300879" rIns="170038" bIns="300879" numCol="1" spcCol="1270" anchor="ctr" anchorCtr="0">
          <a:noAutofit/>
        </a:bodyPr>
        <a:lstStyle/>
        <a:p>
          <a:pPr marL="0" lvl="0" indent="0" algn="l" defTabSz="889000">
            <a:lnSpc>
              <a:spcPct val="90000"/>
            </a:lnSpc>
            <a:spcBef>
              <a:spcPct val="0"/>
            </a:spcBef>
            <a:spcAft>
              <a:spcPct val="35000"/>
            </a:spcAft>
            <a:buNone/>
          </a:pPr>
          <a:r>
            <a:rPr lang="en-US" sz="2000" kern="1200"/>
            <a:t>Provide evidence to inform national guidelines on sleep and technology use</a:t>
          </a:r>
        </a:p>
      </dsp:txBody>
      <dsp:txXfrm>
        <a:off x="2190902" y="2513560"/>
        <a:ext cx="8763609" cy="1184562"/>
      </dsp:txXfrm>
    </dsp:sp>
    <dsp:sp modelId="{AC556051-D223-46B0-8C03-AE9FBD36B5D1}">
      <dsp:nvSpPr>
        <dsp:cNvPr id="0" name=""/>
        <dsp:cNvSpPr/>
      </dsp:nvSpPr>
      <dsp:spPr>
        <a:xfrm>
          <a:off x="0" y="2513560"/>
          <a:ext cx="2190902" cy="118456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935" tIns="117008" rIns="115935" bIns="117008" numCol="1" spcCol="1270" anchor="ctr" anchorCtr="0">
          <a:noAutofit/>
        </a:bodyPr>
        <a:lstStyle/>
        <a:p>
          <a:pPr marL="0" lvl="0" indent="0" algn="ctr" defTabSz="1111250">
            <a:lnSpc>
              <a:spcPct val="90000"/>
            </a:lnSpc>
            <a:spcBef>
              <a:spcPct val="0"/>
            </a:spcBef>
            <a:spcAft>
              <a:spcPct val="35000"/>
            </a:spcAft>
            <a:buNone/>
          </a:pPr>
          <a:r>
            <a:rPr lang="en-US" sz="2500" kern="1200"/>
            <a:t>Provide</a:t>
          </a:r>
        </a:p>
      </dsp:txBody>
      <dsp:txXfrm>
        <a:off x="0" y="2513560"/>
        <a:ext cx="2190902" cy="1184562"/>
      </dsp:txXfrm>
    </dsp:sp>
    <dsp:sp modelId="{EF8A6412-519F-4474-9A65-8C7BB13BE9BE}">
      <dsp:nvSpPr>
        <dsp:cNvPr id="0" name=""/>
        <dsp:cNvSpPr/>
      </dsp:nvSpPr>
      <dsp:spPr>
        <a:xfrm>
          <a:off x="2190902" y="3769197"/>
          <a:ext cx="8763609" cy="1184562"/>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038" tIns="300879" rIns="170038" bIns="300879" numCol="1" spcCol="1270" anchor="ctr" anchorCtr="0">
          <a:noAutofit/>
        </a:bodyPr>
        <a:lstStyle/>
        <a:p>
          <a:pPr marL="0" lvl="0" indent="0" algn="l" defTabSz="889000">
            <a:lnSpc>
              <a:spcPct val="90000"/>
            </a:lnSpc>
            <a:spcBef>
              <a:spcPct val="0"/>
            </a:spcBef>
            <a:spcAft>
              <a:spcPct val="35000"/>
            </a:spcAft>
            <a:buNone/>
          </a:pPr>
          <a:r>
            <a:rPr lang="en-US" sz="2000" kern="1200"/>
            <a:t>Promote adoption of preventive digital health strategies</a:t>
          </a:r>
        </a:p>
      </dsp:txBody>
      <dsp:txXfrm>
        <a:off x="2190902" y="3769197"/>
        <a:ext cx="8763609" cy="1184562"/>
      </dsp:txXfrm>
    </dsp:sp>
    <dsp:sp modelId="{8576FD7D-53B1-47CB-B038-5BF6D860D0D7}">
      <dsp:nvSpPr>
        <dsp:cNvPr id="0" name=""/>
        <dsp:cNvSpPr/>
      </dsp:nvSpPr>
      <dsp:spPr>
        <a:xfrm>
          <a:off x="0" y="3769197"/>
          <a:ext cx="2190902" cy="118456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935" tIns="117008" rIns="115935" bIns="117008" numCol="1" spcCol="1270" anchor="ctr" anchorCtr="0">
          <a:noAutofit/>
        </a:bodyPr>
        <a:lstStyle/>
        <a:p>
          <a:pPr marL="0" lvl="0" indent="0" algn="ctr" defTabSz="1111250">
            <a:lnSpc>
              <a:spcPct val="90000"/>
            </a:lnSpc>
            <a:spcBef>
              <a:spcPct val="0"/>
            </a:spcBef>
            <a:spcAft>
              <a:spcPct val="35000"/>
            </a:spcAft>
            <a:buNone/>
          </a:pPr>
          <a:r>
            <a:rPr lang="en-US" sz="2500" kern="1200"/>
            <a:t>Promote</a:t>
          </a:r>
        </a:p>
      </dsp:txBody>
      <dsp:txXfrm>
        <a:off x="0" y="3769197"/>
        <a:ext cx="2190902" cy="118456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733245-35BB-41C8-BF7C-3BF3F025D9C5}">
      <dsp:nvSpPr>
        <dsp:cNvPr id="0" name=""/>
        <dsp:cNvSpPr/>
      </dsp:nvSpPr>
      <dsp:spPr>
        <a:xfrm>
          <a:off x="0" y="2413"/>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51710-BC54-49D2-A3E5-EF8352B2C7A0}">
      <dsp:nvSpPr>
        <dsp:cNvPr id="0" name=""/>
        <dsp:cNvSpPr/>
      </dsp:nvSpPr>
      <dsp:spPr>
        <a:xfrm>
          <a:off x="370053" y="277660"/>
          <a:ext cx="672824" cy="672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A8EB51-241C-4880-A3AE-C4A860C81FA0}">
      <dsp:nvSpPr>
        <dsp:cNvPr id="0" name=""/>
        <dsp:cNvSpPr/>
      </dsp:nvSpPr>
      <dsp:spPr>
        <a:xfrm>
          <a:off x="1412931" y="2413"/>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Educate students on sleep hygiene and responsible technology use (Aziz et al., 2025)</a:t>
          </a:r>
          <a:endParaRPr lang="en-US" sz="2200" kern="1200"/>
        </a:p>
      </dsp:txBody>
      <dsp:txXfrm>
        <a:off x="1412931" y="2413"/>
        <a:ext cx="4942001" cy="1223317"/>
      </dsp:txXfrm>
    </dsp:sp>
    <dsp:sp modelId="{B5DAD16E-8BE8-4794-BE67-7E08F7FCFAFE}">
      <dsp:nvSpPr>
        <dsp:cNvPr id="0" name=""/>
        <dsp:cNvSpPr/>
      </dsp:nvSpPr>
      <dsp:spPr>
        <a:xfrm>
          <a:off x="0" y="1531560"/>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0144C5-89DC-4619-937D-FD1EDB502359}">
      <dsp:nvSpPr>
        <dsp:cNvPr id="0" name=""/>
        <dsp:cNvSpPr/>
      </dsp:nvSpPr>
      <dsp:spPr>
        <a:xfrm>
          <a:off x="370053" y="1806806"/>
          <a:ext cx="672824" cy="672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08C82B-7987-46A7-A36A-31D3C4C5D667}">
      <dsp:nvSpPr>
        <dsp:cNvPr id="0" name=""/>
        <dsp:cNvSpPr/>
      </dsp:nvSpPr>
      <dsp:spPr>
        <a:xfrm>
          <a:off x="1412931" y="1531560"/>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Integrate content into health education modules or wellness workshops</a:t>
          </a:r>
          <a:endParaRPr lang="en-US" sz="2200" kern="1200"/>
        </a:p>
      </dsp:txBody>
      <dsp:txXfrm>
        <a:off x="1412931" y="1531560"/>
        <a:ext cx="4942001" cy="1223317"/>
      </dsp:txXfrm>
    </dsp:sp>
    <dsp:sp modelId="{E108B0BB-0847-4D6A-981B-6BFE59168826}">
      <dsp:nvSpPr>
        <dsp:cNvPr id="0" name=""/>
        <dsp:cNvSpPr/>
      </dsp:nvSpPr>
      <dsp:spPr>
        <a:xfrm>
          <a:off x="0" y="3060706"/>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43153C-C662-452F-B92F-C8F787AA1A11}">
      <dsp:nvSpPr>
        <dsp:cNvPr id="0" name=""/>
        <dsp:cNvSpPr/>
      </dsp:nvSpPr>
      <dsp:spPr>
        <a:xfrm>
          <a:off x="370053" y="3335953"/>
          <a:ext cx="672824" cy="6728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07DC21-1705-4BC9-9DA6-EAB6BE98E764}">
      <dsp:nvSpPr>
        <dsp:cNvPr id="0" name=""/>
        <dsp:cNvSpPr/>
      </dsp:nvSpPr>
      <dsp:spPr>
        <a:xfrm>
          <a:off x="1412931" y="3060706"/>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Promote awareness of the effects of late-night smartphone use (Karasneh et al., 2022)</a:t>
          </a:r>
          <a:endParaRPr lang="en-US" sz="2200" kern="1200"/>
        </a:p>
      </dsp:txBody>
      <dsp:txXfrm>
        <a:off x="1412931" y="3060706"/>
        <a:ext cx="4942001" cy="1223317"/>
      </dsp:txXfrm>
    </dsp:sp>
    <dsp:sp modelId="{6632C0E8-5800-46A1-B25E-18C62B9D3A12}">
      <dsp:nvSpPr>
        <dsp:cNvPr id="0" name=""/>
        <dsp:cNvSpPr/>
      </dsp:nvSpPr>
      <dsp:spPr>
        <a:xfrm>
          <a:off x="0" y="4589853"/>
          <a:ext cx="6354933" cy="12233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EF2EF8-A2DA-4714-85CB-64427C6BFF31}">
      <dsp:nvSpPr>
        <dsp:cNvPr id="0" name=""/>
        <dsp:cNvSpPr/>
      </dsp:nvSpPr>
      <dsp:spPr>
        <a:xfrm>
          <a:off x="370053" y="4865099"/>
          <a:ext cx="672824" cy="6728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220EF6-CC1E-4540-A5F6-CC93E439A2E9}">
      <dsp:nvSpPr>
        <dsp:cNvPr id="0" name=""/>
        <dsp:cNvSpPr/>
      </dsp:nvSpPr>
      <dsp:spPr>
        <a:xfrm>
          <a:off x="1412931" y="4589853"/>
          <a:ext cx="4942001" cy="1223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68" tIns="129468" rIns="129468" bIns="129468" numCol="1" spcCol="1270" anchor="ctr" anchorCtr="0">
          <a:noAutofit/>
        </a:bodyPr>
        <a:lstStyle/>
        <a:p>
          <a:pPr marL="0" lvl="0" indent="0" algn="l" defTabSz="977900">
            <a:lnSpc>
              <a:spcPct val="90000"/>
            </a:lnSpc>
            <a:spcBef>
              <a:spcPct val="0"/>
            </a:spcBef>
            <a:spcAft>
              <a:spcPct val="35000"/>
            </a:spcAft>
            <a:buNone/>
          </a:pPr>
          <a:r>
            <a:rPr lang="en-GB" sz="2200" kern="1200"/>
            <a:t>Encourage adoption of lifelong healthy digital habits</a:t>
          </a:r>
          <a:endParaRPr lang="en-US" sz="2200" kern="1200"/>
        </a:p>
      </dsp:txBody>
      <dsp:txXfrm>
        <a:off x="1412931" y="4589853"/>
        <a:ext cx="4942001" cy="122331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A8C9C-75CD-4EB6-AEA9-6A11240983F1}">
      <dsp:nvSpPr>
        <dsp:cNvPr id="0" name=""/>
        <dsp:cNvSpPr/>
      </dsp:nvSpPr>
      <dsp:spPr>
        <a:xfrm>
          <a:off x="0" y="440280"/>
          <a:ext cx="6675119" cy="11138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Decrease the poor sleep hygiene in young adults (Vollert et al., 2022).</a:t>
          </a:r>
          <a:endParaRPr lang="en-US" sz="2800" kern="1200"/>
        </a:p>
      </dsp:txBody>
      <dsp:txXfrm>
        <a:off x="54373" y="494653"/>
        <a:ext cx="6566373" cy="1005094"/>
      </dsp:txXfrm>
    </dsp:sp>
    <dsp:sp modelId="{528D217A-2494-4276-9DC2-577F20DE10AC}">
      <dsp:nvSpPr>
        <dsp:cNvPr id="0" name=""/>
        <dsp:cNvSpPr/>
      </dsp:nvSpPr>
      <dsp:spPr>
        <a:xfrm>
          <a:off x="0" y="1634760"/>
          <a:ext cx="6675119" cy="11138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Reduced long-term psychopathology associated with sleep deprivation.</a:t>
          </a:r>
          <a:endParaRPr lang="en-US" sz="2800" kern="1200"/>
        </a:p>
      </dsp:txBody>
      <dsp:txXfrm>
        <a:off x="54373" y="1689133"/>
        <a:ext cx="6566373" cy="1005094"/>
      </dsp:txXfrm>
    </dsp:sp>
    <dsp:sp modelId="{BCA60291-FCB9-4DAD-8F81-7F303E9A2545}">
      <dsp:nvSpPr>
        <dsp:cNvPr id="0" name=""/>
        <dsp:cNvSpPr/>
      </dsp:nvSpPr>
      <dsp:spPr>
        <a:xfrm>
          <a:off x="0" y="2829240"/>
          <a:ext cx="6675119" cy="11138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Promote healthy use of technology among the young people (Karasneh et al., 2022).</a:t>
          </a:r>
          <a:endParaRPr lang="en-US" sz="2800" kern="1200"/>
        </a:p>
      </dsp:txBody>
      <dsp:txXfrm>
        <a:off x="54373" y="2883613"/>
        <a:ext cx="6566373" cy="1005094"/>
      </dsp:txXfrm>
    </dsp:sp>
    <dsp:sp modelId="{BE57BA8B-1C6A-42E2-B37A-5CA275362951}">
      <dsp:nvSpPr>
        <dsp:cNvPr id="0" name=""/>
        <dsp:cNvSpPr/>
      </dsp:nvSpPr>
      <dsp:spPr>
        <a:xfrm>
          <a:off x="0" y="4023720"/>
          <a:ext cx="6675119" cy="11138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Fund more community health programs to support the well-being.</a:t>
          </a:r>
          <a:endParaRPr lang="en-US" sz="2800" kern="1200"/>
        </a:p>
      </dsp:txBody>
      <dsp:txXfrm>
        <a:off x="54373" y="4078093"/>
        <a:ext cx="6566373" cy="100509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FB0F0-BB70-40D1-9042-AC4B57A08F30}">
      <dsp:nvSpPr>
        <dsp:cNvPr id="0" name=""/>
        <dsp:cNvSpPr/>
      </dsp:nvSpPr>
      <dsp:spPr>
        <a:xfrm>
          <a:off x="0" y="4198735"/>
          <a:ext cx="6675119" cy="13781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Funds the sustainable public health promotion among the youths.</a:t>
          </a:r>
          <a:endParaRPr lang="en-US" sz="2400" kern="1200"/>
        </a:p>
      </dsp:txBody>
      <dsp:txXfrm>
        <a:off x="0" y="4198735"/>
        <a:ext cx="6675119" cy="1378118"/>
      </dsp:txXfrm>
    </dsp:sp>
    <dsp:sp modelId="{1D761436-2C28-4FC0-B86D-7151CD1D4617}">
      <dsp:nvSpPr>
        <dsp:cNvPr id="0" name=""/>
        <dsp:cNvSpPr/>
      </dsp:nvSpPr>
      <dsp:spPr>
        <a:xfrm rot="10800000">
          <a:off x="0" y="2099860"/>
          <a:ext cx="6675119" cy="2119546"/>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The benefits are spread across health, behaviour, academic/work, policy, research, and education.</a:t>
          </a:r>
          <a:endParaRPr lang="en-US" sz="2400" kern="1200"/>
        </a:p>
      </dsp:txBody>
      <dsp:txXfrm rot="10800000">
        <a:off x="0" y="2099860"/>
        <a:ext cx="6675119" cy="1377217"/>
      </dsp:txXfrm>
    </dsp:sp>
    <dsp:sp modelId="{504452BF-C070-4A97-9EAF-FAB322D4AF7A}">
      <dsp:nvSpPr>
        <dsp:cNvPr id="0" name=""/>
        <dsp:cNvSpPr/>
      </dsp:nvSpPr>
      <dsp:spPr>
        <a:xfrm rot="10800000">
          <a:off x="0" y="985"/>
          <a:ext cx="6675119" cy="2119546"/>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Individual, technology-based, and evidence-based treatment.</a:t>
          </a:r>
          <a:endParaRPr lang="en-US" sz="2400" kern="1200"/>
        </a:p>
      </dsp:txBody>
      <dsp:txXfrm rot="10800000">
        <a:off x="0" y="985"/>
        <a:ext cx="6675119" cy="137721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C46DA-5A76-411C-B1D5-359BFD8C2323}">
      <dsp:nvSpPr>
        <dsp:cNvPr id="0" name=""/>
        <dsp:cNvSpPr/>
      </dsp:nvSpPr>
      <dsp:spPr>
        <a:xfrm>
          <a:off x="0" y="680"/>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177C79-10E8-4175-A2D1-3CB86F41C3D7}">
      <dsp:nvSpPr>
        <dsp:cNvPr id="0" name=""/>
        <dsp:cNvSpPr/>
      </dsp:nvSpPr>
      <dsp:spPr>
        <a:xfrm>
          <a:off x="0" y="680"/>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Aziz, S., A M Ali, A., Aslam, H., A Abd-alrazaq, A., AlSaad, R., Alajlani, M., Ahmad, R., Khalil, L., Ahmed, A. and Sheikh, J. (2025). Wearable Artificial Intelligence for Sleep Disorders: Scoping Review. </a:t>
          </a:r>
          <a:r>
            <a:rPr lang="en-GB" sz="1100" i="1" kern="1200"/>
            <a:t>Journal of Medical Internet Research</a:t>
          </a:r>
          <a:r>
            <a:rPr lang="en-GB" sz="1100" kern="1200"/>
            <a:t>, [online] 27, p.e65272. doi:https://doi.org/10.2196/65272.</a:t>
          </a:r>
          <a:endParaRPr lang="en-US" sz="1100" kern="1200"/>
        </a:p>
      </dsp:txBody>
      <dsp:txXfrm>
        <a:off x="0" y="680"/>
        <a:ext cx="6675119" cy="619608"/>
      </dsp:txXfrm>
    </dsp:sp>
    <dsp:sp modelId="{66F16C59-8084-4A1F-9CFD-07219695BD73}">
      <dsp:nvSpPr>
        <dsp:cNvPr id="0" name=""/>
        <dsp:cNvSpPr/>
      </dsp:nvSpPr>
      <dsp:spPr>
        <a:xfrm>
          <a:off x="0" y="620289"/>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9FFAFA-8D03-4160-95E4-5499D83C4401}">
      <dsp:nvSpPr>
        <dsp:cNvPr id="0" name=""/>
        <dsp:cNvSpPr/>
      </dsp:nvSpPr>
      <dsp:spPr>
        <a:xfrm>
          <a:off x="0" y="620289"/>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Ben Simon, E. and Walker, M.P. (2018). Sleep loss causes social withdrawal and loneliness. </a:t>
          </a:r>
          <a:r>
            <a:rPr lang="en-GB" sz="1100" i="1" kern="1200" dirty="0"/>
            <a:t>Nature Communications</a:t>
          </a:r>
          <a:r>
            <a:rPr lang="en-GB" sz="1100" kern="1200" dirty="0"/>
            <a:t>, [online] 9(1). </a:t>
          </a:r>
          <a:r>
            <a:rPr lang="en-GB" sz="1100" kern="1200" dirty="0" err="1"/>
            <a:t>doi:https</a:t>
          </a:r>
          <a:r>
            <a:rPr lang="en-GB" sz="1100" kern="1200" dirty="0"/>
            <a:t>://doi.org/10.1038/s41467-018-05377-0.</a:t>
          </a:r>
          <a:endParaRPr lang="en-US" sz="1100" kern="1200" dirty="0"/>
        </a:p>
      </dsp:txBody>
      <dsp:txXfrm>
        <a:off x="0" y="620289"/>
        <a:ext cx="6675119" cy="619608"/>
      </dsp:txXfrm>
    </dsp:sp>
    <dsp:sp modelId="{7F28B50E-233B-4CE0-BDEC-8BED5EB9BE01}">
      <dsp:nvSpPr>
        <dsp:cNvPr id="0" name=""/>
        <dsp:cNvSpPr/>
      </dsp:nvSpPr>
      <dsp:spPr>
        <a:xfrm>
          <a:off x="0" y="1239898"/>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393413-E527-4879-B6A6-47388C59096A}">
      <dsp:nvSpPr>
        <dsp:cNvPr id="0" name=""/>
        <dsp:cNvSpPr/>
      </dsp:nvSpPr>
      <dsp:spPr>
        <a:xfrm>
          <a:off x="0" y="1239898"/>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err="1"/>
            <a:t>Chattu</a:t>
          </a:r>
          <a:r>
            <a:rPr lang="en-US" sz="1100" kern="1200" dirty="0"/>
            <a:t>, V., Manzar, Md., Kumary, S., Burman, D., Spence, D. and Pandi-Perumal, S. (2018). The Global Problem of Insufficient Sleep and Its Serious Public Health Implications. </a:t>
          </a:r>
          <a:r>
            <a:rPr lang="en-US" sz="1100" i="1" kern="1200" dirty="0"/>
            <a:t>Healthcare</a:t>
          </a:r>
          <a:r>
            <a:rPr lang="en-US" sz="1100" kern="1200" dirty="0"/>
            <a:t>, [online] 7(1), p.1. </a:t>
          </a:r>
          <a:r>
            <a:rPr lang="en-US" sz="1100" kern="1200" dirty="0" err="1"/>
            <a:t>doi:https</a:t>
          </a:r>
          <a:r>
            <a:rPr lang="en-US" sz="1100" kern="1200" dirty="0"/>
            <a:t>://doi.org/10.3390/healthcare7010001.</a:t>
          </a:r>
        </a:p>
      </dsp:txBody>
      <dsp:txXfrm>
        <a:off x="0" y="1239898"/>
        <a:ext cx="6675119" cy="619608"/>
      </dsp:txXfrm>
    </dsp:sp>
    <dsp:sp modelId="{BAED19F1-965D-456C-B3D4-BD2C5FA52072}">
      <dsp:nvSpPr>
        <dsp:cNvPr id="0" name=""/>
        <dsp:cNvSpPr/>
      </dsp:nvSpPr>
      <dsp:spPr>
        <a:xfrm>
          <a:off x="0" y="1859506"/>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B59286-80CC-4F98-8193-A2439176D4F0}">
      <dsp:nvSpPr>
        <dsp:cNvPr id="0" name=""/>
        <dsp:cNvSpPr/>
      </dsp:nvSpPr>
      <dsp:spPr>
        <a:xfrm>
          <a:off x="0" y="1859506"/>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t>Feingold, C.L. and Smiley, A. (2022). Healthy Sleep Every Day Keeps the Doctor Away. </a:t>
          </a:r>
          <a:r>
            <a:rPr lang="en-US" sz="1100" i="1" kern="1200" dirty="0"/>
            <a:t>International Journal of Environmental Research and Public Health</a:t>
          </a:r>
          <a:r>
            <a:rPr lang="en-US" sz="1100" kern="1200" dirty="0"/>
            <a:t>, 19(17), p.10740. </a:t>
          </a:r>
          <a:r>
            <a:rPr lang="en-US" sz="1100" kern="1200" dirty="0" err="1"/>
            <a:t>doi:https</a:t>
          </a:r>
          <a:r>
            <a:rPr lang="en-US" sz="1100" kern="1200" dirty="0"/>
            <a:t>://doi.org/10.3390/ijerph191710740.</a:t>
          </a:r>
        </a:p>
      </dsp:txBody>
      <dsp:txXfrm>
        <a:off x="0" y="1859506"/>
        <a:ext cx="6675119" cy="619608"/>
      </dsp:txXfrm>
    </dsp:sp>
    <dsp:sp modelId="{5EE23498-10C8-440B-BE76-9FED79015E7E}">
      <dsp:nvSpPr>
        <dsp:cNvPr id="0" name=""/>
        <dsp:cNvSpPr/>
      </dsp:nvSpPr>
      <dsp:spPr>
        <a:xfrm>
          <a:off x="0" y="2479115"/>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9DEB36-AF66-4D4B-81F6-C3200A01F70C}">
      <dsp:nvSpPr>
        <dsp:cNvPr id="0" name=""/>
        <dsp:cNvSpPr/>
      </dsp:nvSpPr>
      <dsp:spPr>
        <a:xfrm>
          <a:off x="0" y="2479115"/>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Ilhan, A.E., Sener, B. and </a:t>
          </a:r>
          <a:r>
            <a:rPr lang="en-GB" sz="1100" kern="1200" dirty="0" err="1"/>
            <a:t>Hacihabiboglu</a:t>
          </a:r>
          <a:r>
            <a:rPr lang="en-GB" sz="1100" kern="1200" dirty="0"/>
            <a:t>, H. (2022). Improving Sleep-Wake </a:t>
          </a:r>
          <a:r>
            <a:rPr lang="en-GB" sz="1100" kern="1200" dirty="0" err="1"/>
            <a:t>Behaviors</a:t>
          </a:r>
          <a:r>
            <a:rPr lang="en-GB" sz="1100" kern="1200" dirty="0"/>
            <a:t> Using Mobile App Gamification. </a:t>
          </a:r>
          <a:r>
            <a:rPr lang="en-GB" sz="1100" i="1" kern="1200" dirty="0"/>
            <a:t>Entertainment Computing</a:t>
          </a:r>
          <a:r>
            <a:rPr lang="en-GB" sz="1100" kern="1200" dirty="0"/>
            <a:t>, [online] 40, p.100454. </a:t>
          </a:r>
          <a:r>
            <a:rPr lang="en-GB" sz="1100" kern="1200" dirty="0" err="1"/>
            <a:t>doi:https</a:t>
          </a:r>
          <a:r>
            <a:rPr lang="en-GB" sz="1100" kern="1200" dirty="0"/>
            <a:t>://doi.org/10.1016/j.entcom.2021.100454.</a:t>
          </a:r>
          <a:endParaRPr lang="en-US" sz="1100" kern="1200" dirty="0"/>
        </a:p>
      </dsp:txBody>
      <dsp:txXfrm>
        <a:off x="0" y="2479115"/>
        <a:ext cx="6675119" cy="619608"/>
      </dsp:txXfrm>
    </dsp:sp>
    <dsp:sp modelId="{7C1DEC3F-7377-486F-9AAC-1692FC81D77B}">
      <dsp:nvSpPr>
        <dsp:cNvPr id="0" name=""/>
        <dsp:cNvSpPr/>
      </dsp:nvSpPr>
      <dsp:spPr>
        <a:xfrm>
          <a:off x="0" y="3098724"/>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81987E-FE98-4EB8-94DD-2B1F9A7F9723}">
      <dsp:nvSpPr>
        <dsp:cNvPr id="0" name=""/>
        <dsp:cNvSpPr/>
      </dsp:nvSpPr>
      <dsp:spPr>
        <a:xfrm>
          <a:off x="0" y="3098724"/>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Karasneh, R.A., Al-Azzam, S.I., Alzoubi, K.H., Hawamdeh, S., Jarab, A.S. and Nusair, M.B. (2022). Smartphone applications for sleep tracking: rating and perceptions about behavioral change among users. </a:t>
          </a:r>
          <a:r>
            <a:rPr lang="en-GB" sz="1100" i="1" kern="1200"/>
            <a:t>Sleep Science</a:t>
          </a:r>
          <a:r>
            <a:rPr lang="en-GB" sz="1100" kern="1200"/>
            <a:t>, [online] 15(1), pp.65–73. doi:https://doi.org/10.5935/1984-0063.20210007.</a:t>
          </a:r>
          <a:endParaRPr lang="en-US" sz="1100" kern="1200"/>
        </a:p>
      </dsp:txBody>
      <dsp:txXfrm>
        <a:off x="0" y="3098724"/>
        <a:ext cx="6675119" cy="619608"/>
      </dsp:txXfrm>
    </dsp:sp>
    <dsp:sp modelId="{D1B617C7-7C22-4DFC-8121-C500BAA502C5}">
      <dsp:nvSpPr>
        <dsp:cNvPr id="0" name=""/>
        <dsp:cNvSpPr/>
      </dsp:nvSpPr>
      <dsp:spPr>
        <a:xfrm>
          <a:off x="0" y="3718333"/>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7E748A-C4A6-4C42-8E4D-BC628072FABE}">
      <dsp:nvSpPr>
        <dsp:cNvPr id="0" name=""/>
        <dsp:cNvSpPr/>
      </dsp:nvSpPr>
      <dsp:spPr>
        <a:xfrm>
          <a:off x="0" y="3718333"/>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Verma, R.K., Dhillon, G., Grewal, H., Prasad, V., Munjal, R.S., Sharma, P., Buddhavarapu, V., Devadoss, R., Kashyap, R. and Surani, S. (2023). Artificial intelligence in sleep medicine: Present and future. </a:t>
          </a:r>
          <a:r>
            <a:rPr lang="en-GB" sz="1100" i="1" kern="1200"/>
            <a:t>World Journal of Clinical Cases</a:t>
          </a:r>
          <a:r>
            <a:rPr lang="en-GB" sz="1100" kern="1200"/>
            <a:t>, [online] 11(34), pp.8106–8110. doi:https://doi.org/10.12998/wjcc.v11.i34.8106.</a:t>
          </a:r>
          <a:endParaRPr lang="en-US" sz="1100" kern="1200"/>
        </a:p>
      </dsp:txBody>
      <dsp:txXfrm>
        <a:off x="0" y="3718333"/>
        <a:ext cx="6675119" cy="619608"/>
      </dsp:txXfrm>
    </dsp:sp>
    <dsp:sp modelId="{3C28D040-27D5-4337-918E-53EEE2745739}">
      <dsp:nvSpPr>
        <dsp:cNvPr id="0" name=""/>
        <dsp:cNvSpPr/>
      </dsp:nvSpPr>
      <dsp:spPr>
        <a:xfrm>
          <a:off x="0" y="4337941"/>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EC9E8A-C9E5-4839-B938-51D04839596B}">
      <dsp:nvSpPr>
        <dsp:cNvPr id="0" name=""/>
        <dsp:cNvSpPr/>
      </dsp:nvSpPr>
      <dsp:spPr>
        <a:xfrm>
          <a:off x="0" y="4337941"/>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de-AT" sz="1100" kern="1200"/>
            <a:t>Vollert, B., Müller, L., Jacobi, C., Trockel, M. and Beintner, I. (2022). </a:t>
          </a:r>
          <a:r>
            <a:rPr lang="en-GB" sz="1100" kern="1200"/>
            <a:t>Effectiveness of an app-based short intervention to improve sleep: Randomized Controlled Trial (Preprint). </a:t>
          </a:r>
          <a:r>
            <a:rPr lang="en-GB" sz="1100" i="1" kern="1200"/>
            <a:t>JMIR Mental Health</a:t>
          </a:r>
          <a:r>
            <a:rPr lang="en-GB" sz="1100" kern="1200"/>
            <a:t>, [online] 10. doi:https://doi.org/10.2196/39052.</a:t>
          </a:r>
          <a:endParaRPr lang="en-US" sz="1100" kern="1200"/>
        </a:p>
      </dsp:txBody>
      <dsp:txXfrm>
        <a:off x="0" y="4337941"/>
        <a:ext cx="6675119" cy="619608"/>
      </dsp:txXfrm>
    </dsp:sp>
    <dsp:sp modelId="{7F7BE04F-48DC-46A3-9722-31123DC197B0}">
      <dsp:nvSpPr>
        <dsp:cNvPr id="0" name=""/>
        <dsp:cNvSpPr/>
      </dsp:nvSpPr>
      <dsp:spPr>
        <a:xfrm>
          <a:off x="0" y="4957550"/>
          <a:ext cx="667511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20F93C-E5DA-4F41-8A8A-A4B5A190DDB8}">
      <dsp:nvSpPr>
        <dsp:cNvPr id="0" name=""/>
        <dsp:cNvSpPr/>
      </dsp:nvSpPr>
      <dsp:spPr>
        <a:xfrm>
          <a:off x="0" y="4957550"/>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Vu, T.H. and Tagliabue, M. (2025). Active nudging towards digital well-being: reducing excessive screen time on mobile phones and potential improvement for sleep quality. </a:t>
          </a:r>
          <a:r>
            <a:rPr lang="en-GB" sz="1100" i="1" kern="1200" dirty="0"/>
            <a:t>Frontiers in Psychiatry</a:t>
          </a:r>
          <a:r>
            <a:rPr lang="en-GB" sz="1100" kern="1200" dirty="0"/>
            <a:t>, [online] 16. </a:t>
          </a:r>
          <a:r>
            <a:rPr lang="en-GB" sz="1100" kern="1200" dirty="0" err="1"/>
            <a:t>doi:https</a:t>
          </a:r>
          <a:r>
            <a:rPr lang="en-GB" sz="1100" kern="1200" dirty="0"/>
            <a:t>://doi.org/10.3389/fpsyt.2025.1602997.</a:t>
          </a:r>
          <a:endParaRPr lang="en-US" sz="1100" kern="1200" dirty="0"/>
        </a:p>
      </dsp:txBody>
      <dsp:txXfrm>
        <a:off x="0" y="4957550"/>
        <a:ext cx="6675119" cy="61960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F6B1A5-FCD6-4EB1-B694-BCC77A00F621}" type="datetimeFigureOut">
              <a:rPr lang="en-IN"/>
              <a:t>11-12-2025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7B55AA-BF21-4E0E-9B7E-DFC769ED12A0}" type="slidenum">
              <a:rPr lang="en-IN"/>
              <a:t>‹#›</a:t>
            </a:fld>
            <a:endParaRPr lang="en-IN"/>
          </a:p>
        </p:txBody>
      </p:sp>
    </p:spTree>
    <p:extLst>
      <p:ext uri="{BB962C8B-B14F-4D97-AF65-F5344CB8AC3E}">
        <p14:creationId xmlns:p14="http://schemas.microsoft.com/office/powerpoint/2010/main" val="8427588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given slide presents the key elements of the intervention. It operates an AI-powered sleep monitoring application that tracks actions and gives user-specific suggestions to limit exposure to blue light. The target audience would be young adults, and the overall aim would be to increase healthy digital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and sleep hygiene.</a:t>
            </a:r>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13</a:t>
            </a:fld>
            <a:endParaRPr lang="en-IN"/>
          </a:p>
        </p:txBody>
      </p:sp>
    </p:spTree>
    <p:extLst>
      <p:ext uri="{BB962C8B-B14F-4D97-AF65-F5344CB8AC3E}">
        <p14:creationId xmlns:p14="http://schemas.microsoft.com/office/powerpoint/2010/main" val="1679452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PRECEDE-PROCEED Model is pointed out in this slide as the model through which the intervention is to be designed. It was chosen as it offers a holistic and methodical approach to the study of behavioural and environmental variables that influence sleep. The model guarantees an evidence-based approach to decision-making, as it is in line with the principles of public health planning.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14</a:t>
            </a:fld>
            <a:endParaRPr lang="en-IN"/>
          </a:p>
        </p:txBody>
      </p:sp>
    </p:spTree>
    <p:extLst>
      <p:ext uri="{BB962C8B-B14F-4D97-AF65-F5344CB8AC3E}">
        <p14:creationId xmlns:p14="http://schemas.microsoft.com/office/powerpoint/2010/main" val="122777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emphasis of the social assessment stage is on the level of interest in how the late-night smartphone changes the quality of life of the students. Surveys and focus groups are useful in obtaining lifestyle trends, stress, and online behaviours. An illustrative example is the recent data from the NSF, which stated that more than one-half of young adults also report lower sleep quality as a result of late-night phone calls.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15</a:t>
            </a:fld>
            <a:endParaRPr lang="en-IN"/>
          </a:p>
        </p:txBody>
      </p:sp>
    </p:spTree>
    <p:extLst>
      <p:ext uri="{BB962C8B-B14F-4D97-AF65-F5344CB8AC3E}">
        <p14:creationId xmlns:p14="http://schemas.microsoft.com/office/powerpoint/2010/main" val="25855827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stage is aimed at defining the quantifiable sleep disorders in young adults. Insomnia can often be reported higher in epidemiological statistics, demanding the frequent use of the phone late at night; e.g., in existing studies, up to half of the sleep disturbances can be recorded in intense smartphone users. The true insight into such behavioural patterns can be seen in the surveys of the university and the data generated in the apps.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16</a:t>
            </a:fld>
            <a:endParaRPr lang="en-IN"/>
          </a:p>
        </p:txBody>
      </p:sp>
    </p:spTree>
    <p:extLst>
      <p:ext uri="{BB962C8B-B14F-4D97-AF65-F5344CB8AC3E}">
        <p14:creationId xmlns:p14="http://schemas.microsoft.com/office/powerpoint/2010/main" val="2029363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phase reviews the issues affecting behaviour change. Poor sleep is a predisposing factor because many young adults do not realize how their health can be affected by it. The access to smartphones allows them to use them extensively at night, whereas a combination of peer pressure and rewarding applications solidifies the habits. It has been shown that the level of sleep-health knowledge is low among students belonging to aged 18-25 years.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17</a:t>
            </a:fld>
            <a:endParaRPr lang="en-IN"/>
          </a:p>
        </p:txBody>
      </p:sp>
    </p:spTree>
    <p:extLst>
      <p:ext uri="{BB962C8B-B14F-4D97-AF65-F5344CB8AC3E}">
        <p14:creationId xmlns:p14="http://schemas.microsoft.com/office/powerpoint/2010/main" val="4084972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During this stage, the intervention elements are aligned to the evaluated needs. The AI tracking can be used to provide feedback in response to specific behaviour of every user who sleeps, and nudges prompt people to switch off the device earlier, which has proven to cause a reduction in delay to bedtime by up to 30% in certain studies. Gamification enhances motivation, which is in line with the principle of Fogg and behavioural economics.</a:t>
            </a:r>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18</a:t>
            </a:fld>
            <a:endParaRPr lang="en-IN"/>
          </a:p>
        </p:txBody>
      </p:sp>
    </p:spTree>
    <p:extLst>
      <p:ext uri="{BB962C8B-B14F-4D97-AF65-F5344CB8AC3E}">
        <p14:creationId xmlns:p14="http://schemas.microsoft.com/office/powerpoint/2010/main" val="38880906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stage aims at the implementation of the intervention. There should be a 4–6 week pilot, and this is sufficient to see any behavioural change. Advertisements will be distributed through the normal university communication channels. Both engagement and adherence are going to be tracked, with past experiences of the pilot of digital wellbeing retention having an average of 70-80% within the initial month.</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19</a:t>
            </a:fld>
            <a:endParaRPr lang="en-IN"/>
          </a:p>
        </p:txBody>
      </p:sp>
    </p:spTree>
    <p:extLst>
      <p:ext uri="{BB962C8B-B14F-4D97-AF65-F5344CB8AC3E}">
        <p14:creationId xmlns:p14="http://schemas.microsoft.com/office/powerpoint/2010/main" val="793419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Process evaluation is used to measure whether the intervention process has been implemented as intended. This encompasses the analysis of the use behaviour of the app, including the daily app use and responsiveness to nudges. Strengths and barriers are detected with the help of user feedback. Considering the example, the digital sleep research conducted in the past demonstrated that up to 25% of the users have managed to get at least 7 8 hours of sleep when using the app regularly.</a:t>
            </a:r>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20</a:t>
            </a:fld>
            <a:endParaRPr lang="en-IN"/>
          </a:p>
        </p:txBody>
      </p:sp>
    </p:spTree>
    <p:extLst>
      <p:ext uri="{BB962C8B-B14F-4D97-AF65-F5344CB8AC3E}">
        <p14:creationId xmlns:p14="http://schemas.microsoft.com/office/powerpoint/2010/main" val="8573972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Impact evaluation establishes the relevance of the changes that occurred in a short-term perspective as a result of the intervention. We measure improvements in sleep hygiene, self-reported sleep quality, and measures measured by an app, such as bedtime consistency. Digitally, the research has demonstrated that digital sleep tools can make sleep last an extra 30-45 minutes and minimize the use of the telephone in the late hours.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21</a:t>
            </a:fld>
            <a:endParaRPr lang="en-IN"/>
          </a:p>
        </p:txBody>
      </p:sp>
    </p:spTree>
    <p:extLst>
      <p:ext uri="{BB962C8B-B14F-4D97-AF65-F5344CB8AC3E}">
        <p14:creationId xmlns:p14="http://schemas.microsoft.com/office/powerpoint/2010/main" val="23558403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Outcome evaluation dwells on the way long-term benefits can be maintained even after the intervention. Avoiding stress, increasing cognitive functioning, or making people less fatigued during the day are possible through better sleep. These long-term effects promote the mental health objectives of the university because they enable students to be resilient, well, and succeed academically through semesters.</a:t>
            </a:r>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22</a:t>
            </a:fld>
            <a:endParaRPr lang="en-IN"/>
          </a:p>
        </p:txBody>
      </p:sp>
    </p:spTree>
    <p:extLst>
      <p:ext uri="{BB962C8B-B14F-4D97-AF65-F5344CB8AC3E}">
        <p14:creationId xmlns:p14="http://schemas.microsoft.com/office/powerpoint/2010/main" val="1736521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following synopsis summarizes the ability of the PRECEDE PROCEED model to facilitate an evidence-based approach in a systematic manner. The personalised AI capabilities and nudges, as well as the gamification used in the intervention, help to make a significant change in the behaviour. These measures improve sleep hygiene and wellbeing, with the use of the known frameworks and recent studies done by Green and Kreuter, NSF, and Fogg.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a:t>23</a:t>
            </a:fld>
            <a:endParaRPr lang="en-IN"/>
          </a:p>
        </p:txBody>
      </p:sp>
    </p:spTree>
    <p:extLst>
      <p:ext uri="{BB962C8B-B14F-4D97-AF65-F5344CB8AC3E}">
        <p14:creationId xmlns:p14="http://schemas.microsoft.com/office/powerpoint/2010/main" val="1695016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47EEED-F104-8AED-7164-0DB2CCB431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D1C8AA-4819-7788-2C38-8FC4321E7AE1}"/>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50399142-6DAD-640F-E3E6-8800478BEBC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B6E7EAF-E4F2-40AC-476F-9C0500C06CB6}"/>
              </a:ext>
            </a:extLst>
          </p:cNvPr>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21479668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43</a:t>
            </a:fld>
            <a:endParaRPr lang="en-IN"/>
          </a:p>
        </p:txBody>
      </p:sp>
    </p:spTree>
    <p:extLst>
      <p:ext uri="{BB962C8B-B14F-4D97-AF65-F5344CB8AC3E}">
        <p14:creationId xmlns:p14="http://schemas.microsoft.com/office/powerpoint/2010/main" val="4668551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an AI-based intervention with behavioural nudges aimed at assisting young adults in controlling their late-night behaviour with their smartphones and enhancing their sleep hygiene. It targets a high-risk segment of the student population and young employees who face increasing challenges in sleep because of some academic and work pressures and excessive use of digital gadgets.</a:t>
            </a:r>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44</a:t>
            </a:fld>
            <a:endParaRPr lang="en-IN"/>
          </a:p>
        </p:txBody>
      </p:sp>
    </p:spTree>
    <p:extLst>
      <p:ext uri="{BB962C8B-B14F-4D97-AF65-F5344CB8AC3E}">
        <p14:creationId xmlns:p14="http://schemas.microsoft.com/office/powerpoint/2010/main" val="23377086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intervention makes people get more high-quality and prolonged sleep, which is linked to minimized stress and anxiety symptoms. According to research, 70% students maintain proper focus when they get sufficient sleep. The decrease in late-night smartphone consumption causes an increase in alertness and sensitive thinking of the users, which was proved by the findings of the NSF and Sleep Foundation.</a:t>
            </a:r>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45</a:t>
            </a:fld>
            <a:endParaRPr lang="en-IN"/>
          </a:p>
        </p:txBody>
      </p:sp>
    </p:spTree>
    <p:extLst>
      <p:ext uri="{BB962C8B-B14F-4D97-AF65-F5344CB8AC3E}">
        <p14:creationId xmlns:p14="http://schemas.microsoft.com/office/powerpoint/2010/main" val="50858981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Nudges with behaviour support users to reduce the nature of late-night scrolling, which is one of the problems of regular students. Over 60% of people state they are used to bedtime phone use habitually. The app enhances responsible digital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and rewards accomplishments. Gamification makes people more motivated, and thus they can keep healthier practices as they go along.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46</a:t>
            </a:fld>
            <a:endParaRPr lang="en-IN"/>
          </a:p>
        </p:txBody>
      </p:sp>
    </p:spTree>
    <p:extLst>
      <p:ext uri="{BB962C8B-B14F-4D97-AF65-F5344CB8AC3E}">
        <p14:creationId xmlns:p14="http://schemas.microsoft.com/office/powerpoint/2010/main" val="27762289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Sleep improves concentration, retention of memories, and problem-solving solving which are important to students and young employees. Research indicates that individuals who are well rested make fewer errors and are more efficient with tasks. This intervention facilitates academic performance and productivity at the workplace, enabling participants to deliver their performance to the best of their abilities all the time.</a:t>
            </a:r>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47</a:t>
            </a:fld>
            <a:endParaRPr lang="en-IN"/>
          </a:p>
        </p:txBody>
      </p:sp>
    </p:spTree>
    <p:extLst>
      <p:ext uri="{BB962C8B-B14F-4D97-AF65-F5344CB8AC3E}">
        <p14:creationId xmlns:p14="http://schemas.microsoft.com/office/powerpoint/2010/main" val="393342418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Sleep is helpful in regulating emotions and mood, which enables one to interact more healthily with peers and colleagues. The participants can have an impact on their social circle by having a role model for good sleep hygiene. Sleep deprivation is minimized to reduce irritability and fatigue, to promote better social, academic, and workplace involvement.</a:t>
            </a:r>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48</a:t>
            </a:fld>
            <a:endParaRPr lang="en-IN"/>
          </a:p>
        </p:txBody>
      </p:sp>
    </p:spTree>
    <p:extLst>
      <p:ext uri="{BB962C8B-B14F-4D97-AF65-F5344CB8AC3E}">
        <p14:creationId xmlns:p14="http://schemas.microsoft.com/office/powerpoint/2010/main" val="517174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intervention can eliminate such complications as insomnia and anxiety by enhancing sleep hygiene, thus lowering the use of healthcare. The artificial intelligence software is an inexpensive, scalable application. Preventive measures of good health in the long run are achievable at an early age, which will help students and health authorities in society.</a:t>
            </a:r>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49</a:t>
            </a:fld>
            <a:endParaRPr lang="en-IN"/>
          </a:p>
        </p:txBody>
      </p:sp>
    </p:spTree>
    <p:extLst>
      <p:ext uri="{BB962C8B-B14F-4D97-AF65-F5344CB8AC3E}">
        <p14:creationId xmlns:p14="http://schemas.microsoft.com/office/powerpoint/2010/main" val="61505113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intervention is beneficial to university wellness programs because it will introduce AI sleep applications as a part of the current student health programs. Pilot studies can inform national policies of sleep hygiene and responsible technology use. Preventive digital health strategies require institutional backing, imperative to scaling and maintenance.</a:t>
            </a:r>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50</a:t>
            </a:fld>
            <a:endParaRPr lang="en-IN"/>
          </a:p>
        </p:txBody>
      </p:sp>
    </p:spTree>
    <p:extLst>
      <p:ext uri="{BB962C8B-B14F-4D97-AF65-F5344CB8AC3E}">
        <p14:creationId xmlns:p14="http://schemas.microsoft.com/office/powerpoint/2010/main" val="228888123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intervention creates an open area where scientists would use it to research the impacts of an AI-guided app on behaviour in everyday life. Obtained data may guide sleep science as well as digital health strategies to help researchers determine which methods should be used to enhance sleep hygiene and embrace healthy digital lives among young adults.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51</a:t>
            </a:fld>
            <a:endParaRPr lang="en-IN"/>
          </a:p>
        </p:txBody>
      </p:sp>
    </p:spTree>
    <p:extLst>
      <p:ext uri="{BB962C8B-B14F-4D97-AF65-F5344CB8AC3E}">
        <p14:creationId xmlns:p14="http://schemas.microsoft.com/office/powerpoint/2010/main" val="79425366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intervention aids in educational efforts, which are to teach students about sleep hygiene and the conscious use of technology. It may be incorporated into university wellness programs/workshops, making students aware of the effects of poor sleep and establishing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that lead to continued physical and mental health in the long term.</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52</a:t>
            </a:fld>
            <a:endParaRPr lang="en-IN"/>
          </a:p>
        </p:txBody>
      </p:sp>
    </p:spTree>
    <p:extLst>
      <p:ext uri="{BB962C8B-B14F-4D97-AF65-F5344CB8AC3E}">
        <p14:creationId xmlns:p14="http://schemas.microsoft.com/office/powerpoint/2010/main" val="291892313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intervention can decrease the chances of developing mental health problems (anxiety and depression) by enhancing sleep health and minimizing the use of smartphones at night among young adults. It fosters responsible tech practices, which help embrace a wellness culture and promote national and university-level objectives in the field of public health.</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53</a:t>
            </a:fld>
            <a:endParaRPr lang="en-IN"/>
          </a:p>
        </p:txBody>
      </p:sp>
    </p:spTree>
    <p:extLst>
      <p:ext uri="{BB962C8B-B14F-4D97-AF65-F5344CB8AC3E}">
        <p14:creationId xmlns:p14="http://schemas.microsoft.com/office/powerpoint/2010/main" val="40755113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a digital-based sleep hygiene intervention that offers a customised, interactive, and evidence-based way of sleeping enhancement with young adults. It creates impacts in various areas, such as health, behaviour, academics, policy, research, and education, facilitating the promotion of sustainable public health and the creation of healthy lifelong use of technology.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F56D248-74EA-4336-A587-4A9D6EDA120D}" type="slidenum">
              <a:rPr lang="en-IN"/>
              <a:t>54</a:t>
            </a:fld>
            <a:endParaRPr lang="en-IN"/>
          </a:p>
        </p:txBody>
      </p:sp>
    </p:spTree>
    <p:extLst>
      <p:ext uri="{BB962C8B-B14F-4D97-AF65-F5344CB8AC3E}">
        <p14:creationId xmlns:p14="http://schemas.microsoft.com/office/powerpoint/2010/main" val="4261812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a:t>12/11/2025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IN"/>
          </a:p>
        </p:txBody>
      </p:sp>
      <p:sp>
        <p:nvSpPr>
          <p:cNvPr id="6" name="Slide Number Placeholder 5"/>
          <p:cNvSpPr>
            <a:spLocks noGrp="1"/>
          </p:cNvSpPr>
          <p:nvPr>
            <p:ph type="sldNum" sz="quarter" idx="12"/>
          </p:nvPr>
        </p:nvSpPr>
        <p:spPr/>
        <p:txBody>
          <a:bodyPr/>
          <a:lstStyle/>
          <a:p>
            <a:fld id="{9B618960-8005-486C-9A75-10CB2AAC16F9}" type="slidenum">
              <a:rPr lang="en-US"/>
              <a:t>‹#›</a:t>
            </a:fld>
            <a:endParaRPr lang="en-US"/>
          </a:p>
        </p:txBody>
      </p:sp>
    </p:spTree>
    <p:extLst>
      <p:ext uri="{BB962C8B-B14F-4D97-AF65-F5344CB8AC3E}">
        <p14:creationId xmlns:p14="http://schemas.microsoft.com/office/powerpoint/2010/main" val="4014607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a:t>12/11/2025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IN"/>
          </a:p>
        </p:txBody>
      </p:sp>
      <p:sp>
        <p:nvSpPr>
          <p:cNvPr id="6" name="Slide Number Placeholder 5"/>
          <p:cNvSpPr>
            <a:spLocks noGrp="1"/>
          </p:cNvSpPr>
          <p:nvPr>
            <p:ph type="sldNum" sz="quarter" idx="12"/>
          </p:nvPr>
        </p:nvSpPr>
        <p:spPr>
          <a:xfrm>
            <a:off x="531812" y="4529540"/>
            <a:ext cx="779767" cy="365125"/>
          </a:xfrm>
        </p:spPr>
        <p:txBody>
          <a:bodyPr/>
          <a:lstStyle/>
          <a:p>
            <a:fld id="{9B618960-8005-486C-9A75-10CB2AAC16F9}" type="slidenum">
              <a:rPr lang="en-US"/>
              <a:t>‹#›</a:t>
            </a:fld>
            <a:endParaRPr lang="en-US"/>
          </a:p>
        </p:txBody>
      </p:sp>
    </p:spTree>
    <p:extLst>
      <p:ext uri="{BB962C8B-B14F-4D97-AF65-F5344CB8AC3E}">
        <p14:creationId xmlns:p14="http://schemas.microsoft.com/office/powerpoint/2010/main" val="4214065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E53AA-13B8-469A-87B0-FF7C74E1EADE}" type="datetime1">
              <a:rPr lang="en-US"/>
              <a:t>12/11/2025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a:t>‹#›</a:t>
            </a:fld>
            <a:endParaRPr lang="en-US"/>
          </a:p>
        </p:txBody>
      </p:sp>
    </p:spTree>
    <p:extLst>
      <p:ext uri="{BB962C8B-B14F-4D97-AF65-F5344CB8AC3E}">
        <p14:creationId xmlns:p14="http://schemas.microsoft.com/office/powerpoint/2010/main" val="93807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9155DF8-55DB-438A-B328-5A22697F5E96}" type="datetime1">
              <a:rPr lang="en-US"/>
              <a:t>12/11/2025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a:t>‹#›</a:t>
            </a:fld>
            <a:endParaRPr lang="en-US"/>
          </a:p>
        </p:txBody>
      </p:sp>
    </p:spTree>
    <p:extLst>
      <p:ext uri="{BB962C8B-B14F-4D97-AF65-F5344CB8AC3E}">
        <p14:creationId xmlns:p14="http://schemas.microsoft.com/office/powerpoint/2010/main" val="2591786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8961120" cy="4654296"/>
          </a:xfrm>
        </p:spPr>
        <p:txBody>
          <a:bodyPr anchor="b">
            <a:normAutofit/>
          </a:bodyPr>
          <a:lstStyle>
            <a:lvl1pPr>
              <a:defRPr sz="6000">
                <a:solidFill>
                  <a:schemeClr val="accent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accent1"/>
                </a:solidFill>
              </a:defRPr>
            </a:lvl1pPr>
          </a:lstStyle>
          <a:p>
            <a:fld id="{BFA793B8-7270-4493-83ED-C07D34603133}" type="datetime1">
              <a:rPr lang="en-US"/>
              <a:t>12/11/2025</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accent1"/>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accent1"/>
                </a:solidFill>
              </a:defRPr>
            </a:lvl1pPr>
          </a:lstStyle>
          <a:p>
            <a:fld id="{84145AC3-CC88-4C8A-A6CE-8D44921B6A23}" type="slidenum">
              <a:rPr lang="en-US"/>
              <a:pPr/>
              <a:t>‹#›</a:t>
            </a:fld>
            <a:endParaRPr lang="en-US"/>
          </a:p>
        </p:txBody>
      </p:sp>
    </p:spTree>
    <p:extLst>
      <p:ext uri="{BB962C8B-B14F-4D97-AF65-F5344CB8AC3E}">
        <p14:creationId xmlns:p14="http://schemas.microsoft.com/office/powerpoint/2010/main" val="546322823"/>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07E99A-2976-4D79-B66C-833B4C12E9C9}" type="datetime1">
              <a:rPr lang="en-US"/>
              <a:t>12/11/2025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a:t>‹#›</a:t>
            </a:fld>
            <a:endParaRPr lang="en-US"/>
          </a:p>
        </p:txBody>
      </p:sp>
    </p:spTree>
    <p:extLst>
      <p:ext uri="{BB962C8B-B14F-4D97-AF65-F5344CB8AC3E}">
        <p14:creationId xmlns:p14="http://schemas.microsoft.com/office/powerpoint/2010/main" val="3785919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490472"/>
          </a:xfrm>
        </p:spPr>
        <p:txBody>
          <a:bodyPr vert="horz" lIns="91440" tIns="45720" rIns="91440" bIns="45720" rtlCol="0" anchor="t">
            <a:normAutofit/>
          </a:bodyPr>
          <a:lstStyle>
            <a:lvl1pPr>
              <a:lnSpc>
                <a:spcPct val="120000"/>
              </a:lnSpc>
              <a:defRPr lang="en-US" sz="2800" dirty="0">
                <a:solidFill>
                  <a:schemeClr val="tx2"/>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FB84F615-9106-410C-834A-3DBE51A81CC1}" type="datetime1">
              <a:rPr lang="en-US"/>
              <a:t>12/11/2025</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a:pPr/>
              <a:t>‹#›</a:t>
            </a:fld>
            <a:endParaRPr lang="en-US" dirty="0"/>
          </a:p>
        </p:txBody>
      </p:sp>
    </p:spTree>
    <p:extLst>
      <p:ext uri="{BB962C8B-B14F-4D97-AF65-F5344CB8AC3E}">
        <p14:creationId xmlns:p14="http://schemas.microsoft.com/office/powerpoint/2010/main" val="2170900411"/>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6600">
                <a:solidFill>
                  <a:schemeClr val="accent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1FE689B-95F7-4D9F-8FA3-5EAD5F062125}" type="datetime1">
              <a:rPr lang="en-US"/>
              <a:t>12/11/2025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a:t>‹#›</a:t>
            </a:fld>
            <a:endParaRPr lang="en-US"/>
          </a:p>
        </p:txBody>
      </p:sp>
    </p:spTree>
    <p:extLst>
      <p:ext uri="{BB962C8B-B14F-4D97-AF65-F5344CB8AC3E}">
        <p14:creationId xmlns:p14="http://schemas.microsoft.com/office/powerpoint/2010/main" val="2063498537"/>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DFBFA6E-9D0B-474A-AFB9-4E0832448570}" type="datetime1">
              <a:rPr lang="en-US"/>
              <a:t>12/11/2025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a:t>‹#›</a:t>
            </a:fld>
            <a:endParaRPr lang="en-US"/>
          </a:p>
        </p:txBody>
      </p:sp>
    </p:spTree>
    <p:extLst>
      <p:ext uri="{BB962C8B-B14F-4D97-AF65-F5344CB8AC3E}">
        <p14:creationId xmlns:p14="http://schemas.microsoft.com/office/powerpoint/2010/main" val="2867600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Photo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vert="horz" lIns="91440" tIns="45720" rIns="91440" bIns="45720" rtlCol="0" anchor="t">
            <a:normAutofit/>
          </a:bodyPr>
          <a:lstStyle>
            <a:lvl1pPr>
              <a:defRPr lang="en-US" sz="6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hasCustomPrompt="1"/>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2"/>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EF118477-BA54-4B0E-9EC5-D8568300CAF2}" type="datetime1">
              <a:rPr lang="en-US"/>
              <a:t>12/11/2025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a:pPr/>
              <a:t>‹#›</a:t>
            </a:fld>
            <a:endParaRPr lang="en-US"/>
          </a:p>
        </p:txBody>
      </p:sp>
    </p:spTree>
    <p:extLst>
      <p:ext uri="{BB962C8B-B14F-4D97-AF65-F5344CB8AC3E}">
        <p14:creationId xmlns:p14="http://schemas.microsoft.com/office/powerpoint/2010/main" val="1975763573"/>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53C02DA-0C9D-12C9-42BB-CC4820B41CF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0" name="Rectangle 9">
              <a:extLst>
                <a:ext uri="{FF2B5EF4-FFF2-40B4-BE49-F238E27FC236}">
                  <a16:creationId xmlns:a16="http://schemas.microsoft.com/office/drawing/2014/main" id="{43680A20-A590-D755-5AA0-BAF1B1402907}"/>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6CA06CF-7B14-32D2-2412-3434710512E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645980" cy="1453896"/>
          </a:xfrm>
        </p:spPr>
        <p:txBody>
          <a:bodyPr anchor="t"/>
          <a:lstStyle/>
          <a:p>
            <a:r>
              <a:rPr lang="en-US" dirty="0"/>
              <a:t>Click to edit Master title style</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3645980" cy="4024565"/>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12227" y="502919"/>
            <a:ext cx="6354933" cy="58155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p:txBody>
          <a:bodyPr/>
          <a:lstStyle/>
          <a:p>
            <a:r>
              <a:rPr lang="en-US"/>
              <a:t>Sample Footer Text</a:t>
            </a:r>
            <a:endParaRPr lang="en-US" dirty="0"/>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FE942071-3A2D-4B86-82F9-428DB212BAF8}" type="datetime1">
              <a:rPr lang="en-US"/>
              <a:t>12/11/2025</a:t>
            </a:fld>
            <a:endParaRPr lang="en-US" dirty="0"/>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p:txBody>
          <a:bodyPr/>
          <a:lstStyle/>
          <a:p>
            <a:fld id="{CC057153-B650-4DEB-B370-79DDCFDCE934}" type="slidenum">
              <a:rPr lang="en-US"/>
              <a:pPr/>
              <a:t>‹#›</a:t>
            </a:fld>
            <a:endParaRPr lang="en-US" dirty="0"/>
          </a:p>
        </p:txBody>
      </p:sp>
    </p:spTree>
    <p:extLst>
      <p:ext uri="{BB962C8B-B14F-4D97-AF65-F5344CB8AC3E}">
        <p14:creationId xmlns:p14="http://schemas.microsoft.com/office/powerpoint/2010/main" val="14814993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EACE7F8-A7D9-2E2C-2B0B-0DB8D7168AAC}"/>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DB768309-21D1-59BA-F479-9F846B9A0FB2}"/>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3D94F90-5391-9976-036B-C34C2C30448C}"/>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457200"/>
            <a:ext cx="10954512" cy="795528"/>
          </a:xfrm>
        </p:spPr>
        <p:txBody>
          <a:bodyPr/>
          <a:lstStyle>
            <a:lvl1pPr>
              <a:defRPr>
                <a:gradFill>
                  <a:gsLst>
                    <a:gs pos="0">
                      <a:schemeClr val="accent5"/>
                    </a:gs>
                    <a:gs pos="100000">
                      <a:schemeClr val="accent2"/>
                    </a:gs>
                  </a:gsLst>
                  <a:lin ang="13800000" scaled="0"/>
                </a:gra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8" y="1362455"/>
            <a:ext cx="10954512" cy="495604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BEDC843-90AD-36D3-6615-3505603F8E22}"/>
              </a:ext>
            </a:extLst>
          </p:cNvPr>
          <p:cNvSpPr>
            <a:spLocks noGrp="1"/>
          </p:cNvSpPr>
          <p:nvPr>
            <p:ph type="ftr" sz="quarter" idx="11"/>
          </p:nvPr>
        </p:nvSpPr>
        <p:spPr/>
        <p:txBody>
          <a:bodyPr/>
          <a:lstStyle/>
          <a:p>
            <a:pPr algn="l"/>
            <a:r>
              <a:rPr lang="en-US"/>
              <a:t>Sample Footer Text</a:t>
            </a:r>
            <a:endParaRPr lang="en-US" dirty="0"/>
          </a:p>
        </p:txBody>
      </p:sp>
      <p:sp>
        <p:nvSpPr>
          <p:cNvPr id="7" name="Date Placeholder 6">
            <a:extLst>
              <a:ext uri="{FF2B5EF4-FFF2-40B4-BE49-F238E27FC236}">
                <a16:creationId xmlns:a16="http://schemas.microsoft.com/office/drawing/2014/main" id="{852C5F7B-97CA-C06C-A155-E4BC307DB0FB}"/>
              </a:ext>
            </a:extLst>
          </p:cNvPr>
          <p:cNvSpPr>
            <a:spLocks noGrp="1"/>
          </p:cNvSpPr>
          <p:nvPr>
            <p:ph type="dt" sz="half" idx="10"/>
          </p:nvPr>
        </p:nvSpPr>
        <p:spPr/>
        <p:txBody>
          <a:bodyPr/>
          <a:lstStyle/>
          <a:p>
            <a:fld id="{CBE1C96F-46D7-47BB-8945-9667BCB4F5BB}" type="datetime1">
              <a:rPr lang="en-US"/>
              <a:t>12/11/2025</a:t>
            </a:fld>
            <a:endParaRPr lang="en-US" dirty="0"/>
          </a:p>
        </p:txBody>
      </p:sp>
      <p:sp>
        <p:nvSpPr>
          <p:cNvPr id="9" name="Slide Number Placeholder 8">
            <a:extLst>
              <a:ext uri="{FF2B5EF4-FFF2-40B4-BE49-F238E27FC236}">
                <a16:creationId xmlns:a16="http://schemas.microsoft.com/office/drawing/2014/main" id="{DB324737-C1DF-CE60-245E-385E02AC2FB0}"/>
              </a:ext>
            </a:extLst>
          </p:cNvPr>
          <p:cNvSpPr>
            <a:spLocks noGrp="1"/>
          </p:cNvSpPr>
          <p:nvPr>
            <p:ph type="sldNum" sz="quarter" idx="12"/>
          </p:nvPr>
        </p:nvSpPr>
        <p:spPr/>
        <p:txBody>
          <a:bodyPr/>
          <a:lstStyle/>
          <a:p>
            <a:fld id="{CC057153-B650-4DEB-B370-79DDCFDCE934}" type="slidenum">
              <a:rPr lang="en-US"/>
              <a:pPr/>
              <a:t>‹#›</a:t>
            </a:fld>
            <a:endParaRPr lang="en-US" dirty="0"/>
          </a:p>
        </p:txBody>
      </p:sp>
    </p:spTree>
    <p:extLst>
      <p:ext uri="{BB962C8B-B14F-4D97-AF65-F5344CB8AC3E}">
        <p14:creationId xmlns:p14="http://schemas.microsoft.com/office/powerpoint/2010/main" val="35466109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1008126"/>
            <a:ext cx="3401567" cy="1947672"/>
          </a:xfrm>
        </p:spPr>
        <p:txBody>
          <a:bodyPr anchor="b"/>
          <a:lstStyle/>
          <a:p>
            <a:r>
              <a:rPr lang="en-US" dirty="0"/>
              <a:t>Click to edit Master title style</a:t>
            </a:r>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115866" y="0"/>
            <a:ext cx="7397496" cy="6858000"/>
          </a:xfrm>
          <a:blipFill dpi="0" rotWithShape="1">
            <a:blip r:embed="rId2">
              <a:alphaModFix amt="60000"/>
            </a:blip>
            <a:srcRect/>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E02754B6-EAB4-945C-FC4E-F8F7D453BCCD}"/>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A699CF6F-40DA-4FCF-FBCF-9907CB96FB7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7C8A1CA-3094-3344-5C05-30F5E18CD02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3099816"/>
            <a:ext cx="3401567" cy="3054096"/>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8165592" y="6318504"/>
            <a:ext cx="2331720" cy="365760"/>
          </a:xfrm>
        </p:spPr>
        <p:txBody>
          <a:bodyPr/>
          <a:lstStyle/>
          <a:p>
            <a:r>
              <a:rPr lang="en-US" dirty="0"/>
              <a:t>Sample Footer Text</a:t>
            </a:r>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10497312" y="6318504"/>
            <a:ext cx="1069847" cy="365760"/>
          </a:xfrm>
        </p:spPr>
        <p:txBody>
          <a:bodyPr/>
          <a:lstStyle/>
          <a:p>
            <a:fld id="{1095A040-388D-41D5-A09F-3EC1A1D097A8}" type="datetime1">
              <a:rPr lang="en-US"/>
              <a:t>12/11/2025</a:t>
            </a:fld>
            <a:endParaRPr lang="en-US" dirty="0"/>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p:txBody>
          <a:bodyPr/>
          <a:lstStyle/>
          <a:p>
            <a:fld id="{CC057153-B650-4DEB-B370-79DDCFDCE934}" type="slidenum">
              <a:rPr lang="en-US"/>
              <a:pPr/>
              <a:t>‹#›</a:t>
            </a:fld>
            <a:endParaRPr lang="en-US" dirty="0"/>
          </a:p>
        </p:txBody>
      </p:sp>
    </p:spTree>
    <p:extLst>
      <p:ext uri="{BB962C8B-B14F-4D97-AF65-F5344CB8AC3E}">
        <p14:creationId xmlns:p14="http://schemas.microsoft.com/office/powerpoint/2010/main" val="6535557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F65FF0-EE88-E48A-1552-AF2B228EADC6}"/>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3D93006-CD9A-ACB8-4DFF-755585BD51C6}"/>
              </a:ext>
            </a:extLst>
          </p:cNvPr>
          <p:cNvSpPr/>
          <p:nvPr/>
        </p:nvSpPr>
        <p:spPr>
          <a:xfrm rot="5400000" flipH="1" flipV="1">
            <a:off x="2662822" y="-2671180"/>
            <a:ext cx="6866356" cy="12192001"/>
          </a:xfrm>
          <a:prstGeom prst="rect">
            <a:avLst/>
          </a:prstGeom>
          <a:gradFill>
            <a:gsLst>
              <a:gs pos="13000">
                <a:schemeClr val="accent2"/>
              </a:gs>
              <a:gs pos="100000">
                <a:schemeClr val="accent5"/>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3B71B6E1-2B98-87C0-C97D-DC19E754324D}"/>
              </a:ext>
            </a:extLst>
          </p:cNvPr>
          <p:cNvSpPr/>
          <p:nvPr/>
        </p:nvSpPr>
        <p:spPr>
          <a:xfrm rot="16200000" flipH="1" flipV="1">
            <a:off x="2144989" y="-2153344"/>
            <a:ext cx="5473326" cy="9763303"/>
          </a:xfrm>
          <a:prstGeom prst="rect">
            <a:avLst/>
          </a:prstGeom>
          <a:gradFill flip="none" rotWithShape="1">
            <a:gsLst>
              <a:gs pos="0">
                <a:schemeClr val="accent5">
                  <a:lumMod val="75000"/>
                  <a:alpha val="68000"/>
                </a:schemeClr>
              </a:gs>
              <a:gs pos="45000">
                <a:schemeClr val="accent5">
                  <a:lumMod val="60000"/>
                  <a:lumOff val="40000"/>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flipV="1">
            <a:off x="1031672" y="2962966"/>
            <a:ext cx="11160328" cy="3895034"/>
          </a:xfrm>
          <a:prstGeom prst="rect">
            <a:avLst/>
          </a:prstGeom>
          <a:gradFill>
            <a:gsLst>
              <a:gs pos="0">
                <a:schemeClr val="accent5">
                  <a:lumMod val="75000"/>
                </a:schemeClr>
              </a:gs>
              <a:gs pos="42000">
                <a:schemeClr val="accent5">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DA413373-13C5-71D9-C45A-699B0F451355}"/>
              </a:ext>
              <a:ext uri="{C183D7F6-B498-43B3-948B-1728B52AA6E4}">
                <adec:decorative xmlns:adec="http://schemas.microsoft.com/office/drawing/2017/decorative" val="1"/>
              </a:ext>
            </a:extLst>
          </p:cNvPr>
          <p:cNvSpPr/>
          <p:nvPr/>
        </p:nvSpPr>
        <p:spPr>
          <a:xfrm rot="5400000" flipH="1" flipV="1">
            <a:off x="1233479" y="361145"/>
            <a:ext cx="5263375" cy="7730333"/>
          </a:xfrm>
          <a:prstGeom prst="rect">
            <a:avLst/>
          </a:prstGeom>
          <a:gradFill flip="none" rotWithShape="1">
            <a:gsLst>
              <a:gs pos="8000">
                <a:schemeClr val="accent2">
                  <a:lumMod val="75000"/>
                </a:schemeClr>
              </a:gs>
              <a:gs pos="50000">
                <a:schemeClr val="accent2">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8" y="2093976"/>
            <a:ext cx="6528816" cy="4178808"/>
          </a:xfrm>
        </p:spPr>
        <p:txBody>
          <a:bodyPr vert="horz" lIns="91440" tIns="45720" rIns="91440" bIns="45720" rtlCol="0" anchor="b">
            <a:normAutofit/>
          </a:bodyPr>
          <a:lstStyle>
            <a:lvl1pPr>
              <a:defRPr lang="en-US" sz="6600" dirty="0">
                <a:solidFill>
                  <a:schemeClr val="bg1"/>
                </a:solidFill>
              </a:defRPr>
            </a:lvl1pPr>
          </a:lstStyle>
          <a:p>
            <a:pPr lvl="0"/>
            <a:r>
              <a:rPr lang="en-US" dirty="0"/>
              <a:t>Click to edit Master title style</a:t>
            </a:r>
          </a:p>
        </p:txBody>
      </p:sp>
      <p:sp>
        <p:nvSpPr>
          <p:cNvPr id="15" name="Footer Placeholder 14">
            <a:extLst>
              <a:ext uri="{FF2B5EF4-FFF2-40B4-BE49-F238E27FC236}">
                <a16:creationId xmlns:a16="http://schemas.microsoft.com/office/drawing/2014/main" id="{C3B3753E-6E60-F731-58BF-7C4D0497E939}"/>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14" name="Date Placeholder 13">
            <a:extLst>
              <a:ext uri="{FF2B5EF4-FFF2-40B4-BE49-F238E27FC236}">
                <a16:creationId xmlns:a16="http://schemas.microsoft.com/office/drawing/2014/main" id="{08CEB89B-6066-557A-EBEC-18307AC240FE}"/>
              </a:ext>
            </a:extLst>
          </p:cNvPr>
          <p:cNvSpPr>
            <a:spLocks noGrp="1"/>
          </p:cNvSpPr>
          <p:nvPr>
            <p:ph type="dt" sz="half" idx="10"/>
          </p:nvPr>
        </p:nvSpPr>
        <p:spPr/>
        <p:txBody>
          <a:bodyPr/>
          <a:lstStyle>
            <a:lvl1pPr>
              <a:defRPr>
                <a:solidFill>
                  <a:schemeClr val="bg1"/>
                </a:solidFill>
              </a:defRPr>
            </a:lvl1pPr>
          </a:lstStyle>
          <a:p>
            <a:fld id="{9C5C1F80-0989-4135-BEC0-53996BCA1D73}" type="datetime1">
              <a:rPr lang="en-US"/>
              <a:t>12/11/2025</a:t>
            </a:fld>
            <a:endParaRPr lang="en-US" dirty="0"/>
          </a:p>
        </p:txBody>
      </p:sp>
      <p:sp>
        <p:nvSpPr>
          <p:cNvPr id="16" name="Slide Number Placeholder 15">
            <a:extLst>
              <a:ext uri="{FF2B5EF4-FFF2-40B4-BE49-F238E27FC236}">
                <a16:creationId xmlns:a16="http://schemas.microsoft.com/office/drawing/2014/main" id="{C2114D5C-BE8D-24C7-4A79-C0C28376AA5F}"/>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a:pPr/>
              <a:t>‹#›</a:t>
            </a:fld>
            <a:endParaRPr lang="en-US" dirty="0"/>
          </a:p>
        </p:txBody>
      </p:sp>
    </p:spTree>
    <p:extLst>
      <p:ext uri="{BB962C8B-B14F-4D97-AF65-F5344CB8AC3E}">
        <p14:creationId xmlns:p14="http://schemas.microsoft.com/office/powerpoint/2010/main" val="2643275401"/>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8">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394E45B-1239-5927-7239-231AB33A23C5}"/>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3" name="Rectangle 12">
              <a:extLst>
                <a:ext uri="{FF2B5EF4-FFF2-40B4-BE49-F238E27FC236}">
                  <a16:creationId xmlns:a16="http://schemas.microsoft.com/office/drawing/2014/main" id="{C82CCE1C-1D53-2F67-CA11-693E1CA40CC5}"/>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C77A3C2-9949-B8A0-8486-8228C60D0C3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493008" cy="3621024"/>
          </a:xfrm>
        </p:spPr>
        <p:txBody>
          <a:bodyPr vert="horz" lIns="91440" tIns="45720" rIns="91440" bIns="45720" rtlCol="0" anchor="t">
            <a:normAutofit/>
          </a:bodyPr>
          <a:lstStyle>
            <a:lvl1pPr>
              <a:defRPr lang="en-US" dirty="0">
                <a:gradFill>
                  <a:gsLst>
                    <a:gs pos="0">
                      <a:schemeClr val="accent5"/>
                    </a:gs>
                    <a:gs pos="100000">
                      <a:schemeClr val="accent2"/>
                    </a:gs>
                  </a:gsLst>
                  <a:lin ang="13800000" scaled="0"/>
                </a:gradFill>
              </a:defRPr>
            </a:lvl1pPr>
          </a:lstStyle>
          <a:p>
            <a:pPr lvl="0"/>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p:txBody>
          <a:bodyPr/>
          <a:lstStyle/>
          <a:p>
            <a:pPr algn="l"/>
            <a:r>
              <a:rPr lang="en-US" dirty="0"/>
              <a:t>Sample Footer Text</a:t>
            </a:r>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CB8F8C76-8E31-4D47-BC79-85F35E81929B}" type="datetime1">
              <a:rPr lang="en-US"/>
              <a:t>12/11/2025</a:t>
            </a:fld>
            <a:endParaRPr lang="en-US" dirty="0"/>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CC057153-B650-4DEB-B370-79DDCFDCE934}" type="slidenum">
              <a:rPr lang="en-US"/>
              <a:pPr/>
              <a:t>‹#›</a:t>
            </a:fld>
            <a:endParaRPr lang="en-US" dirty="0"/>
          </a:p>
        </p:txBody>
      </p:sp>
    </p:spTree>
    <p:extLst>
      <p:ext uri="{BB962C8B-B14F-4D97-AF65-F5344CB8AC3E}">
        <p14:creationId xmlns:p14="http://schemas.microsoft.com/office/powerpoint/2010/main" val="17841370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389120" cy="1444752"/>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084832"/>
            <a:ext cx="4389120" cy="416966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612648" y="6318504"/>
            <a:ext cx="2651760" cy="365760"/>
          </a:xfrm>
        </p:spPr>
        <p:txBody>
          <a:bodyPr/>
          <a:lstStyle/>
          <a:p>
            <a:r>
              <a:rPr lang="en-US" dirty="0"/>
              <a:t>Sample Footer Text</a:t>
            </a:r>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264408" y="6318504"/>
            <a:ext cx="1325880" cy="365760"/>
          </a:xfrm>
        </p:spPr>
        <p:txBody>
          <a:bodyPr/>
          <a:lstStyle/>
          <a:p>
            <a:fld id="{7040DD2C-7FC6-41A9-87A2-29E4EDD4A815}" type="datetime1">
              <a:rPr lang="en-US"/>
              <a:t>12/11/2025</a:t>
            </a:fld>
            <a:endParaRPr lang="en-US" dirty="0"/>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4507992" y="6318504"/>
            <a:ext cx="493776" cy="365760"/>
          </a:xfrm>
        </p:spPr>
        <p:txBody>
          <a:bodyPr/>
          <a:lstStyle/>
          <a:p>
            <a:fld id="{CC057153-B650-4DEB-B370-79DDCFDCE934}" type="slidenum">
              <a:rPr lang="en-US"/>
              <a:pPr/>
              <a:t>‹#›</a:t>
            </a:fld>
            <a:endParaRPr lang="en-US" dirty="0"/>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5660263" y="0"/>
            <a:ext cx="6408375" cy="6858000"/>
          </a:xfrm>
          <a:blipFill>
            <a:blip r:embed="rId2">
              <a:alphaModFix amt="60000"/>
            </a:blip>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5D76C82F-0CA8-713E-E19A-65D51910A5DC}"/>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C3A0EB22-0640-E9D6-5C90-504668EDC47C}"/>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995F219-6751-8C9C-0F4E-1048F537CB6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5029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2293C7-9DD5-C84B-6A44-F0D117C4C94B}"/>
              </a:ext>
            </a:extLst>
          </p:cNvPr>
          <p:cNvSpPr/>
          <p:nvPr/>
        </p:nvSpPr>
        <p:spPr>
          <a:xfrm>
            <a:off x="3" y="-4323"/>
            <a:ext cx="4059076"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C088F0D-A4DE-CAA0-43A6-84E52AD904F3}"/>
              </a:ext>
            </a:extLst>
          </p:cNvPr>
          <p:cNvSpPr/>
          <p:nvPr/>
        </p:nvSpPr>
        <p:spPr>
          <a:xfrm rot="10800000">
            <a:off x="-1" y="1061883"/>
            <a:ext cx="4059079" cy="5803372"/>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 name="Rectangle 5">
            <a:extLst>
              <a:ext uri="{FF2B5EF4-FFF2-40B4-BE49-F238E27FC236}">
                <a16:creationId xmlns:a16="http://schemas.microsoft.com/office/drawing/2014/main" id="{25CD67E0-1350-1985-A4E1-5215AF902BF2}"/>
              </a:ext>
            </a:extLst>
          </p:cNvPr>
          <p:cNvSpPr/>
          <p:nvPr/>
        </p:nvSpPr>
        <p:spPr>
          <a:xfrm rot="16200000">
            <a:off x="-524095" y="1129367"/>
            <a:ext cx="5716870" cy="3449479"/>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081528" cy="4014216"/>
          </a:xfrm>
        </p:spPr>
        <p:txBody>
          <a:bodyPr vert="horz" lIns="91440" tIns="45720" rIns="91440" bIns="45720" rtlCol="0" anchor="t">
            <a:normAutofit/>
          </a:bodyPr>
          <a:lstStyle>
            <a:lvl1pPr>
              <a:defRPr lang="en-US" dirty="0">
                <a:solidFill>
                  <a:schemeClr val="bg1"/>
                </a:solidFill>
              </a:defRPr>
            </a:lvl1pPr>
          </a:lstStyle>
          <a:p>
            <a:pPr lvl="0"/>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2B6B8768-08ED-B8FE-AB87-3961B13E76EC}"/>
              </a:ext>
            </a:extLst>
          </p:cNvPr>
          <p:cNvSpPr>
            <a:spLocks noGrp="1"/>
          </p:cNvSpPr>
          <p:nvPr>
            <p:ph type="ftr" sz="quarter" idx="15"/>
          </p:nvPr>
        </p:nvSpPr>
        <p:spPr>
          <a:xfrm>
            <a:off x="612648" y="6318504"/>
            <a:ext cx="3446431" cy="365760"/>
          </a:xfrm>
        </p:spPr>
        <p:txBody>
          <a:bodyPr/>
          <a:lstStyle>
            <a:lvl1pPr>
              <a:defRPr>
                <a:solidFill>
                  <a:schemeClr val="bg1"/>
                </a:solidFill>
              </a:defRPr>
            </a:lvl1pPr>
          </a:lstStyle>
          <a:p>
            <a:r>
              <a:rPr lang="en-US"/>
              <a:t>Sample Footer Text</a:t>
            </a:r>
            <a:endParaRPr lang="en-US" dirty="0"/>
          </a:p>
        </p:txBody>
      </p:sp>
      <p:sp>
        <p:nvSpPr>
          <p:cNvPr id="10" name="Date Placeholder 9">
            <a:extLst>
              <a:ext uri="{FF2B5EF4-FFF2-40B4-BE49-F238E27FC236}">
                <a16:creationId xmlns:a16="http://schemas.microsoft.com/office/drawing/2014/main" id="{0790CD73-4635-8D46-A7E8-EDF5E35D34ED}"/>
              </a:ext>
            </a:extLst>
          </p:cNvPr>
          <p:cNvSpPr>
            <a:spLocks noGrp="1"/>
          </p:cNvSpPr>
          <p:nvPr>
            <p:ph type="dt" sz="half" idx="14"/>
          </p:nvPr>
        </p:nvSpPr>
        <p:spPr/>
        <p:txBody>
          <a:bodyPr/>
          <a:lstStyle/>
          <a:p>
            <a:fld id="{85640267-1344-46BE-B105-162E68855468}" type="datetime1">
              <a:rPr lang="en-US"/>
              <a:t>12/11/2025</a:t>
            </a:fld>
            <a:endParaRPr lang="en-US" dirty="0"/>
          </a:p>
        </p:txBody>
      </p:sp>
      <p:sp>
        <p:nvSpPr>
          <p:cNvPr id="12" name="Slide Number Placeholder 11">
            <a:extLst>
              <a:ext uri="{FF2B5EF4-FFF2-40B4-BE49-F238E27FC236}">
                <a16:creationId xmlns:a16="http://schemas.microsoft.com/office/drawing/2014/main" id="{CE7E57EE-CAE7-24C5-9F1D-159F32ADDDD0}"/>
              </a:ext>
            </a:extLst>
          </p:cNvPr>
          <p:cNvSpPr>
            <a:spLocks noGrp="1"/>
          </p:cNvSpPr>
          <p:nvPr>
            <p:ph type="sldNum" sz="quarter" idx="16"/>
          </p:nvPr>
        </p:nvSpPr>
        <p:spPr/>
        <p:txBody>
          <a:bodyPr/>
          <a:lstStyle/>
          <a:p>
            <a:fld id="{CC057153-B650-4DEB-B370-79DDCFDCE934}" type="slidenum">
              <a:rPr lang="en-US"/>
              <a:pPr/>
              <a:t>‹#›</a:t>
            </a:fld>
            <a:endParaRPr lang="en-US" dirty="0"/>
          </a:p>
        </p:txBody>
      </p:sp>
    </p:spTree>
    <p:extLst>
      <p:ext uri="{BB962C8B-B14F-4D97-AF65-F5344CB8AC3E}">
        <p14:creationId xmlns:p14="http://schemas.microsoft.com/office/powerpoint/2010/main" val="20627556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A9A80D3-2272-ED0F-EBF4-34428557569F}"/>
              </a:ext>
            </a:extLst>
          </p:cNvPr>
          <p:cNvSpPr/>
          <p:nvPr/>
        </p:nvSpPr>
        <p:spPr>
          <a:xfrm>
            <a:off x="-1" y="0"/>
            <a:ext cx="12192001"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1F71E75-F7A2-7C1F-EF86-C5186E904883}"/>
              </a:ext>
            </a:extLst>
          </p:cNvPr>
          <p:cNvSpPr/>
          <p:nvPr/>
        </p:nvSpPr>
        <p:spPr>
          <a:xfrm>
            <a:off x="-4262" y="0"/>
            <a:ext cx="7547339" cy="6858002"/>
          </a:xfrm>
          <a:prstGeom prst="rect">
            <a:avLst/>
          </a:prstGeom>
          <a:gradFill>
            <a:gsLst>
              <a:gs pos="6000">
                <a:schemeClr val="accent5"/>
              </a:gs>
              <a:gs pos="100000">
                <a:schemeClr val="accent2"/>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AB4E0A7-C9D3-8408-2EE0-E46AF38E815F}"/>
              </a:ext>
            </a:extLst>
          </p:cNvPr>
          <p:cNvSpPr/>
          <p:nvPr/>
        </p:nvSpPr>
        <p:spPr>
          <a:xfrm rot="10800000">
            <a:off x="-4285" y="-3"/>
            <a:ext cx="7547361" cy="6857999"/>
          </a:xfrm>
          <a:prstGeom prst="rect">
            <a:avLst/>
          </a:prstGeom>
          <a:gradFill>
            <a:gsLst>
              <a:gs pos="43000">
                <a:schemeClr val="accent2">
                  <a:alpha val="0"/>
                </a:schemeClr>
              </a:gs>
              <a:gs pos="100000">
                <a:schemeClr val="accent2">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373CB42-010B-9ABE-75EF-F502B4A9F42C}"/>
              </a:ext>
            </a:extLst>
          </p:cNvPr>
          <p:cNvSpPr/>
          <p:nvPr/>
        </p:nvSpPr>
        <p:spPr>
          <a:xfrm rot="16200000">
            <a:off x="1156173" y="-1160457"/>
            <a:ext cx="5226425" cy="7547338"/>
          </a:xfrm>
          <a:prstGeom prst="rect">
            <a:avLst/>
          </a:prstGeom>
          <a:gradFill>
            <a:gsLst>
              <a:gs pos="50000">
                <a:schemeClr val="accent5">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02920"/>
            <a:ext cx="5852160" cy="2953512"/>
          </a:xfrm>
        </p:spPr>
        <p:txBody>
          <a:bodyPr vert="horz" lIns="91440" tIns="45720" rIns="91440" bIns="45720" rtlCol="0" anchor="t">
            <a:normAutofit/>
          </a:bodyPr>
          <a:lstStyle>
            <a:lvl1pPr>
              <a:defRPr lang="en-US" sz="5400" dirty="0">
                <a:solidFill>
                  <a:schemeClr val="bg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544568"/>
            <a:ext cx="4681728" cy="1591056"/>
          </a:xfrm>
        </p:spPr>
        <p:txBody>
          <a:bodyPr vert="horz" lIns="91440" tIns="45720" rIns="91440" bIns="45720" rtlCol="0" anchor="ctr">
            <a:normAutofit/>
          </a:bodyPr>
          <a:lstStyle>
            <a:lvl1pPr marL="0" indent="0">
              <a:buNone/>
              <a:defRPr lang="en-US" sz="2000" dirty="0">
                <a:solidFill>
                  <a:schemeClr val="bg1"/>
                </a:solidFill>
              </a:defRPr>
            </a:lvl1pPr>
          </a:lstStyle>
          <a:p>
            <a:pPr lvl="0"/>
            <a:r>
              <a:rPr lang="en-US" dirty="0"/>
              <a:t>Click to edit Master subtitle style</a:t>
            </a:r>
          </a:p>
        </p:txBody>
      </p:sp>
      <p:sp>
        <p:nvSpPr>
          <p:cNvPr id="11" name="Footer Placeholder 10">
            <a:extLst>
              <a:ext uri="{FF2B5EF4-FFF2-40B4-BE49-F238E27FC236}">
                <a16:creationId xmlns:a16="http://schemas.microsoft.com/office/drawing/2014/main" id="{F98245A6-7E39-43E3-BB93-77F622756065}"/>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10" name="Date Placeholder 9">
            <a:extLst>
              <a:ext uri="{FF2B5EF4-FFF2-40B4-BE49-F238E27FC236}">
                <a16:creationId xmlns:a16="http://schemas.microsoft.com/office/drawing/2014/main" id="{00431E1F-9861-6E9A-6FDA-9450A0A9109C}"/>
              </a:ext>
            </a:extLst>
          </p:cNvPr>
          <p:cNvSpPr>
            <a:spLocks noGrp="1"/>
          </p:cNvSpPr>
          <p:nvPr>
            <p:ph type="dt" sz="half" idx="14"/>
          </p:nvPr>
        </p:nvSpPr>
        <p:spPr>
          <a:xfrm>
            <a:off x="4617720" y="6318504"/>
            <a:ext cx="2153412" cy="365760"/>
          </a:xfrm>
        </p:spPr>
        <p:txBody>
          <a:bodyPr/>
          <a:lstStyle>
            <a:lvl1pPr>
              <a:defRPr>
                <a:solidFill>
                  <a:schemeClr val="bg1"/>
                </a:solidFill>
              </a:defRPr>
            </a:lvl1pPr>
          </a:lstStyle>
          <a:p>
            <a:fld id="{D29CF56E-D922-4450-9794-8B0E1451F6EB}" type="datetime1">
              <a:rPr lang="en-US"/>
              <a:t>12/11/2025</a:t>
            </a:fld>
            <a:endParaRPr lang="en-US" dirty="0"/>
          </a:p>
        </p:txBody>
      </p:sp>
      <p:sp>
        <p:nvSpPr>
          <p:cNvPr id="12" name="Slide Number Placeholder 11">
            <a:extLst>
              <a:ext uri="{FF2B5EF4-FFF2-40B4-BE49-F238E27FC236}">
                <a16:creationId xmlns:a16="http://schemas.microsoft.com/office/drawing/2014/main" id="{43C4D8A9-0078-62DC-A293-9B6083ED649D}"/>
              </a:ext>
            </a:extLst>
          </p:cNvPr>
          <p:cNvSpPr>
            <a:spLocks noGrp="1"/>
          </p:cNvSpPr>
          <p:nvPr>
            <p:ph type="sldNum" sz="quarter" idx="16"/>
          </p:nvPr>
        </p:nvSpPr>
        <p:spPr>
          <a:xfrm>
            <a:off x="6688836" y="6318504"/>
            <a:ext cx="493776" cy="365760"/>
          </a:xfrm>
        </p:spPr>
        <p:txBody>
          <a:bodyPr/>
          <a:lstStyle>
            <a:lvl1pPr>
              <a:defRPr>
                <a:solidFill>
                  <a:schemeClr val="bg1"/>
                </a:solidFill>
              </a:defRPr>
            </a:lvl1pPr>
          </a:lstStyle>
          <a:p>
            <a:fld id="{CC057153-B650-4DEB-B370-79DDCFDCE934}" type="slidenum">
              <a:rPr lang="en-US"/>
              <a:pPr/>
              <a:t>‹#›</a:t>
            </a:fld>
            <a:endParaRPr lang="en-US" dirty="0"/>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7534656" y="0"/>
            <a:ext cx="4654296" cy="6858000"/>
          </a:xfrm>
          <a:blipFill dpi="0" rotWithShape="1">
            <a:blip r:embed="rId2">
              <a:alphaModFix amt="70000"/>
            </a:blip>
            <a:srcRect/>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171485600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IN"/>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IN"/>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IN"/>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IN"/>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IN"/>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IN"/>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IN"/>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IN"/>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IN"/>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IN"/>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IN"/>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IN"/>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IN"/>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IN"/>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IN"/>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IN"/>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IN"/>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IN"/>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IN"/>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IN"/>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IN"/>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IN"/>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IN"/>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IN"/>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3A1C593-65D0-4073-BCC9-577B9352EA97}" type="datetimeFigureOut">
              <a:rPr lang="en-US"/>
              <a:t>12/11/2025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B618960-8005-486C-9A75-10CB2AAC16F9}" type="slidenum">
              <a:rPr lang="en-US"/>
              <a:t>‹#›</a:t>
            </a:fld>
            <a:endParaRPr lang="en-US"/>
          </a:p>
        </p:txBody>
      </p:sp>
    </p:spTree>
    <p:extLst>
      <p:ext uri="{BB962C8B-B14F-4D97-AF65-F5344CB8AC3E}">
        <p14:creationId xmlns:p14="http://schemas.microsoft.com/office/powerpoint/2010/main" val="1555771770"/>
      </p:ext>
    </p:extLst>
  </p:cSld>
  <p:clrMap bg1="lt1" tx1="dk1" bg2="lt2" tx2="dk2" accent1="accent1" accent2="accent2" accent3="accent3" accent4="accent4" accent5="accent5" accent6="accent6" hlink="hlink" folHlink="folHlink"/>
  <p:sldLayoutIdLst>
    <p:sldLayoutId id="2147483654" r:id="rId1"/>
    <p:sldLayoutId id="2147483656" r:id="rId2"/>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492240"/>
            <a:ext cx="2843784" cy="338328"/>
          </a:xfrm>
          <a:prstGeom prst="rect">
            <a:avLst/>
          </a:prstGeom>
        </p:spPr>
        <p:txBody>
          <a:bodyPr vert="horz" lIns="91440" tIns="45720" rIns="91440" bIns="45720" rtlCol="0" anchor="ctr"/>
          <a:lstStyle>
            <a:lvl1pPr algn="l">
              <a:defRPr sz="800">
                <a:solidFill>
                  <a:schemeClr val="tx1"/>
                </a:solidFill>
              </a:defRPr>
            </a:lvl1pPr>
          </a:lstStyle>
          <a:p>
            <a:fld id="{F7F99000-8DC5-4FAA-962C-D38BB4F2BF7D}" type="datetime1">
              <a:rPr lang="en-US"/>
              <a:t>12/11/2025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7112" y="6492240"/>
            <a:ext cx="2660904" cy="338328"/>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9456" y="6492240"/>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a:pPr/>
              <a:t>‹#›</a:t>
            </a:fld>
            <a:endParaRPr lang="en-US" dirty="0"/>
          </a:p>
        </p:txBody>
      </p:sp>
    </p:spTree>
    <p:extLst>
      <p:ext uri="{BB962C8B-B14F-4D97-AF65-F5344CB8AC3E}">
        <p14:creationId xmlns:p14="http://schemas.microsoft.com/office/powerpoint/2010/main" val="3195170706"/>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92" r:id="rId3"/>
    <p:sldLayoutId id="2147483695" r:id="rId4"/>
    <p:sldLayoutId id="2147483697" r:id="rId5"/>
    <p:sldLayoutId id="2147483701" r:id="rId6"/>
    <p:sldLayoutId id="2147483705" r:id="rId7"/>
    <p:sldLayoutId id="2147483711" r:id="rId8"/>
  </p:sldLayoutIdLst>
  <p:hf sldNum="0" hdr="0" ftr="0" dt="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20"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02920"/>
            <a:ext cx="10954512" cy="11978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8" y="1801368"/>
            <a:ext cx="10954512" cy="44805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8" y="6318504"/>
            <a:ext cx="4096512" cy="365760"/>
          </a:xfrm>
          <a:prstGeom prst="rect">
            <a:avLst/>
          </a:prstGeom>
        </p:spPr>
        <p:txBody>
          <a:bodyPr vert="horz" lIns="91440" tIns="45720" rIns="91440" bIns="45720" rtlCol="0" anchor="ctr"/>
          <a:lstStyle>
            <a:lvl1pPr algn="l">
              <a:defRPr sz="850">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430768" y="6318504"/>
            <a:ext cx="3136392" cy="365760"/>
          </a:xfrm>
          <a:prstGeom prst="rect">
            <a:avLst/>
          </a:prstGeom>
        </p:spPr>
        <p:txBody>
          <a:bodyPr vert="horz" lIns="91440" tIns="45720" rIns="91440" bIns="45720" rtlCol="0" anchor="ctr"/>
          <a:lstStyle>
            <a:lvl1pPr algn="r">
              <a:defRPr sz="850">
                <a:solidFill>
                  <a:schemeClr val="tx1"/>
                </a:solidFill>
              </a:defRPr>
            </a:lvl1pPr>
          </a:lstStyle>
          <a:p>
            <a:fld id="{FD1C4689-B28D-4D3C-8B05-9ABB967E2A3E}" type="datetime1">
              <a:rPr lang="en-US"/>
              <a:t>12/11/2025</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84864" y="6318504"/>
            <a:ext cx="493776" cy="365760"/>
          </a:xfrm>
          <a:prstGeom prst="rect">
            <a:avLst/>
          </a:prstGeom>
        </p:spPr>
        <p:txBody>
          <a:bodyPr vert="horz" lIns="91440" tIns="45720" rIns="91440" bIns="45720" rtlCol="0" anchor="ctr"/>
          <a:lstStyle>
            <a:lvl1pPr algn="r">
              <a:defRPr sz="850">
                <a:solidFill>
                  <a:schemeClr val="tx1"/>
                </a:solidFill>
              </a:defRPr>
            </a:lvl1pPr>
          </a:lstStyle>
          <a:p>
            <a:fld id="{CC057153-B650-4DEB-B370-79DDCFDCE934}" type="slidenum">
              <a:rPr lang="en-US"/>
              <a:pPr/>
              <a:t>‹#›</a:t>
            </a:fld>
            <a:endParaRPr lang="en-US" dirty="0"/>
          </a:p>
        </p:txBody>
      </p:sp>
    </p:spTree>
    <p:extLst>
      <p:ext uri="{BB962C8B-B14F-4D97-AF65-F5344CB8AC3E}">
        <p14:creationId xmlns:p14="http://schemas.microsoft.com/office/powerpoint/2010/main" val="1952333302"/>
      </p:ext>
    </p:extLst>
  </p:cSld>
  <p:clrMap bg1="lt1" tx1="dk1" bg2="lt2" tx2="dk2" accent1="accent1" accent2="accent2" accent3="accent3" accent4="accent4" accent5="accent5" accent6="accent6" hlink="hlink" folHlink="folHlink"/>
  <p:sldLayoutIdLst>
    <p:sldLayoutId id="2147483727" r:id="rId1"/>
    <p:sldLayoutId id="2147483732" r:id="rId2"/>
    <p:sldLayoutId id="2147483734" r:id="rId3"/>
    <p:sldLayoutId id="2147483747" r:id="rId4"/>
    <p:sldLayoutId id="2147483748" r:id="rId5"/>
    <p:sldLayoutId id="2147483765" r:id="rId6"/>
    <p:sldLayoutId id="2147483769" r:id="rId7"/>
    <p:sldLayoutId id="2147483771" r:id="rId8"/>
  </p:sldLayoutIdLst>
  <p:hf sldNum="0" hdr="0" ftr="0" dt="0"/>
  <p:txStyles>
    <p:title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hyperlink" Target="https://www.tandfonline.com/doi/abs/10.1080/0144929X.2022.2094831" TargetMode="External"/><Relationship Id="rId3" Type="http://schemas.openxmlformats.org/officeDocument/2006/relationships/hyperlink" Target="https://onlinelibrary.wiley.com/doi/abs/10.1111/jsr.14361" TargetMode="External"/><Relationship Id="rId7" Type="http://schemas.openxmlformats.org/officeDocument/2006/relationships/hyperlink" Target="https://www.tandfonline.com/doi/abs/10.1080/0144929X.2020.1773538" TargetMode="External"/><Relationship Id="rId2" Type="http://schemas.openxmlformats.org/officeDocument/2006/relationships/hyperlink" Target="https://link.springer.com/article/10.1007/s12144-024-05934-5" TargetMode="External"/><Relationship Id="rId1" Type="http://schemas.openxmlformats.org/officeDocument/2006/relationships/slideLayout" Target="../slideLayouts/slideLayout1.xml"/><Relationship Id="rId6" Type="http://schemas.openxmlformats.org/officeDocument/2006/relationships/hyperlink" Target="https://academic.oup.com/sleep/article-abstract/47/3/zsad319/7473438" TargetMode="External"/><Relationship Id="rId5" Type="http://schemas.openxmlformats.org/officeDocument/2006/relationships/hyperlink" Target="https://search.ebscohost.com/login.aspx?direct=true&amp;profile=ehost&amp;scope=site&amp;authtype=crawler&amp;jrnl=0973709X&amp;AN=176820309&amp;h=%2BdHnvAq0dFPwtHKs28XAzi03ctHlaZH1xslEDbqp%2BTgHvQEwh0durFZ5ThMrN6s7m%2B08YtCc6nY64YgQtu4rzA%3D%3D&amp;crl=c" TargetMode="External"/><Relationship Id="rId4" Type="http://schemas.openxmlformats.org/officeDocument/2006/relationships/hyperlink" Target="http://arno.uvt.nl/show.cgi?fid=162050" TargetMode="External"/><Relationship Id="rId9" Type="http://schemas.openxmlformats.org/officeDocument/2006/relationships/hyperlink" Target="https://www.mdpi.com/1424-8220/22/10/3621"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3.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2.xml"/><Relationship Id="rId1" Type="http://schemas.openxmlformats.org/officeDocument/2006/relationships/slideLayout" Target="../slideLayouts/slideLayout11.xml"/><Relationship Id="rId5" Type="http://schemas.openxmlformats.org/officeDocument/2006/relationships/image" Target="../media/image47.jpg"/><Relationship Id="rId4" Type="http://schemas.openxmlformats.org/officeDocument/2006/relationships/image" Target="../media/image46.png"/></Relationships>
</file>

<file path=ppt/slides/_rels/slide26.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8.image"/><Relationship Id="rId7" Type="http://schemas.openxmlformats.org/officeDocument/2006/relationships/image" Target="../media/image52.png"/><Relationship Id="rId2" Type="http://schemas.openxmlformats.org/officeDocument/2006/relationships/notesSlide" Target="../notesSlides/notesSlide13.xml"/><Relationship Id="rId1" Type="http://schemas.openxmlformats.org/officeDocument/2006/relationships/slideLayout" Target="../slideLayouts/slideLayout11.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27.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14.xml"/><Relationship Id="rId1" Type="http://schemas.openxmlformats.org/officeDocument/2006/relationships/slideLayout" Target="../slideLayouts/slideLayout11.xml"/><Relationship Id="rId4" Type="http://schemas.openxmlformats.org/officeDocument/2006/relationships/image" Target="../media/image53.png"/></Relationships>
</file>

<file path=ppt/slides/_rels/slide28.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image"/><Relationship Id="rId7" Type="http://schemas.openxmlformats.org/officeDocument/2006/relationships/image" Target="../media/image58.png"/><Relationship Id="rId2" Type="http://schemas.openxmlformats.org/officeDocument/2006/relationships/notesSlide" Target="../notesSlides/notesSlide15.xml"/><Relationship Id="rId1" Type="http://schemas.openxmlformats.org/officeDocument/2006/relationships/slideLayout" Target="../slideLayouts/slideLayout11.xml"/><Relationship Id="rId6" Type="http://schemas.openxmlformats.org/officeDocument/2006/relationships/image" Target="../media/image57.image"/><Relationship Id="rId5" Type="http://schemas.openxmlformats.org/officeDocument/2006/relationships/image" Target="../media/image56.png"/><Relationship Id="rId4" Type="http://schemas.openxmlformats.org/officeDocument/2006/relationships/image" Target="../media/image55.png"/><Relationship Id="rId9" Type="http://schemas.openxmlformats.org/officeDocument/2006/relationships/image" Target="../media/image60.jpg"/></Relationships>
</file>

<file path=ppt/slides/_rels/slide29.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16.xml"/><Relationship Id="rId1" Type="http://schemas.openxmlformats.org/officeDocument/2006/relationships/slideLayout" Target="../slideLayouts/slideLayout11.xml"/><Relationship Id="rId4" Type="http://schemas.openxmlformats.org/officeDocument/2006/relationships/image" Target="../media/image61.png"/></Relationships>
</file>

<file path=ppt/slides/_rels/slide30.xml.rels><?xml version="1.0" encoding="UTF-8" standalone="yes"?>
<Relationships xmlns="http://schemas.openxmlformats.org/package/2006/relationships"><Relationship Id="rId3" Type="http://schemas.openxmlformats.org/officeDocument/2006/relationships/image" Target="../media/image62.image"/><Relationship Id="rId2" Type="http://schemas.openxmlformats.org/officeDocument/2006/relationships/notesSlide" Target="../notesSlides/notesSlide17.xml"/><Relationship Id="rId1" Type="http://schemas.openxmlformats.org/officeDocument/2006/relationships/slideLayout" Target="../slideLayouts/slideLayout11.xml"/><Relationship Id="rId6" Type="http://schemas.openxmlformats.org/officeDocument/2006/relationships/image" Target="../media/image58.png"/><Relationship Id="rId5" Type="http://schemas.openxmlformats.org/officeDocument/2006/relationships/image" Target="../media/image52.png"/><Relationship Id="rId4" Type="http://schemas.openxmlformats.org/officeDocument/2006/relationships/image" Target="../media/image51.png"/></Relationships>
</file>

<file path=ppt/slides/_rels/slide31.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18.xml"/><Relationship Id="rId1" Type="http://schemas.openxmlformats.org/officeDocument/2006/relationships/slideLayout" Target="../slideLayouts/slideLayout11.xml"/><Relationship Id="rId4" Type="http://schemas.openxmlformats.org/officeDocument/2006/relationships/image" Target="../media/image53.png"/></Relationships>
</file>

<file path=ppt/slides/_rels/slide32.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image" Target="../media/image48.image"/><Relationship Id="rId7" Type="http://schemas.openxmlformats.org/officeDocument/2006/relationships/diagramData" Target="../diagrams/data11.xml"/><Relationship Id="rId2" Type="http://schemas.openxmlformats.org/officeDocument/2006/relationships/notesSlide" Target="../notesSlides/notesSlide19.xml"/><Relationship Id="rId1" Type="http://schemas.openxmlformats.org/officeDocument/2006/relationships/slideLayout" Target="../slideLayouts/slideLayout11.xml"/><Relationship Id="rId6" Type="http://schemas.openxmlformats.org/officeDocument/2006/relationships/image" Target="../media/image58.png"/><Relationship Id="rId11" Type="http://schemas.microsoft.com/office/2007/relationships/diagramDrawing" Target="../diagrams/drawing11.xml"/><Relationship Id="rId5" Type="http://schemas.openxmlformats.org/officeDocument/2006/relationships/image" Target="../media/image53.png"/><Relationship Id="rId10" Type="http://schemas.openxmlformats.org/officeDocument/2006/relationships/diagramColors" Target="../diagrams/colors11.xml"/><Relationship Id="rId4" Type="http://schemas.openxmlformats.org/officeDocument/2006/relationships/image" Target="../media/image63.png"/><Relationship Id="rId9"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20.xml"/><Relationship Id="rId1" Type="http://schemas.openxmlformats.org/officeDocument/2006/relationships/slideLayout" Target="../slideLayouts/slideLayout11.xml"/><Relationship Id="rId6" Type="http://schemas.openxmlformats.org/officeDocument/2006/relationships/image" Target="../media/image58.png"/><Relationship Id="rId5" Type="http://schemas.openxmlformats.org/officeDocument/2006/relationships/image" Target="../media/image64.png"/><Relationship Id="rId4" Type="http://schemas.openxmlformats.org/officeDocument/2006/relationships/image" Target="../media/image45.png"/></Relationships>
</file>

<file path=ppt/slides/_rels/slide34.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image" Target="../media/image48.image"/><Relationship Id="rId7" Type="http://schemas.openxmlformats.org/officeDocument/2006/relationships/image" Target="../media/image51.png"/><Relationship Id="rId2" Type="http://schemas.openxmlformats.org/officeDocument/2006/relationships/notesSlide" Target="../notesSlides/notesSlide21.xml"/><Relationship Id="rId1" Type="http://schemas.openxmlformats.org/officeDocument/2006/relationships/slideLayout" Target="../slideLayouts/slideLayout11.xml"/><Relationship Id="rId6" Type="http://schemas.openxmlformats.org/officeDocument/2006/relationships/image" Target="../media/image52.png"/><Relationship Id="rId5" Type="http://schemas.openxmlformats.org/officeDocument/2006/relationships/image" Target="../media/image66.png"/><Relationship Id="rId4" Type="http://schemas.openxmlformats.org/officeDocument/2006/relationships/image" Target="../media/image65.png"/></Relationships>
</file>

<file path=ppt/slides/_rels/slide3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23.xml"/><Relationship Id="rId1" Type="http://schemas.openxmlformats.org/officeDocument/2006/relationships/slideLayout" Target="../slideLayouts/slideLayout11.xml"/><Relationship Id="rId4" Type="http://schemas.openxmlformats.org/officeDocument/2006/relationships/image" Target="../media/image53.png"/></Relationships>
</file>

<file path=ppt/slides/_rels/slide3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4.xml"/><Relationship Id="rId1" Type="http://schemas.openxmlformats.org/officeDocument/2006/relationships/slideLayout" Target="../slideLayouts/slideLayout11.xml"/><Relationship Id="rId4" Type="http://schemas.openxmlformats.org/officeDocument/2006/relationships/image" Target="../media/image58.png"/></Relationships>
</file>

<file path=ppt/slides/_rels/slide3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5.xml"/><Relationship Id="rId1" Type="http://schemas.openxmlformats.org/officeDocument/2006/relationships/slideLayout" Target="../slideLayouts/slideLayout11.xml"/><Relationship Id="rId6" Type="http://schemas.openxmlformats.org/officeDocument/2006/relationships/image" Target="../media/image70.jpg"/><Relationship Id="rId5" Type="http://schemas.openxmlformats.org/officeDocument/2006/relationships/image" Target="../media/image58.png"/><Relationship Id="rId4" Type="http://schemas.openxmlformats.org/officeDocument/2006/relationships/image" Target="../media/image69.png"/></Relationships>
</file>

<file path=ppt/slides/_rels/slide39.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26.xml"/><Relationship Id="rId1" Type="http://schemas.openxmlformats.org/officeDocument/2006/relationships/slideLayout" Target="../slideLayouts/slideLayout11.xml"/><Relationship Id="rId6" Type="http://schemas.openxmlformats.org/officeDocument/2006/relationships/image" Target="../media/image71.jpg"/><Relationship Id="rId5" Type="http://schemas.openxmlformats.org/officeDocument/2006/relationships/image" Target="../media/image59.png"/><Relationship Id="rId4" Type="http://schemas.openxmlformats.org/officeDocument/2006/relationships/image" Target="../media/image58.png"/></Relationships>
</file>

<file path=ppt/slides/_rels/slide40.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27.xml"/><Relationship Id="rId1" Type="http://schemas.openxmlformats.org/officeDocument/2006/relationships/slideLayout" Target="../slideLayouts/slideLayout11.xml"/><Relationship Id="rId4" Type="http://schemas.openxmlformats.org/officeDocument/2006/relationships/image" Target="../media/image53.png"/></Relationships>
</file>

<file path=ppt/slides/_rels/slide41.xml.rels><?xml version="1.0" encoding="UTF-8" standalone="yes"?>
<Relationships xmlns="http://schemas.openxmlformats.org/package/2006/relationships"><Relationship Id="rId3" Type="http://schemas.openxmlformats.org/officeDocument/2006/relationships/image" Target="../media/image48.image"/><Relationship Id="rId2" Type="http://schemas.openxmlformats.org/officeDocument/2006/relationships/notesSlide" Target="../notesSlides/notesSlide28.xml"/><Relationship Id="rId1" Type="http://schemas.openxmlformats.org/officeDocument/2006/relationships/slideLayout" Target="../slideLayouts/slideLayout11.xml"/><Relationship Id="rId6" Type="http://schemas.openxmlformats.org/officeDocument/2006/relationships/image" Target="../media/image58.png"/><Relationship Id="rId5" Type="http://schemas.openxmlformats.org/officeDocument/2006/relationships/image" Target="../media/image51.png"/><Relationship Id="rId4" Type="http://schemas.openxmlformats.org/officeDocument/2006/relationships/image" Target="../media/image55.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31.xml"/><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2.xml"/><Relationship Id="rId1" Type="http://schemas.openxmlformats.org/officeDocument/2006/relationships/slideLayout" Target="../slideLayouts/slideLayout1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3.xml"/><Relationship Id="rId1" Type="http://schemas.openxmlformats.org/officeDocument/2006/relationships/slideLayout" Target="../slideLayouts/slideLayout18.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4.xml"/><Relationship Id="rId1" Type="http://schemas.openxmlformats.org/officeDocument/2006/relationships/slideLayout" Target="../slideLayouts/slideLayout18.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8.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73.png"/><Relationship Id="rId7" Type="http://schemas.openxmlformats.org/officeDocument/2006/relationships/diagramColors" Target="../diagrams/colors15.xml"/><Relationship Id="rId2" Type="http://schemas.openxmlformats.org/officeDocument/2006/relationships/notesSlide" Target="../notesSlides/notesSlide35.xml"/><Relationship Id="rId1" Type="http://schemas.openxmlformats.org/officeDocument/2006/relationships/slideLayout" Target="../slideLayouts/slideLayout1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49.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82.png"/><Relationship Id="rId7" Type="http://schemas.openxmlformats.org/officeDocument/2006/relationships/diagramColors" Target="../diagrams/colors16.xml"/><Relationship Id="rId2" Type="http://schemas.openxmlformats.org/officeDocument/2006/relationships/notesSlide" Target="../notesSlides/notesSlide36.xml"/><Relationship Id="rId1" Type="http://schemas.openxmlformats.org/officeDocument/2006/relationships/slideLayout" Target="../slideLayouts/slideLayout1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7.xml"/><Relationship Id="rId1" Type="http://schemas.openxmlformats.org/officeDocument/2006/relationships/slideLayout" Target="../slideLayouts/slideLayout13.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51.xml.rels><?xml version="1.0" encoding="UTF-8" standalone="yes"?>
<Relationships xmlns="http://schemas.openxmlformats.org/package/2006/relationships"><Relationship Id="rId3" Type="http://schemas.openxmlformats.org/officeDocument/2006/relationships/image" Target="../media/image91.jp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9.xml"/><Relationship Id="rId1" Type="http://schemas.openxmlformats.org/officeDocument/2006/relationships/slideLayout" Target="../slideLayouts/slideLayout1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40.xml"/><Relationship Id="rId1" Type="http://schemas.openxmlformats.org/officeDocument/2006/relationships/slideLayout" Target="../slideLayouts/slideLayout16.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41.xml"/><Relationship Id="rId1" Type="http://schemas.openxmlformats.org/officeDocument/2006/relationships/slideLayout" Target="../slideLayouts/slideLayout18.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18.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E68AA21C-DC3C-4A40-8EC5-3EB07113F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B791C72F-031B-4D7D-AA33-033618D4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rgbClr val="3A4D37">
              <a:alpha val="9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198423" y="220592"/>
            <a:ext cx="5570961" cy="3205640"/>
          </a:xfrm>
        </p:spPr>
        <p:txBody>
          <a:bodyPr>
            <a:normAutofit/>
          </a:bodyPr>
          <a:lstStyle/>
          <a:p>
            <a:pPr algn="ctr">
              <a:lnSpc>
                <a:spcPct val="90000"/>
              </a:lnSpc>
            </a:pPr>
            <a:r>
              <a:rPr lang="en-GB" sz="3600" dirty="0">
                <a:solidFill>
                  <a:srgbClr val="FEFFFF"/>
                </a:solidFill>
              </a:rPr>
              <a:t>Digital Sleep Hygiene Intervention for Young Adults (18-25) With Late-Night Smartphone Use in the UK</a:t>
            </a:r>
            <a:endParaRPr lang="en-US" sz="3600" dirty="0">
              <a:solidFill>
                <a:srgbClr val="FEFFFF"/>
              </a:solidFill>
            </a:endParaRPr>
          </a:p>
        </p:txBody>
      </p:sp>
      <p:pic>
        <p:nvPicPr>
          <p:cNvPr id="2052" name="Picture 4" descr="Why You Should Stop Sleeping With Your Cell Phone">
            <a:extLst>
              <a:ext uri="{FF2B5EF4-FFF2-40B4-BE49-F238E27FC236}">
                <a16:creationId xmlns:a16="http://schemas.microsoft.com/office/drawing/2014/main" id="{085DA370-6783-8679-C404-CA351EE3E0F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t="15451" r="1" b="1"/>
          <a:stretch>
            <a:fillRect/>
          </a:stretch>
        </p:blipFill>
        <p:spPr bwMode="auto">
          <a:xfrm>
            <a:off x="6111242" y="-5534"/>
            <a:ext cx="6080758" cy="343176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Nearly four in 10 university students addicted to smartphones ...">
            <a:extLst>
              <a:ext uri="{FF2B5EF4-FFF2-40B4-BE49-F238E27FC236}">
                <a16:creationId xmlns:a16="http://schemas.microsoft.com/office/drawing/2014/main" id="{A90B8D36-2F66-A6B6-C247-80BB8CE649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939" r="-1" b="-1"/>
          <a:stretch>
            <a:fillRect/>
          </a:stretch>
        </p:blipFill>
        <p:spPr bwMode="auto">
          <a:xfrm>
            <a:off x="6111242" y="3426232"/>
            <a:ext cx="6080758" cy="3431768"/>
          </a:xfrm>
          <a:prstGeom prst="rect">
            <a:avLst/>
          </a:prstGeom>
          <a:noFill/>
          <a:extLst>
            <a:ext uri="{909E8E84-426E-40DD-AFC4-6F175D3DCCD1}">
              <a14:hiddenFill xmlns:a14="http://schemas.microsoft.com/office/drawing/2010/main">
                <a:solidFill>
                  <a:srgbClr val="FFFFFF"/>
                </a:solidFill>
              </a14:hiddenFill>
            </a:ext>
          </a:extLst>
        </p:spPr>
      </p:pic>
      <p:cxnSp>
        <p:nvCxnSpPr>
          <p:cNvPr id="2061" name="Straight Connector 2060">
            <a:extLst>
              <a:ext uri="{FF2B5EF4-FFF2-40B4-BE49-F238E27FC236}">
                <a16:creationId xmlns:a16="http://schemas.microsoft.com/office/drawing/2014/main" id="{D9EB351F-BDE2-4750-B4AE-DA79C9CE99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1241" y="3426233"/>
            <a:ext cx="6080759" cy="0"/>
          </a:xfrm>
          <a:prstGeom prst="line">
            <a:avLst/>
          </a:prstGeom>
          <a:ln w="50800">
            <a:solidFill>
              <a:srgbClr val="3A4D37"/>
            </a:solidFill>
          </a:ln>
        </p:spPr>
        <p:style>
          <a:lnRef idx="1">
            <a:schemeClr val="accent1"/>
          </a:lnRef>
          <a:fillRef idx="0">
            <a:schemeClr val="accent1"/>
          </a:fillRef>
          <a:effectRef idx="0">
            <a:schemeClr val="accent1"/>
          </a:effectRef>
          <a:fontRef idx="minor">
            <a:schemeClr val="tx1"/>
          </a:fontRef>
        </p:style>
      </p:cxnSp>
      <p:sp>
        <p:nvSpPr>
          <p:cNvPr id="2063" name="Freeform 27">
            <a:extLst>
              <a:ext uri="{FF2B5EF4-FFF2-40B4-BE49-F238E27FC236}">
                <a16:creationId xmlns:a16="http://schemas.microsoft.com/office/drawing/2014/main" id="{2B17793C-4D60-4F36-9747-648F5805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5" name="TextBox 4">
            <a:extLst>
              <a:ext uri="{FF2B5EF4-FFF2-40B4-BE49-F238E27FC236}">
                <a16:creationId xmlns:a16="http://schemas.microsoft.com/office/drawing/2014/main" id="{E3CB0A37-2475-8A07-6667-F5005DF6A67F}"/>
              </a:ext>
            </a:extLst>
          </p:cNvPr>
          <p:cNvSpPr txBox="1"/>
          <p:nvPr/>
        </p:nvSpPr>
        <p:spPr>
          <a:xfrm>
            <a:off x="493057" y="3941788"/>
            <a:ext cx="5378823" cy="1754326"/>
          </a:xfrm>
          <a:prstGeom prst="rect">
            <a:avLst/>
          </a:prstGeom>
          <a:no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Student name: </a:t>
            </a:r>
            <a:r>
              <a:rPr lang="en-GB" dirty="0">
                <a:solidFill>
                  <a:schemeClr val="bg1"/>
                </a:solidFill>
                <a:latin typeface="Arial" panose="020B0604020202020204" pitchFamily="34" charset="0"/>
                <a:cs typeface="Arial" panose="020B0604020202020204" pitchFamily="34" charset="0"/>
              </a:rPr>
              <a:t>Kirtan Limbachiya (2431312), Urvesh Rathod (2431315), Akash Baria (2428541), Ajay Mayani (2434363)</a:t>
            </a:r>
          </a:p>
          <a:p>
            <a:endParaRPr lang="en-GB" b="1" dirty="0">
              <a:solidFill>
                <a:schemeClr val="bg1"/>
              </a:solidFill>
              <a:latin typeface="Arial" panose="020B0604020202020204" pitchFamily="34" charset="0"/>
              <a:cs typeface="Arial" panose="020B0604020202020204" pitchFamily="34" charset="0"/>
            </a:endParaRPr>
          </a:p>
          <a:p>
            <a:endParaRPr lang="en-IN" dirty="0">
              <a:solidFill>
                <a:schemeClr val="bg1"/>
              </a:solidFill>
            </a:endParaRPr>
          </a:p>
          <a:p>
            <a:endParaRPr lang="en-IN" dirty="0">
              <a:solidFill>
                <a:schemeClr val="bg1"/>
              </a:solidFill>
            </a:endParaRPr>
          </a:p>
        </p:txBody>
      </p:sp>
      <p:sp>
        <p:nvSpPr>
          <p:cNvPr id="6" name="TextBox 5">
            <a:extLst>
              <a:ext uri="{FF2B5EF4-FFF2-40B4-BE49-F238E27FC236}">
                <a16:creationId xmlns:a16="http://schemas.microsoft.com/office/drawing/2014/main" id="{449913EA-6533-4344-7B14-32675C133676}"/>
              </a:ext>
            </a:extLst>
          </p:cNvPr>
          <p:cNvSpPr txBox="1"/>
          <p:nvPr/>
        </p:nvSpPr>
        <p:spPr>
          <a:xfrm>
            <a:off x="493058" y="5142116"/>
            <a:ext cx="5271247" cy="1200329"/>
          </a:xfrm>
          <a:prstGeom prst="rect">
            <a:avLst/>
          </a:prstGeom>
          <a:no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Module Name: </a:t>
            </a:r>
            <a:r>
              <a:rPr lang="en-US" dirty="0">
                <a:solidFill>
                  <a:schemeClr val="bg1"/>
                </a:solidFill>
              </a:rPr>
              <a:t>Population Health and Digital Health Promotion (LCHS7009)</a:t>
            </a:r>
            <a:endParaRPr lang="en-GB" b="1" dirty="0">
              <a:solidFill>
                <a:schemeClr val="bg1"/>
              </a:solidFill>
              <a:latin typeface="Arial" panose="020B0604020202020204" pitchFamily="34" charset="0"/>
              <a:cs typeface="Arial" panose="020B0604020202020204" pitchFamily="34" charset="0"/>
            </a:endParaRPr>
          </a:p>
          <a:p>
            <a:endParaRPr lang="en-IN" dirty="0">
              <a:solidFill>
                <a:schemeClr val="bg1"/>
              </a:solidFill>
            </a:endParaRPr>
          </a:p>
          <a:p>
            <a:endParaRPr lang="en-IN" dirty="0">
              <a:solidFill>
                <a:schemeClr val="bg1"/>
              </a:solidFill>
            </a:endParaRPr>
          </a:p>
        </p:txBody>
      </p:sp>
      <p:sp>
        <p:nvSpPr>
          <p:cNvPr id="7" name="TextBox 6">
            <a:extLst>
              <a:ext uri="{FF2B5EF4-FFF2-40B4-BE49-F238E27FC236}">
                <a16:creationId xmlns:a16="http://schemas.microsoft.com/office/drawing/2014/main" id="{6887354F-45A1-D56A-B84E-917FC2E1B98B}"/>
              </a:ext>
            </a:extLst>
          </p:cNvPr>
          <p:cNvSpPr txBox="1"/>
          <p:nvPr/>
        </p:nvSpPr>
        <p:spPr>
          <a:xfrm>
            <a:off x="493057" y="6048487"/>
            <a:ext cx="5750292" cy="646331"/>
          </a:xfrm>
          <a:prstGeom prst="rect">
            <a:avLst/>
          </a:prstGeom>
          <a:noFill/>
        </p:spPr>
        <p:txBody>
          <a:bodyPr wrap="none" rtlCol="0">
            <a:spAutoFit/>
          </a:bodyPr>
          <a:lstStyle/>
          <a:p>
            <a:r>
              <a:rPr lang="en-US" b="1" dirty="0">
                <a:solidFill>
                  <a:schemeClr val="bg1"/>
                </a:solidFill>
              </a:rPr>
              <a:t>Program Name: </a:t>
            </a:r>
            <a:r>
              <a:rPr lang="en-US" dirty="0">
                <a:solidFill>
                  <a:schemeClr val="bg1"/>
                </a:solidFill>
              </a:rPr>
              <a:t>M.Sc. Public</a:t>
            </a:r>
            <a:r>
              <a:rPr lang="en-US" dirty="0">
                <a:solidFill>
                  <a:srgbClr val="2DA0F1"/>
                </a:solidFill>
              </a:rPr>
              <a:t> </a:t>
            </a:r>
            <a:r>
              <a:rPr lang="en-US" dirty="0">
                <a:solidFill>
                  <a:schemeClr val="bg1"/>
                </a:solidFill>
              </a:rPr>
              <a:t>Health and Social Care </a:t>
            </a:r>
          </a:p>
          <a:p>
            <a:r>
              <a:rPr lang="en-US" dirty="0">
                <a:solidFill>
                  <a:schemeClr val="bg1"/>
                </a:solidFill>
              </a:rPr>
              <a:t>in Practice</a:t>
            </a:r>
            <a:endParaRPr lang="en-IN" dirty="0">
              <a:solidFill>
                <a:schemeClr val="bg1"/>
              </a:solidFill>
            </a:endParaRPr>
          </a:p>
        </p:txBody>
      </p:sp>
      <p:cxnSp>
        <p:nvCxnSpPr>
          <p:cNvPr id="9" name="Straight Connector 8">
            <a:extLst>
              <a:ext uri="{FF2B5EF4-FFF2-40B4-BE49-F238E27FC236}">
                <a16:creationId xmlns:a16="http://schemas.microsoft.com/office/drawing/2014/main" id="{295DF115-2DEB-6657-C9C7-F34365F43DBA}"/>
              </a:ext>
            </a:extLst>
          </p:cNvPr>
          <p:cNvCxnSpPr/>
          <p:nvPr/>
        </p:nvCxnSpPr>
        <p:spPr>
          <a:xfrm>
            <a:off x="198423" y="3648635"/>
            <a:ext cx="567345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3262980-E907-4930-9E6E-3DC2025C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4F32F-A8C4-A4DA-9C8B-2BA371B199CC}"/>
              </a:ext>
            </a:extLst>
          </p:cNvPr>
          <p:cNvSpPr>
            <a:spLocks noGrp="1"/>
          </p:cNvSpPr>
          <p:nvPr>
            <p:ph type="title"/>
          </p:nvPr>
        </p:nvSpPr>
        <p:spPr>
          <a:xfrm>
            <a:off x="649224" y="645106"/>
            <a:ext cx="3650279" cy="1259894"/>
          </a:xfrm>
        </p:spPr>
        <p:txBody>
          <a:bodyPr>
            <a:normAutofit/>
          </a:bodyPr>
          <a:lstStyle/>
          <a:p>
            <a:r>
              <a:rPr lang="en-GB" dirty="0">
                <a:solidFill>
                  <a:srgbClr val="3F4254"/>
                </a:solidFill>
              </a:rPr>
              <a:t>AIM</a:t>
            </a:r>
          </a:p>
        </p:txBody>
      </p:sp>
      <p:sp>
        <p:nvSpPr>
          <p:cNvPr id="3081" name="Rectangle 3080">
            <a:extLst>
              <a:ext uri="{FF2B5EF4-FFF2-40B4-BE49-F238E27FC236}">
                <a16:creationId xmlns:a16="http://schemas.microsoft.com/office/drawing/2014/main" id="{AFD53EBD-B361-45AD-8ABF-9270B20B4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3F425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B7343F4-C500-CD8B-A40F-E671F9C6C7C6}"/>
              </a:ext>
            </a:extLst>
          </p:cNvPr>
          <p:cNvSpPr>
            <a:spLocks noGrp="1"/>
          </p:cNvSpPr>
          <p:nvPr>
            <p:ph idx="1"/>
          </p:nvPr>
        </p:nvSpPr>
        <p:spPr>
          <a:xfrm>
            <a:off x="182880" y="1507958"/>
            <a:ext cx="4116623" cy="4548517"/>
          </a:xfrm>
        </p:spPr>
        <p:txBody>
          <a:bodyPr>
            <a:normAutofit/>
          </a:bodyPr>
          <a:lstStyle/>
          <a:p>
            <a:pPr algn="just">
              <a:buClr>
                <a:srgbClr val="5599E7"/>
              </a:buClr>
            </a:pPr>
            <a:r>
              <a:rPr lang="en-GB" sz="2000" dirty="0"/>
              <a:t>To improve sleep hygiene among young adults by reducing late-night smartphone use through real-time AI-driven nudges, habit-tracking, and personalised behaviour change prompts.</a:t>
            </a:r>
          </a:p>
          <a:p>
            <a:pPr algn="just">
              <a:buClr>
                <a:srgbClr val="5599E7"/>
              </a:buClr>
            </a:pPr>
            <a:r>
              <a:rPr lang="en-GB" sz="2000" b="1" dirty="0"/>
              <a:t>Target Group:</a:t>
            </a:r>
            <a:r>
              <a:rPr lang="en-GB" sz="2000" dirty="0"/>
              <a:t> University students and young professionals (18–25 years)</a:t>
            </a:r>
          </a:p>
          <a:p>
            <a:pPr marL="0" indent="0" algn="just">
              <a:buClr>
                <a:srgbClr val="5599E7"/>
              </a:buClr>
              <a:buNone/>
            </a:pPr>
            <a:endParaRPr lang="en-GB" sz="2000" dirty="0"/>
          </a:p>
        </p:txBody>
      </p:sp>
      <p:sp>
        <p:nvSpPr>
          <p:cNvPr id="3083" name="Freeform 11">
            <a:extLst>
              <a:ext uri="{FF2B5EF4-FFF2-40B4-BE49-F238E27FC236}">
                <a16:creationId xmlns:a16="http://schemas.microsoft.com/office/drawing/2014/main" id="{DA1A4CE7-6399-4B37-ACE2-CFC4B4077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 person writing on a notebook&#10;&#10;AI-generated content may be incorrect.">
            <a:extLst>
              <a:ext uri="{FF2B5EF4-FFF2-40B4-BE49-F238E27FC236}">
                <a16:creationId xmlns:a16="http://schemas.microsoft.com/office/drawing/2014/main" id="{6D2C441F-8995-FD54-A124-754970FC30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385" r="15136"/>
          <a:stretch>
            <a:fillRect/>
          </a:stretch>
        </p:blipFill>
        <p:spPr bwMode="auto">
          <a:xfrm>
            <a:off x="4619543" y="10"/>
            <a:ext cx="7572457" cy="61922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563F733-DFCA-01EF-BD11-CACEC019DBDD}"/>
              </a:ext>
            </a:extLst>
          </p:cNvPr>
          <p:cNvSpPr txBox="1"/>
          <p:nvPr/>
        </p:nvSpPr>
        <p:spPr>
          <a:xfrm>
            <a:off x="6543283" y="6338086"/>
            <a:ext cx="3724976" cy="369332"/>
          </a:xfrm>
          <a:prstGeom prst="rect">
            <a:avLst/>
          </a:prstGeom>
          <a:noFill/>
        </p:spPr>
        <p:txBody>
          <a:bodyPr wrap="square" rtlCol="0">
            <a:spAutoFit/>
          </a:bodyPr>
          <a:lstStyle/>
          <a:p>
            <a:r>
              <a:rPr lang="en-GB" dirty="0"/>
              <a:t>(Source: </a:t>
            </a:r>
            <a:r>
              <a:rPr lang="en-GB" dirty="0" err="1"/>
              <a:t>PsychologyToday</a:t>
            </a:r>
            <a:r>
              <a:rPr lang="en-GB" dirty="0"/>
              <a:t>, 2024)</a:t>
            </a:r>
          </a:p>
        </p:txBody>
      </p:sp>
      <p:sp>
        <p:nvSpPr>
          <p:cNvPr id="5" name="TextBox 4">
            <a:extLst>
              <a:ext uri="{FF2B5EF4-FFF2-40B4-BE49-F238E27FC236}">
                <a16:creationId xmlns:a16="http://schemas.microsoft.com/office/drawing/2014/main" id="{05B5FB70-9F7D-09B7-E02A-B73B9D9B4268}"/>
              </a:ext>
            </a:extLst>
          </p:cNvPr>
          <p:cNvSpPr txBox="1"/>
          <p:nvPr/>
        </p:nvSpPr>
        <p:spPr>
          <a:xfrm>
            <a:off x="1022390" y="6135292"/>
            <a:ext cx="4467954" cy="307777"/>
          </a:xfrm>
          <a:prstGeom prst="rect">
            <a:avLst/>
          </a:prstGeom>
          <a:noFill/>
        </p:spPr>
        <p:txBody>
          <a:bodyPr wrap="square" rtlCol="0">
            <a:spAutoFit/>
          </a:bodyPr>
          <a:lstStyle/>
          <a:p>
            <a:r>
              <a:rPr lang="en-US" sz="1400" dirty="0"/>
              <a:t>Kirtan Ashokkumar Limbachiya (2431312)</a:t>
            </a:r>
            <a:endParaRPr lang="en-IN" sz="1400" dirty="0"/>
          </a:p>
        </p:txBody>
      </p:sp>
    </p:spTree>
    <p:extLst>
      <p:ext uri="{BB962C8B-B14F-4D97-AF65-F5344CB8AC3E}">
        <p14:creationId xmlns:p14="http://schemas.microsoft.com/office/powerpoint/2010/main" val="3877477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B8F68-74BA-36B2-9F61-552190B2A2A6}"/>
              </a:ext>
            </a:extLst>
          </p:cNvPr>
          <p:cNvSpPr>
            <a:spLocks noGrp="1"/>
          </p:cNvSpPr>
          <p:nvPr>
            <p:ph type="title"/>
          </p:nvPr>
        </p:nvSpPr>
        <p:spPr>
          <a:xfrm>
            <a:off x="1640156" y="330196"/>
            <a:ext cx="8911687" cy="910776"/>
          </a:xfrm>
        </p:spPr>
        <p:txBody>
          <a:bodyPr>
            <a:normAutofit/>
          </a:bodyPr>
          <a:lstStyle/>
          <a:p>
            <a:pPr algn="ctr"/>
            <a:r>
              <a:rPr lang="en-GB" sz="4000" dirty="0"/>
              <a:t>Activity</a:t>
            </a:r>
          </a:p>
        </p:txBody>
      </p:sp>
      <p:sp>
        <p:nvSpPr>
          <p:cNvPr id="3" name="Content Placeholder 2">
            <a:extLst>
              <a:ext uri="{FF2B5EF4-FFF2-40B4-BE49-F238E27FC236}">
                <a16:creationId xmlns:a16="http://schemas.microsoft.com/office/drawing/2014/main" id="{5C78A9AF-226D-90D9-DCDF-971351C049A8}"/>
              </a:ext>
            </a:extLst>
          </p:cNvPr>
          <p:cNvSpPr>
            <a:spLocks noGrp="1"/>
          </p:cNvSpPr>
          <p:nvPr>
            <p:ph idx="1"/>
          </p:nvPr>
        </p:nvSpPr>
        <p:spPr>
          <a:xfrm>
            <a:off x="930729" y="1534886"/>
            <a:ext cx="11038114" cy="4992918"/>
          </a:xfrm>
        </p:spPr>
        <p:txBody>
          <a:bodyPr>
            <a:normAutofit fontScale="92500" lnSpcReduction="10000"/>
          </a:bodyPr>
          <a:lstStyle/>
          <a:p>
            <a:pPr marL="0" indent="0" algn="just">
              <a:buNone/>
            </a:pPr>
            <a:r>
              <a:rPr lang="en-GB" sz="2000" b="1" dirty="0">
                <a:solidFill>
                  <a:schemeClr val="tx1"/>
                </a:solidFill>
                <a:highlight>
                  <a:srgbClr val="FFFF00"/>
                </a:highlight>
              </a:rPr>
              <a:t>Activity Content</a:t>
            </a:r>
          </a:p>
          <a:p>
            <a:pPr marL="0" indent="0" algn="just">
              <a:buNone/>
            </a:pPr>
            <a:r>
              <a:rPr lang="en-GB" sz="2000" b="1" dirty="0">
                <a:solidFill>
                  <a:schemeClr val="tx1"/>
                </a:solidFill>
              </a:rPr>
              <a:t>1. Baseline Sleep and Smartphone Assessment: </a:t>
            </a:r>
            <a:r>
              <a:rPr lang="en-GB" sz="2000" dirty="0">
                <a:solidFill>
                  <a:schemeClr val="tx1"/>
                </a:solidFill>
              </a:rPr>
              <a:t>Participants sync their phone’s screen-time logs + complete a sleep questionnaire.</a:t>
            </a:r>
          </a:p>
          <a:p>
            <a:pPr marL="0" indent="0" algn="just">
              <a:buNone/>
            </a:pPr>
            <a:r>
              <a:rPr lang="en-GB" sz="2000" b="1" dirty="0">
                <a:solidFill>
                  <a:schemeClr val="tx1"/>
                </a:solidFill>
              </a:rPr>
              <a:t>2. AI-Based Sleep Tracking: </a:t>
            </a:r>
            <a:r>
              <a:rPr lang="en-GB" sz="2000" dirty="0">
                <a:solidFill>
                  <a:schemeClr val="tx1"/>
                </a:solidFill>
              </a:rPr>
              <a:t>The app monitors sleep patterns, bedtimes, duration, and night awakenings.</a:t>
            </a:r>
          </a:p>
          <a:p>
            <a:pPr marL="0" indent="0" algn="just">
              <a:buNone/>
            </a:pPr>
            <a:r>
              <a:rPr lang="en-GB" sz="2000" b="1" dirty="0">
                <a:solidFill>
                  <a:schemeClr val="tx1"/>
                </a:solidFill>
              </a:rPr>
              <a:t>3. Blue-Light &amp; Behaviour Nudges</a:t>
            </a:r>
          </a:p>
          <a:p>
            <a:pPr algn="just"/>
            <a:r>
              <a:rPr lang="en-GB" sz="2000" dirty="0">
                <a:solidFill>
                  <a:schemeClr val="tx1"/>
                </a:solidFill>
              </a:rPr>
              <a:t>Push notifications reminding users to wind down</a:t>
            </a:r>
          </a:p>
          <a:p>
            <a:pPr algn="just"/>
            <a:r>
              <a:rPr lang="en-GB" sz="2000" dirty="0">
                <a:solidFill>
                  <a:schemeClr val="tx1"/>
                </a:solidFill>
              </a:rPr>
              <a:t>Prompts to activate blue-light filters</a:t>
            </a:r>
          </a:p>
          <a:p>
            <a:pPr algn="just"/>
            <a:r>
              <a:rPr lang="en-GB" sz="2000" dirty="0">
                <a:solidFill>
                  <a:schemeClr val="tx1"/>
                </a:solidFill>
              </a:rPr>
              <a:t>Gentle “digital cut-off time” reminders</a:t>
            </a:r>
          </a:p>
          <a:p>
            <a:pPr algn="just"/>
            <a:r>
              <a:rPr lang="en-GB" sz="2000" dirty="0">
                <a:solidFill>
                  <a:schemeClr val="tx1"/>
                </a:solidFill>
              </a:rPr>
              <a:t>Suggestions for alternative pre-sleep routines</a:t>
            </a:r>
          </a:p>
          <a:p>
            <a:pPr marL="0" indent="0" algn="just">
              <a:buNone/>
            </a:pPr>
            <a:r>
              <a:rPr lang="en-GB" sz="2000" b="1" dirty="0">
                <a:solidFill>
                  <a:schemeClr val="tx1"/>
                </a:solidFill>
              </a:rPr>
              <a:t>4. Weekly Feedback Reports: </a:t>
            </a:r>
            <a:r>
              <a:rPr lang="en-GB" sz="2000" dirty="0">
                <a:solidFill>
                  <a:schemeClr val="tx1"/>
                </a:solidFill>
              </a:rPr>
              <a:t>Visual summaries + recommendations, gamified improvement badges.</a:t>
            </a:r>
          </a:p>
          <a:p>
            <a:pPr marL="0" indent="0" algn="just">
              <a:buNone/>
            </a:pPr>
            <a:r>
              <a:rPr lang="en-GB" sz="2000" b="1" dirty="0">
                <a:solidFill>
                  <a:schemeClr val="tx1"/>
                </a:solidFill>
              </a:rPr>
              <a:t>5. Peer Challenge: </a:t>
            </a:r>
            <a:r>
              <a:rPr lang="en-GB" sz="2000" dirty="0">
                <a:solidFill>
                  <a:schemeClr val="tx1"/>
                </a:solidFill>
              </a:rPr>
              <a:t>Friendly competition to maintain healthy nighttime digital routines.</a:t>
            </a:r>
          </a:p>
          <a:p>
            <a:pPr marL="0" indent="0" algn="just">
              <a:buNone/>
            </a:pPr>
            <a:endParaRPr lang="en-GB" sz="2000" dirty="0">
              <a:solidFill>
                <a:schemeClr val="tx1"/>
              </a:solidFill>
            </a:endParaRPr>
          </a:p>
        </p:txBody>
      </p:sp>
    </p:spTree>
    <p:extLst>
      <p:ext uri="{BB962C8B-B14F-4D97-AF65-F5344CB8AC3E}">
        <p14:creationId xmlns:p14="http://schemas.microsoft.com/office/powerpoint/2010/main" val="1972383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B5D27D0B-B236-43E0-84ED-24198D786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3A65C4-9A29-8728-E16D-6149FF630254}"/>
              </a:ext>
            </a:extLst>
          </p:cNvPr>
          <p:cNvSpPr>
            <a:spLocks noGrp="1"/>
          </p:cNvSpPr>
          <p:nvPr>
            <p:ph type="title"/>
          </p:nvPr>
        </p:nvSpPr>
        <p:spPr>
          <a:xfrm>
            <a:off x="649224" y="645106"/>
            <a:ext cx="5122652" cy="1259894"/>
          </a:xfrm>
        </p:spPr>
        <p:txBody>
          <a:bodyPr>
            <a:normAutofit/>
          </a:bodyPr>
          <a:lstStyle/>
          <a:p>
            <a:r>
              <a:rPr lang="en-GB">
                <a:solidFill>
                  <a:srgbClr val="857562"/>
                </a:solidFill>
              </a:rPr>
              <a:t>Introduction</a:t>
            </a:r>
          </a:p>
        </p:txBody>
      </p:sp>
      <p:sp>
        <p:nvSpPr>
          <p:cNvPr id="4105" name="Rectangle 4104">
            <a:extLst>
              <a:ext uri="{FF2B5EF4-FFF2-40B4-BE49-F238E27FC236}">
                <a16:creationId xmlns:a16="http://schemas.microsoft.com/office/drawing/2014/main" id="{AC47E887-C87E-4D8A-9840-6D0718819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85756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1FCB4CD-1130-5CB2-7286-A9C3034EC035}"/>
              </a:ext>
            </a:extLst>
          </p:cNvPr>
          <p:cNvSpPr>
            <a:spLocks noGrp="1"/>
          </p:cNvSpPr>
          <p:nvPr>
            <p:ph idx="1"/>
          </p:nvPr>
        </p:nvSpPr>
        <p:spPr>
          <a:xfrm>
            <a:off x="182880" y="1616530"/>
            <a:ext cx="5588997" cy="4276324"/>
          </a:xfrm>
        </p:spPr>
        <p:txBody>
          <a:bodyPr>
            <a:normAutofit fontScale="92500"/>
          </a:bodyPr>
          <a:lstStyle/>
          <a:p>
            <a:pPr algn="just">
              <a:buClr>
                <a:srgbClr val="E3B47C"/>
              </a:buClr>
            </a:pPr>
            <a:r>
              <a:rPr lang="en-GB" sz="2400" dirty="0">
                <a:solidFill>
                  <a:schemeClr val="tx1"/>
                </a:solidFill>
              </a:rPr>
              <a:t>Sleep hygiene refers to the daily habits, behaviours, and environmental factors that support healthy, restorative sleep. Poor sleep hygiene, such as late-night smartphone use, irregular bedtimes, and exposure to blue light, can disrupt the body’s natural circadian rhythm. Strengthening sleep hygiene is essential for improving overall well-being, cognitive performance, and mental health, especially in young adults (</a:t>
            </a:r>
            <a:r>
              <a:rPr lang="en-GB" sz="2400" dirty="0" err="1">
                <a:solidFill>
                  <a:schemeClr val="tx1"/>
                </a:solidFill>
              </a:rPr>
              <a:t>Furihata</a:t>
            </a:r>
            <a:r>
              <a:rPr lang="en-GB" sz="2400" dirty="0">
                <a:solidFill>
                  <a:schemeClr val="tx1"/>
                </a:solidFill>
              </a:rPr>
              <a:t> et al, 2025).</a:t>
            </a:r>
          </a:p>
          <a:p>
            <a:pPr marL="0" indent="0" algn="just">
              <a:buClr>
                <a:srgbClr val="E3B47C"/>
              </a:buClr>
              <a:buNone/>
            </a:pPr>
            <a:endParaRPr lang="en-GB" sz="2400" dirty="0">
              <a:solidFill>
                <a:schemeClr val="tx1"/>
              </a:solidFill>
            </a:endParaRPr>
          </a:p>
        </p:txBody>
      </p:sp>
      <p:pic>
        <p:nvPicPr>
          <p:cNvPr id="4098" name="Picture 2" descr="Essential Sleep Hygiene Tips">
            <a:extLst>
              <a:ext uri="{FF2B5EF4-FFF2-40B4-BE49-F238E27FC236}">
                <a16:creationId xmlns:a16="http://schemas.microsoft.com/office/drawing/2014/main" id="{11667DB4-0BE6-863D-6407-362333E05E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181" r="4627" b="-1"/>
          <a:stretch>
            <a:fillRect/>
          </a:stretch>
        </p:blipFill>
        <p:spPr bwMode="auto">
          <a:xfrm>
            <a:off x="6091916" y="645106"/>
            <a:ext cx="5451627" cy="5247747"/>
          </a:xfrm>
          <a:prstGeom prst="rect">
            <a:avLst/>
          </a:prstGeom>
          <a:noFill/>
          <a:extLst>
            <a:ext uri="{909E8E84-426E-40DD-AFC4-6F175D3DCCD1}">
              <a14:hiddenFill xmlns:a14="http://schemas.microsoft.com/office/drawing/2010/main">
                <a:solidFill>
                  <a:srgbClr val="FFFFFF"/>
                </a:solidFill>
              </a14:hiddenFill>
            </a:ext>
          </a:extLst>
        </p:spPr>
      </p:pic>
      <p:sp>
        <p:nvSpPr>
          <p:cNvPr id="4107" name="Freeform 12">
            <a:extLst>
              <a:ext uri="{FF2B5EF4-FFF2-40B4-BE49-F238E27FC236}">
                <a16:creationId xmlns:a16="http://schemas.microsoft.com/office/drawing/2014/main" id="{CC5AFBB9-F80F-4FCC-A53E-F9CD83EF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F5396C7-9FCA-D161-A910-F74E87FEB6A0}"/>
              </a:ext>
            </a:extLst>
          </p:cNvPr>
          <p:cNvSpPr txBox="1"/>
          <p:nvPr/>
        </p:nvSpPr>
        <p:spPr>
          <a:xfrm>
            <a:off x="7032114" y="6061223"/>
            <a:ext cx="3724976" cy="369332"/>
          </a:xfrm>
          <a:prstGeom prst="rect">
            <a:avLst/>
          </a:prstGeom>
          <a:noFill/>
        </p:spPr>
        <p:txBody>
          <a:bodyPr wrap="square" rtlCol="0">
            <a:spAutoFit/>
          </a:bodyPr>
          <a:lstStyle/>
          <a:p>
            <a:r>
              <a:rPr lang="en-GB" dirty="0"/>
              <a:t>(Source: </a:t>
            </a:r>
            <a:r>
              <a:rPr lang="en-GB" dirty="0" err="1"/>
              <a:t>Turmerry</a:t>
            </a:r>
            <a:r>
              <a:rPr lang="en-GB" dirty="0"/>
              <a:t>, 2022)</a:t>
            </a:r>
          </a:p>
        </p:txBody>
      </p:sp>
    </p:spTree>
    <p:extLst>
      <p:ext uri="{BB962C8B-B14F-4D97-AF65-F5344CB8AC3E}">
        <p14:creationId xmlns:p14="http://schemas.microsoft.com/office/powerpoint/2010/main" val="1543790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2" name="Group 21">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3"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4"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6" name="Rectangle 35">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Freeform 6">
            <a:extLst>
              <a:ext uri="{FF2B5EF4-FFF2-40B4-BE49-F238E27FC236}">
                <a16:creationId xmlns:a16="http://schemas.microsoft.com/office/drawing/2014/main" id="{BA1AABB7-0FD0-4445-8B8B-7A0C680C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0" name="Rectangle 39">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n placed on top of a signature line">
            <a:extLst>
              <a:ext uri="{FF2B5EF4-FFF2-40B4-BE49-F238E27FC236}">
                <a16:creationId xmlns:a16="http://schemas.microsoft.com/office/drawing/2014/main" id="{1A4F5367-E8D3-8D41-3A4E-7F30B25CC3ED}"/>
              </a:ext>
            </a:extLst>
          </p:cNvPr>
          <p:cNvPicPr>
            <a:picLocks noChangeAspect="1"/>
          </p:cNvPicPr>
          <p:nvPr/>
        </p:nvPicPr>
        <p:blipFill>
          <a:blip r:embed="rId2">
            <a:alphaModFix amt="40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28A1F5A-9226-48E6-1666-04FFA04A9EBD}"/>
              </a:ext>
            </a:extLst>
          </p:cNvPr>
          <p:cNvSpPr>
            <a:spLocks noGrp="1"/>
          </p:cNvSpPr>
          <p:nvPr>
            <p:ph type="title"/>
          </p:nvPr>
        </p:nvSpPr>
        <p:spPr>
          <a:xfrm>
            <a:off x="2589213" y="2514600"/>
            <a:ext cx="8915399" cy="2262781"/>
          </a:xfrm>
        </p:spPr>
        <p:txBody>
          <a:bodyPr vert="horz" lIns="91440" tIns="45720" rIns="91440" bIns="45720" rtlCol="0" anchor="b">
            <a:normAutofit/>
          </a:bodyPr>
          <a:lstStyle/>
          <a:p>
            <a:r>
              <a:rPr lang="en-US" sz="5400">
                <a:solidFill>
                  <a:schemeClr val="tx1"/>
                </a:solidFill>
              </a:rPr>
              <a:t>Justification</a:t>
            </a:r>
          </a:p>
        </p:txBody>
      </p:sp>
      <p:sp>
        <p:nvSpPr>
          <p:cNvPr id="42" name="Rectangle 41">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846F5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10874945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3BE95-0FDE-4E62-7B98-EB7BB209E451}"/>
              </a:ext>
            </a:extLst>
          </p:cNvPr>
          <p:cNvSpPr>
            <a:spLocks noGrp="1"/>
          </p:cNvSpPr>
          <p:nvPr>
            <p:ph type="title"/>
          </p:nvPr>
        </p:nvSpPr>
        <p:spPr>
          <a:xfrm>
            <a:off x="501820" y="942108"/>
            <a:ext cx="3977859" cy="4969113"/>
          </a:xfrm>
        </p:spPr>
        <p:txBody>
          <a:bodyPr anchor="ctr">
            <a:normAutofit/>
          </a:bodyPr>
          <a:lstStyle/>
          <a:p>
            <a:pPr algn="ctr"/>
            <a:r>
              <a:rPr lang="en-GB" sz="3200" dirty="0">
                <a:solidFill>
                  <a:schemeClr val="tx2">
                    <a:lumMod val="75000"/>
                  </a:schemeClr>
                </a:solidFill>
              </a:rPr>
              <a:t>Why Focus on Young Adults (18–25 years)?</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3" name="Content Placeholder 2">
            <a:extLst>
              <a:ext uri="{FF2B5EF4-FFF2-40B4-BE49-F238E27FC236}">
                <a16:creationId xmlns:a16="http://schemas.microsoft.com/office/drawing/2014/main" id="{4E46CA56-003C-8520-91F8-3B87473F2144}"/>
              </a:ext>
            </a:extLst>
          </p:cNvPr>
          <p:cNvSpPr>
            <a:spLocks noGrp="1"/>
          </p:cNvSpPr>
          <p:nvPr>
            <p:ph idx="1"/>
          </p:nvPr>
        </p:nvSpPr>
        <p:spPr>
          <a:xfrm>
            <a:off x="5030936" y="352997"/>
            <a:ext cx="6455549" cy="6249087"/>
          </a:xfrm>
        </p:spPr>
        <p:txBody>
          <a:bodyPr anchor="ctr">
            <a:normAutofit/>
          </a:bodyPr>
          <a:lstStyle/>
          <a:p>
            <a:pPr algn="just"/>
            <a:r>
              <a:rPr lang="en-GB" sz="2400" dirty="0">
                <a:solidFill>
                  <a:schemeClr val="tx1"/>
                </a:solidFill>
              </a:rPr>
              <a:t>Around 70% of university students in the UK report using their smartphones in bed at night, contributing to reduced sleep quality and disrupted sleep routines (Caba-Machado et al, 2024).</a:t>
            </a:r>
          </a:p>
          <a:p>
            <a:pPr algn="just"/>
            <a:r>
              <a:rPr lang="en-GB" sz="2400" dirty="0">
                <a:solidFill>
                  <a:schemeClr val="tx1"/>
                </a:solidFill>
              </a:rPr>
              <a:t>Blue light suppresses melatonin, delaying sleep onset and reducing REM sleep (Hyder et al, 2024).</a:t>
            </a:r>
          </a:p>
          <a:p>
            <a:pPr algn="just"/>
            <a:r>
              <a:rPr lang="en-GB" sz="2400" dirty="0">
                <a:solidFill>
                  <a:schemeClr val="tx1"/>
                </a:solidFill>
              </a:rPr>
              <a:t>Rising rates of digital addiction, anxiety, and fatigue in this age group (Hyder et al, 2024).</a:t>
            </a:r>
          </a:p>
          <a:p>
            <a:pPr algn="just"/>
            <a:r>
              <a:rPr lang="en-GB" sz="2400" dirty="0">
                <a:solidFill>
                  <a:schemeClr val="tx1"/>
                </a:solidFill>
              </a:rPr>
              <a:t>Late-night screen use is linked to lower academic performance, impaired concentration, and daytime dysfunction (Hyder et al, 2024).</a:t>
            </a:r>
          </a:p>
        </p:txBody>
      </p:sp>
    </p:spTree>
    <p:extLst>
      <p:ext uri="{BB962C8B-B14F-4D97-AF65-F5344CB8AC3E}">
        <p14:creationId xmlns:p14="http://schemas.microsoft.com/office/powerpoint/2010/main" val="4060291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B5D27D0B-B236-43E0-84ED-24198D786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8276A3-B4AC-7E5A-5276-5AD547FDF509}"/>
              </a:ext>
            </a:extLst>
          </p:cNvPr>
          <p:cNvSpPr>
            <a:spLocks noGrp="1"/>
          </p:cNvSpPr>
          <p:nvPr>
            <p:ph type="title"/>
          </p:nvPr>
        </p:nvSpPr>
        <p:spPr>
          <a:xfrm>
            <a:off x="502919" y="543254"/>
            <a:ext cx="5451626" cy="1259894"/>
          </a:xfrm>
        </p:spPr>
        <p:txBody>
          <a:bodyPr>
            <a:normAutofit/>
          </a:bodyPr>
          <a:lstStyle/>
          <a:p>
            <a:pPr algn="ctr"/>
            <a:r>
              <a:rPr lang="en-GB" sz="2800" dirty="0">
                <a:solidFill>
                  <a:srgbClr val="1C3C60"/>
                </a:solidFill>
              </a:rPr>
              <a:t>Effects of Late-Night Smartphone Use</a:t>
            </a:r>
          </a:p>
        </p:txBody>
      </p:sp>
      <p:sp>
        <p:nvSpPr>
          <p:cNvPr id="1034" name="Rectangle 1033">
            <a:extLst>
              <a:ext uri="{FF2B5EF4-FFF2-40B4-BE49-F238E27FC236}">
                <a16:creationId xmlns:a16="http://schemas.microsoft.com/office/drawing/2014/main" id="{AC47E887-C87E-4D8A-9840-6D0718819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1C3C60"/>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D8EA075-B2A9-7AEA-315C-5B88F5F1D435}"/>
              </a:ext>
            </a:extLst>
          </p:cNvPr>
          <p:cNvSpPr>
            <a:spLocks noGrp="1"/>
          </p:cNvSpPr>
          <p:nvPr>
            <p:ph idx="1"/>
          </p:nvPr>
        </p:nvSpPr>
        <p:spPr>
          <a:xfrm>
            <a:off x="667406" y="1803148"/>
            <a:ext cx="5122652" cy="4904270"/>
          </a:xfrm>
        </p:spPr>
        <p:txBody>
          <a:bodyPr>
            <a:normAutofit/>
          </a:bodyPr>
          <a:lstStyle/>
          <a:p>
            <a:pPr algn="just">
              <a:buClr>
                <a:srgbClr val="16C8EA"/>
              </a:buClr>
            </a:pPr>
            <a:r>
              <a:rPr lang="en-GB" sz="2000" dirty="0"/>
              <a:t>Exposure to blue light suppresses melatonin, delaying sleep (Nauman et al, 2023).</a:t>
            </a:r>
          </a:p>
          <a:p>
            <a:pPr algn="just">
              <a:buClr>
                <a:srgbClr val="16C8EA"/>
              </a:buClr>
            </a:pPr>
            <a:r>
              <a:rPr lang="en-GB" sz="2000" dirty="0"/>
              <a:t>Increased sleep disturbances and reduced sleep quality (Luqman et al, 2021)</a:t>
            </a:r>
          </a:p>
          <a:p>
            <a:pPr algn="just">
              <a:buClr>
                <a:srgbClr val="16C8EA"/>
              </a:buClr>
            </a:pPr>
            <a:r>
              <a:rPr lang="en-GB" sz="2000" dirty="0"/>
              <a:t>Heightened mental stimulation, making it harder to wind down (Nauman et al, 2023).</a:t>
            </a:r>
          </a:p>
          <a:p>
            <a:pPr algn="just">
              <a:buClr>
                <a:srgbClr val="16C8EA"/>
              </a:buClr>
            </a:pPr>
            <a:r>
              <a:rPr lang="en-GB" sz="2000" dirty="0"/>
              <a:t>Greater risk of digital addiction and dependency (Nauman et al, 2023).</a:t>
            </a:r>
          </a:p>
          <a:p>
            <a:pPr algn="just">
              <a:buClr>
                <a:srgbClr val="16C8EA"/>
              </a:buClr>
            </a:pPr>
            <a:r>
              <a:rPr lang="en-GB" sz="2000" dirty="0"/>
              <a:t>Impaired next-day focus, mood, and academic/work performance (Luqman et al, 2021)</a:t>
            </a:r>
          </a:p>
        </p:txBody>
      </p:sp>
      <p:pic>
        <p:nvPicPr>
          <p:cNvPr id="1027" name="Picture 3" descr="Side Effects of Using Phone at Night ...">
            <a:extLst>
              <a:ext uri="{FF2B5EF4-FFF2-40B4-BE49-F238E27FC236}">
                <a16:creationId xmlns:a16="http://schemas.microsoft.com/office/drawing/2014/main" id="{1653DBA5-CDA2-4D6B-3CDF-5272A6B3AF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078" r="13747" b="1"/>
          <a:stretch>
            <a:fillRect/>
          </a:stretch>
        </p:blipFill>
        <p:spPr bwMode="auto">
          <a:xfrm>
            <a:off x="6401944" y="645106"/>
            <a:ext cx="5534242" cy="5499696"/>
          </a:xfrm>
          <a:prstGeom prst="rect">
            <a:avLst/>
          </a:prstGeom>
          <a:noFill/>
          <a:extLst>
            <a:ext uri="{909E8E84-426E-40DD-AFC4-6F175D3DCCD1}">
              <a14:hiddenFill xmlns:a14="http://schemas.microsoft.com/office/drawing/2010/main">
                <a:solidFill>
                  <a:srgbClr val="FFFFFF"/>
                </a:solidFill>
              </a14:hiddenFill>
            </a:ext>
          </a:extLst>
        </p:spPr>
      </p:pic>
      <p:sp>
        <p:nvSpPr>
          <p:cNvPr id="1036" name="Freeform 12">
            <a:extLst>
              <a:ext uri="{FF2B5EF4-FFF2-40B4-BE49-F238E27FC236}">
                <a16:creationId xmlns:a16="http://schemas.microsoft.com/office/drawing/2014/main" id="{CC5AFBB9-F80F-4FCC-A53E-F9CD83EF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03F5062-44BF-55C6-ADFB-86CD06741FC1}"/>
              </a:ext>
            </a:extLst>
          </p:cNvPr>
          <p:cNvSpPr txBox="1"/>
          <p:nvPr/>
        </p:nvSpPr>
        <p:spPr>
          <a:xfrm>
            <a:off x="7571983" y="6314361"/>
            <a:ext cx="3724976" cy="369332"/>
          </a:xfrm>
          <a:prstGeom prst="rect">
            <a:avLst/>
          </a:prstGeom>
          <a:noFill/>
        </p:spPr>
        <p:txBody>
          <a:bodyPr wrap="square" rtlCol="0">
            <a:spAutoFit/>
          </a:bodyPr>
          <a:lstStyle/>
          <a:p>
            <a:r>
              <a:rPr lang="en-GB" dirty="0"/>
              <a:t>(Source: Mr Mattress, 2025)</a:t>
            </a:r>
          </a:p>
        </p:txBody>
      </p:sp>
    </p:spTree>
    <p:extLst>
      <p:ext uri="{BB962C8B-B14F-4D97-AF65-F5344CB8AC3E}">
        <p14:creationId xmlns:p14="http://schemas.microsoft.com/office/powerpoint/2010/main" val="753067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51558-BF19-D797-9EDE-2CB8AFF8C27E}"/>
              </a:ext>
            </a:extLst>
          </p:cNvPr>
          <p:cNvSpPr>
            <a:spLocks noGrp="1"/>
          </p:cNvSpPr>
          <p:nvPr>
            <p:ph type="title"/>
          </p:nvPr>
        </p:nvSpPr>
        <p:spPr/>
        <p:txBody>
          <a:bodyPr/>
          <a:lstStyle/>
          <a:p>
            <a:r>
              <a:rPr lang="en-GB"/>
              <a:t>AI-Based Sleep-Tracking and Behaviour Nudging Mobile App</a:t>
            </a:r>
            <a:endParaRPr lang="en-GB" dirty="0"/>
          </a:p>
        </p:txBody>
      </p:sp>
      <p:sp>
        <p:nvSpPr>
          <p:cNvPr id="3" name="Content Placeholder 2">
            <a:extLst>
              <a:ext uri="{FF2B5EF4-FFF2-40B4-BE49-F238E27FC236}">
                <a16:creationId xmlns:a16="http://schemas.microsoft.com/office/drawing/2014/main" id="{F988B279-99CF-A1A9-F144-0AD07C526FC8}"/>
              </a:ext>
            </a:extLst>
          </p:cNvPr>
          <p:cNvSpPr>
            <a:spLocks noGrp="1"/>
          </p:cNvSpPr>
          <p:nvPr>
            <p:ph idx="1"/>
          </p:nvPr>
        </p:nvSpPr>
        <p:spPr>
          <a:xfrm>
            <a:off x="1338943" y="2133600"/>
            <a:ext cx="10165669" cy="4316186"/>
          </a:xfrm>
        </p:spPr>
        <p:txBody>
          <a:bodyPr>
            <a:normAutofit/>
          </a:bodyPr>
          <a:lstStyle/>
          <a:p>
            <a:pPr marL="0" indent="0" algn="just">
              <a:buNone/>
            </a:pPr>
            <a:r>
              <a:rPr lang="en-GB" sz="2000" dirty="0">
                <a:solidFill>
                  <a:schemeClr val="tx1"/>
                </a:solidFill>
              </a:rPr>
              <a:t>The AI-Based Sleep-Tracking and Behaviour Nudging App uses intelligent monitoring and personalised prompts to help young adults reduce late-night smartphone use and improve their sleep hygiene.</a:t>
            </a:r>
          </a:p>
          <a:p>
            <a:pPr marL="0" indent="0" algn="just">
              <a:buNone/>
            </a:pPr>
            <a:r>
              <a:rPr lang="en-GB" sz="2000" b="1" dirty="0">
                <a:solidFill>
                  <a:schemeClr val="tx1"/>
                </a:solidFill>
                <a:highlight>
                  <a:srgbClr val="FFFF00"/>
                </a:highlight>
              </a:rPr>
              <a:t>Key features include:</a:t>
            </a:r>
          </a:p>
          <a:p>
            <a:pPr algn="just"/>
            <a:r>
              <a:rPr lang="en-GB" sz="2000" b="1" dirty="0">
                <a:solidFill>
                  <a:schemeClr val="tx1"/>
                </a:solidFill>
              </a:rPr>
              <a:t>Machine-learning sleep pattern detection: </a:t>
            </a:r>
            <a:r>
              <a:rPr lang="en-GB" sz="2000" dirty="0">
                <a:solidFill>
                  <a:schemeClr val="tx1"/>
                </a:solidFill>
              </a:rPr>
              <a:t>The app uses AI to analyse sleep duration, timing, and quality to identify individual sleep patterns (Hanci, 2022).</a:t>
            </a:r>
          </a:p>
          <a:p>
            <a:pPr algn="just"/>
            <a:r>
              <a:rPr lang="en-GB" sz="2000" b="1" dirty="0">
                <a:solidFill>
                  <a:schemeClr val="tx1"/>
                </a:solidFill>
              </a:rPr>
              <a:t>Real-time blue-light exposure and screen-time analysis: </a:t>
            </a:r>
            <a:r>
              <a:rPr lang="en-GB" sz="2000" dirty="0">
                <a:solidFill>
                  <a:schemeClr val="tx1"/>
                </a:solidFill>
              </a:rPr>
              <a:t>It continuously monitors device use and blue-light levels to detect behaviours that may disrupt sleep (Oh et al, 2022).</a:t>
            </a:r>
          </a:p>
          <a:p>
            <a:pPr algn="just"/>
            <a:r>
              <a:rPr lang="en-GB" sz="2000" b="1" dirty="0">
                <a:solidFill>
                  <a:schemeClr val="tx1"/>
                </a:solidFill>
              </a:rPr>
              <a:t>Personalised nudge system based on user behaviour: </a:t>
            </a:r>
            <a:r>
              <a:rPr lang="en-GB" sz="2000" dirty="0">
                <a:solidFill>
                  <a:schemeClr val="tx1"/>
                </a:solidFill>
              </a:rPr>
              <a:t>The app delivers tailored reminders and prompts that encourage healthier night-time routines (Oh et al, 2022).</a:t>
            </a:r>
          </a:p>
          <a:p>
            <a:pPr marL="0" indent="0" algn="just">
              <a:buNone/>
            </a:pPr>
            <a:endParaRPr lang="en-GB" sz="2000" dirty="0">
              <a:solidFill>
                <a:schemeClr val="tx1"/>
              </a:solidFill>
            </a:endParaRPr>
          </a:p>
        </p:txBody>
      </p:sp>
    </p:spTree>
    <p:extLst>
      <p:ext uri="{BB962C8B-B14F-4D97-AF65-F5344CB8AC3E}">
        <p14:creationId xmlns:p14="http://schemas.microsoft.com/office/powerpoint/2010/main" val="3862324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650FF2-D13E-92C7-6B99-8F8E27550430}"/>
              </a:ext>
            </a:extLst>
          </p:cNvPr>
          <p:cNvSpPr>
            <a:spLocks noGrp="1"/>
          </p:cNvSpPr>
          <p:nvPr>
            <p:ph idx="1"/>
          </p:nvPr>
        </p:nvSpPr>
        <p:spPr>
          <a:xfrm>
            <a:off x="4784270" y="326571"/>
            <a:ext cx="7037616" cy="6155872"/>
          </a:xfrm>
        </p:spPr>
        <p:txBody>
          <a:bodyPr>
            <a:normAutofit fontScale="92500" lnSpcReduction="20000"/>
          </a:bodyPr>
          <a:lstStyle/>
          <a:p>
            <a:pPr algn="just"/>
            <a:r>
              <a:rPr lang="en-GB" sz="2400" b="1" dirty="0"/>
              <a:t>Digital wellbeing dashboard: </a:t>
            </a:r>
            <a:r>
              <a:rPr lang="en-GB" sz="2400" dirty="0"/>
              <a:t>Users can view easy-to-understand summaries of their sleep trends, screen habits, and progress (Oh et al, 2022).</a:t>
            </a:r>
          </a:p>
          <a:p>
            <a:pPr algn="just"/>
            <a:r>
              <a:rPr lang="en-GB" sz="2400" b="1" dirty="0"/>
              <a:t>Optional integration with wearable devices: </a:t>
            </a:r>
            <a:r>
              <a:rPr lang="en-GB" sz="2400" dirty="0"/>
              <a:t>The app can sync with smartwatches or fitness trackers for more accurate sleep and activity data (Hanci, 2022).</a:t>
            </a:r>
          </a:p>
          <a:p>
            <a:pPr algn="just"/>
            <a:r>
              <a:rPr lang="en-GB" sz="2400" b="1" dirty="0"/>
              <a:t>Predictive “sleep risk” alerts based on behaviour patterns: </a:t>
            </a:r>
            <a:r>
              <a:rPr lang="en-GB" sz="2400" dirty="0"/>
              <a:t>AI forecasts when users are likely to experience poor sleep and sends proactive warnings (Le et al, 2024).</a:t>
            </a:r>
          </a:p>
          <a:p>
            <a:pPr algn="just"/>
            <a:r>
              <a:rPr lang="en-GB" sz="2400" b="1" dirty="0"/>
              <a:t>Smart bedtime mode that automatically dims the screen and limits notifications: </a:t>
            </a:r>
            <a:r>
              <a:rPr lang="en-GB" sz="2400" dirty="0"/>
              <a:t>The app reduces visual and digital distractions by adjusting the device environment at night (Le et al, 2024).</a:t>
            </a:r>
          </a:p>
          <a:p>
            <a:pPr algn="just"/>
            <a:r>
              <a:rPr lang="en-GB" sz="2400" b="1" dirty="0"/>
              <a:t>Gamified rewards to motivate consistent, healthy sleep habits: </a:t>
            </a:r>
            <a:r>
              <a:rPr lang="en-GB" sz="2400" dirty="0"/>
              <a:t>Users earn badges and achievements for maintaining positive sleep behaviours over time (Oh et al, 2022).</a:t>
            </a:r>
          </a:p>
        </p:txBody>
      </p:sp>
      <p:pic>
        <p:nvPicPr>
          <p:cNvPr id="5124" name="Picture 4">
            <a:extLst>
              <a:ext uri="{FF2B5EF4-FFF2-40B4-BE49-F238E27FC236}">
                <a16:creationId xmlns:a16="http://schemas.microsoft.com/office/drawing/2014/main" id="{62F6661E-2C56-B03E-ABD2-A00765B9CE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4029" y="1094014"/>
            <a:ext cx="3810000" cy="491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6391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0"/>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Mobile device with apps">
            <a:extLst>
              <a:ext uri="{FF2B5EF4-FFF2-40B4-BE49-F238E27FC236}">
                <a16:creationId xmlns:a16="http://schemas.microsoft.com/office/drawing/2014/main" id="{036082B9-7A90-6589-8AC6-1B0FCBC2674C}"/>
              </a:ext>
            </a:extLst>
          </p:cNvPr>
          <p:cNvPicPr>
            <a:picLocks noChangeAspect="1"/>
          </p:cNvPicPr>
          <p:nvPr/>
        </p:nvPicPr>
        <p:blipFill>
          <a:blip r:embed="rId2">
            <a:duotone>
              <a:schemeClr val="bg2">
                <a:shade val="45000"/>
                <a:satMod val="135000"/>
              </a:schemeClr>
              <a:prstClr val="white"/>
            </a:duotone>
            <a:alphaModFix amt="40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649C07E-3CAA-25D6-5A9F-BD738EAE4F71}"/>
              </a:ext>
            </a:extLst>
          </p:cNvPr>
          <p:cNvSpPr>
            <a:spLocks noGrp="1"/>
          </p:cNvSpPr>
          <p:nvPr>
            <p:ph type="title"/>
          </p:nvPr>
        </p:nvSpPr>
        <p:spPr>
          <a:xfrm>
            <a:off x="2592925" y="624110"/>
            <a:ext cx="8911687" cy="763819"/>
          </a:xfrm>
        </p:spPr>
        <p:txBody>
          <a:bodyPr>
            <a:normAutofit/>
          </a:bodyPr>
          <a:lstStyle/>
          <a:p>
            <a:r>
              <a:rPr lang="en-GB" dirty="0"/>
              <a:t>Why This Technology?</a:t>
            </a:r>
          </a:p>
        </p:txBody>
      </p:sp>
      <p:sp>
        <p:nvSpPr>
          <p:cNvPr id="11" name="Rectangle 1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476281"/>
          </a:solidFill>
          <a:ln>
            <a:solidFill>
              <a:srgbClr val="476281"/>
            </a:solid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73D80D4B-A57E-20D9-2C3E-1E9C122B3986}"/>
              </a:ext>
            </a:extLst>
          </p:cNvPr>
          <p:cNvSpPr>
            <a:spLocks noGrp="1"/>
          </p:cNvSpPr>
          <p:nvPr>
            <p:ph idx="1"/>
          </p:nvPr>
        </p:nvSpPr>
        <p:spPr>
          <a:xfrm>
            <a:off x="718457" y="1600201"/>
            <a:ext cx="10786155" cy="4816928"/>
          </a:xfrm>
        </p:spPr>
        <p:txBody>
          <a:bodyPr>
            <a:normAutofit/>
          </a:bodyPr>
          <a:lstStyle/>
          <a:p>
            <a:pPr algn="just">
              <a:lnSpc>
                <a:spcPct val="90000"/>
              </a:lnSpc>
              <a:buClr>
                <a:srgbClr val="3A6BA2"/>
              </a:buClr>
            </a:pPr>
            <a:r>
              <a:rPr lang="en-GB" sz="2000" b="1">
                <a:solidFill>
                  <a:schemeClr val="tx1"/>
                </a:solidFill>
              </a:rPr>
              <a:t>High smartphone ownership among young adults: </a:t>
            </a:r>
            <a:r>
              <a:rPr lang="en-GB" sz="2000">
                <a:solidFill>
                  <a:schemeClr val="tx1"/>
                </a:solidFill>
              </a:rPr>
              <a:t>Most students and young workers rely heavily on smartphones, making mobile interventions easy to access and widely applicable (Hanci, 2022).</a:t>
            </a:r>
          </a:p>
          <a:p>
            <a:pPr algn="just">
              <a:lnSpc>
                <a:spcPct val="90000"/>
              </a:lnSpc>
              <a:buClr>
                <a:srgbClr val="3A6BA2"/>
              </a:buClr>
            </a:pPr>
            <a:r>
              <a:rPr lang="en-GB" sz="2000" b="1">
                <a:solidFill>
                  <a:schemeClr val="tx1"/>
                </a:solidFill>
              </a:rPr>
              <a:t>Immediate accessibility and real-time feedback: </a:t>
            </a:r>
            <a:r>
              <a:rPr lang="en-GB" sz="2000">
                <a:solidFill>
                  <a:schemeClr val="tx1"/>
                </a:solidFill>
              </a:rPr>
              <a:t>The app provides instant insights and prompts, helping users recognise unhealthy patterns as they happen (Hanci, 2022).</a:t>
            </a:r>
          </a:p>
          <a:p>
            <a:pPr algn="just">
              <a:lnSpc>
                <a:spcPct val="90000"/>
              </a:lnSpc>
              <a:buClr>
                <a:srgbClr val="3A6BA2"/>
              </a:buClr>
            </a:pPr>
            <a:r>
              <a:rPr lang="en-GB" sz="2000" b="1">
                <a:solidFill>
                  <a:schemeClr val="tx1"/>
                </a:solidFill>
              </a:rPr>
              <a:t>Proven effectiveness of digital nudges for behaviour change: </a:t>
            </a:r>
            <a:r>
              <a:rPr lang="en-GB" sz="2000">
                <a:solidFill>
                  <a:schemeClr val="tx1"/>
                </a:solidFill>
              </a:rPr>
              <a:t>Small, timely reminders have been shown to influence healthier decisions without requiring major effort from users (Oh et al, 2022).</a:t>
            </a:r>
          </a:p>
          <a:p>
            <a:pPr algn="just">
              <a:lnSpc>
                <a:spcPct val="90000"/>
              </a:lnSpc>
              <a:buClr>
                <a:srgbClr val="3A6BA2"/>
              </a:buClr>
            </a:pPr>
            <a:r>
              <a:rPr lang="en-GB" sz="2000" b="1">
                <a:solidFill>
                  <a:schemeClr val="tx1"/>
                </a:solidFill>
              </a:rPr>
              <a:t>Integrates sleep and screen-time data for personalised insights: </a:t>
            </a:r>
            <a:r>
              <a:rPr lang="en-GB" sz="2000">
                <a:solidFill>
                  <a:schemeClr val="tx1"/>
                </a:solidFill>
              </a:rPr>
              <a:t>Combining behavioural and sleep metrics allows the app to tailor recommendations to each user’s unique habits.</a:t>
            </a:r>
          </a:p>
          <a:p>
            <a:pPr algn="just">
              <a:lnSpc>
                <a:spcPct val="90000"/>
              </a:lnSpc>
              <a:buClr>
                <a:srgbClr val="3A6BA2"/>
              </a:buClr>
            </a:pPr>
            <a:r>
              <a:rPr lang="en-GB" sz="2000" b="1">
                <a:solidFill>
                  <a:schemeClr val="tx1"/>
                </a:solidFill>
              </a:rPr>
              <a:t>Low-cost, scalable, and easy to implement: </a:t>
            </a:r>
            <a:r>
              <a:rPr lang="en-GB" sz="2000">
                <a:solidFill>
                  <a:schemeClr val="tx1"/>
                </a:solidFill>
              </a:rPr>
              <a:t>A mobile-based solution can reach large student populations with minimal resources, making it sustainable for public health use (Oh et al, 2022).</a:t>
            </a:r>
          </a:p>
        </p:txBody>
      </p:sp>
    </p:spTree>
    <p:extLst>
      <p:ext uri="{BB962C8B-B14F-4D97-AF65-F5344CB8AC3E}">
        <p14:creationId xmlns:p14="http://schemas.microsoft.com/office/powerpoint/2010/main" val="687219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4DD07-D55B-F7B2-CFD4-ED83D647073B}"/>
              </a:ext>
            </a:extLst>
          </p:cNvPr>
          <p:cNvSpPr>
            <a:spLocks noGrp="1"/>
          </p:cNvSpPr>
          <p:nvPr>
            <p:ph type="title"/>
          </p:nvPr>
        </p:nvSpPr>
        <p:spPr>
          <a:xfrm>
            <a:off x="2266354" y="375557"/>
            <a:ext cx="8911687" cy="649519"/>
          </a:xfrm>
        </p:spPr>
        <p:txBody>
          <a:bodyPr/>
          <a:lstStyle/>
          <a:p>
            <a:r>
              <a:rPr lang="en-GB" dirty="0"/>
              <a:t>References</a:t>
            </a:r>
          </a:p>
        </p:txBody>
      </p:sp>
      <p:sp>
        <p:nvSpPr>
          <p:cNvPr id="3" name="Content Placeholder 2">
            <a:extLst>
              <a:ext uri="{FF2B5EF4-FFF2-40B4-BE49-F238E27FC236}">
                <a16:creationId xmlns:a16="http://schemas.microsoft.com/office/drawing/2014/main" id="{30FC5DDB-E17E-B85A-5081-26B34D57A3AD}"/>
              </a:ext>
            </a:extLst>
          </p:cNvPr>
          <p:cNvSpPr>
            <a:spLocks noGrp="1"/>
          </p:cNvSpPr>
          <p:nvPr>
            <p:ph idx="1"/>
          </p:nvPr>
        </p:nvSpPr>
        <p:spPr>
          <a:xfrm>
            <a:off x="604157" y="1257300"/>
            <a:ext cx="10900455" cy="5225143"/>
          </a:xfrm>
        </p:spPr>
        <p:txBody>
          <a:bodyPr>
            <a:normAutofit fontScale="77500" lnSpcReduction="20000"/>
          </a:bodyPr>
          <a:lstStyle/>
          <a:p>
            <a:pPr algn="just"/>
            <a:r>
              <a:rPr lang="en-GB" dirty="0"/>
              <a:t>Caba-Machado, V., </a:t>
            </a:r>
            <a:r>
              <a:rPr lang="en-GB" dirty="0" err="1"/>
              <a:t>Mcilroy</a:t>
            </a:r>
            <a:r>
              <a:rPr lang="en-GB" dirty="0"/>
              <a:t>, D. and Padilla-</a:t>
            </a:r>
            <a:r>
              <a:rPr lang="en-GB" dirty="0" err="1"/>
              <a:t>Adamuz</a:t>
            </a:r>
            <a:r>
              <a:rPr lang="en-GB" dirty="0"/>
              <a:t>, F.M., (2024). Night-time use of electronic devices, fear of missing out, sleep difficulties, anxiety, and well-being in UK and Spain: a cross-cultural comparison. </a:t>
            </a:r>
            <a:r>
              <a:rPr lang="en-GB" i="1" dirty="0"/>
              <a:t>Current Psychology</a:t>
            </a:r>
            <a:r>
              <a:rPr lang="en-GB" dirty="0"/>
              <a:t>, </a:t>
            </a:r>
            <a:r>
              <a:rPr lang="en-GB" i="1" dirty="0"/>
              <a:t>43</a:t>
            </a:r>
            <a:r>
              <a:rPr lang="en-GB" dirty="0"/>
              <a:t>(24), pp.21134-21145. </a:t>
            </a:r>
            <a:r>
              <a:rPr lang="en-GB" dirty="0">
                <a:hlinkClick r:id="rId2"/>
              </a:rPr>
              <a:t>https://link.springer.com/article/10.1007/s12144-024-05934-5</a:t>
            </a:r>
            <a:endParaRPr lang="en-GB" dirty="0"/>
          </a:p>
          <a:p>
            <a:pPr algn="just"/>
            <a:r>
              <a:rPr lang="en-GB" dirty="0" err="1"/>
              <a:t>Furihata</a:t>
            </a:r>
            <a:r>
              <a:rPr lang="en-GB" dirty="0"/>
              <a:t>, R., Shimamoto, T., Ikeda, Y., Makino, Y., Nakagami, Y., Tateyama, Y., Okabayashi, S., Akahoshi, T., Kiyohara, K. and Iwami, T., (2025). Efficacy of digital brief behavioural treatment for insomnia using a smartphone application in conjunction with light therapy in university students with insomnia symptoms with late chronotypes: A pilot randomized–controlled trial. </a:t>
            </a:r>
            <a:r>
              <a:rPr lang="en-GB" i="1" dirty="0"/>
              <a:t>Journal of Sleep Research</a:t>
            </a:r>
            <a:r>
              <a:rPr lang="en-GB" dirty="0"/>
              <a:t>, </a:t>
            </a:r>
            <a:r>
              <a:rPr lang="en-GB" i="1" dirty="0"/>
              <a:t>34</a:t>
            </a:r>
            <a:r>
              <a:rPr lang="en-GB" dirty="0"/>
              <a:t>(2), p.e14361. </a:t>
            </a:r>
            <a:r>
              <a:rPr lang="en-GB" dirty="0">
                <a:hlinkClick r:id="rId3"/>
              </a:rPr>
              <a:t>https://onlinelibrary.wiley.com/doi/abs/10.1111/jsr.14361</a:t>
            </a:r>
            <a:endParaRPr lang="en-GB" dirty="0"/>
          </a:p>
          <a:p>
            <a:pPr algn="just"/>
            <a:r>
              <a:rPr lang="en-GB" dirty="0"/>
              <a:t>Hanci, E., (2022). Supporting User’s Perception of Autonomy Using Explainable AI in a Sleep Tracking Application. </a:t>
            </a:r>
            <a:r>
              <a:rPr lang="en-GB" dirty="0">
                <a:hlinkClick r:id="rId4"/>
              </a:rPr>
              <a:t>http://arno.uvt.nl/show.cgi?fid=162050</a:t>
            </a:r>
            <a:endParaRPr lang="en-GB" dirty="0"/>
          </a:p>
          <a:p>
            <a:pPr algn="just"/>
            <a:r>
              <a:rPr lang="en-GB" dirty="0"/>
              <a:t>HYDER, S., MANE, S.S., HANNAN HAZARI, M.A. and ARIFUDDIN, M.S., (2024). Effect of Smartphone Usage during Night Time on Sleep Patterns of Young Adults: A Cross-sectional Observational Study. </a:t>
            </a:r>
            <a:r>
              <a:rPr lang="en-GB" i="1" dirty="0"/>
              <a:t>Journal of Clinical &amp; Diagnostic Research</a:t>
            </a:r>
            <a:r>
              <a:rPr lang="en-GB" dirty="0"/>
              <a:t>, </a:t>
            </a:r>
            <a:r>
              <a:rPr lang="en-GB" i="1" dirty="0"/>
              <a:t>18</a:t>
            </a:r>
            <a:r>
              <a:rPr lang="en-GB" dirty="0"/>
              <a:t>(4). </a:t>
            </a:r>
            <a:r>
              <a:rPr lang="en-GB" dirty="0">
                <a:hlinkClick r:id="rId5"/>
              </a:rPr>
              <a:t>https://search.ebscohost.com/login.aspx?direct=true&amp;profile=ehost&amp;scope=site&amp;authtype=crawler&amp;jrnl=0973709X&amp;AN=176820309&amp;h=%2BdHnvAq0dFPwtHKs28XAzi03ctHlaZH1xslEDbqp%2BTgHvQEwh0durFZ5ThMrN6s7m%2B08YtCc6nY64YgQtu4rzA%3D%3D&amp;crl=c</a:t>
            </a:r>
            <a:endParaRPr lang="en-GB" dirty="0"/>
          </a:p>
          <a:p>
            <a:pPr algn="just"/>
            <a:r>
              <a:rPr lang="en-GB" dirty="0"/>
              <a:t>Le, T.Q., Huynh, P. and Tomaselli, L., (2024). Navigating the night: evaluating and accessing wearable sleep trackers for clinical use. </a:t>
            </a:r>
            <a:r>
              <a:rPr lang="en-GB" i="1" dirty="0"/>
              <a:t>Sleep</a:t>
            </a:r>
            <a:r>
              <a:rPr lang="en-GB" dirty="0"/>
              <a:t>, </a:t>
            </a:r>
            <a:r>
              <a:rPr lang="en-GB" i="1" dirty="0"/>
              <a:t>47</a:t>
            </a:r>
            <a:r>
              <a:rPr lang="en-GB" dirty="0"/>
              <a:t>(3), p.zsad319. </a:t>
            </a:r>
            <a:r>
              <a:rPr lang="en-GB" dirty="0">
                <a:hlinkClick r:id="rId6"/>
              </a:rPr>
              <a:t>https://academic.oup.com/sleep/article-abstract/47/3/zsad319/7473438</a:t>
            </a:r>
            <a:endParaRPr lang="en-GB" dirty="0"/>
          </a:p>
          <a:p>
            <a:pPr algn="just"/>
            <a:r>
              <a:rPr lang="en-GB" dirty="0"/>
              <a:t>Luqman, A., Masood, A., Shahzad, F., Shahbaz, M. and Feng, Y., (2021). Untangling the adverse effects of late-night usage of smartphone-based SNS among University students. </a:t>
            </a:r>
            <a:r>
              <a:rPr lang="en-GB" i="1" dirty="0"/>
              <a:t>Behaviour &amp; Information Technology</a:t>
            </a:r>
            <a:r>
              <a:rPr lang="en-GB" dirty="0"/>
              <a:t>, </a:t>
            </a:r>
            <a:r>
              <a:rPr lang="en-GB" i="1" dirty="0"/>
              <a:t>40</a:t>
            </a:r>
            <a:r>
              <a:rPr lang="en-GB" dirty="0"/>
              <a:t>(15), pp.1671-1687. </a:t>
            </a:r>
            <a:r>
              <a:rPr lang="en-GB" dirty="0">
                <a:hlinkClick r:id="rId7"/>
              </a:rPr>
              <a:t>https://www.tandfonline.com/doi/abs/10.1080/0144929X.2020.1773538</a:t>
            </a:r>
            <a:endParaRPr lang="en-GB" dirty="0"/>
          </a:p>
          <a:p>
            <a:pPr algn="just"/>
            <a:r>
              <a:rPr lang="en-GB" dirty="0"/>
              <a:t>Nauman, S., Zheng, C., Ali, A. and Yaqub Bhatti, H., (2023). Late-night smartphone usage and job performance: unlocking the missing links. </a:t>
            </a:r>
            <a:r>
              <a:rPr lang="en-GB" i="1" dirty="0"/>
              <a:t>Behaviour &amp; Information Technology</a:t>
            </a:r>
            <a:r>
              <a:rPr lang="en-GB" dirty="0"/>
              <a:t>, </a:t>
            </a:r>
            <a:r>
              <a:rPr lang="en-GB" i="1" dirty="0"/>
              <a:t>42</a:t>
            </a:r>
            <a:r>
              <a:rPr lang="en-GB" dirty="0"/>
              <a:t>(11), pp.1704-1719. </a:t>
            </a:r>
            <a:r>
              <a:rPr lang="en-GB" dirty="0">
                <a:hlinkClick r:id="rId8"/>
              </a:rPr>
              <a:t>https://www.tandfonline.com/doi/abs/10.1080/0144929X.2022.2094831</a:t>
            </a:r>
            <a:endParaRPr lang="en-GB" dirty="0"/>
          </a:p>
          <a:p>
            <a:pPr algn="just"/>
            <a:r>
              <a:rPr lang="en-GB" dirty="0"/>
              <a:t>Oh, E., Kearns, W., Laine, M., </a:t>
            </a:r>
            <a:r>
              <a:rPr lang="en-GB" dirty="0" err="1"/>
              <a:t>Demiris</a:t>
            </a:r>
            <a:r>
              <a:rPr lang="en-GB" dirty="0"/>
              <a:t>, G. and Thompson, H.J., (2022). Perceptions of and experiences with consumer sleep technologies that use artificial intelligence. </a:t>
            </a:r>
            <a:r>
              <a:rPr lang="en-GB" i="1" dirty="0"/>
              <a:t>Sensors</a:t>
            </a:r>
            <a:r>
              <a:rPr lang="en-GB" dirty="0"/>
              <a:t>, </a:t>
            </a:r>
            <a:r>
              <a:rPr lang="en-GB" i="1" dirty="0"/>
              <a:t>22</a:t>
            </a:r>
            <a:r>
              <a:rPr lang="en-GB" dirty="0"/>
              <a:t>(10), p.3621. </a:t>
            </a:r>
            <a:r>
              <a:rPr lang="en-GB" dirty="0">
                <a:hlinkClick r:id="rId9"/>
              </a:rPr>
              <a:t>https://www.mdpi.com/1424-8220/22/10/3621</a:t>
            </a:r>
            <a:endParaRPr lang="en-GB" dirty="0"/>
          </a:p>
          <a:p>
            <a:pPr algn="just"/>
            <a:endParaRPr lang="en-GB" dirty="0"/>
          </a:p>
          <a:p>
            <a:pPr algn="just"/>
            <a:endParaRPr lang="en-GB" dirty="0"/>
          </a:p>
          <a:p>
            <a:pPr algn="just"/>
            <a:endParaRPr lang="en-GB" dirty="0"/>
          </a:p>
        </p:txBody>
      </p:sp>
    </p:spTree>
    <p:extLst>
      <p:ext uri="{BB962C8B-B14F-4D97-AF65-F5344CB8AC3E}">
        <p14:creationId xmlns:p14="http://schemas.microsoft.com/office/powerpoint/2010/main" val="2780124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67AA6-8968-945A-1595-A565E0D7382F}"/>
              </a:ext>
            </a:extLst>
          </p:cNvPr>
          <p:cNvSpPr>
            <a:spLocks noGrp="1"/>
          </p:cNvSpPr>
          <p:nvPr>
            <p:ph type="ctrTitle"/>
          </p:nvPr>
        </p:nvSpPr>
        <p:spPr>
          <a:xfrm>
            <a:off x="511961" y="1921781"/>
            <a:ext cx="6094322" cy="4725599"/>
          </a:xfrm>
        </p:spPr>
        <p:txBody>
          <a:bodyPr anchor="t">
            <a:normAutofit/>
          </a:bodyPr>
          <a:lstStyle/>
          <a:p>
            <a:r>
              <a:rPr lang="en-GB" sz="4400" b="1" dirty="0"/>
              <a:t>Section 2</a:t>
            </a:r>
            <a:br>
              <a:rPr lang="en-GB" sz="4400" b="1" dirty="0"/>
            </a:br>
            <a:br>
              <a:rPr lang="en-GB" sz="4400" b="1" dirty="0"/>
            </a:br>
            <a:r>
              <a:rPr lang="en-GB" sz="4400" b="1" dirty="0"/>
              <a:t> </a:t>
            </a:r>
            <a:endParaRPr lang="en-IN" sz="4400" dirty="0"/>
          </a:p>
        </p:txBody>
      </p:sp>
      <p:pic>
        <p:nvPicPr>
          <p:cNvPr id="12" name="Picture Placeholder 11">
            <a:extLst>
              <a:ext uri="{FF2B5EF4-FFF2-40B4-BE49-F238E27FC236}">
                <a16:creationId xmlns:a16="http://schemas.microsoft.com/office/drawing/2014/main" id="{0AAE5961-0932-6957-4C46-6F8F4072AEE1}"/>
              </a:ext>
            </a:extLst>
          </p:cNvPr>
          <p:cNvPicPr>
            <a:picLocks noGrp="1" noChangeAspect="1"/>
          </p:cNvPicPr>
          <p:nvPr>
            <p:ph type="pic" sz="quarter" idx="13"/>
          </p:nvPr>
        </p:nvPicPr>
        <p:blipFill>
          <a:blip r:embed="rId2"/>
          <a:srcRect l="24600" r="24600"/>
          <a:stretch>
            <a:fillRect/>
          </a:stretch>
        </p:blipFill>
        <p:spPr>
          <a:xfrm>
            <a:off x="6516688" y="0"/>
            <a:ext cx="5675312" cy="6399213"/>
          </a:xfrm>
          <a:prstGeom prst="rect">
            <a:avLst/>
          </a:prstGeom>
        </p:spPr>
      </p:pic>
      <p:sp>
        <p:nvSpPr>
          <p:cNvPr id="10" name="Subtitle 2">
            <a:extLst>
              <a:ext uri="{FF2B5EF4-FFF2-40B4-BE49-F238E27FC236}">
                <a16:creationId xmlns:a16="http://schemas.microsoft.com/office/drawing/2014/main" id="{76B921E2-E996-0C8B-F108-66FCF9436149}"/>
              </a:ext>
            </a:extLst>
          </p:cNvPr>
          <p:cNvSpPr>
            <a:spLocks noGrp="1"/>
          </p:cNvSpPr>
          <p:nvPr>
            <p:ph type="subTitle" idx="1"/>
          </p:nvPr>
        </p:nvSpPr>
        <p:spPr>
          <a:xfrm>
            <a:off x="214011" y="5018088"/>
            <a:ext cx="6302677" cy="1381125"/>
          </a:xfrm>
        </p:spPr>
        <p:txBody>
          <a:bodyPr>
            <a:normAutofit fontScale="92500" lnSpcReduction="10000"/>
          </a:bodyPr>
          <a:lstStyle/>
          <a:p>
            <a:pPr lvl="0"/>
            <a:r>
              <a:rPr lang="en-GB" sz="2400" b="1" dirty="0"/>
              <a:t>Student Name: Urvesh </a:t>
            </a:r>
            <a:r>
              <a:rPr lang="en-GB" sz="2400" b="1" dirty="0" err="1"/>
              <a:t>Chandrakantbhai</a:t>
            </a:r>
            <a:r>
              <a:rPr lang="en-GB" sz="2400" b="1" dirty="0"/>
              <a:t> Rathod</a:t>
            </a:r>
          </a:p>
          <a:p>
            <a:pPr lvl="0"/>
            <a:r>
              <a:rPr lang="en-GB" sz="2400" b="1" dirty="0"/>
              <a:t>Student ID: 2431315</a:t>
            </a:r>
          </a:p>
        </p:txBody>
      </p:sp>
    </p:spTree>
    <p:extLst>
      <p:ext uri="{BB962C8B-B14F-4D97-AF65-F5344CB8AC3E}">
        <p14:creationId xmlns:p14="http://schemas.microsoft.com/office/powerpoint/2010/main" val="3775148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09114-BA37-AA7F-2004-442BAE37073D}"/>
              </a:ext>
            </a:extLst>
          </p:cNvPr>
          <p:cNvSpPr>
            <a:spLocks noGrp="1"/>
          </p:cNvSpPr>
          <p:nvPr>
            <p:ph type="title"/>
          </p:nvPr>
        </p:nvSpPr>
        <p:spPr>
          <a:xfrm>
            <a:off x="8311896" y="72125"/>
            <a:ext cx="3273552" cy="1947672"/>
          </a:xfrm>
        </p:spPr>
        <p:txBody>
          <a:bodyPr anchor="b">
            <a:normAutofit/>
          </a:bodyPr>
          <a:lstStyle/>
          <a:p>
            <a:r>
              <a:rPr lang="en-GB" sz="3000" dirty="0"/>
              <a:t>Introduction</a:t>
            </a:r>
            <a:endParaRPr lang="en-IN" sz="3000" dirty="0"/>
          </a:p>
        </p:txBody>
      </p:sp>
      <p:pic>
        <p:nvPicPr>
          <p:cNvPr id="7" name="Picture 6" descr="Mobile device with apps">
            <a:extLst>
              <a:ext uri="{FF2B5EF4-FFF2-40B4-BE49-F238E27FC236}">
                <a16:creationId xmlns:a16="http://schemas.microsoft.com/office/drawing/2014/main" id="{F2C5D6CB-04A8-8A78-D6ED-D30C5447036A}"/>
              </a:ext>
            </a:extLst>
          </p:cNvPr>
          <p:cNvPicPr>
            <a:picLocks noChangeAspect="1"/>
          </p:cNvPicPr>
          <p:nvPr/>
        </p:nvPicPr>
        <p:blipFill>
          <a:blip r:embed="rId3"/>
          <a:srcRect l="32013" r="1" b="1"/>
          <a:stretch>
            <a:fillRect/>
          </a:stretch>
        </p:blipFill>
        <p:spPr>
          <a:xfrm>
            <a:off x="20" y="10"/>
            <a:ext cx="7734280" cy="639914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noFill/>
        </p:spPr>
      </p:pic>
      <p:sp>
        <p:nvSpPr>
          <p:cNvPr id="3" name="Content Placeholder 2">
            <a:extLst>
              <a:ext uri="{FF2B5EF4-FFF2-40B4-BE49-F238E27FC236}">
                <a16:creationId xmlns:a16="http://schemas.microsoft.com/office/drawing/2014/main" id="{E9766DA6-A7AD-5732-841A-7459FD38F411}"/>
              </a:ext>
            </a:extLst>
          </p:cNvPr>
          <p:cNvSpPr>
            <a:spLocks noGrp="1"/>
          </p:cNvSpPr>
          <p:nvPr>
            <p:ph sz="quarter" idx="14"/>
          </p:nvPr>
        </p:nvSpPr>
        <p:spPr>
          <a:xfrm>
            <a:off x="8311896" y="2339528"/>
            <a:ext cx="3273552" cy="2953512"/>
          </a:xfrm>
        </p:spPr>
        <p:txBody>
          <a:bodyPr>
            <a:normAutofit/>
          </a:bodyPr>
          <a:lstStyle/>
          <a:p>
            <a:pPr lvl="0"/>
            <a:r>
              <a:rPr lang="en-GB" sz="1500" dirty="0"/>
              <a:t>Digital sleep intervention using an AI-based tracking app.</a:t>
            </a:r>
            <a:endParaRPr lang="en-IN" sz="1500" dirty="0"/>
          </a:p>
          <a:p>
            <a:pPr lvl="0"/>
            <a:r>
              <a:rPr lang="en-GB" sz="1500" dirty="0"/>
              <a:t>Provides personalised feedback and blue-light reduction nudges (Vollert et al., 2022).</a:t>
            </a:r>
            <a:endParaRPr lang="en-IN" sz="1500" dirty="0"/>
          </a:p>
          <a:p>
            <a:pPr lvl="0"/>
            <a:r>
              <a:rPr lang="en-GB" sz="1500" dirty="0"/>
              <a:t>Designed for university students and young working adults.</a:t>
            </a:r>
            <a:endParaRPr lang="en-IN" sz="1500" dirty="0"/>
          </a:p>
          <a:p>
            <a:pPr lvl="0"/>
            <a:r>
              <a:rPr lang="en-GB" sz="1500" dirty="0"/>
              <a:t>Aims to improve sleep hygiene and reduce late-night smartphone use.</a:t>
            </a:r>
            <a:endParaRPr lang="en-IN" sz="1500" dirty="0"/>
          </a:p>
          <a:p>
            <a:endParaRPr lang="en-IN" sz="1500" dirty="0"/>
          </a:p>
        </p:txBody>
      </p:sp>
    </p:spTree>
    <p:extLst>
      <p:ext uri="{BB962C8B-B14F-4D97-AF65-F5344CB8AC3E}">
        <p14:creationId xmlns:p14="http://schemas.microsoft.com/office/powerpoint/2010/main" val="3449785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9156E-3FF5-3D03-03D3-DB2446BEDEDE}"/>
              </a:ext>
            </a:extLst>
          </p:cNvPr>
          <p:cNvSpPr>
            <a:spLocks noGrp="1"/>
          </p:cNvSpPr>
          <p:nvPr>
            <p:ph type="title"/>
          </p:nvPr>
        </p:nvSpPr>
        <p:spPr>
          <a:xfrm>
            <a:off x="8321040" y="603504"/>
            <a:ext cx="3401568" cy="1527048"/>
          </a:xfrm>
        </p:spPr>
        <p:txBody>
          <a:bodyPr anchor="b">
            <a:normAutofit/>
          </a:bodyPr>
          <a:lstStyle/>
          <a:p>
            <a:r>
              <a:rPr lang="en-GB" dirty="0"/>
              <a:t>Chosen Planning Model</a:t>
            </a:r>
            <a:endParaRPr lang="en-IN" dirty="0"/>
          </a:p>
        </p:txBody>
      </p:sp>
      <p:pic>
        <p:nvPicPr>
          <p:cNvPr id="5" name="image3.png" descr="A diagram of a process&#10;&#10;AI-generated content may be incorrect.">
            <a:extLst>
              <a:ext uri="{FF2B5EF4-FFF2-40B4-BE49-F238E27FC236}">
                <a16:creationId xmlns:a16="http://schemas.microsoft.com/office/drawing/2014/main" id="{A7CA37DD-906E-2134-3AB1-A0C1BF390080}"/>
              </a:ext>
            </a:extLst>
          </p:cNvPr>
          <p:cNvPicPr/>
          <p:nvPr/>
        </p:nvPicPr>
        <p:blipFill rotWithShape="1">
          <a:blip r:embed="rId3"/>
          <a:srcRect r="17510"/>
          <a:stretch>
            <a:fillRect/>
          </a:stretch>
        </p:blipFill>
        <p:spPr bwMode="auto">
          <a:xfrm>
            <a:off x="20" y="10"/>
            <a:ext cx="7734280" cy="639914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noFill/>
          <a:ln>
            <a:noFill/>
          </a:ln>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5AE3F926-5230-4DAA-E09C-328E20C42A3B}"/>
              </a:ext>
            </a:extLst>
          </p:cNvPr>
          <p:cNvSpPr>
            <a:spLocks noGrp="1"/>
          </p:cNvSpPr>
          <p:nvPr>
            <p:ph sz="quarter" idx="14"/>
          </p:nvPr>
        </p:nvSpPr>
        <p:spPr>
          <a:xfrm>
            <a:off x="8321040" y="2276856"/>
            <a:ext cx="3401568" cy="4041648"/>
          </a:xfrm>
        </p:spPr>
        <p:txBody>
          <a:bodyPr>
            <a:normAutofit/>
          </a:bodyPr>
          <a:lstStyle/>
          <a:p>
            <a:pPr lvl="0"/>
            <a:r>
              <a:rPr lang="en-GB" sz="1700"/>
              <a:t>The intervention is guided by the PRECEDE–PROCEED Model (Kim et al., 2022).</a:t>
            </a:r>
            <a:endParaRPr lang="en-IN" sz="1700"/>
          </a:p>
          <a:p>
            <a:pPr lvl="0"/>
            <a:r>
              <a:rPr lang="en-GB" sz="1700"/>
              <a:t>Offers a systematic structure for planning health promotion.</a:t>
            </a:r>
            <a:endParaRPr lang="en-IN" sz="1700"/>
          </a:p>
          <a:p>
            <a:pPr lvl="0"/>
            <a:r>
              <a:rPr lang="en-GB" sz="1700"/>
              <a:t>Considers behavioural, social, and environmental influences on sleep.</a:t>
            </a:r>
            <a:endParaRPr lang="en-IN" sz="1700"/>
          </a:p>
          <a:p>
            <a:pPr lvl="0"/>
            <a:r>
              <a:rPr lang="en-GB" sz="1700"/>
              <a:t>Supported by evidence-based practice (Porter, 2016).</a:t>
            </a:r>
            <a:endParaRPr lang="en-IN" sz="1700"/>
          </a:p>
          <a:p>
            <a:endParaRPr lang="en-IN" sz="1700"/>
          </a:p>
        </p:txBody>
      </p:sp>
      <p:sp>
        <p:nvSpPr>
          <p:cNvPr id="7" name="TextBox 6">
            <a:extLst>
              <a:ext uri="{FF2B5EF4-FFF2-40B4-BE49-F238E27FC236}">
                <a16:creationId xmlns:a16="http://schemas.microsoft.com/office/drawing/2014/main" id="{579C5118-D72C-EC91-3799-B9F69C9AD96A}"/>
              </a:ext>
            </a:extLst>
          </p:cNvPr>
          <p:cNvSpPr txBox="1"/>
          <p:nvPr/>
        </p:nvSpPr>
        <p:spPr>
          <a:xfrm>
            <a:off x="2623930" y="6360790"/>
            <a:ext cx="6096000" cy="369332"/>
          </a:xfrm>
          <a:prstGeom prst="rect">
            <a:avLst/>
          </a:prstGeom>
          <a:noFill/>
        </p:spPr>
        <p:txBody>
          <a:bodyPr wrap="square">
            <a:spAutoFit/>
          </a:bodyPr>
          <a:lstStyle/>
          <a:p>
            <a:r>
              <a:rPr lang="en-GB" sz="1800" dirty="0">
                <a:effectLst/>
                <a:latin typeface="Arial" panose="020B0604020202020204" pitchFamily="34" charset="0"/>
                <a:ea typeface="Arial" panose="020B0604020202020204" pitchFamily="34" charset="0"/>
              </a:rPr>
              <a:t>(Porter, 2016)</a:t>
            </a:r>
            <a:endParaRPr lang="en-IN" dirty="0"/>
          </a:p>
        </p:txBody>
      </p:sp>
    </p:spTree>
    <p:extLst>
      <p:ext uri="{BB962C8B-B14F-4D97-AF65-F5344CB8AC3E}">
        <p14:creationId xmlns:p14="http://schemas.microsoft.com/office/powerpoint/2010/main" val="3117773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BF7C-E20E-658B-814D-EB3ECC82A4AA}"/>
              </a:ext>
            </a:extLst>
          </p:cNvPr>
          <p:cNvSpPr>
            <a:spLocks noGrp="1"/>
          </p:cNvSpPr>
          <p:nvPr>
            <p:ph type="title"/>
          </p:nvPr>
        </p:nvSpPr>
        <p:spPr>
          <a:xfrm>
            <a:off x="429768" y="640080"/>
            <a:ext cx="3493008" cy="3621024"/>
          </a:xfrm>
        </p:spPr>
        <p:txBody>
          <a:bodyPr anchor="t">
            <a:normAutofit/>
          </a:bodyPr>
          <a:lstStyle/>
          <a:p>
            <a:r>
              <a:rPr lang="en-GB" dirty="0"/>
              <a:t>Phase 1 – Social Assessment</a:t>
            </a:r>
            <a:endParaRPr lang="en-IN" dirty="0"/>
          </a:p>
        </p:txBody>
      </p:sp>
      <p:graphicFrame>
        <p:nvGraphicFramePr>
          <p:cNvPr id="5" name="Content Placeholder 2">
            <a:extLst>
              <a:ext uri="{FF2B5EF4-FFF2-40B4-BE49-F238E27FC236}">
                <a16:creationId xmlns:a16="http://schemas.microsoft.com/office/drawing/2014/main" id="{CA72F166-063B-6E0E-DD98-A064547DEA02}"/>
              </a:ext>
            </a:extLst>
          </p:cNvPr>
          <p:cNvGraphicFramePr>
            <a:graphicFrameLocks noGrp="1"/>
          </p:cNvGraphicFramePr>
          <p:nvPr>
            <p:ph sz="quarter" idx="13"/>
            <p:extLst>
              <p:ext uri="{D42A27DB-BD31-4B8C-83A1-F6EECF244321}">
                <p14:modId xmlns:p14="http://schemas.microsoft.com/office/powerpoint/2010/main" val="1113702829"/>
              </p:ext>
            </p:extLst>
          </p:nvPr>
        </p:nvGraphicFramePr>
        <p:xfrm>
          <a:off x="4425696" y="640080"/>
          <a:ext cx="7159752" cy="5724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70647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439E4-89E5-E9C7-E27A-987D4A7903AA}"/>
              </a:ext>
            </a:extLst>
          </p:cNvPr>
          <p:cNvSpPr>
            <a:spLocks noGrp="1"/>
          </p:cNvSpPr>
          <p:nvPr>
            <p:ph type="title"/>
          </p:nvPr>
        </p:nvSpPr>
        <p:spPr>
          <a:xfrm>
            <a:off x="429768" y="283464"/>
            <a:ext cx="10652760" cy="969264"/>
          </a:xfrm>
        </p:spPr>
        <p:txBody>
          <a:bodyPr anchor="b">
            <a:normAutofit/>
          </a:bodyPr>
          <a:lstStyle/>
          <a:p>
            <a:r>
              <a:rPr lang="en-GB" dirty="0"/>
              <a:t>Phase 2 – Epidemiological Assessment</a:t>
            </a:r>
            <a:endParaRPr lang="en-IN" dirty="0"/>
          </a:p>
        </p:txBody>
      </p:sp>
      <p:graphicFrame>
        <p:nvGraphicFramePr>
          <p:cNvPr id="5" name="Content Placeholder 2">
            <a:extLst>
              <a:ext uri="{FF2B5EF4-FFF2-40B4-BE49-F238E27FC236}">
                <a16:creationId xmlns:a16="http://schemas.microsoft.com/office/drawing/2014/main" id="{583E621E-B3FE-BADE-8A63-8F6B472D01A0}"/>
              </a:ext>
            </a:extLst>
          </p:cNvPr>
          <p:cNvGraphicFramePr>
            <a:graphicFrameLocks noGrp="1"/>
          </p:cNvGraphicFramePr>
          <p:nvPr>
            <p:ph idx="1"/>
            <p:extLst>
              <p:ext uri="{D42A27DB-BD31-4B8C-83A1-F6EECF244321}">
                <p14:modId xmlns:p14="http://schemas.microsoft.com/office/powerpoint/2010/main" val="2240599583"/>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1178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F0A40-3420-E6F1-B115-CDB4B2F25330}"/>
              </a:ext>
            </a:extLst>
          </p:cNvPr>
          <p:cNvSpPr>
            <a:spLocks noGrp="1"/>
          </p:cNvSpPr>
          <p:nvPr>
            <p:ph type="title"/>
          </p:nvPr>
        </p:nvSpPr>
        <p:spPr>
          <a:xfrm>
            <a:off x="429768" y="429768"/>
            <a:ext cx="10890374" cy="1627632"/>
          </a:xfrm>
        </p:spPr>
        <p:txBody>
          <a:bodyPr anchor="t">
            <a:normAutofit/>
          </a:bodyPr>
          <a:lstStyle/>
          <a:p>
            <a:r>
              <a:rPr lang="en-GB" sz="5600"/>
              <a:t>Phase 3 – Educational &amp; Ecological Assessment</a:t>
            </a:r>
            <a:endParaRPr lang="en-IN" sz="5600"/>
          </a:p>
        </p:txBody>
      </p:sp>
      <p:graphicFrame>
        <p:nvGraphicFramePr>
          <p:cNvPr id="5" name="Content Placeholder 2">
            <a:extLst>
              <a:ext uri="{FF2B5EF4-FFF2-40B4-BE49-F238E27FC236}">
                <a16:creationId xmlns:a16="http://schemas.microsoft.com/office/drawing/2014/main" id="{2C9F7A3A-EAD3-5F9C-2F6E-A282AC810AE1}"/>
              </a:ext>
            </a:extLst>
          </p:cNvPr>
          <p:cNvGraphicFramePr>
            <a:graphicFrameLocks noGrp="1"/>
          </p:cNvGraphicFramePr>
          <p:nvPr>
            <p:ph sz="quarter" idx="13"/>
            <p:extLst>
              <p:ext uri="{D42A27DB-BD31-4B8C-83A1-F6EECF244321}">
                <p14:modId xmlns:p14="http://schemas.microsoft.com/office/powerpoint/2010/main" val="1648452385"/>
              </p:ext>
            </p:extLst>
          </p:nvPr>
        </p:nvGraphicFramePr>
        <p:xfrm>
          <a:off x="429768" y="3264408"/>
          <a:ext cx="10890374" cy="2834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2784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90D7-01B0-E2DA-E983-EFED3EBFED4A}"/>
              </a:ext>
            </a:extLst>
          </p:cNvPr>
          <p:cNvSpPr>
            <a:spLocks noGrp="1"/>
          </p:cNvSpPr>
          <p:nvPr>
            <p:ph type="title"/>
          </p:nvPr>
        </p:nvSpPr>
        <p:spPr>
          <a:xfrm>
            <a:off x="429768" y="429768"/>
            <a:ext cx="10890374" cy="1627632"/>
          </a:xfrm>
        </p:spPr>
        <p:txBody>
          <a:bodyPr anchor="t">
            <a:normAutofit/>
          </a:bodyPr>
          <a:lstStyle/>
          <a:p>
            <a:r>
              <a:rPr lang="en-GB" sz="5600"/>
              <a:t>Phase 4 – Intervention Alignment</a:t>
            </a:r>
            <a:endParaRPr lang="en-IN" sz="5600"/>
          </a:p>
        </p:txBody>
      </p:sp>
      <p:graphicFrame>
        <p:nvGraphicFramePr>
          <p:cNvPr id="5" name="Content Placeholder 2">
            <a:extLst>
              <a:ext uri="{FF2B5EF4-FFF2-40B4-BE49-F238E27FC236}">
                <a16:creationId xmlns:a16="http://schemas.microsoft.com/office/drawing/2014/main" id="{5EED6DDA-27B3-6E02-E5E1-BC62B9328235}"/>
              </a:ext>
            </a:extLst>
          </p:cNvPr>
          <p:cNvGraphicFramePr>
            <a:graphicFrameLocks noGrp="1"/>
          </p:cNvGraphicFramePr>
          <p:nvPr>
            <p:ph sz="quarter" idx="13"/>
            <p:extLst>
              <p:ext uri="{D42A27DB-BD31-4B8C-83A1-F6EECF244321}">
                <p14:modId xmlns:p14="http://schemas.microsoft.com/office/powerpoint/2010/main" val="3371584135"/>
              </p:ext>
            </p:extLst>
          </p:nvPr>
        </p:nvGraphicFramePr>
        <p:xfrm>
          <a:off x="429768" y="3264408"/>
          <a:ext cx="10890374" cy="2834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04058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A553B-8588-0551-0C32-9C52954C17C2}"/>
              </a:ext>
            </a:extLst>
          </p:cNvPr>
          <p:cNvSpPr>
            <a:spLocks noGrp="1"/>
          </p:cNvSpPr>
          <p:nvPr>
            <p:ph type="title"/>
          </p:nvPr>
        </p:nvSpPr>
        <p:spPr>
          <a:xfrm>
            <a:off x="621792" y="4873752"/>
            <a:ext cx="8439912" cy="1490472"/>
          </a:xfrm>
        </p:spPr>
        <p:txBody>
          <a:bodyPr anchor="t">
            <a:normAutofit/>
          </a:bodyPr>
          <a:lstStyle/>
          <a:p>
            <a:r>
              <a:rPr lang="en-GB"/>
              <a:t>Phase 5 – Implementation</a:t>
            </a:r>
            <a:endParaRPr lang="en-IN" dirty="0"/>
          </a:p>
        </p:txBody>
      </p:sp>
      <p:graphicFrame>
        <p:nvGraphicFramePr>
          <p:cNvPr id="5" name="Content Placeholder 2">
            <a:extLst>
              <a:ext uri="{FF2B5EF4-FFF2-40B4-BE49-F238E27FC236}">
                <a16:creationId xmlns:a16="http://schemas.microsoft.com/office/drawing/2014/main" id="{B9B0E6AA-5748-40DA-0FDD-DB28852B73E7}"/>
              </a:ext>
            </a:extLst>
          </p:cNvPr>
          <p:cNvGraphicFramePr>
            <a:graphicFrameLocks noGrp="1"/>
          </p:cNvGraphicFramePr>
          <p:nvPr>
            <p:ph sz="quarter" idx="13"/>
            <p:extLst>
              <p:ext uri="{D42A27DB-BD31-4B8C-83A1-F6EECF244321}">
                <p14:modId xmlns:p14="http://schemas.microsoft.com/office/powerpoint/2010/main" val="3575309978"/>
              </p:ext>
            </p:extLst>
          </p:nvPr>
        </p:nvGraphicFramePr>
        <p:xfrm>
          <a:off x="539496" y="420624"/>
          <a:ext cx="11100816" cy="4334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15886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C79A-0321-817A-3780-D894FAA7A7FD}"/>
              </a:ext>
            </a:extLst>
          </p:cNvPr>
          <p:cNvSpPr>
            <a:spLocks noGrp="1"/>
          </p:cNvSpPr>
          <p:nvPr>
            <p:ph type="title"/>
          </p:nvPr>
        </p:nvSpPr>
        <p:spPr>
          <a:xfrm>
            <a:off x="429768" y="283464"/>
            <a:ext cx="10652760" cy="969264"/>
          </a:xfrm>
        </p:spPr>
        <p:txBody>
          <a:bodyPr anchor="b">
            <a:normAutofit/>
          </a:bodyPr>
          <a:lstStyle/>
          <a:p>
            <a:r>
              <a:rPr lang="en-GB" dirty="0"/>
              <a:t>Phase 6 – Process Evaluation</a:t>
            </a:r>
            <a:endParaRPr lang="en-IN" dirty="0"/>
          </a:p>
        </p:txBody>
      </p:sp>
      <p:graphicFrame>
        <p:nvGraphicFramePr>
          <p:cNvPr id="5" name="Content Placeholder 2">
            <a:extLst>
              <a:ext uri="{FF2B5EF4-FFF2-40B4-BE49-F238E27FC236}">
                <a16:creationId xmlns:a16="http://schemas.microsoft.com/office/drawing/2014/main" id="{81463C65-581E-940A-71E7-21A29436F7F9}"/>
              </a:ext>
            </a:extLst>
          </p:cNvPr>
          <p:cNvGraphicFramePr>
            <a:graphicFrameLocks noGrp="1"/>
          </p:cNvGraphicFramePr>
          <p:nvPr>
            <p:ph idx="1"/>
            <p:extLst>
              <p:ext uri="{D42A27DB-BD31-4B8C-83A1-F6EECF244321}">
                <p14:modId xmlns:p14="http://schemas.microsoft.com/office/powerpoint/2010/main" val="2989080737"/>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17325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FCB36-9E8A-76CA-0846-1793DC675E62}"/>
              </a:ext>
            </a:extLst>
          </p:cNvPr>
          <p:cNvSpPr>
            <a:spLocks noGrp="1"/>
          </p:cNvSpPr>
          <p:nvPr>
            <p:ph type="title"/>
          </p:nvPr>
        </p:nvSpPr>
        <p:spPr>
          <a:xfrm>
            <a:off x="429768" y="283464"/>
            <a:ext cx="10652760" cy="969264"/>
          </a:xfrm>
        </p:spPr>
        <p:txBody>
          <a:bodyPr anchor="b">
            <a:normAutofit/>
          </a:bodyPr>
          <a:lstStyle/>
          <a:p>
            <a:r>
              <a:rPr lang="en-GB" dirty="0"/>
              <a:t>Phase 7 – Impact Evaluation</a:t>
            </a:r>
            <a:endParaRPr lang="en-IN" dirty="0"/>
          </a:p>
        </p:txBody>
      </p:sp>
      <p:graphicFrame>
        <p:nvGraphicFramePr>
          <p:cNvPr id="7" name="Content Placeholder 2">
            <a:extLst>
              <a:ext uri="{FF2B5EF4-FFF2-40B4-BE49-F238E27FC236}">
                <a16:creationId xmlns:a16="http://schemas.microsoft.com/office/drawing/2014/main" id="{23F2BC77-E558-1897-39F0-A5730419BD6F}"/>
              </a:ext>
            </a:extLst>
          </p:cNvPr>
          <p:cNvGraphicFramePr>
            <a:graphicFrameLocks noGrp="1"/>
          </p:cNvGraphicFramePr>
          <p:nvPr>
            <p:ph idx="1"/>
            <p:extLst>
              <p:ext uri="{D42A27DB-BD31-4B8C-83A1-F6EECF244321}">
                <p14:modId xmlns:p14="http://schemas.microsoft.com/office/powerpoint/2010/main" val="1684021096"/>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85573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FA79-862C-3882-EBA7-45F60E8CB777}"/>
              </a:ext>
            </a:extLst>
          </p:cNvPr>
          <p:cNvSpPr>
            <a:spLocks noGrp="1"/>
          </p:cNvSpPr>
          <p:nvPr>
            <p:ph type="title"/>
          </p:nvPr>
        </p:nvSpPr>
        <p:spPr>
          <a:xfrm>
            <a:off x="429768" y="283464"/>
            <a:ext cx="10652760" cy="969264"/>
          </a:xfrm>
        </p:spPr>
        <p:txBody>
          <a:bodyPr anchor="b">
            <a:normAutofit/>
          </a:bodyPr>
          <a:lstStyle/>
          <a:p>
            <a:r>
              <a:rPr lang="en-GB" dirty="0"/>
              <a:t>Phase 8 – Outcome Evaluation</a:t>
            </a:r>
            <a:endParaRPr lang="en-IN" dirty="0"/>
          </a:p>
        </p:txBody>
      </p:sp>
      <p:graphicFrame>
        <p:nvGraphicFramePr>
          <p:cNvPr id="5" name="Content Placeholder 2">
            <a:extLst>
              <a:ext uri="{FF2B5EF4-FFF2-40B4-BE49-F238E27FC236}">
                <a16:creationId xmlns:a16="http://schemas.microsoft.com/office/drawing/2014/main" id="{014D86AC-B6F5-3A87-A264-BC05834DB1E0}"/>
              </a:ext>
            </a:extLst>
          </p:cNvPr>
          <p:cNvGraphicFramePr>
            <a:graphicFrameLocks noGrp="1"/>
          </p:cNvGraphicFramePr>
          <p:nvPr>
            <p:ph idx="1"/>
            <p:extLst>
              <p:ext uri="{D42A27DB-BD31-4B8C-83A1-F6EECF244321}">
                <p14:modId xmlns:p14="http://schemas.microsoft.com/office/powerpoint/2010/main" val="225562911"/>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02001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17C66-B785-9201-839E-BF2DDD1A1FAA}"/>
              </a:ext>
            </a:extLst>
          </p:cNvPr>
          <p:cNvSpPr>
            <a:spLocks noGrp="1"/>
          </p:cNvSpPr>
          <p:nvPr>
            <p:ph type="title"/>
          </p:nvPr>
        </p:nvSpPr>
        <p:spPr>
          <a:xfrm>
            <a:off x="429768" y="283464"/>
            <a:ext cx="10652760" cy="969264"/>
          </a:xfrm>
        </p:spPr>
        <p:txBody>
          <a:bodyPr anchor="b">
            <a:normAutofit/>
          </a:bodyPr>
          <a:lstStyle/>
          <a:p>
            <a:r>
              <a:rPr lang="en-GB" dirty="0"/>
              <a:t>Summary</a:t>
            </a:r>
            <a:endParaRPr lang="en-IN" dirty="0"/>
          </a:p>
        </p:txBody>
      </p:sp>
      <p:graphicFrame>
        <p:nvGraphicFramePr>
          <p:cNvPr id="7" name="Content Placeholder 2">
            <a:extLst>
              <a:ext uri="{FF2B5EF4-FFF2-40B4-BE49-F238E27FC236}">
                <a16:creationId xmlns:a16="http://schemas.microsoft.com/office/drawing/2014/main" id="{092DCDBF-674B-E37C-015E-052787D1D73D}"/>
              </a:ext>
            </a:extLst>
          </p:cNvPr>
          <p:cNvGraphicFramePr>
            <a:graphicFrameLocks noGrp="1"/>
          </p:cNvGraphicFramePr>
          <p:nvPr>
            <p:ph idx="1"/>
            <p:extLst>
              <p:ext uri="{D42A27DB-BD31-4B8C-83A1-F6EECF244321}">
                <p14:modId xmlns:p14="http://schemas.microsoft.com/office/powerpoint/2010/main" val="1049251363"/>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05824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A969E-EF94-6FE9-9B3C-9FA1BDAFC77B}"/>
              </a:ext>
            </a:extLst>
          </p:cNvPr>
          <p:cNvSpPr>
            <a:spLocks noGrp="1"/>
          </p:cNvSpPr>
          <p:nvPr>
            <p:ph type="title"/>
          </p:nvPr>
        </p:nvSpPr>
        <p:spPr>
          <a:xfrm>
            <a:off x="429768" y="283464"/>
            <a:ext cx="10652760" cy="969264"/>
          </a:xfrm>
        </p:spPr>
        <p:txBody>
          <a:bodyPr anchor="b">
            <a:normAutofit/>
          </a:bodyPr>
          <a:lstStyle/>
          <a:p>
            <a:r>
              <a:rPr lang="en-GB" b="1" dirty="0"/>
              <a:t>References</a:t>
            </a:r>
            <a:br>
              <a:rPr lang="en-IN" b="1" dirty="0"/>
            </a:br>
            <a:endParaRPr lang="en-IN" dirty="0"/>
          </a:p>
        </p:txBody>
      </p:sp>
      <p:graphicFrame>
        <p:nvGraphicFramePr>
          <p:cNvPr id="5" name="Content Placeholder 2">
            <a:extLst>
              <a:ext uri="{FF2B5EF4-FFF2-40B4-BE49-F238E27FC236}">
                <a16:creationId xmlns:a16="http://schemas.microsoft.com/office/drawing/2014/main" id="{9A0A5264-E2AA-6AD7-4923-88022EDCF180}"/>
              </a:ext>
            </a:extLst>
          </p:cNvPr>
          <p:cNvGraphicFramePr>
            <a:graphicFrameLocks noGrp="1"/>
          </p:cNvGraphicFramePr>
          <p:nvPr>
            <p:ph idx="1"/>
            <p:extLst>
              <p:ext uri="{D42A27DB-BD31-4B8C-83A1-F6EECF244321}">
                <p14:modId xmlns:p14="http://schemas.microsoft.com/office/powerpoint/2010/main" val="3315654365"/>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31445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1">
    <p:bg>
      <p:bgPr>
        <a:solidFill>
          <a:srgbClr val="061856"/>
        </a:solidFill>
        <a:effectLst/>
      </p:bgPr>
    </p:bg>
    <p:spTree>
      <p:nvGrpSpPr>
        <p:cNvPr id="1" name=""/>
        <p:cNvGrpSpPr/>
        <p:nvPr/>
      </p:nvGrpSpPr>
      <p:grpSpPr>
        <a:xfrm>
          <a:off x="0" y="0"/>
          <a:ext cx="0" cy="0"/>
          <a:chOff x="0" y="0"/>
          <a:chExt cx="0" cy="0"/>
        </a:xfrm>
      </p:grpSpPr>
      <p:pic>
        <p:nvPicPr>
          <p:cNvPr id="3" name="Image 1" descr="https://kimi-img.moonshot.cn/pub/slides/slides_tmpl/image/25-09-02-15:07:43-d2r9ffpe3tpg8rchv42g.png"/>
          <p:cNvPicPr>
            <a:picLocks noChangeAspect="1"/>
          </p:cNvPicPr>
          <p:nvPr/>
        </p:nvPicPr>
        <p:blipFill>
          <a:blip r:embed="rId3"/>
          <a:srcRect l="-1978" t="-5034" r="-1381" b="-4457"/>
          <a:stretch/>
        </p:blipFill>
        <p:spPr>
          <a:xfrm>
            <a:off x="-2753708" y="213399"/>
            <a:ext cx="6079756" cy="4500879"/>
          </a:xfrm>
          <a:prstGeom prst="rect">
            <a:avLst/>
          </a:prstGeom>
        </p:spPr>
      </p:pic>
      <p:sp>
        <p:nvSpPr>
          <p:cNvPr id="5" name="Text 0"/>
          <p:cNvSpPr/>
          <p:nvPr/>
        </p:nvSpPr>
        <p:spPr>
          <a:xfrm>
            <a:off x="7023100" y="1258443"/>
            <a:ext cx="3963034" cy="5086521"/>
          </a:xfrm>
          <a:prstGeom prst="rect">
            <a:avLst/>
          </a:prstGeom>
          <a:noFill/>
          <a:ln/>
        </p:spPr>
        <p:txBody>
          <a:bodyPr wrap="square" lIns="99695" tIns="49784" rIns="99695" bIns="49784" rtlCol="0" anchor="t">
            <a:spAutoFit/>
          </a:bodyPr>
          <a:lstStyle/>
          <a:p>
            <a:pPr>
              <a:lnSpc>
                <a:spcPct val="100000"/>
              </a:lnSpc>
            </a:pPr>
            <a:r>
              <a:rPr lang="en-US" sz="5400" dirty="0">
                <a:solidFill>
                  <a:srgbClr val="FFFFFF"/>
                </a:solidFill>
                <a:latin typeface="Arial" panose="020B0604020202020204" pitchFamily="34" charset="0"/>
                <a:ea typeface="MiSans" pitchFamily="34" charset="-122"/>
                <a:cs typeface="Arial" panose="020B0604020202020204" pitchFamily="34" charset="0"/>
              </a:rPr>
              <a:t>Digital Sleep Hygiene Intervention for 18–25 Years</a:t>
            </a:r>
            <a:endParaRPr lang="en-US" sz="1600" dirty="0">
              <a:latin typeface="Arial" panose="020B0604020202020204" pitchFamily="34" charset="0"/>
              <a:cs typeface="Arial" panose="020B0604020202020204" pitchFamily="34" charset="0"/>
            </a:endParaRPr>
          </a:p>
        </p:txBody>
      </p:sp>
      <p:sp>
        <p:nvSpPr>
          <p:cNvPr id="12" name="Text 1"/>
          <p:cNvSpPr/>
          <p:nvPr/>
        </p:nvSpPr>
        <p:spPr>
          <a:xfrm>
            <a:off x="4277360" y="4539615"/>
            <a:ext cx="1825625" cy="338554"/>
          </a:xfrm>
          <a:prstGeom prst="rect">
            <a:avLst/>
          </a:prstGeom>
          <a:noFill/>
          <a:ln/>
        </p:spPr>
        <p:txBody>
          <a:bodyPr wrap="square" lIns="91440" tIns="45720" rIns="91440" bIns="4572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4" name="Text 3"/>
          <p:cNvSpPr/>
          <p:nvPr/>
        </p:nvSpPr>
        <p:spPr>
          <a:xfrm>
            <a:off x="3938270" y="4526915"/>
            <a:ext cx="311150" cy="337185"/>
          </a:xfrm>
          <a:prstGeom prst="rect">
            <a:avLst/>
          </a:prstGeom>
          <a:noFill/>
          <a:ln/>
        </p:spPr>
        <p:txBody>
          <a:bodyPr wrap="square" lIns="45720" tIns="91440" rIns="91440" bIns="45720" rtlCol="0" anchor="ct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5" name="Text 4"/>
          <p:cNvSpPr/>
          <p:nvPr/>
        </p:nvSpPr>
        <p:spPr>
          <a:xfrm>
            <a:off x="6458585" y="4539615"/>
            <a:ext cx="1951990" cy="338554"/>
          </a:xfrm>
          <a:prstGeom prst="rect">
            <a:avLst/>
          </a:prstGeom>
          <a:noFill/>
          <a:ln/>
        </p:spPr>
        <p:txBody>
          <a:bodyPr wrap="square" lIns="91440" tIns="45720" rIns="91440" bIns="4572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7" name="Text 6"/>
          <p:cNvSpPr/>
          <p:nvPr/>
        </p:nvSpPr>
        <p:spPr>
          <a:xfrm>
            <a:off x="6095365" y="4534535"/>
            <a:ext cx="354330" cy="328295"/>
          </a:xfrm>
          <a:prstGeom prst="rect">
            <a:avLst/>
          </a:prstGeom>
          <a:noFill/>
          <a:ln/>
        </p:spPr>
        <p:txBody>
          <a:bodyPr wrap="square" lIns="45720" tIns="91440" rIns="91440" bIns="45720" rtlCol="0" anchor="ctr"/>
          <a:lstStyle/>
          <a:p>
            <a:pPr>
              <a:lnSpc>
                <a:spcPct val="100000"/>
              </a:lnSpc>
            </a:pPr>
            <a:endParaRPr lang="en-US" sz="1600" dirty="0">
              <a:latin typeface="Arial" panose="020B0604020202020204" pitchFamily="34" charset="0"/>
              <a:cs typeface="Arial" panose="020B0604020202020204" pitchFamily="34" charset="0"/>
            </a:endParaRPr>
          </a:p>
        </p:txBody>
      </p:sp>
      <p:pic>
        <p:nvPicPr>
          <p:cNvPr id="18" name="Image 9" descr="https://kimi-img.moonshot.cn/pub/slides/slides_tmpl/image/25-09-02-15:07:43-d2r9ffpe3tpg8rchv43g.png"/>
          <p:cNvPicPr>
            <a:picLocks noChangeAspect="1"/>
          </p:cNvPicPr>
          <p:nvPr/>
        </p:nvPicPr>
        <p:blipFill>
          <a:blip r:embed="rId4"/>
          <a:stretch>
            <a:fillRect/>
          </a:stretch>
        </p:blipFill>
        <p:spPr>
          <a:xfrm rot="5400000">
            <a:off x="1363345" y="769620"/>
            <a:ext cx="635000" cy="1205865"/>
          </a:xfrm>
          <a:prstGeom prst="rect">
            <a:avLst/>
          </a:prstGeom>
        </p:spPr>
      </p:pic>
      <p:pic>
        <p:nvPicPr>
          <p:cNvPr id="19" name="Image 10" descr="https://kimi-img.moonshot.cn/pub/slides/slides_tmpl/image/25-09-02-15:07:43-d2r9ffpe3tpg8rchv43g.png"/>
          <p:cNvPicPr>
            <a:picLocks noChangeAspect="1"/>
          </p:cNvPicPr>
          <p:nvPr/>
        </p:nvPicPr>
        <p:blipFill>
          <a:blip r:embed="rId4"/>
          <a:stretch>
            <a:fillRect/>
          </a:stretch>
        </p:blipFill>
        <p:spPr>
          <a:xfrm rot="5400000">
            <a:off x="11271567" y="-285433"/>
            <a:ext cx="635000" cy="1205865"/>
          </a:xfrm>
          <a:prstGeom prst="rect">
            <a:avLst/>
          </a:prstGeom>
        </p:spPr>
      </p:pic>
      <p:pic>
        <p:nvPicPr>
          <p:cNvPr id="1030" name="Picture 6" descr="Stages Sleep Stock Illustrations – 179 Stages Sleep Stock Illustrations ...">
            <a:extLst>
              <a:ext uri="{FF2B5EF4-FFF2-40B4-BE49-F238E27FC236}">
                <a16:creationId xmlns:a16="http://schemas.microsoft.com/office/drawing/2014/main" id="{3F99CA36-0246-BC19-E39A-4483125531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66675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CB43F395-108C-55A7-526B-93CD221C9B7C}"/>
              </a:ext>
            </a:extLst>
          </p:cNvPr>
          <p:cNvSpPr txBox="1"/>
          <p:nvPr/>
        </p:nvSpPr>
        <p:spPr>
          <a:xfrm>
            <a:off x="8865384" y="6481286"/>
            <a:ext cx="3326616" cy="369332"/>
          </a:xfrm>
          <a:prstGeom prst="rect">
            <a:avLst/>
          </a:prstGeom>
          <a:noFill/>
        </p:spPr>
        <p:txBody>
          <a:bodyPr wrap="none" rtlCol="0">
            <a:spAutoFit/>
          </a:bodyPr>
          <a:lstStyle/>
          <a:p>
            <a:r>
              <a:rPr lang="en-GB" dirty="0">
                <a:solidFill>
                  <a:schemeClr val="bg1"/>
                </a:solidFill>
                <a:latin typeface="Arial" panose="020B0604020202020204" pitchFamily="34" charset="0"/>
                <a:cs typeface="Arial" panose="020B0604020202020204" pitchFamily="34" charset="0"/>
              </a:rPr>
              <a:t>NAME: Akash Baria (2428541)</a:t>
            </a:r>
            <a:endParaRPr lang="en-IN" dirty="0">
              <a:solidFill>
                <a:schemeClr val="bg1"/>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AFF5F2A1-E662-415E-0BAF-A14EB2D1EF1B}"/>
              </a:ext>
            </a:extLst>
          </p:cNvPr>
          <p:cNvSpPr txBox="1"/>
          <p:nvPr/>
        </p:nvSpPr>
        <p:spPr>
          <a:xfrm>
            <a:off x="6731371" y="-36444"/>
            <a:ext cx="2890535" cy="707886"/>
          </a:xfrm>
          <a:prstGeom prst="rect">
            <a:avLst/>
          </a:prstGeom>
          <a:noFill/>
        </p:spPr>
        <p:txBody>
          <a:bodyPr wrap="none" rtlCol="0">
            <a:spAutoFit/>
          </a:bodyPr>
          <a:lstStyle/>
          <a:p>
            <a:r>
              <a:rPr lang="en-GB" sz="4000" b="1" dirty="0">
                <a:solidFill>
                  <a:schemeClr val="bg1"/>
                </a:solidFill>
                <a:latin typeface="Arial" panose="020B0604020202020204" pitchFamily="34" charset="0"/>
                <a:cs typeface="Arial" panose="020B0604020202020204" pitchFamily="34" charset="0"/>
              </a:rPr>
              <a:t>SECTION 3</a:t>
            </a:r>
            <a:endParaRPr lang="en-IN" sz="4000" b="1" dirty="0">
              <a:solidFill>
                <a:schemeClr val="bg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1131F7CB-3DBC-C83A-DFDD-2333E0714AD5}"/>
              </a:ext>
            </a:extLst>
          </p:cNvPr>
          <p:cNvSpPr txBox="1"/>
          <p:nvPr/>
        </p:nvSpPr>
        <p:spPr>
          <a:xfrm>
            <a:off x="286170" y="6521529"/>
            <a:ext cx="1795556" cy="646331"/>
          </a:xfrm>
          <a:prstGeom prst="rect">
            <a:avLst/>
          </a:prstGeom>
          <a:noFill/>
        </p:spPr>
        <p:txBody>
          <a:bodyPr wrap="none" rtlCol="0">
            <a:spAutoFit/>
          </a:bodyPr>
          <a:lstStyle/>
          <a:p>
            <a:r>
              <a:rPr lang="en-GB" dirty="0"/>
              <a:t>(Sutterstock,n.d.)</a:t>
            </a:r>
            <a:endParaRPr lang="en-IN" dirty="0"/>
          </a:p>
          <a:p>
            <a:endParaRPr lang="en-IN" dirty="0"/>
          </a:p>
        </p:txBody>
      </p:sp>
    </p:spTree>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name="Slide 2">
    <p:bg>
      <p:bgPr>
        <a:solidFill>
          <a:srgbClr val="C3D3E3"/>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8000"/>
          </a:blip>
          <a:srcRect l="2170" t="10337" r="2041" b="10761"/>
          <a:stretch/>
        </p:blipFill>
        <p:spPr>
          <a:xfrm>
            <a:off x="0" y="0"/>
            <a:ext cx="12191365" cy="6858000"/>
          </a:xfrm>
          <a:prstGeom prst="rect">
            <a:avLst/>
          </a:prstGeom>
        </p:spPr>
      </p:pic>
      <p:pic>
        <p:nvPicPr>
          <p:cNvPr id="3" name="Image 1" descr="https://kimi-img.moonshot.cn/pub/slides/slides_tmpl/image/25-09-02-15:07:44-d2r9fg1e3tpg8rchv460.png"/>
          <p:cNvPicPr>
            <a:picLocks noChangeAspect="1"/>
          </p:cNvPicPr>
          <p:nvPr/>
        </p:nvPicPr>
        <p:blipFill>
          <a:blip r:embed="rId4"/>
          <a:stretch>
            <a:fillRect/>
          </a:stretch>
        </p:blipFill>
        <p:spPr>
          <a:xfrm>
            <a:off x="9066530" y="2098675"/>
            <a:ext cx="2519045" cy="3339465"/>
          </a:xfrm>
          <a:prstGeom prst="rect">
            <a:avLst/>
          </a:prstGeom>
        </p:spPr>
      </p:pic>
      <p:pic>
        <p:nvPicPr>
          <p:cNvPr id="4" name="Image 2" descr="https://kimi-img.moonshot.cn/pub/slides/slides_tmpl/image/25-09-02-15:07:44-d2r9fg1e3tpg8rchv460.png"/>
          <p:cNvPicPr>
            <a:picLocks noChangeAspect="1"/>
          </p:cNvPicPr>
          <p:nvPr/>
        </p:nvPicPr>
        <p:blipFill>
          <a:blip r:embed="rId4"/>
          <a:stretch>
            <a:fillRect/>
          </a:stretch>
        </p:blipFill>
        <p:spPr>
          <a:xfrm>
            <a:off x="3587115" y="2098675"/>
            <a:ext cx="2519045" cy="3339465"/>
          </a:xfrm>
          <a:prstGeom prst="rect">
            <a:avLst/>
          </a:prstGeom>
        </p:spPr>
      </p:pic>
      <p:pic>
        <p:nvPicPr>
          <p:cNvPr id="5" name="Image 3" descr="https://kimi-img.moonshot.cn/pub/slides/slides_tmpl/image/25-09-02-15:07:44-d2r9fg1e3tpg8rchv470.png"/>
          <p:cNvPicPr>
            <a:picLocks noChangeAspect="1"/>
          </p:cNvPicPr>
          <p:nvPr/>
        </p:nvPicPr>
        <p:blipFill>
          <a:blip r:embed="rId5"/>
          <a:stretch>
            <a:fillRect/>
          </a:stretch>
        </p:blipFill>
        <p:spPr>
          <a:xfrm>
            <a:off x="6339840" y="2098675"/>
            <a:ext cx="2519045" cy="3339465"/>
          </a:xfrm>
          <a:prstGeom prst="rect">
            <a:avLst/>
          </a:prstGeom>
        </p:spPr>
      </p:pic>
      <p:pic>
        <p:nvPicPr>
          <p:cNvPr id="6" name="Image 4" descr="https://kimi-img.moonshot.cn/pub/slides/slides_tmpl/image/25-09-02-15:07:44-d2r9fg1e3tpg8rchv470.png"/>
          <p:cNvPicPr>
            <a:picLocks noChangeAspect="1"/>
          </p:cNvPicPr>
          <p:nvPr/>
        </p:nvPicPr>
        <p:blipFill>
          <a:blip r:embed="rId5"/>
          <a:stretch>
            <a:fillRect/>
          </a:stretch>
        </p:blipFill>
        <p:spPr>
          <a:xfrm>
            <a:off x="977265" y="2098675"/>
            <a:ext cx="2519045" cy="3339465"/>
          </a:xfrm>
          <a:prstGeom prst="rect">
            <a:avLst/>
          </a:prstGeom>
        </p:spPr>
      </p:pic>
      <p:pic>
        <p:nvPicPr>
          <p:cNvPr id="7" name="Image 5" descr="https://kimi-img.moonshot.cn/pub/slides/slides_tmpl/image/25-09-02-15:07:43-d2r9ffpe3tpg8rchv440.png"/>
          <p:cNvPicPr>
            <a:picLocks noChangeAspect="1"/>
          </p:cNvPicPr>
          <p:nvPr/>
        </p:nvPicPr>
        <p:blipFill>
          <a:blip r:embed="rId6"/>
          <a:stretch>
            <a:fillRect/>
          </a:stretch>
        </p:blipFill>
        <p:spPr>
          <a:xfrm>
            <a:off x="1637030" y="2298065"/>
            <a:ext cx="1028700" cy="1028700"/>
          </a:xfrm>
          <a:prstGeom prst="rect">
            <a:avLst/>
          </a:prstGeom>
        </p:spPr>
      </p:pic>
      <p:pic>
        <p:nvPicPr>
          <p:cNvPr id="8" name="Image 6" descr="https://kimi-img.moonshot.cn/pub/slides/slides_tmpl/image/25-09-02-15:07:44-d2r9fg1e3tpg8rchv46g.png"/>
          <p:cNvPicPr>
            <a:picLocks noChangeAspect="1"/>
          </p:cNvPicPr>
          <p:nvPr/>
        </p:nvPicPr>
        <p:blipFill>
          <a:blip r:embed="rId7"/>
          <a:srcRect/>
          <a:stretch/>
        </p:blipFill>
        <p:spPr>
          <a:xfrm>
            <a:off x="4254500" y="2298065"/>
            <a:ext cx="1028700" cy="1028700"/>
          </a:xfrm>
          <a:prstGeom prst="rect">
            <a:avLst/>
          </a:prstGeom>
        </p:spPr>
      </p:pic>
      <p:pic>
        <p:nvPicPr>
          <p:cNvPr id="9" name="Image 7" descr="https://kimi-img.moonshot.cn/pub/slides/slides_tmpl/image/25-09-02-15:07:43-d2r9ffpe3tpg8rchv440.png"/>
          <p:cNvPicPr>
            <a:picLocks noChangeAspect="1"/>
          </p:cNvPicPr>
          <p:nvPr/>
        </p:nvPicPr>
        <p:blipFill>
          <a:blip r:embed="rId6"/>
          <a:stretch>
            <a:fillRect/>
          </a:stretch>
        </p:blipFill>
        <p:spPr>
          <a:xfrm>
            <a:off x="6994525" y="2298065"/>
            <a:ext cx="1028700" cy="1028700"/>
          </a:xfrm>
          <a:prstGeom prst="rect">
            <a:avLst/>
          </a:prstGeom>
        </p:spPr>
      </p:pic>
      <p:pic>
        <p:nvPicPr>
          <p:cNvPr id="10" name="Image 8" descr="https://kimi-img.moonshot.cn/pub/slides/slides_tmpl/image/25-09-02-15:07:44-d2r9fg1e3tpg8rchv46g.png"/>
          <p:cNvPicPr>
            <a:picLocks noChangeAspect="1"/>
          </p:cNvPicPr>
          <p:nvPr/>
        </p:nvPicPr>
        <p:blipFill>
          <a:blip r:embed="rId7"/>
          <a:srcRect/>
          <a:stretch/>
        </p:blipFill>
        <p:spPr>
          <a:xfrm>
            <a:off x="9735185" y="2298065"/>
            <a:ext cx="1028700" cy="1028700"/>
          </a:xfrm>
          <a:prstGeom prst="rect">
            <a:avLst/>
          </a:prstGeom>
        </p:spPr>
      </p:pic>
      <p:pic>
        <p:nvPicPr>
          <p:cNvPr id="11" name="Image 9" descr="https://kimi-img.moonshot.cn/pub/slides/slides_tmpl/image/25-09-02-15:07:43-d2r9ffpe3tpg8rchv43g.png"/>
          <p:cNvPicPr>
            <a:picLocks noChangeAspect="1"/>
          </p:cNvPicPr>
          <p:nvPr/>
        </p:nvPicPr>
        <p:blipFill>
          <a:blip r:embed="rId8"/>
          <a:stretch>
            <a:fillRect/>
          </a:stretch>
        </p:blipFill>
        <p:spPr>
          <a:xfrm rot="5400000">
            <a:off x="7686675" y="664210"/>
            <a:ext cx="635000" cy="1205865"/>
          </a:xfrm>
          <a:prstGeom prst="rect">
            <a:avLst/>
          </a:prstGeom>
        </p:spPr>
      </p:pic>
      <p:pic>
        <p:nvPicPr>
          <p:cNvPr id="12" name="Image 10" descr="https://kimi-img.moonshot.cn/pub/slides/slides_tmpl/image/25-09-02-15:07:43-d2r9ffpe3tpg8rchv43g.png"/>
          <p:cNvPicPr>
            <a:picLocks noChangeAspect="1"/>
          </p:cNvPicPr>
          <p:nvPr/>
        </p:nvPicPr>
        <p:blipFill>
          <a:blip r:embed="rId8"/>
          <a:stretch>
            <a:fillRect/>
          </a:stretch>
        </p:blipFill>
        <p:spPr>
          <a:xfrm rot="16200000" flipH="1">
            <a:off x="3598545" y="664210"/>
            <a:ext cx="635000" cy="1205865"/>
          </a:xfrm>
          <a:prstGeom prst="rect">
            <a:avLst/>
          </a:prstGeom>
        </p:spPr>
      </p:pic>
      <p:sp>
        <p:nvSpPr>
          <p:cNvPr id="13" name="Text 0"/>
          <p:cNvSpPr/>
          <p:nvPr/>
        </p:nvSpPr>
        <p:spPr>
          <a:xfrm>
            <a:off x="4546600" y="969883"/>
            <a:ext cx="3098800" cy="615553"/>
          </a:xfrm>
          <a:prstGeom prst="rect">
            <a:avLst/>
          </a:prstGeom>
          <a:noFill/>
          <a:ln/>
        </p:spPr>
        <p:txBody>
          <a:bodyPr wrap="square" lIns="0" tIns="0" rIns="0" bIns="0" rtlCol="0" anchor="t">
            <a:spAutoFit/>
          </a:bodyPr>
          <a:lstStyle/>
          <a:p>
            <a:pPr>
              <a:lnSpc>
                <a:spcPct val="100000"/>
              </a:lnSpc>
            </a:pPr>
            <a:r>
              <a:rPr lang="en-US" sz="4000" dirty="0">
                <a:solidFill>
                  <a:srgbClr val="23212C"/>
                </a:solidFill>
                <a:latin typeface="Arial" panose="020B0604020202020204" pitchFamily="34" charset="0"/>
                <a:ea typeface="MiSans" pitchFamily="34" charset="-122"/>
                <a:cs typeface="Arial" panose="020B0604020202020204" pitchFamily="34" charset="0"/>
              </a:rPr>
              <a:t>CONTENTS</a:t>
            </a:r>
            <a:endParaRPr lang="en-US" sz="1600" dirty="0">
              <a:latin typeface="Arial" panose="020B0604020202020204" pitchFamily="34" charset="0"/>
              <a:cs typeface="Arial" panose="020B0604020202020204" pitchFamily="34" charset="0"/>
            </a:endParaRPr>
          </a:p>
        </p:txBody>
      </p:sp>
      <p:sp>
        <p:nvSpPr>
          <p:cNvPr id="14" name="Text 1"/>
          <p:cNvSpPr/>
          <p:nvPr/>
        </p:nvSpPr>
        <p:spPr>
          <a:xfrm>
            <a:off x="1905953" y="259715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5" name="Text 2"/>
          <p:cNvSpPr/>
          <p:nvPr/>
        </p:nvSpPr>
        <p:spPr>
          <a:xfrm>
            <a:off x="1246505" y="3735705"/>
            <a:ext cx="1909445" cy="638770"/>
          </a:xfrm>
          <a:prstGeom prst="rect">
            <a:avLst/>
          </a:prstGeom>
          <a:noFill/>
          <a:ln/>
        </p:spPr>
        <p:txBody>
          <a:bodyPr wrap="square" lIns="0" tIns="0" rIns="0" bIns="0" rtlCol="0" anchor="t">
            <a:spAutoFit/>
          </a:bodyPr>
          <a:lstStyle/>
          <a:p>
            <a:pPr>
              <a:lnSpc>
                <a:spcPct val="100000"/>
              </a:lnSpc>
            </a:pPr>
            <a:r>
              <a:rPr lang="en-US" sz="2000" dirty="0">
                <a:solidFill>
                  <a:srgbClr val="000000"/>
                </a:solidFill>
                <a:latin typeface="Arial" panose="020B0604020202020204" pitchFamily="34" charset="0"/>
                <a:ea typeface="MiSans" pitchFamily="34" charset="-122"/>
                <a:cs typeface="Arial" panose="020B0604020202020204" pitchFamily="34" charset="0"/>
              </a:rPr>
              <a:t>Stakeholders &amp; Roles</a:t>
            </a:r>
            <a:endParaRPr lang="en-US" sz="1600" dirty="0">
              <a:latin typeface="Arial" panose="020B0604020202020204" pitchFamily="34" charset="0"/>
              <a:cs typeface="Arial" panose="020B0604020202020204" pitchFamily="34" charset="0"/>
            </a:endParaRPr>
          </a:p>
        </p:txBody>
      </p:sp>
      <p:sp>
        <p:nvSpPr>
          <p:cNvPr id="16" name="Text 3"/>
          <p:cNvSpPr/>
          <p:nvPr/>
        </p:nvSpPr>
        <p:spPr>
          <a:xfrm>
            <a:off x="4523423" y="259715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FFFFFF"/>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17" name="Text 4"/>
          <p:cNvSpPr/>
          <p:nvPr/>
        </p:nvSpPr>
        <p:spPr>
          <a:xfrm>
            <a:off x="3729355" y="3735705"/>
            <a:ext cx="2265045" cy="307777"/>
          </a:xfrm>
          <a:prstGeom prst="rect">
            <a:avLst/>
          </a:prstGeom>
          <a:noFill/>
          <a:ln/>
        </p:spPr>
        <p:txBody>
          <a:bodyPr wrap="square" lIns="0" tIns="0" rIns="0" bIns="0" rtlCol="0" anchor="t">
            <a:spAutoFit/>
          </a:bodyPr>
          <a:lstStyle/>
          <a:p>
            <a:pPr>
              <a:lnSpc>
                <a:spcPct val="100000"/>
              </a:lnSpc>
            </a:pPr>
            <a:r>
              <a:rPr lang="en-US" sz="2000" dirty="0">
                <a:solidFill>
                  <a:srgbClr val="000000"/>
                </a:solidFill>
                <a:latin typeface="Arial" panose="020B0604020202020204" pitchFamily="34" charset="0"/>
                <a:ea typeface="MiSans" pitchFamily="34" charset="-122"/>
                <a:cs typeface="Arial" panose="020B0604020202020204" pitchFamily="34" charset="0"/>
              </a:rPr>
              <a:t>Barriers to Adoption</a:t>
            </a:r>
            <a:endParaRPr lang="en-US" sz="1600" dirty="0">
              <a:latin typeface="Arial" panose="020B0604020202020204" pitchFamily="34" charset="0"/>
              <a:cs typeface="Arial" panose="020B0604020202020204" pitchFamily="34" charset="0"/>
            </a:endParaRPr>
          </a:p>
        </p:txBody>
      </p:sp>
      <p:sp>
        <p:nvSpPr>
          <p:cNvPr id="18" name="Text 5"/>
          <p:cNvSpPr/>
          <p:nvPr/>
        </p:nvSpPr>
        <p:spPr>
          <a:xfrm>
            <a:off x="7263448" y="259715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03</a:t>
            </a:r>
            <a:endParaRPr lang="en-US" sz="1600" dirty="0">
              <a:latin typeface="Arial" panose="020B0604020202020204" pitchFamily="34" charset="0"/>
              <a:cs typeface="Arial" panose="020B0604020202020204" pitchFamily="34" charset="0"/>
            </a:endParaRPr>
          </a:p>
        </p:txBody>
      </p:sp>
      <p:sp>
        <p:nvSpPr>
          <p:cNvPr id="19" name="Text 6"/>
          <p:cNvSpPr/>
          <p:nvPr/>
        </p:nvSpPr>
        <p:spPr>
          <a:xfrm>
            <a:off x="6468110" y="3735705"/>
            <a:ext cx="2265045" cy="638770"/>
          </a:xfrm>
          <a:prstGeom prst="rect">
            <a:avLst/>
          </a:prstGeom>
          <a:noFill/>
          <a:ln/>
        </p:spPr>
        <p:txBody>
          <a:bodyPr wrap="square" lIns="0" tIns="0" rIns="0" bIns="0" rtlCol="0" anchor="t">
            <a:spAutoFit/>
          </a:bodyPr>
          <a:lstStyle/>
          <a:p>
            <a:pPr>
              <a:lnSpc>
                <a:spcPct val="100000"/>
              </a:lnSpc>
            </a:pPr>
            <a:r>
              <a:rPr lang="en-US" sz="2000" dirty="0">
                <a:solidFill>
                  <a:srgbClr val="000000"/>
                </a:solidFill>
                <a:latin typeface="Arial" panose="020B0604020202020204" pitchFamily="34" charset="0"/>
                <a:ea typeface="MiSans" pitchFamily="34" charset="-122"/>
                <a:cs typeface="Arial" panose="020B0604020202020204" pitchFamily="34" charset="0"/>
              </a:rPr>
              <a:t>Legal &amp; Ethical Duties</a:t>
            </a:r>
            <a:endParaRPr lang="en-US" sz="1600" dirty="0">
              <a:latin typeface="Arial" panose="020B0604020202020204" pitchFamily="34" charset="0"/>
              <a:cs typeface="Arial" panose="020B0604020202020204" pitchFamily="34" charset="0"/>
            </a:endParaRPr>
          </a:p>
        </p:txBody>
      </p:sp>
      <p:sp>
        <p:nvSpPr>
          <p:cNvPr id="20" name="Text 7"/>
          <p:cNvSpPr/>
          <p:nvPr/>
        </p:nvSpPr>
        <p:spPr>
          <a:xfrm>
            <a:off x="10004108" y="259715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FFFFFF"/>
                </a:solidFill>
                <a:latin typeface="Arial" panose="020B0604020202020204" pitchFamily="34" charset="0"/>
                <a:ea typeface="MiSans" pitchFamily="34" charset="-122"/>
                <a:cs typeface="Arial" panose="020B0604020202020204" pitchFamily="34" charset="0"/>
              </a:rPr>
              <a:t>04</a:t>
            </a:r>
            <a:endParaRPr lang="en-US" sz="1600" dirty="0">
              <a:latin typeface="Arial" panose="020B0604020202020204" pitchFamily="34" charset="0"/>
              <a:cs typeface="Arial" panose="020B0604020202020204" pitchFamily="34" charset="0"/>
            </a:endParaRPr>
          </a:p>
        </p:txBody>
      </p:sp>
      <p:sp>
        <p:nvSpPr>
          <p:cNvPr id="21" name="Text 8"/>
          <p:cNvSpPr/>
          <p:nvPr/>
        </p:nvSpPr>
        <p:spPr>
          <a:xfrm>
            <a:off x="9207500" y="3735705"/>
            <a:ext cx="2265045" cy="638770"/>
          </a:xfrm>
          <a:prstGeom prst="rect">
            <a:avLst/>
          </a:prstGeom>
          <a:noFill/>
          <a:ln/>
        </p:spPr>
        <p:txBody>
          <a:bodyPr wrap="square" lIns="0" tIns="0" rIns="0" bIns="0" rtlCol="0" anchor="t">
            <a:spAutoFit/>
          </a:bodyPr>
          <a:lstStyle/>
          <a:p>
            <a:pPr>
              <a:lnSpc>
                <a:spcPct val="100000"/>
              </a:lnSpc>
            </a:pPr>
            <a:r>
              <a:rPr lang="en-US" sz="2000" dirty="0">
                <a:solidFill>
                  <a:srgbClr val="000000"/>
                </a:solidFill>
                <a:latin typeface="Arial" panose="020B0604020202020204" pitchFamily="34" charset="0"/>
                <a:ea typeface="MiSans" pitchFamily="34" charset="-122"/>
                <a:cs typeface="Arial" panose="020B0604020202020204" pitchFamily="34" charset="0"/>
              </a:rPr>
              <a:t>Synthesis &amp; Next Steps</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name="Slide 3">
    <p:bg>
      <p:bgPr>
        <a:solidFill>
          <a:srgbClr val="ECF26D"/>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0" y="0"/>
            <a:ext cx="12191365" cy="6858000"/>
          </a:xfrm>
          <a:prstGeom prst="rect">
            <a:avLst/>
          </a:prstGeom>
        </p:spPr>
      </p:pic>
      <p:sp>
        <p:nvSpPr>
          <p:cNvPr id="3" name="Text 0"/>
          <p:cNvSpPr/>
          <p:nvPr/>
        </p:nvSpPr>
        <p:spPr>
          <a:xfrm>
            <a:off x="4659611" y="1928832"/>
            <a:ext cx="2872142" cy="2215991"/>
          </a:xfrm>
          <a:prstGeom prst="rect">
            <a:avLst/>
          </a:prstGeom>
          <a:noFill/>
          <a:ln/>
        </p:spPr>
        <p:txBody>
          <a:bodyPr wrap="square" lIns="91440" tIns="45720" rIns="91440" bIns="45720" rtlCol="0" anchor="t">
            <a:spAutoFit/>
          </a:bodyPr>
          <a:lstStyle/>
          <a:p>
            <a:pPr algn="ctr">
              <a:lnSpc>
                <a:spcPct val="100000"/>
              </a:lnSpc>
            </a:pPr>
            <a:r>
              <a:rPr lang="en-US" sz="13800" dirty="0">
                <a:solidFill>
                  <a:srgbClr val="23212C"/>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2677160" y="4182745"/>
            <a:ext cx="8080375" cy="492443"/>
          </a:xfrm>
          <a:prstGeom prst="rect">
            <a:avLst/>
          </a:prstGeom>
          <a:noFill/>
          <a:ln/>
        </p:spPr>
        <p:txBody>
          <a:bodyPr wrap="square" lIns="0" tIns="0" rIns="0" bIns="0" rtlCol="0" anchor="t">
            <a:spAutoFit/>
          </a:bodyPr>
          <a:lstStyle/>
          <a:p>
            <a:pPr algn="ctr">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Stakeholders &amp; Roles</a:t>
            </a:r>
            <a:endParaRPr lang="en-US" sz="1600" dirty="0">
              <a:latin typeface="Arial" panose="020B0604020202020204" pitchFamily="34" charset="0"/>
              <a:cs typeface="Arial" panose="020B0604020202020204" pitchFamily="34" charset="0"/>
            </a:endParaRPr>
          </a:p>
        </p:txBody>
      </p:sp>
      <p:pic>
        <p:nvPicPr>
          <p:cNvPr id="5" name="Image 1" descr="https://kimi-img.moonshot.cn/pub/slides/slides_tmpl/image/25-09-02-15:07:44-d2r9fg1e3tpg8rchv4a0.png"/>
          <p:cNvPicPr>
            <a:picLocks noChangeAspect="1"/>
          </p:cNvPicPr>
          <p:nvPr/>
        </p:nvPicPr>
        <p:blipFill>
          <a:blip r:embed="rId4"/>
          <a:srcRect l="21" r="21"/>
          <a:stretch/>
        </p:blipFill>
        <p:spPr>
          <a:xfrm rot="5400000">
            <a:off x="1124585" y="4286885"/>
            <a:ext cx="1398905" cy="1506220"/>
          </a:xfrm>
          <a:prstGeom prst="rect">
            <a:avLst/>
          </a:prstGeom>
        </p:spPr>
      </p:pic>
      <p:pic>
        <p:nvPicPr>
          <p:cNvPr id="6" name="Image 2" descr="https://kimi-img.moonshot.cn/pub/slides/slides_tmpl/image/25-09-02-15:07:44-d2r9fg1e3tpg8rchv4a0.png"/>
          <p:cNvPicPr>
            <a:picLocks noChangeAspect="1"/>
          </p:cNvPicPr>
          <p:nvPr/>
        </p:nvPicPr>
        <p:blipFill>
          <a:blip r:embed="rId4"/>
          <a:srcRect l="21" r="21"/>
          <a:stretch/>
        </p:blipFill>
        <p:spPr>
          <a:xfrm rot="16200000" flipH="1">
            <a:off x="9563735" y="1413510"/>
            <a:ext cx="1398905" cy="1506220"/>
          </a:xfrm>
          <a:prstGeom prst="rect">
            <a:avLst/>
          </a:prstGeom>
        </p:spPr>
      </p:pic>
    </p:spTree>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name="Slide 4">
    <p:bg>
      <p:bgPr>
        <a:solidFill>
          <a:srgbClr val="EDECE8"/>
        </a:solidFill>
        <a:effectLst/>
      </p:bgPr>
    </p:bg>
    <p:spTree>
      <p:nvGrpSpPr>
        <p:cNvPr id="1" name=""/>
        <p:cNvGrpSpPr/>
        <p:nvPr/>
      </p:nvGrpSpPr>
      <p:grpSpPr>
        <a:xfrm>
          <a:off x="0" y="0"/>
          <a:ext cx="0" cy="0"/>
          <a:chOff x="0" y="0"/>
          <a:chExt cx="0" cy="0"/>
        </a:xfrm>
      </p:grpSpPr>
      <p:pic>
        <p:nvPicPr>
          <p:cNvPr id="2" name="Image 0" descr="https://kimi-img.moonshot.cn/pub/slides/slides_tmpl/image/25-09-02-15:08:11-d2r9fmpe3tpg8rchv4l0.jpg"/>
          <p:cNvPicPr>
            <a:picLocks noChangeAspect="1"/>
          </p:cNvPicPr>
          <p:nvPr/>
        </p:nvPicPr>
        <p:blipFill>
          <a:blip r:embed="rId3">
            <a:alphaModFix amt="6000"/>
          </a:blip>
          <a:srcRect l="12638" t="5848" r="12275" b="12863"/>
          <a:stretch/>
        </p:blipFill>
        <p:spPr>
          <a:xfrm>
            <a:off x="2540" y="-3810"/>
            <a:ext cx="12189460" cy="6858000"/>
          </a:xfrm>
          <a:prstGeom prst="rect">
            <a:avLst/>
          </a:prstGeom>
        </p:spPr>
      </p:pic>
      <p:sp>
        <p:nvSpPr>
          <p:cNvPr id="3" name="Text 0"/>
          <p:cNvSpPr/>
          <p:nvPr/>
        </p:nvSpPr>
        <p:spPr>
          <a:xfrm>
            <a:off x="4259263" y="2230559"/>
            <a:ext cx="3734435" cy="1330325"/>
          </a:xfrm>
          <a:prstGeom prst="rect">
            <a:avLst/>
          </a:prstGeom>
          <a:noFill/>
          <a:ln/>
        </p:spPr>
        <p:txBody>
          <a:bodyPr wrap="square" lIns="91440" tIns="45720" rIns="91440" bIns="45720" rtlCol="0" anchor="t"/>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Primary Stakeholders in Digital Sleep Intervention</a:t>
            </a:r>
            <a:endParaRPr lang="en-US" sz="2000" dirty="0">
              <a:latin typeface="Arial" panose="020B0604020202020204" pitchFamily="34" charset="0"/>
              <a:cs typeface="Arial" panose="020B0604020202020204" pitchFamily="34" charset="0"/>
            </a:endParaRPr>
          </a:p>
        </p:txBody>
      </p:sp>
      <p:pic>
        <p:nvPicPr>
          <p:cNvPr id="4" name="Image 1" descr="https://kimi-img.moonshot.cn/pub/slides/slides_tmpl/image/25-09-02-15:08:06-d2r9flhe3tpg8rchv4i0.png"/>
          <p:cNvPicPr>
            <a:picLocks noChangeAspect="1"/>
          </p:cNvPicPr>
          <p:nvPr/>
        </p:nvPicPr>
        <p:blipFill>
          <a:blip r:embed="rId4"/>
          <a:stretch>
            <a:fillRect/>
          </a:stretch>
        </p:blipFill>
        <p:spPr>
          <a:xfrm rot="16200000">
            <a:off x="-37929" y="2891619"/>
            <a:ext cx="4235744" cy="3211830"/>
          </a:xfrm>
          <a:prstGeom prst="rect">
            <a:avLst/>
          </a:prstGeom>
        </p:spPr>
      </p:pic>
      <p:pic>
        <p:nvPicPr>
          <p:cNvPr id="5" name="Image 2" descr="https://kimi-img.moonshot.cn/pub/slides/slides_tmpl/image/25-09-02-15:08:06-d2r9flhe3tpg8rchv4i0.png"/>
          <p:cNvPicPr>
            <a:picLocks noChangeAspect="1"/>
          </p:cNvPicPr>
          <p:nvPr/>
        </p:nvPicPr>
        <p:blipFill>
          <a:blip r:embed="rId4"/>
          <a:stretch>
            <a:fillRect/>
          </a:stretch>
        </p:blipFill>
        <p:spPr>
          <a:xfrm rot="16200000">
            <a:off x="8058785" y="2748280"/>
            <a:ext cx="3948430" cy="3211830"/>
          </a:xfrm>
          <a:prstGeom prst="rect">
            <a:avLst/>
          </a:prstGeom>
        </p:spPr>
      </p:pic>
      <p:pic>
        <p:nvPicPr>
          <p:cNvPr id="6" name="Image 3" descr="https://kimi-img.moonshot.cn/pub/slides/slides_tmpl/image/25-09-02-15:08:03-d2r9fkpe3tpg8rchv4fg.png"/>
          <p:cNvPicPr>
            <a:picLocks noChangeAspect="1"/>
          </p:cNvPicPr>
          <p:nvPr/>
        </p:nvPicPr>
        <p:blipFill>
          <a:blip r:embed="rId5"/>
          <a:stretch>
            <a:fillRect/>
          </a:stretch>
        </p:blipFill>
        <p:spPr>
          <a:xfrm>
            <a:off x="499745" y="578423"/>
            <a:ext cx="11139170" cy="1511300"/>
          </a:xfrm>
          <a:prstGeom prst="rect">
            <a:avLst/>
          </a:prstGeom>
        </p:spPr>
      </p:pic>
      <p:pic>
        <p:nvPicPr>
          <p:cNvPr id="7" name="Image 4" descr="https://kimi-img.moonshot.cn/pub/slides/slides_tmpl/image/25-09-02-15:08:06-d2r9flhe3tpg8rchv4hg.jpg"/>
          <p:cNvPicPr>
            <a:picLocks noChangeAspect="1"/>
          </p:cNvPicPr>
          <p:nvPr/>
        </p:nvPicPr>
        <p:blipFill>
          <a:blip r:embed="rId6"/>
          <a:srcRect t="19610" b="19610"/>
          <a:stretch/>
        </p:blipFill>
        <p:spPr>
          <a:xfrm>
            <a:off x="4205607" y="4871946"/>
            <a:ext cx="2085340" cy="1134252"/>
          </a:xfrm>
          <a:prstGeom prst="rect">
            <a:avLst/>
          </a:prstGeom>
        </p:spPr>
      </p:pic>
      <p:pic>
        <p:nvPicPr>
          <p:cNvPr id="8" name="Image 5" descr="https://kimi-img.moonshot.cn/pub/slides/slides_tmpl/image/25-09-02-15:07:44-d2r9fg1e3tpg8rchv450.png"/>
          <p:cNvPicPr>
            <a:picLocks noChangeAspect="1"/>
          </p:cNvPicPr>
          <p:nvPr/>
        </p:nvPicPr>
        <p:blipFill>
          <a:blip r:embed="rId7"/>
          <a:stretch>
            <a:fillRect/>
          </a:stretch>
        </p:blipFill>
        <p:spPr>
          <a:xfrm rot="10800000">
            <a:off x="7904480" y="569595"/>
            <a:ext cx="3734435" cy="481965"/>
          </a:xfrm>
          <a:prstGeom prst="rect">
            <a:avLst/>
          </a:prstGeom>
        </p:spPr>
      </p:pic>
      <p:pic>
        <p:nvPicPr>
          <p:cNvPr id="9" name="Image 6" descr="https://kimi-img.moonshot.cn/pub/slides/slides_tmpl/image/25-09-02-15:07:45-d2r9fg9e3tpg8rchv4c0.png"/>
          <p:cNvPicPr>
            <a:picLocks noChangeAspect="1"/>
          </p:cNvPicPr>
          <p:nvPr/>
        </p:nvPicPr>
        <p:blipFill>
          <a:blip r:embed="rId8"/>
          <a:stretch>
            <a:fillRect/>
          </a:stretch>
        </p:blipFill>
        <p:spPr>
          <a:xfrm>
            <a:off x="4215130" y="5486400"/>
            <a:ext cx="836930" cy="842010"/>
          </a:xfrm>
          <a:prstGeom prst="rect">
            <a:avLst/>
          </a:prstGeom>
        </p:spPr>
      </p:pic>
      <p:sp>
        <p:nvSpPr>
          <p:cNvPr id="10" name="Text 1"/>
          <p:cNvSpPr/>
          <p:nvPr/>
        </p:nvSpPr>
        <p:spPr>
          <a:xfrm>
            <a:off x="892810" y="806450"/>
            <a:ext cx="9060815" cy="307777"/>
          </a:xfrm>
          <a:prstGeom prst="rect">
            <a:avLst/>
          </a:prstGeom>
          <a:noFill/>
          <a:ln/>
        </p:spPr>
        <p:txBody>
          <a:bodyPr wrap="square" lIns="0" tIns="0" rIns="0" bIns="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Young Adults as Core Users</a:t>
            </a:r>
            <a:endParaRPr lang="en-US" sz="1600" dirty="0">
              <a:latin typeface="Arial" panose="020B0604020202020204" pitchFamily="34" charset="0"/>
              <a:cs typeface="Arial" panose="020B0604020202020204" pitchFamily="34" charset="0"/>
            </a:endParaRPr>
          </a:p>
        </p:txBody>
      </p:sp>
      <p:sp>
        <p:nvSpPr>
          <p:cNvPr id="11" name="Text 2"/>
          <p:cNvSpPr/>
          <p:nvPr/>
        </p:nvSpPr>
        <p:spPr>
          <a:xfrm>
            <a:off x="812800" y="1074357"/>
            <a:ext cx="10246360" cy="1028102"/>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Young adults aged 18–25 are the primary target group. Their late-night smartphone habits negatively impact sleep quality </a:t>
            </a:r>
            <a:r>
              <a:rPr lang="nn-NO" sz="1400" dirty="0">
                <a:latin typeface="Arial" panose="020B0604020202020204" pitchFamily="34" charset="0"/>
                <a:cs typeface="Arial" panose="020B0604020202020204" pitchFamily="34" charset="0"/>
              </a:rPr>
              <a:t>(Akram, Gardani and Akram, 2023)</a:t>
            </a:r>
            <a:r>
              <a:rPr lang="en-US" sz="1400" dirty="0">
                <a:solidFill>
                  <a:srgbClr val="000000"/>
                </a:solidFill>
                <a:latin typeface="Arial" panose="020B0604020202020204" pitchFamily="34" charset="0"/>
                <a:ea typeface="MiSans" pitchFamily="34" charset="-122"/>
                <a:cs typeface="Arial" panose="020B0604020202020204" pitchFamily="34" charset="0"/>
              </a:rPr>
              <a:t>. Their willingness to change these behaviours is crucial for the intervention's success and long-term outcomes, as they directly influence engagement and adherence </a:t>
            </a:r>
            <a:r>
              <a:rPr lang="en-IN" sz="1400" dirty="0">
                <a:latin typeface="Arial" panose="020B0604020202020204" pitchFamily="34" charset="0"/>
                <a:cs typeface="Arial" panose="020B0604020202020204" pitchFamily="34" charset="0"/>
              </a:rPr>
              <a:t>(Yardley et al., 2021).</a:t>
            </a:r>
            <a:endParaRPr lang="en-US" sz="1400" dirty="0">
              <a:latin typeface="Arial" panose="020B0604020202020204" pitchFamily="34" charset="0"/>
              <a:cs typeface="Arial" panose="020B0604020202020204" pitchFamily="34" charset="0"/>
            </a:endParaRPr>
          </a:p>
        </p:txBody>
      </p:sp>
      <p:sp>
        <p:nvSpPr>
          <p:cNvPr id="12" name="Text 3"/>
          <p:cNvSpPr/>
          <p:nvPr/>
        </p:nvSpPr>
        <p:spPr>
          <a:xfrm>
            <a:off x="812800" y="2895722"/>
            <a:ext cx="2322195" cy="923330"/>
          </a:xfrm>
          <a:prstGeom prst="rect">
            <a:avLst/>
          </a:prstGeom>
          <a:noFill/>
          <a:ln/>
        </p:spPr>
        <p:txBody>
          <a:bodyPr wrap="square" lIns="0" tIns="0" rIns="0" bIns="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Universities and Student Wellbeing Services</a:t>
            </a:r>
            <a:endParaRPr lang="en-US" sz="1600" dirty="0">
              <a:latin typeface="Arial" panose="020B0604020202020204" pitchFamily="34" charset="0"/>
              <a:cs typeface="Arial" panose="020B0604020202020204" pitchFamily="34" charset="0"/>
            </a:endParaRPr>
          </a:p>
        </p:txBody>
      </p:sp>
      <p:sp>
        <p:nvSpPr>
          <p:cNvPr id="13" name="Text 4"/>
          <p:cNvSpPr/>
          <p:nvPr/>
        </p:nvSpPr>
        <p:spPr>
          <a:xfrm>
            <a:off x="650271" y="3746766"/>
            <a:ext cx="2859341" cy="2761718"/>
          </a:xfrm>
          <a:prstGeom prst="rect">
            <a:avLst/>
          </a:prstGeom>
          <a:noFill/>
          <a:ln/>
        </p:spPr>
        <p:txBody>
          <a:bodyPr wrap="square" lIns="91440" tIns="45720" rIns="91440" bIns="45720" rtlCol="0" anchor="t">
            <a:spAutoFit/>
          </a:bodyPr>
          <a:lstStyle/>
          <a:p>
            <a:pPr>
              <a:lnSpc>
                <a:spcPct val="150000"/>
              </a:lnSpc>
            </a:pPr>
            <a:r>
              <a:rPr lang="en-US" sz="1300" dirty="0">
                <a:solidFill>
                  <a:srgbClr val="000000"/>
                </a:solidFill>
                <a:latin typeface="Arial" panose="020B0604020202020204" pitchFamily="34" charset="0"/>
                <a:ea typeface="MiSans" pitchFamily="34" charset="-122"/>
                <a:cs typeface="Arial" panose="020B0604020202020204" pitchFamily="34" charset="0"/>
              </a:rPr>
              <a:t>Universities and student wellbeing services play a vital role in promoting the intervention. They can integrate the sleep hygiene app into existing mental health and wellbeing programs, providing direct access to large groups of students who match the intended user population </a:t>
            </a:r>
            <a:r>
              <a:rPr lang="en-IN" sz="1300" dirty="0">
                <a:latin typeface="Arial" panose="020B0604020202020204" pitchFamily="34" charset="0"/>
                <a:cs typeface="Arial" panose="020B0604020202020204" pitchFamily="34" charset="0"/>
              </a:rPr>
              <a:t>(UKHSA, 2024).</a:t>
            </a:r>
            <a:endParaRPr lang="en-US" sz="1300" dirty="0">
              <a:latin typeface="Arial" panose="020B0604020202020204" pitchFamily="34" charset="0"/>
              <a:cs typeface="Arial" panose="020B0604020202020204" pitchFamily="34" charset="0"/>
            </a:endParaRPr>
          </a:p>
        </p:txBody>
      </p:sp>
      <p:sp>
        <p:nvSpPr>
          <p:cNvPr id="14" name="Text 5"/>
          <p:cNvSpPr/>
          <p:nvPr/>
        </p:nvSpPr>
        <p:spPr>
          <a:xfrm>
            <a:off x="8765540" y="2874645"/>
            <a:ext cx="2322195" cy="615553"/>
          </a:xfrm>
          <a:prstGeom prst="rect">
            <a:avLst/>
          </a:prstGeom>
          <a:noFill/>
          <a:ln/>
        </p:spPr>
        <p:txBody>
          <a:bodyPr wrap="square" lIns="0" tIns="0" rIns="0" bIns="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Employers of Young Workers</a:t>
            </a:r>
            <a:endParaRPr lang="en-US" sz="1600" dirty="0">
              <a:latin typeface="Arial" panose="020B0604020202020204" pitchFamily="34" charset="0"/>
              <a:cs typeface="Arial" panose="020B0604020202020204" pitchFamily="34" charset="0"/>
            </a:endParaRPr>
          </a:p>
        </p:txBody>
      </p:sp>
      <p:sp>
        <p:nvSpPr>
          <p:cNvPr id="15" name="Text 6"/>
          <p:cNvSpPr/>
          <p:nvPr/>
        </p:nvSpPr>
        <p:spPr>
          <a:xfrm>
            <a:off x="8631347" y="3446150"/>
            <a:ext cx="2859341" cy="2761718"/>
          </a:xfrm>
          <a:prstGeom prst="rect">
            <a:avLst/>
          </a:prstGeom>
          <a:noFill/>
          <a:ln/>
        </p:spPr>
        <p:txBody>
          <a:bodyPr wrap="square" lIns="91440" tIns="45720" rIns="91440" bIns="45720" rtlCol="0" anchor="t">
            <a:spAutoFit/>
          </a:bodyPr>
          <a:lstStyle/>
          <a:p>
            <a:pPr>
              <a:lnSpc>
                <a:spcPct val="150000"/>
              </a:lnSpc>
            </a:pPr>
            <a:r>
              <a:rPr lang="en-US" sz="1300" dirty="0">
                <a:solidFill>
                  <a:srgbClr val="000000"/>
                </a:solidFill>
                <a:latin typeface="Arial" panose="020B0604020202020204" pitchFamily="34" charset="0"/>
                <a:ea typeface="MiSans" pitchFamily="34" charset="-122"/>
                <a:cs typeface="Arial" panose="020B0604020202020204" pitchFamily="34" charset="0"/>
              </a:rPr>
              <a:t>Employers of young workers benefit from improved sleep among their staff, which reduces fatigue, workplace errors, and poor concentration </a:t>
            </a:r>
            <a:r>
              <a:rPr lang="en-IN" sz="1300" dirty="0">
                <a:latin typeface="Arial" panose="020B0604020202020204" pitchFamily="34" charset="0"/>
                <a:cs typeface="Arial" panose="020B0604020202020204" pitchFamily="34" charset="0"/>
              </a:rPr>
              <a:t>(Firth et al., 2021)</a:t>
            </a:r>
            <a:r>
              <a:rPr lang="en-US" sz="1300" dirty="0">
                <a:solidFill>
                  <a:srgbClr val="000000"/>
                </a:solidFill>
                <a:latin typeface="Arial" panose="020B0604020202020204" pitchFamily="34" charset="0"/>
                <a:ea typeface="MiSans" pitchFamily="34" charset="-122"/>
                <a:cs typeface="Arial" panose="020B0604020202020204" pitchFamily="34" charset="0"/>
              </a:rPr>
              <a:t>. They can support participation through workplace wellbeing and occupational health schemes, enhancing overall productivity.</a:t>
            </a:r>
            <a:endParaRPr lang="en-US" sz="1300" dirty="0">
              <a:latin typeface="Arial" panose="020B0604020202020204" pitchFamily="34" charset="0"/>
              <a:cs typeface="Arial" panose="020B0604020202020204" pitchFamily="34" charset="0"/>
            </a:endParaRPr>
          </a:p>
        </p:txBody>
      </p:sp>
      <p:pic>
        <p:nvPicPr>
          <p:cNvPr id="2050" name="Picture 2" descr="Psychological Services Patient Resources | Hull University Teaching ...">
            <a:extLst>
              <a:ext uri="{FF2B5EF4-FFF2-40B4-BE49-F238E27FC236}">
                <a16:creationId xmlns:a16="http://schemas.microsoft.com/office/drawing/2014/main" id="{4C9A74C8-0873-CBD1-6B47-2DBF42E57E1D}"/>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037095" y="3313796"/>
            <a:ext cx="3816585" cy="32118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23212C"/>
        </a:solidFill>
        <a:effectLst/>
      </p:bgPr>
    </p:bg>
    <p:spTree>
      <p:nvGrpSpPr>
        <p:cNvPr id="1" name="">
          <a:extLst>
            <a:ext uri="{FF2B5EF4-FFF2-40B4-BE49-F238E27FC236}">
              <a16:creationId xmlns:a16="http://schemas.microsoft.com/office/drawing/2014/main" id="{DC2CCB5A-0254-50B8-D2AD-FBCCF8117670}"/>
            </a:ext>
          </a:extLst>
        </p:cNvPr>
        <p:cNvGrpSpPr/>
        <p:nvPr/>
      </p:nvGrpSpPr>
      <p:grpSpPr>
        <a:xfrm>
          <a:off x="0" y="0"/>
          <a:ext cx="0" cy="0"/>
          <a:chOff x="0" y="0"/>
          <a:chExt cx="0" cy="0"/>
        </a:xfrm>
      </p:grpSpPr>
      <p:pic>
        <p:nvPicPr>
          <p:cNvPr id="2" name="Image 0" descr="https://kimi-img.moonshot.cn/pub/slides/slides_tmpl/image/25-09-02-15:07:44-d2r9fg1e3tpg8rchv4ag.jpg">
            <a:extLst>
              <a:ext uri="{FF2B5EF4-FFF2-40B4-BE49-F238E27FC236}">
                <a16:creationId xmlns:a16="http://schemas.microsoft.com/office/drawing/2014/main" id="{17A04A36-947F-79D0-466D-27E3FDBCCB08}"/>
              </a:ext>
            </a:extLst>
          </p:cNvPr>
          <p:cNvPicPr>
            <a:picLocks noChangeAspect="1"/>
          </p:cNvPicPr>
          <p:nvPr/>
        </p:nvPicPr>
        <p:blipFill>
          <a:blip r:embed="rId3">
            <a:alphaModFix amt="6000"/>
          </a:blip>
          <a:srcRect l="2170" t="10337" r="2041" b="10761"/>
          <a:stretch/>
        </p:blipFill>
        <p:spPr>
          <a:xfrm>
            <a:off x="84610" y="0"/>
            <a:ext cx="12191365" cy="6858000"/>
          </a:xfrm>
          <a:prstGeom prst="rect">
            <a:avLst/>
          </a:prstGeom>
          <a:ln>
            <a:solidFill>
              <a:schemeClr val="accent2"/>
            </a:solidFill>
          </a:ln>
        </p:spPr>
      </p:pic>
      <p:sp>
        <p:nvSpPr>
          <p:cNvPr id="7" name="Text 0">
            <a:extLst>
              <a:ext uri="{FF2B5EF4-FFF2-40B4-BE49-F238E27FC236}">
                <a16:creationId xmlns:a16="http://schemas.microsoft.com/office/drawing/2014/main" id="{B1CAFEBE-855D-853D-6F5C-E219FF61C965}"/>
              </a:ext>
            </a:extLst>
          </p:cNvPr>
          <p:cNvSpPr/>
          <p:nvPr/>
        </p:nvSpPr>
        <p:spPr>
          <a:xfrm>
            <a:off x="684530" y="901700"/>
            <a:ext cx="10718165" cy="833120"/>
          </a:xfrm>
          <a:prstGeom prst="rect">
            <a:avLst/>
          </a:prstGeom>
          <a:noFill/>
          <a:ln/>
        </p:spPr>
        <p:txBody>
          <a:bodyPr wrap="square" lIns="91440" tIns="45720" rIns="91440" bIns="45720" rtlCol="0" anchor="t"/>
          <a:lstStyle/>
          <a:p>
            <a:pPr>
              <a:lnSpc>
                <a:spcPct val="100000"/>
              </a:lnSpc>
            </a:pPr>
            <a:endParaRPr lang="en-US" sz="1600" dirty="0">
              <a:latin typeface="Arial" panose="020B0604020202020204" pitchFamily="34" charset="0"/>
              <a:cs typeface="Arial" panose="020B0604020202020204" pitchFamily="34" charset="0"/>
            </a:endParaRPr>
          </a:p>
        </p:txBody>
      </p:sp>
      <p:sp>
        <p:nvSpPr>
          <p:cNvPr id="9" name="Shape 1">
            <a:extLst>
              <a:ext uri="{FF2B5EF4-FFF2-40B4-BE49-F238E27FC236}">
                <a16:creationId xmlns:a16="http://schemas.microsoft.com/office/drawing/2014/main" id="{8F901012-D46F-9A09-4BBE-FCCBD101FBB8}"/>
              </a:ext>
            </a:extLst>
          </p:cNvPr>
          <p:cNvSpPr/>
          <p:nvPr/>
        </p:nvSpPr>
        <p:spPr>
          <a:xfrm>
            <a:off x="1507554" y="2178184"/>
            <a:ext cx="684530" cy="638765"/>
          </a:xfrm>
          <a:prstGeom prst="rect">
            <a:avLst/>
          </a:prstGeom>
          <a:solidFill>
            <a:srgbClr val="000000">
              <a:alpha val="0"/>
            </a:srgbClr>
          </a:solidFill>
          <a:ln/>
        </p:spPr>
        <p:txBody>
          <a:bodyPr/>
          <a:lstStyle/>
          <a:p>
            <a:endParaRPr lang="en-IN">
              <a:latin typeface="Arial" panose="020B0604020202020204" pitchFamily="34" charset="0"/>
              <a:cs typeface="Arial" panose="020B0604020202020204" pitchFamily="34" charset="0"/>
            </a:endParaRPr>
          </a:p>
        </p:txBody>
      </p:sp>
      <p:sp>
        <p:nvSpPr>
          <p:cNvPr id="10" name="Text 2">
            <a:extLst>
              <a:ext uri="{FF2B5EF4-FFF2-40B4-BE49-F238E27FC236}">
                <a16:creationId xmlns:a16="http://schemas.microsoft.com/office/drawing/2014/main" id="{7FD8C29D-6EFE-6C80-E167-DB0FE3B67B6C}"/>
              </a:ext>
            </a:extLst>
          </p:cNvPr>
          <p:cNvSpPr/>
          <p:nvPr/>
        </p:nvSpPr>
        <p:spPr>
          <a:xfrm>
            <a:off x="1507554" y="2178184"/>
            <a:ext cx="684530" cy="638765"/>
          </a:xfrm>
          <a:prstGeom prst="rect">
            <a:avLst/>
          </a:prstGeom>
          <a:noFill/>
          <a:ln/>
        </p:spPr>
        <p:txBody>
          <a:bodyPr wrap="square" lIns="0" tIns="0" rIns="0" bIns="0" rtlCol="0" anchor="t"/>
          <a:lstStyle/>
          <a:p>
            <a:pPr algn="just">
              <a:lnSpc>
                <a:spcPct val="110000"/>
              </a:lnSpc>
            </a:pPr>
            <a:endParaRPr lang="en-US" sz="1600" dirty="0">
              <a:latin typeface="Arial" panose="020B0604020202020204" pitchFamily="34" charset="0"/>
              <a:cs typeface="Arial" panose="020B0604020202020204" pitchFamily="34" charset="0"/>
            </a:endParaRPr>
          </a:p>
        </p:txBody>
      </p:sp>
      <p:sp>
        <p:nvSpPr>
          <p:cNvPr id="11" name="Text 3">
            <a:extLst>
              <a:ext uri="{FF2B5EF4-FFF2-40B4-BE49-F238E27FC236}">
                <a16:creationId xmlns:a16="http://schemas.microsoft.com/office/drawing/2014/main" id="{55A30507-0ED5-80B3-4677-FC0506BB040D}"/>
              </a:ext>
            </a:extLst>
          </p:cNvPr>
          <p:cNvSpPr/>
          <p:nvPr/>
        </p:nvSpPr>
        <p:spPr>
          <a:xfrm>
            <a:off x="927954" y="2816949"/>
            <a:ext cx="1747413" cy="246221"/>
          </a:xfrm>
          <a:prstGeom prst="rect">
            <a:avLst/>
          </a:prstGeom>
          <a:noFill/>
          <a:ln/>
        </p:spPr>
        <p:txBody>
          <a:bodyPr wrap="square" lIns="0" tIns="0" rIns="0" bIns="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2" name="Text 4">
            <a:extLst>
              <a:ext uri="{FF2B5EF4-FFF2-40B4-BE49-F238E27FC236}">
                <a16:creationId xmlns:a16="http://schemas.microsoft.com/office/drawing/2014/main" id="{466639BA-9944-37EF-3558-182EAC84947F}"/>
              </a:ext>
            </a:extLst>
          </p:cNvPr>
          <p:cNvSpPr/>
          <p:nvPr/>
        </p:nvSpPr>
        <p:spPr>
          <a:xfrm>
            <a:off x="3524885" y="2406650"/>
            <a:ext cx="7628255" cy="423449"/>
          </a:xfrm>
          <a:prstGeom prst="rect">
            <a:avLst/>
          </a:prstGeom>
          <a:noFill/>
          <a:ln/>
        </p:spPr>
        <p:txBody>
          <a:bodyPr wrap="square" lIns="91440" tIns="45720" rIns="91440" bIns="45720" rtlCol="0" anchor="t">
            <a:spAutoFit/>
          </a:bodyPr>
          <a:lstStyle/>
          <a:p>
            <a:pPr>
              <a:lnSpc>
                <a:spcPct val="150000"/>
              </a:lnSpc>
            </a:pPr>
            <a:endParaRPr lang="en-US" sz="1600" dirty="0">
              <a:solidFill>
                <a:schemeClr val="bg1"/>
              </a:solidFill>
              <a:latin typeface="Arial" panose="020B0604020202020204" pitchFamily="34" charset="0"/>
              <a:cs typeface="Arial" panose="020B0604020202020204" pitchFamily="34" charset="0"/>
            </a:endParaRPr>
          </a:p>
        </p:txBody>
      </p:sp>
      <p:sp>
        <p:nvSpPr>
          <p:cNvPr id="13" name="Shape 5">
            <a:extLst>
              <a:ext uri="{FF2B5EF4-FFF2-40B4-BE49-F238E27FC236}">
                <a16:creationId xmlns:a16="http://schemas.microsoft.com/office/drawing/2014/main" id="{3F7E7280-3281-2782-A421-9AA686D16EE6}"/>
              </a:ext>
            </a:extLst>
          </p:cNvPr>
          <p:cNvSpPr/>
          <p:nvPr/>
        </p:nvSpPr>
        <p:spPr>
          <a:xfrm>
            <a:off x="1507554" y="4427950"/>
            <a:ext cx="684530" cy="638765"/>
          </a:xfrm>
          <a:prstGeom prst="rect">
            <a:avLst/>
          </a:prstGeom>
          <a:solidFill>
            <a:srgbClr val="000000">
              <a:alpha val="0"/>
            </a:srgbClr>
          </a:solidFill>
          <a:ln/>
        </p:spPr>
        <p:txBody>
          <a:bodyPr/>
          <a:lstStyle/>
          <a:p>
            <a:endParaRPr lang="en-IN">
              <a:latin typeface="Arial" panose="020B0604020202020204" pitchFamily="34" charset="0"/>
              <a:cs typeface="Arial" panose="020B0604020202020204" pitchFamily="34" charset="0"/>
            </a:endParaRPr>
          </a:p>
        </p:txBody>
      </p:sp>
      <p:sp>
        <p:nvSpPr>
          <p:cNvPr id="14" name="Text 6">
            <a:extLst>
              <a:ext uri="{FF2B5EF4-FFF2-40B4-BE49-F238E27FC236}">
                <a16:creationId xmlns:a16="http://schemas.microsoft.com/office/drawing/2014/main" id="{045C3FDA-360C-7B04-FF99-1ED220D36BA8}"/>
              </a:ext>
            </a:extLst>
          </p:cNvPr>
          <p:cNvSpPr/>
          <p:nvPr/>
        </p:nvSpPr>
        <p:spPr>
          <a:xfrm>
            <a:off x="1507554" y="4427950"/>
            <a:ext cx="684530" cy="638765"/>
          </a:xfrm>
          <a:prstGeom prst="rect">
            <a:avLst/>
          </a:prstGeom>
          <a:noFill/>
          <a:ln/>
        </p:spPr>
        <p:txBody>
          <a:bodyPr wrap="square" lIns="0" tIns="0" rIns="0" bIns="0" rtlCol="0" anchor="t"/>
          <a:lstStyle/>
          <a:p>
            <a:pPr algn="just">
              <a:lnSpc>
                <a:spcPct val="110000"/>
              </a:lnSpc>
            </a:pPr>
            <a:endParaRPr lang="en-US" sz="1600" dirty="0">
              <a:latin typeface="Arial" panose="020B0604020202020204" pitchFamily="34" charset="0"/>
              <a:cs typeface="Arial" panose="020B0604020202020204" pitchFamily="34" charset="0"/>
            </a:endParaRPr>
          </a:p>
        </p:txBody>
      </p:sp>
      <p:sp>
        <p:nvSpPr>
          <p:cNvPr id="15" name="Text 7">
            <a:extLst>
              <a:ext uri="{FF2B5EF4-FFF2-40B4-BE49-F238E27FC236}">
                <a16:creationId xmlns:a16="http://schemas.microsoft.com/office/drawing/2014/main" id="{F60C675E-E249-91B2-CCDB-B336805C0F8F}"/>
              </a:ext>
            </a:extLst>
          </p:cNvPr>
          <p:cNvSpPr/>
          <p:nvPr/>
        </p:nvSpPr>
        <p:spPr>
          <a:xfrm>
            <a:off x="927954" y="5054015"/>
            <a:ext cx="1747413" cy="246221"/>
          </a:xfrm>
          <a:prstGeom prst="rect">
            <a:avLst/>
          </a:prstGeom>
          <a:noFill/>
          <a:ln/>
        </p:spPr>
        <p:txBody>
          <a:bodyPr wrap="square" lIns="0" tIns="0" rIns="0" bIns="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6" name="Text 8">
            <a:extLst>
              <a:ext uri="{FF2B5EF4-FFF2-40B4-BE49-F238E27FC236}">
                <a16:creationId xmlns:a16="http://schemas.microsoft.com/office/drawing/2014/main" id="{05DE51AC-9C33-A734-5BD2-0A28762C1746}"/>
              </a:ext>
            </a:extLst>
          </p:cNvPr>
          <p:cNvSpPr/>
          <p:nvPr/>
        </p:nvSpPr>
        <p:spPr>
          <a:xfrm>
            <a:off x="3524885" y="4547870"/>
            <a:ext cx="7628255" cy="423449"/>
          </a:xfrm>
          <a:prstGeom prst="rect">
            <a:avLst/>
          </a:prstGeom>
          <a:noFill/>
          <a:ln/>
        </p:spPr>
        <p:txBody>
          <a:bodyPr wrap="square" lIns="91440" tIns="45720" rIns="91440" bIns="45720" rtlCol="0" anchor="t">
            <a:spAutoFit/>
          </a:bodyPr>
          <a:lstStyle/>
          <a:p>
            <a:pPr>
              <a:lnSpc>
                <a:spcPct val="150000"/>
              </a:lnSpc>
            </a:pPr>
            <a:endParaRPr lang="en-US" sz="16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F0BE0304-7C95-DCCE-294E-80192A5E7950}"/>
              </a:ext>
            </a:extLst>
          </p:cNvPr>
          <p:cNvSpPr txBox="1"/>
          <p:nvPr/>
        </p:nvSpPr>
        <p:spPr>
          <a:xfrm>
            <a:off x="134808" y="2034252"/>
            <a:ext cx="3912062" cy="4524315"/>
          </a:xfrm>
          <a:prstGeom prst="rect">
            <a:avLst/>
          </a:prstGeom>
          <a:noFill/>
          <a:ln>
            <a:solidFill>
              <a:schemeClr val="accent1">
                <a:lumMod val="75000"/>
              </a:schemeClr>
            </a:solidFill>
          </a:ln>
        </p:spPr>
        <p:txBody>
          <a:bodyPr wrap="square">
            <a:spAutoFit/>
          </a:bodyPr>
          <a:lstStyle/>
          <a:p>
            <a:r>
              <a:rPr lang="en-IN" sz="1800" b="1" dirty="0">
                <a:solidFill>
                  <a:schemeClr val="bg1"/>
                </a:solidFill>
                <a:latin typeface="Arial" panose="020B0604020202020204" pitchFamily="34" charset="0"/>
                <a:cs typeface="Arial" panose="020B0604020202020204" pitchFamily="34" charset="0"/>
              </a:rPr>
              <a:t>App Developers &amp; AI Engineers</a:t>
            </a:r>
          </a:p>
          <a:p>
            <a:r>
              <a:rPr lang="en-IN" sz="1800" dirty="0">
                <a:solidFill>
                  <a:schemeClr val="bg1"/>
                </a:solidFill>
                <a:latin typeface="Arial" panose="020B0604020202020204" pitchFamily="34" charset="0"/>
                <a:cs typeface="Arial" panose="020B0604020202020204" pitchFamily="34" charset="0"/>
              </a:rPr>
              <a:t>• Build and improve the app’s AI features, ensuring accurate sleep tracking, personalised nudges and accessible user interfaces (Brown, O’Connor and Keogh, 2022).</a:t>
            </a:r>
          </a:p>
          <a:p>
            <a:r>
              <a:rPr lang="en-IN" sz="1800" dirty="0">
                <a:solidFill>
                  <a:schemeClr val="bg1"/>
                </a:solidFill>
                <a:latin typeface="Arial" panose="020B0604020202020204" pitchFamily="34" charset="0"/>
                <a:cs typeface="Arial" panose="020B0604020202020204" pitchFamily="34" charset="0"/>
              </a:rPr>
              <a:t>• Handle continuous updates and algorithm improvements.</a:t>
            </a:r>
          </a:p>
          <a:p>
            <a:r>
              <a:rPr lang="en-IN" sz="1800" b="1" dirty="0">
                <a:solidFill>
                  <a:schemeClr val="bg1"/>
                </a:solidFill>
                <a:latin typeface="Arial" panose="020B0604020202020204" pitchFamily="34" charset="0"/>
                <a:cs typeface="Arial" panose="020B0604020202020204" pitchFamily="34" charset="0"/>
              </a:rPr>
              <a:t>Public Health Bodies (NHS Digital, UKHSA)</a:t>
            </a:r>
          </a:p>
          <a:p>
            <a:r>
              <a:rPr lang="en-IN" sz="1800" dirty="0">
                <a:solidFill>
                  <a:schemeClr val="bg1"/>
                </a:solidFill>
                <a:latin typeface="Arial" panose="020B0604020202020204" pitchFamily="34" charset="0"/>
                <a:cs typeface="Arial" panose="020B0604020202020204" pitchFamily="34" charset="0"/>
              </a:rPr>
              <a:t>• Ensure the intervention aligns with national digital health strategies and safety standards (UKHSA, 2024).</a:t>
            </a:r>
          </a:p>
          <a:p>
            <a:r>
              <a:rPr lang="en-IN" sz="1800" dirty="0">
                <a:solidFill>
                  <a:schemeClr val="bg1"/>
                </a:solidFill>
                <a:latin typeface="Arial" panose="020B0604020202020204" pitchFamily="34" charset="0"/>
                <a:cs typeface="Arial" panose="020B0604020202020204" pitchFamily="34" charset="0"/>
              </a:rPr>
              <a:t>Provide professional guidance for evidence-based delivery.</a:t>
            </a:r>
          </a:p>
          <a:p>
            <a:endParaRPr lang="en-IN" sz="1800" dirty="0">
              <a:solidFill>
                <a:schemeClr val="bg1"/>
              </a:solidFill>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89A2547E-A58E-4463-DA2D-469E395C603A}"/>
              </a:ext>
            </a:extLst>
          </p:cNvPr>
          <p:cNvSpPr txBox="1"/>
          <p:nvPr/>
        </p:nvSpPr>
        <p:spPr>
          <a:xfrm>
            <a:off x="8363913" y="2178184"/>
            <a:ext cx="3693279" cy="4524315"/>
          </a:xfrm>
          <a:prstGeom prst="rect">
            <a:avLst/>
          </a:prstGeom>
          <a:noFill/>
          <a:ln>
            <a:solidFill>
              <a:schemeClr val="accent1">
                <a:lumMod val="75000"/>
              </a:schemeClr>
            </a:solidFill>
          </a:ln>
        </p:spPr>
        <p:txBody>
          <a:bodyPr wrap="square">
            <a:spAutoFit/>
          </a:bodyPr>
          <a:lstStyle/>
          <a:p>
            <a:r>
              <a:rPr lang="en-GB" sz="1800" b="1" dirty="0">
                <a:solidFill>
                  <a:schemeClr val="bg1"/>
                </a:solidFill>
                <a:latin typeface="Arial" panose="020B0604020202020204" pitchFamily="34" charset="0"/>
                <a:cs typeface="Arial" panose="020B0604020202020204" pitchFamily="34" charset="0"/>
              </a:rPr>
              <a:t>Cybersecurity &amp; Data Protection Specialists</a:t>
            </a:r>
          </a:p>
          <a:p>
            <a:r>
              <a:rPr lang="en-GB" sz="1800" dirty="0">
                <a:solidFill>
                  <a:schemeClr val="bg1"/>
                </a:solidFill>
                <a:latin typeface="Arial" panose="020B0604020202020204" pitchFamily="34" charset="0"/>
                <a:cs typeface="Arial" panose="020B0604020202020204" pitchFamily="34" charset="0"/>
              </a:rPr>
              <a:t>• Protect user data through encryption, secure servers and privacy-by-design approaches (ICO, 2023).</a:t>
            </a:r>
          </a:p>
          <a:p>
            <a:r>
              <a:rPr lang="en-GB" sz="1800" dirty="0">
                <a:solidFill>
                  <a:schemeClr val="bg1"/>
                </a:solidFill>
                <a:latin typeface="Arial" panose="020B0604020202020204" pitchFamily="34" charset="0"/>
                <a:cs typeface="Arial" panose="020B0604020202020204" pitchFamily="34" charset="0"/>
              </a:rPr>
              <a:t>• Ensure compliance with legal obligations.</a:t>
            </a:r>
          </a:p>
          <a:p>
            <a:r>
              <a:rPr lang="en-GB" sz="1800" b="1" dirty="0">
                <a:solidFill>
                  <a:schemeClr val="bg1"/>
                </a:solidFill>
                <a:latin typeface="Arial" panose="020B0604020202020204" pitchFamily="34" charset="0"/>
                <a:cs typeface="Arial" panose="020B0604020202020204" pitchFamily="34" charset="0"/>
              </a:rPr>
              <a:t>Mobile OS Providers (Apple/Google)</a:t>
            </a:r>
          </a:p>
          <a:p>
            <a:r>
              <a:rPr lang="en-GB" sz="1800" dirty="0">
                <a:solidFill>
                  <a:schemeClr val="bg1"/>
                </a:solidFill>
                <a:latin typeface="Arial" panose="020B0604020202020204" pitchFamily="34" charset="0"/>
                <a:cs typeface="Arial" panose="020B0604020202020204" pitchFamily="34" charset="0"/>
              </a:rPr>
              <a:t>• Provide essential APIs for screen-time analytics and blue-light monitoring (Ofcom, 2023).</a:t>
            </a:r>
          </a:p>
          <a:p>
            <a:r>
              <a:rPr lang="en-GB" sz="1800" dirty="0">
                <a:solidFill>
                  <a:schemeClr val="bg1"/>
                </a:solidFill>
                <a:latin typeface="Arial" panose="020B0604020202020204" pitchFamily="34" charset="0"/>
                <a:cs typeface="Arial" panose="020B0604020202020204" pitchFamily="34" charset="0"/>
              </a:rPr>
              <a:t>• Influence long-term technical compatibility and performance.</a:t>
            </a:r>
          </a:p>
          <a:p>
            <a:endParaRPr lang="en-IN" sz="1800" dirty="0">
              <a:solidFill>
                <a:schemeClr val="bg1"/>
              </a:solidFill>
              <a:latin typeface="Arial" panose="020B0604020202020204" pitchFamily="34" charset="0"/>
              <a:cs typeface="Arial" panose="020B0604020202020204" pitchFamily="34" charset="0"/>
            </a:endParaRPr>
          </a:p>
        </p:txBody>
      </p:sp>
      <p:pic>
        <p:nvPicPr>
          <p:cNvPr id="4100" name="Picture 4" descr="AI Development vs Software Engineering: Key Differences Explained ...">
            <a:extLst>
              <a:ext uri="{FF2B5EF4-FFF2-40B4-BE49-F238E27FC236}">
                <a16:creationId xmlns:a16="http://schemas.microsoft.com/office/drawing/2014/main" id="{9215CD70-F27E-8559-81CC-FAB827ABA7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49360" y="2310130"/>
            <a:ext cx="3776035" cy="2980993"/>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9A1C1E32-D4CC-02FB-BB75-5FE64477E02B}"/>
              </a:ext>
            </a:extLst>
          </p:cNvPr>
          <p:cNvSpPr txBox="1"/>
          <p:nvPr/>
        </p:nvSpPr>
        <p:spPr>
          <a:xfrm>
            <a:off x="1693326" y="334010"/>
            <a:ext cx="9339416" cy="1077218"/>
          </a:xfrm>
          <a:prstGeom prst="rect">
            <a:avLst/>
          </a:prstGeom>
          <a:noFill/>
          <a:ln>
            <a:solidFill>
              <a:schemeClr val="accent2"/>
            </a:solidFill>
          </a:ln>
        </p:spPr>
        <p:txBody>
          <a:bodyPr wrap="none" rtlCol="0">
            <a:spAutoFit/>
          </a:bodyPr>
          <a:lstStyle/>
          <a:p>
            <a:r>
              <a:rPr lang="en-US" sz="3200" b="1" dirty="0">
                <a:solidFill>
                  <a:schemeClr val="bg1"/>
                </a:solidFill>
                <a:latin typeface="Arial" panose="020B0604020202020204" pitchFamily="34" charset="0"/>
                <a:ea typeface="MiSans" pitchFamily="34" charset="-122"/>
                <a:cs typeface="Arial" panose="020B0604020202020204" pitchFamily="34" charset="0"/>
              </a:rPr>
              <a:t>Secondary Stakeholders &amp; Ecosystem Support</a:t>
            </a:r>
            <a:endParaRPr lang="en-US" sz="3200" dirty="0">
              <a:solidFill>
                <a:schemeClr val="bg1"/>
              </a:solidFill>
              <a:latin typeface="Arial" panose="020B0604020202020204" pitchFamily="34" charset="0"/>
              <a:cs typeface="Arial" panose="020B0604020202020204" pitchFamily="34" charset="0"/>
            </a:endParaRPr>
          </a:p>
          <a:p>
            <a:endParaRPr lang="en-IN" sz="3200" dirty="0">
              <a:solidFill>
                <a:schemeClr val="bg1"/>
              </a:solidFill>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F0B514B8-1A3F-1D73-2BC6-E26AB9C9B5C3}"/>
              </a:ext>
            </a:extLst>
          </p:cNvPr>
          <p:cNvSpPr txBox="1"/>
          <p:nvPr/>
        </p:nvSpPr>
        <p:spPr>
          <a:xfrm>
            <a:off x="6717024" y="4992459"/>
            <a:ext cx="1441420" cy="369332"/>
          </a:xfrm>
          <a:prstGeom prst="rect">
            <a:avLst/>
          </a:prstGeom>
          <a:noFill/>
        </p:spPr>
        <p:txBody>
          <a:bodyPr wrap="none" rtlCol="0">
            <a:spAutoFit/>
          </a:bodyPr>
          <a:lstStyle/>
          <a:p>
            <a:r>
              <a:rPr lang="en-GB" dirty="0">
                <a:solidFill>
                  <a:schemeClr val="bg1"/>
                </a:solidFill>
                <a:latin typeface="Arial" panose="020B0604020202020204" pitchFamily="34" charset="0"/>
                <a:cs typeface="Arial" panose="020B0604020202020204" pitchFamily="34" charset="0"/>
              </a:rPr>
              <a:t>(Bale, 2023)</a:t>
            </a:r>
            <a:endParaRPr lang="en-IN"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602452"/>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name="Slide 6">
    <p:bg>
      <p:bgPr>
        <a:solidFill>
          <a:srgbClr val="E7E6E6"/>
        </a:solidFill>
        <a:effectLst/>
      </p:bgPr>
    </p:bg>
    <p:spTree>
      <p:nvGrpSpPr>
        <p:cNvPr id="1" name=""/>
        <p:cNvGrpSpPr/>
        <p:nvPr/>
      </p:nvGrpSpPr>
      <p:grpSpPr>
        <a:xfrm>
          <a:off x="0" y="0"/>
          <a:ext cx="0" cy="0"/>
          <a:chOff x="0" y="0"/>
          <a:chExt cx="0" cy="0"/>
        </a:xfrm>
      </p:grpSpPr>
      <p:pic>
        <p:nvPicPr>
          <p:cNvPr id="2" name="Image 0" descr="https://kimi-img.moonshot.cn/pub/slides/slides_tmpl/image/25-09-02-15:08:12-d2r9fn1e3tpg8rchv4lg.jpg"/>
          <p:cNvPicPr>
            <a:picLocks noChangeAspect="1"/>
          </p:cNvPicPr>
          <p:nvPr/>
        </p:nvPicPr>
        <p:blipFill>
          <a:blip r:embed="rId3"/>
          <a:stretch>
            <a:fillRect/>
          </a:stretch>
        </p:blipFill>
        <p:spPr>
          <a:xfrm rot="21600000">
            <a:off x="22859" y="15240"/>
            <a:ext cx="12169140" cy="6842759"/>
          </a:xfrm>
          <a:prstGeom prst="rect">
            <a:avLst/>
          </a:prstGeom>
        </p:spPr>
      </p:pic>
      <p:sp>
        <p:nvSpPr>
          <p:cNvPr id="3" name="Text 0"/>
          <p:cNvSpPr/>
          <p:nvPr/>
        </p:nvSpPr>
        <p:spPr>
          <a:xfrm>
            <a:off x="1247458" y="558800"/>
            <a:ext cx="10240327" cy="575945"/>
          </a:xfrm>
          <a:prstGeom prst="rect">
            <a:avLst/>
          </a:prstGeom>
          <a:noFill/>
          <a:ln/>
        </p:spPr>
        <p:txBody>
          <a:bodyPr wrap="square" lIns="0" tIns="0" rIns="0" bIns="0" rtlCol="0" anchor="t"/>
          <a:lstStyle/>
          <a:p>
            <a:pPr>
              <a:lnSpc>
                <a:spcPct val="100000"/>
              </a:lnSpc>
            </a:pPr>
            <a:r>
              <a:rPr lang="en-US" sz="3500" dirty="0">
                <a:solidFill>
                  <a:srgbClr val="FFFFFF"/>
                </a:solidFill>
                <a:latin typeface="Arial" panose="020B0604020202020204" pitchFamily="34" charset="0"/>
                <a:ea typeface="MiSans" pitchFamily="34" charset="-122"/>
                <a:cs typeface="Arial" panose="020B0604020202020204" pitchFamily="34" charset="0"/>
              </a:rPr>
              <a:t>Stakeholder Contributions to Implementation</a:t>
            </a:r>
            <a:endParaRPr lang="en-US" sz="1600" dirty="0">
              <a:latin typeface="Arial" panose="020B0604020202020204" pitchFamily="34" charset="0"/>
              <a:cs typeface="Arial" panose="020B0604020202020204" pitchFamily="34" charset="0"/>
            </a:endParaRPr>
          </a:p>
        </p:txBody>
      </p:sp>
      <p:pic>
        <p:nvPicPr>
          <p:cNvPr id="4" name="Image 1" descr="https://kimi-img.moonshot.cn/pub/slides/slides_tmpl/image/25-09-02-15:07:43-d2r9ffpe3tpg8rchv440.png"/>
          <p:cNvPicPr>
            <a:picLocks noChangeAspect="1"/>
          </p:cNvPicPr>
          <p:nvPr/>
        </p:nvPicPr>
        <p:blipFill>
          <a:blip r:embed="rId4"/>
          <a:stretch>
            <a:fillRect/>
          </a:stretch>
        </p:blipFill>
        <p:spPr>
          <a:xfrm>
            <a:off x="1124585" y="1479233"/>
            <a:ext cx="736600" cy="736600"/>
          </a:xfrm>
          <a:prstGeom prst="rect">
            <a:avLst/>
          </a:prstGeom>
        </p:spPr>
      </p:pic>
      <p:pic>
        <p:nvPicPr>
          <p:cNvPr id="5" name="Image 2" descr="https://kimi-img.moonshot.cn/pub/slides/slides_tmpl/image/25-09-02-15:07:44-d2r9fg1e3tpg8rchv46g.png"/>
          <p:cNvPicPr>
            <a:picLocks noChangeAspect="1"/>
          </p:cNvPicPr>
          <p:nvPr/>
        </p:nvPicPr>
        <p:blipFill>
          <a:blip r:embed="rId5"/>
          <a:srcRect t="43" b="43"/>
          <a:stretch/>
        </p:blipFill>
        <p:spPr>
          <a:xfrm>
            <a:off x="4211955" y="1479233"/>
            <a:ext cx="736600" cy="736600"/>
          </a:xfrm>
          <a:prstGeom prst="rect">
            <a:avLst/>
          </a:prstGeom>
        </p:spPr>
      </p:pic>
      <p:pic>
        <p:nvPicPr>
          <p:cNvPr id="6" name="Image 3" descr="https://kimi-img.moonshot.cn/pub/slides/slides_tmpl/image/25-09-02-15:07:43-d2r9ffpe3tpg8rchv440.png"/>
          <p:cNvPicPr>
            <a:picLocks noChangeAspect="1"/>
          </p:cNvPicPr>
          <p:nvPr/>
        </p:nvPicPr>
        <p:blipFill>
          <a:blip r:embed="rId4"/>
          <a:stretch>
            <a:fillRect/>
          </a:stretch>
        </p:blipFill>
        <p:spPr>
          <a:xfrm>
            <a:off x="7289165" y="1479233"/>
            <a:ext cx="736600" cy="736600"/>
          </a:xfrm>
          <a:prstGeom prst="rect">
            <a:avLst/>
          </a:prstGeom>
        </p:spPr>
      </p:pic>
      <p:pic>
        <p:nvPicPr>
          <p:cNvPr id="7" name="Image 4" descr="https://kimi-img.moonshot.cn/pub/slides/slides_tmpl/image/25-09-02-15:07:44-d2r9fg1e3tpg8rchv46g.png"/>
          <p:cNvPicPr>
            <a:picLocks noChangeAspect="1"/>
          </p:cNvPicPr>
          <p:nvPr/>
        </p:nvPicPr>
        <p:blipFill>
          <a:blip r:embed="rId5"/>
          <a:srcRect t="43" b="43"/>
          <a:stretch/>
        </p:blipFill>
        <p:spPr>
          <a:xfrm>
            <a:off x="10366375" y="1479233"/>
            <a:ext cx="736600" cy="736600"/>
          </a:xfrm>
          <a:prstGeom prst="rect">
            <a:avLst/>
          </a:prstGeom>
        </p:spPr>
      </p:pic>
      <p:pic>
        <p:nvPicPr>
          <p:cNvPr id="8" name="Image 5" descr="https://kimi-img.moonshot.cn/pub/slides/slides_tmpl/image/25-09-02-15:07:44-d2r9fg1e3tpg8rchv450.png"/>
          <p:cNvPicPr>
            <a:picLocks noChangeAspect="1"/>
          </p:cNvPicPr>
          <p:nvPr/>
        </p:nvPicPr>
        <p:blipFill>
          <a:blip r:embed="rId6"/>
          <a:stretch>
            <a:fillRect/>
          </a:stretch>
        </p:blipFill>
        <p:spPr>
          <a:xfrm rot="5400000">
            <a:off x="373380" y="535305"/>
            <a:ext cx="837565" cy="591820"/>
          </a:xfrm>
          <a:prstGeom prst="rect">
            <a:avLst/>
          </a:prstGeom>
        </p:spPr>
      </p:pic>
      <p:pic>
        <p:nvPicPr>
          <p:cNvPr id="9" name="Image 6" descr="https://kimi-img.moonshot.cn/pub/slides/slides_tmpl/image/25-09-02-15:07:44-d2r9fg1e3tpg8rchv450.png"/>
          <p:cNvPicPr>
            <a:picLocks noChangeAspect="1"/>
          </p:cNvPicPr>
          <p:nvPr/>
        </p:nvPicPr>
        <p:blipFill>
          <a:blip r:embed="rId6"/>
          <a:stretch>
            <a:fillRect/>
          </a:stretch>
        </p:blipFill>
        <p:spPr>
          <a:xfrm rot="5400000">
            <a:off x="11148060" y="535305"/>
            <a:ext cx="837565" cy="591820"/>
          </a:xfrm>
          <a:prstGeom prst="rect">
            <a:avLst/>
          </a:prstGeom>
        </p:spPr>
      </p:pic>
      <p:sp>
        <p:nvSpPr>
          <p:cNvPr id="10" name="Text 1"/>
          <p:cNvSpPr/>
          <p:nvPr/>
        </p:nvSpPr>
        <p:spPr>
          <a:xfrm>
            <a:off x="1247458" y="163703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1" name="Text 2"/>
          <p:cNvSpPr/>
          <p:nvPr/>
        </p:nvSpPr>
        <p:spPr>
          <a:xfrm>
            <a:off x="280670" y="2455545"/>
            <a:ext cx="2505075" cy="638770"/>
          </a:xfrm>
          <a:prstGeom prst="rect">
            <a:avLst/>
          </a:prstGeom>
          <a:noFill/>
          <a:ln/>
        </p:spPr>
        <p:txBody>
          <a:bodyPr wrap="square" lIns="0" tIns="0" rIns="0" bIns="0" rtlCol="0" anchor="t">
            <a:spAutoFit/>
          </a:bodyPr>
          <a:lstStyle/>
          <a:p>
            <a:pPr>
              <a:lnSpc>
                <a:spcPct val="100000"/>
              </a:lnSpc>
            </a:pPr>
            <a:r>
              <a:rPr lang="en-US" sz="2000" b="1" dirty="0">
                <a:solidFill>
                  <a:srgbClr val="262626"/>
                </a:solidFill>
                <a:latin typeface="Arial" panose="020B0604020202020204" pitchFamily="34" charset="0"/>
                <a:ea typeface="MiSans" pitchFamily="34" charset="-122"/>
                <a:cs typeface="Arial" panose="020B0604020202020204" pitchFamily="34" charset="0"/>
              </a:rPr>
              <a:t>Universities' Role in Promotion</a:t>
            </a:r>
            <a:endParaRPr lang="en-US" sz="1600" dirty="0">
              <a:latin typeface="Arial" panose="020B0604020202020204" pitchFamily="34" charset="0"/>
              <a:cs typeface="Arial" panose="020B0604020202020204" pitchFamily="34" charset="0"/>
            </a:endParaRPr>
          </a:p>
        </p:txBody>
      </p:sp>
      <p:sp>
        <p:nvSpPr>
          <p:cNvPr id="12" name="Text 3"/>
          <p:cNvSpPr/>
          <p:nvPr/>
        </p:nvSpPr>
        <p:spPr>
          <a:xfrm>
            <a:off x="179070" y="3202940"/>
            <a:ext cx="2752090" cy="3284041"/>
          </a:xfrm>
          <a:prstGeom prst="rect">
            <a:avLst/>
          </a:prstGeom>
          <a:noFill/>
          <a:ln/>
        </p:spPr>
        <p:txBody>
          <a:bodyPr wrap="square" lIns="91440" tIns="45720" rIns="91440" bIns="45720" rtlCol="0" anchor="t">
            <a:spAutoFit/>
          </a:bodyPr>
          <a:lstStyle/>
          <a:p>
            <a:pPr>
              <a:lnSpc>
                <a:spcPct val="150000"/>
              </a:lnSpc>
            </a:pPr>
            <a:r>
              <a:rPr lang="en-US" sz="1400" dirty="0">
                <a:solidFill>
                  <a:srgbClr val="262626"/>
                </a:solidFill>
                <a:latin typeface="Arial" panose="020B0604020202020204" pitchFamily="34" charset="0"/>
                <a:ea typeface="MiSans" pitchFamily="34" charset="-122"/>
                <a:cs typeface="Arial" panose="020B0604020202020204" pitchFamily="34" charset="0"/>
              </a:rPr>
              <a:t>Universities provide communication channels to promote the app to students and offer support services that reinforce healthy sleep behaviors </a:t>
            </a:r>
            <a:r>
              <a:rPr lang="en-IN" sz="1400" dirty="0">
                <a:latin typeface="Arial" panose="020B0604020202020204" pitchFamily="34" charset="0"/>
                <a:cs typeface="Arial" panose="020B0604020202020204" pitchFamily="34" charset="0"/>
              </a:rPr>
              <a:t>(UKHSA, 2024)</a:t>
            </a:r>
            <a:r>
              <a:rPr lang="en-US" sz="1400" dirty="0">
                <a:solidFill>
                  <a:srgbClr val="262626"/>
                </a:solidFill>
                <a:latin typeface="Arial" panose="020B0604020202020204" pitchFamily="34" charset="0"/>
                <a:ea typeface="MiSans" pitchFamily="34" charset="-122"/>
                <a:cs typeface="Arial" panose="020B0604020202020204" pitchFamily="34" charset="0"/>
              </a:rPr>
              <a:t>. They integrate the intervention into existing wellbeing programmes, ensuring widespread adoption among the student population.</a:t>
            </a:r>
            <a:endParaRPr lang="en-US" sz="1600" dirty="0">
              <a:latin typeface="Arial" panose="020B0604020202020204" pitchFamily="34" charset="0"/>
              <a:cs typeface="Arial" panose="020B0604020202020204" pitchFamily="34" charset="0"/>
            </a:endParaRPr>
          </a:p>
        </p:txBody>
      </p:sp>
      <p:sp>
        <p:nvSpPr>
          <p:cNvPr id="13" name="Text 4"/>
          <p:cNvSpPr/>
          <p:nvPr/>
        </p:nvSpPr>
        <p:spPr>
          <a:xfrm>
            <a:off x="4334828" y="163703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FFFFFF"/>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14" name="Text 5"/>
          <p:cNvSpPr/>
          <p:nvPr/>
        </p:nvSpPr>
        <p:spPr>
          <a:xfrm>
            <a:off x="3218180" y="2455545"/>
            <a:ext cx="2505075" cy="638770"/>
          </a:xfrm>
          <a:prstGeom prst="rect">
            <a:avLst/>
          </a:prstGeom>
          <a:noFill/>
          <a:ln/>
        </p:spPr>
        <p:txBody>
          <a:bodyPr wrap="square" lIns="0" tIns="0" rIns="0" bIns="0" rtlCol="0" anchor="t">
            <a:spAutoFit/>
          </a:bodyPr>
          <a:lstStyle/>
          <a:p>
            <a:pPr>
              <a:lnSpc>
                <a:spcPct val="100000"/>
              </a:lnSpc>
            </a:pPr>
            <a:r>
              <a:rPr lang="en-US" sz="2000" b="1" dirty="0">
                <a:solidFill>
                  <a:srgbClr val="262626"/>
                </a:solidFill>
                <a:latin typeface="Arial" panose="020B0604020202020204" pitchFamily="34" charset="0"/>
                <a:ea typeface="MiSans" pitchFamily="34" charset="-122"/>
                <a:cs typeface="Arial" panose="020B0604020202020204" pitchFamily="34" charset="0"/>
              </a:rPr>
              <a:t>Developers' Role in Maintenance</a:t>
            </a:r>
            <a:endParaRPr lang="en-US" sz="1600" dirty="0">
              <a:latin typeface="Arial" panose="020B0604020202020204" pitchFamily="34" charset="0"/>
              <a:cs typeface="Arial" panose="020B0604020202020204" pitchFamily="34" charset="0"/>
            </a:endParaRPr>
          </a:p>
        </p:txBody>
      </p:sp>
      <p:sp>
        <p:nvSpPr>
          <p:cNvPr id="15" name="Text 6"/>
          <p:cNvSpPr/>
          <p:nvPr/>
        </p:nvSpPr>
        <p:spPr>
          <a:xfrm>
            <a:off x="3116580" y="3202940"/>
            <a:ext cx="2752090" cy="2637710"/>
          </a:xfrm>
          <a:prstGeom prst="rect">
            <a:avLst/>
          </a:prstGeom>
          <a:noFill/>
          <a:ln/>
        </p:spPr>
        <p:txBody>
          <a:bodyPr wrap="square" lIns="91440" tIns="45720" rIns="91440" bIns="45720" rtlCol="0" anchor="t">
            <a:spAutoFit/>
          </a:bodyPr>
          <a:lstStyle/>
          <a:p>
            <a:pPr>
              <a:lnSpc>
                <a:spcPct val="150000"/>
              </a:lnSpc>
            </a:pPr>
            <a:r>
              <a:rPr lang="en-US" sz="1400" dirty="0">
                <a:solidFill>
                  <a:srgbClr val="262626"/>
                </a:solidFill>
                <a:latin typeface="Arial" panose="020B0604020202020204" pitchFamily="34" charset="0"/>
                <a:ea typeface="MiSans" pitchFamily="34" charset="-122"/>
                <a:cs typeface="Arial" panose="020B0604020202020204" pitchFamily="34" charset="0"/>
              </a:rPr>
              <a:t>Developers maintain app performance, fix bugs, optimise AI algorithms, and ensure accessibility across different devices </a:t>
            </a:r>
            <a:r>
              <a:rPr lang="en-IN" sz="1400" dirty="0">
                <a:latin typeface="Arial" panose="020B0604020202020204" pitchFamily="34" charset="0"/>
                <a:cs typeface="Arial" panose="020B0604020202020204" pitchFamily="34" charset="0"/>
              </a:rPr>
              <a:t>(Brown et al., 2022).</a:t>
            </a:r>
            <a:r>
              <a:rPr lang="en-US" sz="1400" dirty="0">
                <a:solidFill>
                  <a:srgbClr val="262626"/>
                </a:solidFill>
                <a:latin typeface="Arial" panose="020B0604020202020204" pitchFamily="34" charset="0"/>
                <a:ea typeface="MiSans" pitchFamily="34" charset="-122"/>
                <a:cs typeface="Arial" panose="020B0604020202020204" pitchFamily="34" charset="0"/>
              </a:rPr>
              <a:t>They continuously update the app to improve functionality and user experience.</a:t>
            </a:r>
            <a:endParaRPr lang="en-US" sz="1600" dirty="0">
              <a:latin typeface="Arial" panose="020B0604020202020204" pitchFamily="34" charset="0"/>
              <a:cs typeface="Arial" panose="020B0604020202020204" pitchFamily="34" charset="0"/>
            </a:endParaRPr>
          </a:p>
        </p:txBody>
      </p:sp>
      <p:sp>
        <p:nvSpPr>
          <p:cNvPr id="16" name="Text 7"/>
          <p:cNvSpPr/>
          <p:nvPr/>
        </p:nvSpPr>
        <p:spPr>
          <a:xfrm>
            <a:off x="7412038" y="163703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03</a:t>
            </a:r>
            <a:endParaRPr lang="en-US" sz="1600" dirty="0">
              <a:latin typeface="Arial" panose="020B0604020202020204" pitchFamily="34" charset="0"/>
              <a:cs typeface="Arial" panose="020B0604020202020204" pitchFamily="34" charset="0"/>
            </a:endParaRPr>
          </a:p>
        </p:txBody>
      </p:sp>
      <p:sp>
        <p:nvSpPr>
          <p:cNvPr id="17" name="Text 8"/>
          <p:cNvSpPr/>
          <p:nvPr/>
        </p:nvSpPr>
        <p:spPr>
          <a:xfrm>
            <a:off x="6299200" y="2455545"/>
            <a:ext cx="2505075" cy="923330"/>
          </a:xfrm>
          <a:prstGeom prst="rect">
            <a:avLst/>
          </a:prstGeom>
          <a:noFill/>
          <a:ln/>
        </p:spPr>
        <p:txBody>
          <a:bodyPr wrap="square" lIns="0" tIns="0" rIns="0" bIns="0" rtlCol="0" anchor="t">
            <a:spAutoFit/>
          </a:bodyPr>
          <a:lstStyle/>
          <a:p>
            <a:pPr>
              <a:lnSpc>
                <a:spcPct val="100000"/>
              </a:lnSpc>
            </a:pPr>
            <a:r>
              <a:rPr lang="en-US" sz="2000" b="1" dirty="0">
                <a:solidFill>
                  <a:srgbClr val="262626"/>
                </a:solidFill>
                <a:latin typeface="Arial" panose="020B0604020202020204" pitchFamily="34" charset="0"/>
                <a:ea typeface="MiSans" pitchFamily="34" charset="-122"/>
                <a:cs typeface="Arial" panose="020B0604020202020204" pitchFamily="34" charset="0"/>
              </a:rPr>
              <a:t>Public Health Bodies' Role in Validation</a:t>
            </a:r>
            <a:endParaRPr lang="en-US" sz="1600" dirty="0">
              <a:latin typeface="Arial" panose="020B0604020202020204" pitchFamily="34" charset="0"/>
              <a:cs typeface="Arial" panose="020B0604020202020204" pitchFamily="34" charset="0"/>
            </a:endParaRPr>
          </a:p>
        </p:txBody>
      </p:sp>
      <p:sp>
        <p:nvSpPr>
          <p:cNvPr id="18" name="Text 9"/>
          <p:cNvSpPr/>
          <p:nvPr/>
        </p:nvSpPr>
        <p:spPr>
          <a:xfrm>
            <a:off x="6197600" y="3202940"/>
            <a:ext cx="2752090" cy="2637710"/>
          </a:xfrm>
          <a:prstGeom prst="rect">
            <a:avLst/>
          </a:prstGeom>
          <a:noFill/>
          <a:ln/>
        </p:spPr>
        <p:txBody>
          <a:bodyPr wrap="square" lIns="91440" tIns="45720" rIns="91440" bIns="45720" rtlCol="0" anchor="t">
            <a:spAutoFit/>
          </a:bodyPr>
          <a:lstStyle/>
          <a:p>
            <a:pPr>
              <a:lnSpc>
                <a:spcPct val="150000"/>
              </a:lnSpc>
            </a:pPr>
            <a:r>
              <a:rPr lang="en-US" sz="1400" dirty="0">
                <a:solidFill>
                  <a:srgbClr val="262626"/>
                </a:solidFill>
                <a:latin typeface="Arial" panose="020B0604020202020204" pitchFamily="34" charset="0"/>
                <a:ea typeface="MiSans" pitchFamily="34" charset="-122"/>
                <a:cs typeface="Arial" panose="020B0604020202020204" pitchFamily="34" charset="0"/>
              </a:rPr>
              <a:t>Public health bodies support evidence-based practice, validate the safety and efficacy of the intervention, and guide ethical digital delivery. They ensure the intervention meets national health standards and guidelines.</a:t>
            </a:r>
            <a:endParaRPr lang="en-US" sz="1600" dirty="0">
              <a:latin typeface="Arial" panose="020B0604020202020204" pitchFamily="34" charset="0"/>
              <a:cs typeface="Arial" panose="020B0604020202020204" pitchFamily="34" charset="0"/>
            </a:endParaRPr>
          </a:p>
        </p:txBody>
      </p:sp>
      <p:sp>
        <p:nvSpPr>
          <p:cNvPr id="19" name="Text 10"/>
          <p:cNvSpPr/>
          <p:nvPr/>
        </p:nvSpPr>
        <p:spPr>
          <a:xfrm>
            <a:off x="10489248" y="1637030"/>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FFFFFF"/>
                </a:solidFill>
                <a:latin typeface="Arial" panose="020B0604020202020204" pitchFamily="34" charset="0"/>
                <a:ea typeface="MiSans" pitchFamily="34" charset="-122"/>
                <a:cs typeface="Arial" panose="020B0604020202020204" pitchFamily="34" charset="0"/>
              </a:rPr>
              <a:t>04</a:t>
            </a:r>
            <a:endParaRPr lang="en-US" sz="1600" dirty="0">
              <a:latin typeface="Arial" panose="020B0604020202020204" pitchFamily="34" charset="0"/>
              <a:cs typeface="Arial" panose="020B0604020202020204" pitchFamily="34" charset="0"/>
            </a:endParaRPr>
          </a:p>
        </p:txBody>
      </p:sp>
      <p:sp>
        <p:nvSpPr>
          <p:cNvPr id="20" name="Text 11"/>
          <p:cNvSpPr/>
          <p:nvPr/>
        </p:nvSpPr>
        <p:spPr>
          <a:xfrm>
            <a:off x="9380220" y="2455545"/>
            <a:ext cx="2505075" cy="923330"/>
          </a:xfrm>
          <a:prstGeom prst="rect">
            <a:avLst/>
          </a:prstGeom>
          <a:noFill/>
          <a:ln/>
        </p:spPr>
        <p:txBody>
          <a:bodyPr wrap="square" lIns="0" tIns="0" rIns="0" bIns="0" rtlCol="0" anchor="t">
            <a:spAutoFit/>
          </a:bodyPr>
          <a:lstStyle/>
          <a:p>
            <a:pPr>
              <a:lnSpc>
                <a:spcPct val="100000"/>
              </a:lnSpc>
            </a:pPr>
            <a:r>
              <a:rPr lang="en-US" sz="2000" b="1" dirty="0">
                <a:solidFill>
                  <a:srgbClr val="262626"/>
                </a:solidFill>
                <a:latin typeface="Arial" panose="020B0604020202020204" pitchFamily="34" charset="0"/>
                <a:ea typeface="MiSans" pitchFamily="34" charset="-122"/>
                <a:cs typeface="Arial" panose="020B0604020202020204" pitchFamily="34" charset="0"/>
              </a:rPr>
              <a:t>Data Protection Officers' Role in Compliance</a:t>
            </a:r>
            <a:endParaRPr lang="en-US" sz="1600" dirty="0">
              <a:latin typeface="Arial" panose="020B0604020202020204" pitchFamily="34" charset="0"/>
              <a:cs typeface="Arial" panose="020B0604020202020204" pitchFamily="34" charset="0"/>
            </a:endParaRPr>
          </a:p>
        </p:txBody>
      </p:sp>
      <p:sp>
        <p:nvSpPr>
          <p:cNvPr id="21" name="Text 12"/>
          <p:cNvSpPr/>
          <p:nvPr/>
        </p:nvSpPr>
        <p:spPr>
          <a:xfrm>
            <a:off x="9278620" y="3296769"/>
            <a:ext cx="2752090" cy="2643929"/>
          </a:xfrm>
          <a:prstGeom prst="rect">
            <a:avLst/>
          </a:prstGeom>
          <a:noFill/>
          <a:ln/>
        </p:spPr>
        <p:txBody>
          <a:bodyPr wrap="square" lIns="91440" tIns="45720" rIns="91440" bIns="45720" rtlCol="0" anchor="t">
            <a:spAutoFit/>
          </a:bodyPr>
          <a:lstStyle/>
          <a:p>
            <a:pPr>
              <a:lnSpc>
                <a:spcPct val="150000"/>
              </a:lnSpc>
            </a:pPr>
            <a:r>
              <a:rPr lang="en-US" sz="1400" dirty="0">
                <a:solidFill>
                  <a:srgbClr val="262626"/>
                </a:solidFill>
                <a:latin typeface="Arial" panose="020B0604020202020204" pitchFamily="34" charset="0"/>
                <a:ea typeface="MiSans" pitchFamily="34" charset="-122"/>
                <a:cs typeface="Arial" panose="020B0604020202020204" pitchFamily="34" charset="0"/>
              </a:rPr>
              <a:t>Data protection officers oversee GDPR compliance, evaluate privacy risks, and protect sensitive personal data </a:t>
            </a:r>
            <a:r>
              <a:rPr lang="en-IN" sz="1400" dirty="0">
                <a:latin typeface="Arial" panose="020B0604020202020204" pitchFamily="34" charset="0"/>
                <a:cs typeface="Arial" panose="020B0604020202020204" pitchFamily="34" charset="0"/>
              </a:rPr>
              <a:t>(ICO, 2023)</a:t>
            </a:r>
            <a:r>
              <a:rPr lang="en-US" sz="1400" dirty="0">
                <a:solidFill>
                  <a:srgbClr val="262626"/>
                </a:solidFill>
                <a:latin typeface="Arial" panose="020B0604020202020204" pitchFamily="34" charset="0"/>
                <a:ea typeface="MiSans" pitchFamily="34" charset="-122"/>
                <a:cs typeface="Arial" panose="020B0604020202020204" pitchFamily="34" charset="0"/>
              </a:rPr>
              <a:t>. They ensure that user information is handled securely and in accordance with legal requirements.</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name="Slide 7">
    <p:bg>
      <p:bgPr>
        <a:solidFill>
          <a:srgbClr val="ECF26D"/>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0" y="0"/>
            <a:ext cx="12191365" cy="6858000"/>
          </a:xfrm>
          <a:prstGeom prst="rect">
            <a:avLst/>
          </a:prstGeom>
        </p:spPr>
      </p:pic>
      <p:sp>
        <p:nvSpPr>
          <p:cNvPr id="3" name="Text 0"/>
          <p:cNvSpPr/>
          <p:nvPr/>
        </p:nvSpPr>
        <p:spPr>
          <a:xfrm>
            <a:off x="4659611" y="1928832"/>
            <a:ext cx="2872142" cy="2215991"/>
          </a:xfrm>
          <a:prstGeom prst="rect">
            <a:avLst/>
          </a:prstGeom>
          <a:noFill/>
          <a:ln/>
        </p:spPr>
        <p:txBody>
          <a:bodyPr wrap="square" lIns="91440" tIns="45720" rIns="91440" bIns="45720" rtlCol="0" anchor="t">
            <a:spAutoFit/>
          </a:bodyPr>
          <a:lstStyle/>
          <a:p>
            <a:pPr algn="ctr">
              <a:lnSpc>
                <a:spcPct val="100000"/>
              </a:lnSpc>
            </a:pPr>
            <a:r>
              <a:rPr lang="en-US" sz="13800" dirty="0">
                <a:solidFill>
                  <a:srgbClr val="23212C"/>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2677160" y="4182745"/>
            <a:ext cx="8080375" cy="492443"/>
          </a:xfrm>
          <a:prstGeom prst="rect">
            <a:avLst/>
          </a:prstGeom>
          <a:noFill/>
          <a:ln/>
        </p:spPr>
        <p:txBody>
          <a:bodyPr wrap="square" lIns="0" tIns="0" rIns="0" bIns="0" rtlCol="0" anchor="t">
            <a:spAutoFit/>
          </a:bodyPr>
          <a:lstStyle/>
          <a:p>
            <a:pPr algn="ctr">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Barriers to Adoption</a:t>
            </a:r>
            <a:endParaRPr lang="en-US" sz="1600" dirty="0">
              <a:latin typeface="Arial" panose="020B0604020202020204" pitchFamily="34" charset="0"/>
              <a:cs typeface="Arial" panose="020B0604020202020204" pitchFamily="34" charset="0"/>
            </a:endParaRPr>
          </a:p>
        </p:txBody>
      </p:sp>
      <p:pic>
        <p:nvPicPr>
          <p:cNvPr id="5" name="Image 1" descr="https://kimi-img.moonshot.cn/pub/slides/slides_tmpl/image/25-09-02-15:07:44-d2r9fg1e3tpg8rchv4a0.png"/>
          <p:cNvPicPr>
            <a:picLocks noChangeAspect="1"/>
          </p:cNvPicPr>
          <p:nvPr/>
        </p:nvPicPr>
        <p:blipFill>
          <a:blip r:embed="rId4"/>
          <a:srcRect l="21" r="21"/>
          <a:stretch/>
        </p:blipFill>
        <p:spPr>
          <a:xfrm rot="5400000">
            <a:off x="1124585" y="4286885"/>
            <a:ext cx="1398905" cy="1506220"/>
          </a:xfrm>
          <a:prstGeom prst="rect">
            <a:avLst/>
          </a:prstGeom>
        </p:spPr>
      </p:pic>
      <p:pic>
        <p:nvPicPr>
          <p:cNvPr id="6" name="Image 2" descr="https://kimi-img.moonshot.cn/pub/slides/slides_tmpl/image/25-09-02-15:07:44-d2r9fg1e3tpg8rchv4a0.png"/>
          <p:cNvPicPr>
            <a:picLocks noChangeAspect="1"/>
          </p:cNvPicPr>
          <p:nvPr/>
        </p:nvPicPr>
        <p:blipFill>
          <a:blip r:embed="rId4"/>
          <a:srcRect l="21" r="21"/>
          <a:stretch/>
        </p:blipFill>
        <p:spPr>
          <a:xfrm rot="16200000" flipH="1">
            <a:off x="9563735" y="1413510"/>
            <a:ext cx="1398905" cy="1506220"/>
          </a:xfrm>
          <a:prstGeom prst="rect">
            <a:avLst/>
          </a:prstGeom>
        </p:spPr>
      </p:pic>
    </p:spTree>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name="Slide 8">
    <p:bg>
      <p:bgPr>
        <a:solidFill>
          <a:srgbClr val="23212C"/>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13000"/>
          </a:blip>
          <a:srcRect t="26764" b="26764"/>
          <a:stretch/>
        </p:blipFill>
        <p:spPr>
          <a:xfrm>
            <a:off x="0" y="0"/>
            <a:ext cx="12191365" cy="3776345"/>
          </a:xfrm>
          <a:prstGeom prst="rect">
            <a:avLst/>
          </a:prstGeom>
        </p:spPr>
      </p:pic>
      <p:pic>
        <p:nvPicPr>
          <p:cNvPr id="3" name="Image 1" descr="https://kimi-img.moonshot.cn/pub/slides/slides_tmpl/image/25-09-02-15:07:44-d2r9fg1e3tpg8rchv4b0.png"/>
          <p:cNvPicPr>
            <a:picLocks noChangeAspect="1"/>
          </p:cNvPicPr>
          <p:nvPr/>
        </p:nvPicPr>
        <p:blipFill>
          <a:blip r:embed="rId4"/>
          <a:stretch>
            <a:fillRect/>
          </a:stretch>
        </p:blipFill>
        <p:spPr>
          <a:xfrm rot="16680000">
            <a:off x="625943" y="-292917"/>
            <a:ext cx="410596" cy="1637554"/>
          </a:xfrm>
          <a:prstGeom prst="rect">
            <a:avLst/>
          </a:prstGeom>
        </p:spPr>
      </p:pic>
      <p:sp>
        <p:nvSpPr>
          <p:cNvPr id="4" name="Text 0"/>
          <p:cNvSpPr/>
          <p:nvPr/>
        </p:nvSpPr>
        <p:spPr>
          <a:xfrm>
            <a:off x="542215" y="867447"/>
            <a:ext cx="8152877" cy="833184"/>
          </a:xfrm>
          <a:prstGeom prst="rect">
            <a:avLst/>
          </a:prstGeom>
          <a:noFill/>
          <a:ln/>
        </p:spPr>
        <p:txBody>
          <a:bodyPr wrap="square" lIns="91440" tIns="45720" rIns="91440" bIns="45720" rtlCol="0" anchor="t"/>
          <a:lstStyle/>
          <a:p>
            <a:pPr algn="just">
              <a:lnSpc>
                <a:spcPct val="100000"/>
              </a:lnSpc>
            </a:pPr>
            <a:r>
              <a:rPr lang="en-US" sz="3600" b="1" dirty="0">
                <a:solidFill>
                  <a:srgbClr val="FFFFFF"/>
                </a:solidFill>
                <a:latin typeface="Arial" panose="020B0604020202020204" pitchFamily="34" charset="0"/>
                <a:ea typeface="MiSans" pitchFamily="34" charset="-122"/>
                <a:cs typeface="Arial" panose="020B0604020202020204" pitchFamily="34" charset="0"/>
              </a:rPr>
              <a:t>Technical Barriers Limiting Accuracy &amp; Reach</a:t>
            </a:r>
            <a:endParaRPr lang="en-US" sz="1600" dirty="0">
              <a:latin typeface="Arial" panose="020B0604020202020204" pitchFamily="34" charset="0"/>
              <a:cs typeface="Arial" panose="020B0604020202020204" pitchFamily="34" charset="0"/>
            </a:endParaRPr>
          </a:p>
        </p:txBody>
      </p:sp>
      <p:pic>
        <p:nvPicPr>
          <p:cNvPr id="6" name="Image 3" descr="https://kimi-img.moonshot.cn/pub/slides/slides_tmpl/image/25-09-02-15:07:44-d2r9fg1e3tpg8rchv4a0.png"/>
          <p:cNvPicPr>
            <a:picLocks noChangeAspect="1"/>
          </p:cNvPicPr>
          <p:nvPr/>
        </p:nvPicPr>
        <p:blipFill>
          <a:blip r:embed="rId5"/>
          <a:srcRect l="21" r="21"/>
          <a:stretch/>
        </p:blipFill>
        <p:spPr>
          <a:xfrm rot="16200000" flipH="1">
            <a:off x="10727055" y="2649220"/>
            <a:ext cx="1085215" cy="1168400"/>
          </a:xfrm>
          <a:prstGeom prst="rect">
            <a:avLst/>
          </a:prstGeom>
        </p:spPr>
      </p:pic>
      <p:pic>
        <p:nvPicPr>
          <p:cNvPr id="7" name="Image 4" descr="https://kimi-img.moonshot.cn/pub/slides/slides_tmpl/image/25-09-02-15:07:44-d2r9fg1e3tpg8rchv450.png"/>
          <p:cNvPicPr>
            <a:picLocks noChangeAspect="1"/>
          </p:cNvPicPr>
          <p:nvPr/>
        </p:nvPicPr>
        <p:blipFill>
          <a:blip r:embed="rId6"/>
          <a:stretch>
            <a:fillRect/>
          </a:stretch>
        </p:blipFill>
        <p:spPr>
          <a:xfrm rot="10800000">
            <a:off x="7990840" y="5766435"/>
            <a:ext cx="3734435" cy="481965"/>
          </a:xfrm>
          <a:prstGeom prst="rect">
            <a:avLst/>
          </a:prstGeom>
        </p:spPr>
      </p:pic>
      <p:sp>
        <p:nvSpPr>
          <p:cNvPr id="8" name="Text 1"/>
          <p:cNvSpPr/>
          <p:nvPr/>
        </p:nvSpPr>
        <p:spPr>
          <a:xfrm>
            <a:off x="930910" y="2691130"/>
            <a:ext cx="4623435" cy="756285"/>
          </a:xfrm>
          <a:prstGeom prst="rect">
            <a:avLst/>
          </a:prstGeom>
          <a:noFill/>
          <a:ln/>
        </p:spPr>
        <p:txBody>
          <a:bodyPr wrap="square" lIns="0" tIns="0" rIns="0" bIns="0" rtlCol="0" anchor="t"/>
          <a:lstStyle/>
          <a:p>
            <a:pPr>
              <a:lnSpc>
                <a:spcPct val="100000"/>
              </a:lnSpc>
            </a:pPr>
            <a:endParaRPr lang="en-US" sz="1600" dirty="0">
              <a:latin typeface="Arial" panose="020B0604020202020204" pitchFamily="34" charset="0"/>
              <a:cs typeface="Arial" panose="020B0604020202020204" pitchFamily="34" charset="0"/>
            </a:endParaRPr>
          </a:p>
        </p:txBody>
      </p:sp>
      <p:sp>
        <p:nvSpPr>
          <p:cNvPr id="9" name="Text 2"/>
          <p:cNvSpPr/>
          <p:nvPr/>
        </p:nvSpPr>
        <p:spPr>
          <a:xfrm>
            <a:off x="594360" y="4194175"/>
            <a:ext cx="10892155" cy="825500"/>
          </a:xfrm>
          <a:prstGeom prst="rect">
            <a:avLst/>
          </a:prstGeom>
          <a:noFill/>
          <a:ln/>
        </p:spPr>
        <p:txBody>
          <a:bodyPr wrap="square" lIns="91440" tIns="45720" rIns="91440" bIns="45720" rtlCol="0" anchor="t"/>
          <a:lstStyle/>
          <a:p>
            <a:pPr algn="just">
              <a:lnSpc>
                <a:spcPct val="150000"/>
              </a:lnSpc>
            </a:pPr>
            <a:endParaRPr lang="en-US" sz="16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AA24DE20-B8EE-EE55-FE5E-7877453C092C}"/>
              </a:ext>
            </a:extLst>
          </p:cNvPr>
          <p:cNvSpPr txBox="1"/>
          <p:nvPr/>
        </p:nvSpPr>
        <p:spPr>
          <a:xfrm>
            <a:off x="1800808" y="2855167"/>
            <a:ext cx="184731" cy="369332"/>
          </a:xfrm>
          <a:prstGeom prst="rect">
            <a:avLst/>
          </a:prstGeom>
          <a:noFill/>
        </p:spPr>
        <p:txBody>
          <a:bodyPr wrap="none" rtlCol="0">
            <a:spAutoFit/>
          </a:bodyPr>
          <a:lstStyle/>
          <a:p>
            <a:endParaRPr lang="en-IN" dirty="0">
              <a:latin typeface="Arial" panose="020B0604020202020204" pitchFamily="34" charset="0"/>
              <a:cs typeface="Arial" panose="020B0604020202020204" pitchFamily="34" charset="0"/>
            </a:endParaRPr>
          </a:p>
        </p:txBody>
      </p:sp>
      <p:graphicFrame>
        <p:nvGraphicFramePr>
          <p:cNvPr id="14" name="Diagram 13">
            <a:extLst>
              <a:ext uri="{FF2B5EF4-FFF2-40B4-BE49-F238E27FC236}">
                <a16:creationId xmlns:a16="http://schemas.microsoft.com/office/drawing/2014/main" id="{A09C5A45-F6DB-D11A-8644-314FB833DAD0}"/>
              </a:ext>
            </a:extLst>
          </p:cNvPr>
          <p:cNvGraphicFramePr/>
          <p:nvPr>
            <p:extLst>
              <p:ext uri="{D42A27DB-BD31-4B8C-83A1-F6EECF244321}">
                <p14:modId xmlns:p14="http://schemas.microsoft.com/office/powerpoint/2010/main" val="952089101"/>
              </p:ext>
            </p:extLst>
          </p:nvPr>
        </p:nvGraphicFramePr>
        <p:xfrm>
          <a:off x="594360" y="2164303"/>
          <a:ext cx="6321225" cy="452431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name="Slide 9">
    <p:bg>
      <p:bgPr>
        <a:solidFill>
          <a:srgbClr val="192C64"/>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19000"/>
          </a:blip>
          <a:srcRect l="2170" t="10337" r="2041" b="10761"/>
          <a:stretch/>
        </p:blipFill>
        <p:spPr>
          <a:xfrm>
            <a:off x="0" y="0"/>
            <a:ext cx="12191365" cy="6858000"/>
          </a:xfrm>
          <a:prstGeom prst="rect">
            <a:avLst/>
          </a:prstGeom>
        </p:spPr>
      </p:pic>
      <p:pic>
        <p:nvPicPr>
          <p:cNvPr id="3" name="Image 1" descr="https://kimi-img.moonshot.cn/pub/slides/slides_tmpl/image/25-09-02-15:07:43-d2r9ffpe3tpg8rchv42g.png"/>
          <p:cNvPicPr>
            <a:picLocks noChangeAspect="1"/>
          </p:cNvPicPr>
          <p:nvPr/>
        </p:nvPicPr>
        <p:blipFill>
          <a:blip r:embed="rId4"/>
          <a:srcRect l="-1978" t="-5034" r="-1381" b="-4457"/>
          <a:stretch/>
        </p:blipFill>
        <p:spPr>
          <a:xfrm>
            <a:off x="463475" y="1698654"/>
            <a:ext cx="11410315" cy="4702810"/>
          </a:xfrm>
          <a:prstGeom prst="rect">
            <a:avLst/>
          </a:prstGeom>
        </p:spPr>
      </p:pic>
      <p:sp>
        <p:nvSpPr>
          <p:cNvPr id="4" name="Text 0"/>
          <p:cNvSpPr/>
          <p:nvPr/>
        </p:nvSpPr>
        <p:spPr>
          <a:xfrm>
            <a:off x="463475" y="651478"/>
            <a:ext cx="8152877" cy="833184"/>
          </a:xfrm>
          <a:prstGeom prst="rect">
            <a:avLst/>
          </a:prstGeom>
          <a:noFill/>
          <a:ln/>
        </p:spPr>
        <p:txBody>
          <a:bodyPr wrap="square" lIns="91440" tIns="45720" rIns="91440" bIns="45720" rtlCol="0" anchor="t"/>
          <a:lstStyle/>
          <a:p>
            <a:pPr algn="just">
              <a:lnSpc>
                <a:spcPct val="100000"/>
              </a:lnSpc>
            </a:pPr>
            <a:r>
              <a:rPr lang="en-US" sz="3600" b="1" dirty="0">
                <a:solidFill>
                  <a:srgbClr val="FFFFFF"/>
                </a:solidFill>
                <a:latin typeface="Arial" panose="020B0604020202020204" pitchFamily="34" charset="0"/>
                <a:ea typeface="MiSans" pitchFamily="34" charset="-122"/>
                <a:cs typeface="Arial" panose="020B0604020202020204" pitchFamily="34" charset="0"/>
              </a:rPr>
              <a:t>Behavioural Resistance Among Young Adults</a:t>
            </a:r>
            <a:endParaRPr lang="en-US" sz="1600" dirty="0">
              <a:latin typeface="Arial" panose="020B0604020202020204" pitchFamily="34" charset="0"/>
              <a:cs typeface="Arial" panose="020B0604020202020204" pitchFamily="34" charset="0"/>
            </a:endParaRPr>
          </a:p>
        </p:txBody>
      </p:sp>
      <p:pic>
        <p:nvPicPr>
          <p:cNvPr id="5" name="Image 2" descr="https://kimi-img.moonshot.cn/pub/slides/slides_tmpl/image/25-09-02-15:07:44-d2r9fg1e3tpg8rchv47g.png"/>
          <p:cNvPicPr>
            <a:picLocks noChangeAspect="1"/>
          </p:cNvPicPr>
          <p:nvPr/>
        </p:nvPicPr>
        <p:blipFill>
          <a:blip r:embed="rId5"/>
          <a:stretch>
            <a:fillRect/>
          </a:stretch>
        </p:blipFill>
        <p:spPr>
          <a:xfrm rot="16200000" flipH="1">
            <a:off x="9825990" y="-101600"/>
            <a:ext cx="741045" cy="2339340"/>
          </a:xfrm>
          <a:prstGeom prst="rect">
            <a:avLst/>
          </a:prstGeom>
        </p:spPr>
      </p:pic>
      <p:pic>
        <p:nvPicPr>
          <p:cNvPr id="6" name="Image 3" descr="https://kimi-img.moonshot.cn/pub/slides/slides_tmpl/image/25-09-02-15:07:44-d2r9fg1e3tpg8rchv450.png"/>
          <p:cNvPicPr>
            <a:picLocks noChangeAspect="1"/>
          </p:cNvPicPr>
          <p:nvPr/>
        </p:nvPicPr>
        <p:blipFill>
          <a:blip r:embed="rId6"/>
          <a:stretch>
            <a:fillRect/>
          </a:stretch>
        </p:blipFill>
        <p:spPr>
          <a:xfrm rot="10800000">
            <a:off x="1339215" y="6071235"/>
            <a:ext cx="2035175" cy="184785"/>
          </a:xfrm>
          <a:prstGeom prst="rect">
            <a:avLst/>
          </a:prstGeom>
        </p:spPr>
      </p:pic>
      <p:pic>
        <p:nvPicPr>
          <p:cNvPr id="7" name="Image 4" descr="https://kimi-img.moonshot.cn/pub/slides/slides_tmpl/image/25-09-02-15:07:44-d2r9fg1e3tpg8rchv450.png"/>
          <p:cNvPicPr>
            <a:picLocks noChangeAspect="1"/>
          </p:cNvPicPr>
          <p:nvPr/>
        </p:nvPicPr>
        <p:blipFill>
          <a:blip r:embed="rId6"/>
          <a:stretch>
            <a:fillRect/>
          </a:stretch>
        </p:blipFill>
        <p:spPr>
          <a:xfrm rot="10800000">
            <a:off x="5059045" y="6013450"/>
            <a:ext cx="2035175" cy="184785"/>
          </a:xfrm>
          <a:prstGeom prst="rect">
            <a:avLst/>
          </a:prstGeom>
        </p:spPr>
      </p:pic>
      <p:pic>
        <p:nvPicPr>
          <p:cNvPr id="8" name="Image 5" descr="https://kimi-img.moonshot.cn/pub/slides/slides_tmpl/image/25-09-02-15:07:44-d2r9fg1e3tpg8rchv450.png"/>
          <p:cNvPicPr>
            <a:picLocks noChangeAspect="1"/>
          </p:cNvPicPr>
          <p:nvPr/>
        </p:nvPicPr>
        <p:blipFill>
          <a:blip r:embed="rId6"/>
          <a:stretch>
            <a:fillRect/>
          </a:stretch>
        </p:blipFill>
        <p:spPr>
          <a:xfrm rot="10800000">
            <a:off x="8692515" y="6045835"/>
            <a:ext cx="2035175" cy="184785"/>
          </a:xfrm>
          <a:prstGeom prst="rect">
            <a:avLst/>
          </a:prstGeom>
        </p:spPr>
      </p:pic>
      <p:sp>
        <p:nvSpPr>
          <p:cNvPr id="9" name="Text 1"/>
          <p:cNvSpPr/>
          <p:nvPr/>
        </p:nvSpPr>
        <p:spPr>
          <a:xfrm>
            <a:off x="991515" y="2198179"/>
            <a:ext cx="2993390" cy="307777"/>
          </a:xfrm>
          <a:prstGeom prst="rect">
            <a:avLst/>
          </a:prstGeom>
          <a:noFill/>
          <a:ln/>
        </p:spPr>
        <p:txBody>
          <a:bodyPr wrap="square" lIns="0" tIns="0" rIns="0" bIns="0" rtlCol="0" anchor="t">
            <a:spAutoFit/>
          </a:bodyPr>
          <a:lstStyle/>
          <a:p>
            <a:pPr algn="just">
              <a:lnSpc>
                <a:spcPct val="100000"/>
              </a:lnSpc>
            </a:pPr>
            <a:r>
              <a:rPr lang="en-US" sz="2000" b="1" dirty="0">
                <a:solidFill>
                  <a:srgbClr val="FFFFFF"/>
                </a:solidFill>
                <a:latin typeface="Arial" panose="020B0604020202020204" pitchFamily="34" charset="0"/>
                <a:ea typeface="MiSans" pitchFamily="34" charset="-122"/>
                <a:cs typeface="Arial" panose="020B0604020202020204" pitchFamily="34" charset="0"/>
              </a:rPr>
              <a:t>Habitual Late-Night Use</a:t>
            </a:r>
            <a:endParaRPr lang="en-US" sz="1600" dirty="0">
              <a:latin typeface="Arial" panose="020B0604020202020204" pitchFamily="34" charset="0"/>
              <a:cs typeface="Arial" panose="020B0604020202020204" pitchFamily="34" charset="0"/>
            </a:endParaRPr>
          </a:p>
        </p:txBody>
      </p:sp>
      <p:sp>
        <p:nvSpPr>
          <p:cNvPr id="10" name="Text 2"/>
          <p:cNvSpPr/>
          <p:nvPr/>
        </p:nvSpPr>
        <p:spPr>
          <a:xfrm>
            <a:off x="927100" y="2972435"/>
            <a:ext cx="3344545" cy="2643929"/>
          </a:xfrm>
          <a:prstGeom prst="rect">
            <a:avLst/>
          </a:prstGeom>
          <a:noFill/>
          <a:ln/>
        </p:spPr>
        <p:txBody>
          <a:bodyPr wrap="square" lIns="91440" tIns="45720" rIns="91440" bIns="45720" rtlCol="0" anchor="t">
            <a:spAutoFit/>
          </a:bodyPr>
          <a:lstStyle/>
          <a:p>
            <a:pPr algn="just">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Smartphone use provides entertainment, connection, and stress relief, making it difficult to change late-night habits. Young adults often prioritise other activities over sleep, leading to irregular sleep routines and resistance to behavior change </a:t>
            </a:r>
            <a:r>
              <a:rPr lang="en-IN" sz="1400" dirty="0">
                <a:solidFill>
                  <a:schemeClr val="bg1"/>
                </a:solidFill>
                <a:latin typeface="Arial" panose="020B0604020202020204" pitchFamily="34" charset="0"/>
                <a:cs typeface="Arial" panose="020B0604020202020204" pitchFamily="34" charset="0"/>
              </a:rPr>
              <a:t>(Cain and Gradishar, 2019).</a:t>
            </a:r>
            <a:r>
              <a:rPr lang="en-US" sz="1400" dirty="0">
                <a:solidFill>
                  <a:srgbClr val="FFFFFF"/>
                </a:solidFill>
                <a:latin typeface="Arial" panose="020B0604020202020204" pitchFamily="34" charset="0"/>
                <a:ea typeface="MiSan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1" name="Text 3"/>
          <p:cNvSpPr/>
          <p:nvPr/>
        </p:nvSpPr>
        <p:spPr>
          <a:xfrm>
            <a:off x="4822507" y="2183839"/>
            <a:ext cx="2993390" cy="307777"/>
          </a:xfrm>
          <a:prstGeom prst="rect">
            <a:avLst/>
          </a:prstGeom>
          <a:noFill/>
          <a:ln/>
        </p:spPr>
        <p:txBody>
          <a:bodyPr wrap="square" lIns="0" tIns="0" rIns="0" bIns="0" rtlCol="0" anchor="t">
            <a:spAutoFit/>
          </a:bodyPr>
          <a:lstStyle/>
          <a:p>
            <a:pPr algn="just">
              <a:lnSpc>
                <a:spcPct val="100000"/>
              </a:lnSpc>
            </a:pPr>
            <a:r>
              <a:rPr lang="en-US" sz="2000" b="1" dirty="0">
                <a:solidFill>
                  <a:srgbClr val="FFFFFF"/>
                </a:solidFill>
                <a:latin typeface="Arial" panose="020B0604020202020204" pitchFamily="34" charset="0"/>
                <a:ea typeface="MiSans" pitchFamily="34" charset="-122"/>
                <a:cs typeface="Arial" panose="020B0604020202020204" pitchFamily="34" charset="0"/>
              </a:rPr>
              <a:t>Notification Fatigue</a:t>
            </a:r>
            <a:endParaRPr lang="en-US" sz="1600" dirty="0">
              <a:latin typeface="Arial" panose="020B0604020202020204" pitchFamily="34" charset="0"/>
              <a:cs typeface="Arial" panose="020B0604020202020204" pitchFamily="34" charset="0"/>
            </a:endParaRPr>
          </a:p>
        </p:txBody>
      </p:sp>
      <p:sp>
        <p:nvSpPr>
          <p:cNvPr id="12" name="Text 4"/>
          <p:cNvSpPr/>
          <p:nvPr/>
        </p:nvSpPr>
        <p:spPr>
          <a:xfrm>
            <a:off x="4646930" y="2972435"/>
            <a:ext cx="3344545" cy="2355004"/>
          </a:xfrm>
          <a:prstGeom prst="rect">
            <a:avLst/>
          </a:prstGeom>
          <a:noFill/>
          <a:ln/>
        </p:spPr>
        <p:txBody>
          <a:bodyPr wrap="square" lIns="91440" tIns="45720" rIns="91440" bIns="45720" rtlCol="0" anchor="t">
            <a:spAutoFit/>
          </a:bodyPr>
          <a:lstStyle/>
          <a:p>
            <a:pPr algn="just">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Young adults frequently ignore or disable digital reminders, reducing the effectiveness of sleep hygiene interventions. This notification fatigue can undermine the impact of behaviour change nudges embedded in the app </a:t>
            </a:r>
            <a:r>
              <a:rPr lang="en-IN" sz="1600" dirty="0">
                <a:solidFill>
                  <a:schemeClr val="bg1"/>
                </a:solidFill>
                <a:latin typeface="Arial" panose="020B0604020202020204" pitchFamily="34" charset="0"/>
                <a:cs typeface="Arial" panose="020B0604020202020204" pitchFamily="34" charset="0"/>
              </a:rPr>
              <a:t>(Doherty and Doherty, 2018).</a:t>
            </a:r>
            <a:endParaRPr lang="en-US" sz="1600" dirty="0">
              <a:solidFill>
                <a:schemeClr val="bg1"/>
              </a:solidFill>
              <a:latin typeface="Arial" panose="020B0604020202020204" pitchFamily="34" charset="0"/>
              <a:cs typeface="Arial" panose="020B0604020202020204" pitchFamily="34" charset="0"/>
            </a:endParaRPr>
          </a:p>
        </p:txBody>
      </p:sp>
      <p:sp>
        <p:nvSpPr>
          <p:cNvPr id="13" name="Text 5"/>
          <p:cNvSpPr/>
          <p:nvPr/>
        </p:nvSpPr>
        <p:spPr>
          <a:xfrm>
            <a:off x="8279372" y="2185003"/>
            <a:ext cx="2993390" cy="638770"/>
          </a:xfrm>
          <a:prstGeom prst="rect">
            <a:avLst/>
          </a:prstGeom>
          <a:noFill/>
          <a:ln/>
        </p:spPr>
        <p:txBody>
          <a:bodyPr wrap="square" lIns="0" tIns="0" rIns="0" bIns="0" rtlCol="0" anchor="t">
            <a:spAutoFit/>
          </a:bodyPr>
          <a:lstStyle/>
          <a:p>
            <a:pPr algn="just">
              <a:lnSpc>
                <a:spcPct val="100000"/>
              </a:lnSpc>
            </a:pPr>
            <a:r>
              <a:rPr lang="en-US" sz="2000" b="1" dirty="0">
                <a:solidFill>
                  <a:srgbClr val="FFFFFF"/>
                </a:solidFill>
                <a:latin typeface="Arial" panose="020B0604020202020204" pitchFamily="34" charset="0"/>
                <a:ea typeface="MiSans" pitchFamily="34" charset="-122"/>
                <a:cs typeface="Arial" panose="020B0604020202020204" pitchFamily="34" charset="0"/>
              </a:rPr>
              <a:t>Low Prioritisation of Sleep</a:t>
            </a:r>
            <a:endParaRPr lang="en-US" sz="1600" dirty="0">
              <a:latin typeface="Arial" panose="020B0604020202020204" pitchFamily="34" charset="0"/>
              <a:cs typeface="Arial" panose="020B0604020202020204" pitchFamily="34" charset="0"/>
            </a:endParaRPr>
          </a:p>
        </p:txBody>
      </p:sp>
      <p:sp>
        <p:nvSpPr>
          <p:cNvPr id="14" name="Text 6"/>
          <p:cNvSpPr/>
          <p:nvPr/>
        </p:nvSpPr>
        <p:spPr>
          <a:xfrm>
            <a:off x="8244840" y="2972435"/>
            <a:ext cx="3344545" cy="1991379"/>
          </a:xfrm>
          <a:prstGeom prst="rect">
            <a:avLst/>
          </a:prstGeom>
          <a:noFill/>
          <a:ln/>
        </p:spPr>
        <p:txBody>
          <a:bodyPr wrap="square" lIns="91440" tIns="45720" rIns="91440" bIns="45720" rtlCol="0" anchor="t">
            <a:spAutoFit/>
          </a:bodyPr>
          <a:lstStyle/>
          <a:p>
            <a:pPr algn="just">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Deadlines, shift work, and social pressures cause irregular sleep routines among young adults </a:t>
            </a:r>
            <a:r>
              <a:rPr lang="en-IN" sz="1400" dirty="0">
                <a:solidFill>
                  <a:schemeClr val="bg1"/>
                </a:solidFill>
                <a:latin typeface="Arial" panose="020B0604020202020204" pitchFamily="34" charset="0"/>
                <a:cs typeface="Arial" panose="020B0604020202020204" pitchFamily="34" charset="0"/>
              </a:rPr>
              <a:t>(Yardley et al., 2021)</a:t>
            </a:r>
            <a:r>
              <a:rPr lang="en-IN" sz="1400" dirty="0">
                <a:latin typeface="Arial" panose="020B0604020202020204" pitchFamily="34" charset="0"/>
                <a:cs typeface="Arial" panose="020B0604020202020204" pitchFamily="34" charset="0"/>
              </a:rPr>
              <a:t>.</a:t>
            </a:r>
            <a:r>
              <a:rPr lang="en-US" sz="1400" dirty="0">
                <a:solidFill>
                  <a:srgbClr val="FFFFFF"/>
                </a:solidFill>
                <a:latin typeface="Arial" panose="020B0604020202020204" pitchFamily="34" charset="0"/>
                <a:ea typeface="MiSans" pitchFamily="34" charset="-122"/>
                <a:cs typeface="Arial" panose="020B0604020202020204" pitchFamily="34" charset="0"/>
              </a:rPr>
              <a:t>. They often do not prioritise sleep, making it challenging to engage them in sleep hygiene interventions.</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name="Slide 10">
    <p:bg>
      <p:bgPr>
        <a:solidFill>
          <a:srgbClr val="23212C"/>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635" y="0"/>
            <a:ext cx="12191365" cy="6858000"/>
          </a:xfrm>
          <a:prstGeom prst="rect">
            <a:avLst/>
          </a:prstGeom>
        </p:spPr>
      </p:pic>
      <p:pic>
        <p:nvPicPr>
          <p:cNvPr id="3" name="Image 1" descr="https://kimi-img.moonshot.cn/pub/slides/slides_tmpl/image/25-09-02-15:08:03-d2r9fkpe3tpg8rchv4g0.png"/>
          <p:cNvPicPr>
            <a:picLocks noChangeAspect="1"/>
          </p:cNvPicPr>
          <p:nvPr/>
        </p:nvPicPr>
        <p:blipFill>
          <a:blip r:embed="rId4"/>
          <a:stretch>
            <a:fillRect/>
          </a:stretch>
        </p:blipFill>
        <p:spPr>
          <a:xfrm>
            <a:off x="3241040" y="2223770"/>
            <a:ext cx="8062595" cy="1424940"/>
          </a:xfrm>
          <a:prstGeom prst="rect">
            <a:avLst/>
          </a:prstGeom>
        </p:spPr>
      </p:pic>
      <p:pic>
        <p:nvPicPr>
          <p:cNvPr id="4" name="Image 2" descr="https://kimi-img.moonshot.cn/pub/slides/slides_tmpl/image/25-09-02-15:08:03-d2r9fkpe3tpg8rchv4gg.png"/>
          <p:cNvPicPr>
            <a:picLocks noChangeAspect="1"/>
          </p:cNvPicPr>
          <p:nvPr/>
        </p:nvPicPr>
        <p:blipFill>
          <a:blip r:embed="rId5"/>
          <a:stretch>
            <a:fillRect/>
          </a:stretch>
        </p:blipFill>
        <p:spPr>
          <a:xfrm>
            <a:off x="3241040" y="4342130"/>
            <a:ext cx="8027035" cy="1551305"/>
          </a:xfrm>
          <a:prstGeom prst="rect">
            <a:avLst/>
          </a:prstGeom>
        </p:spPr>
      </p:pic>
      <p:pic>
        <p:nvPicPr>
          <p:cNvPr id="5" name="Image 3" descr="https://kimi-img.moonshot.cn/pub/slides/slides_tmpl/image/25-09-02-15:07:44-d2r9fg1e3tpg8rchv46g.png"/>
          <p:cNvPicPr>
            <a:picLocks noChangeAspect="1"/>
          </p:cNvPicPr>
          <p:nvPr/>
        </p:nvPicPr>
        <p:blipFill>
          <a:blip r:embed="rId6"/>
          <a:srcRect/>
          <a:stretch/>
        </p:blipFill>
        <p:spPr>
          <a:xfrm>
            <a:off x="683260" y="2014855"/>
            <a:ext cx="2235200" cy="1779270"/>
          </a:xfrm>
          <a:prstGeom prst="rect">
            <a:avLst/>
          </a:prstGeom>
        </p:spPr>
      </p:pic>
      <p:pic>
        <p:nvPicPr>
          <p:cNvPr id="6" name="Image 4" descr="https://kimi-img.moonshot.cn/pub/slides/slides_tmpl/image/25-09-02-15:07:43-d2r9ffpe3tpg8rchv440.png"/>
          <p:cNvPicPr>
            <a:picLocks noChangeAspect="1"/>
          </p:cNvPicPr>
          <p:nvPr/>
        </p:nvPicPr>
        <p:blipFill>
          <a:blip r:embed="rId7"/>
          <a:stretch>
            <a:fillRect/>
          </a:stretch>
        </p:blipFill>
        <p:spPr>
          <a:xfrm>
            <a:off x="683260" y="4231005"/>
            <a:ext cx="2235835" cy="1778635"/>
          </a:xfrm>
          <a:prstGeom prst="rect">
            <a:avLst/>
          </a:prstGeom>
        </p:spPr>
      </p:pic>
      <p:sp>
        <p:nvSpPr>
          <p:cNvPr id="7" name="Text 0"/>
          <p:cNvSpPr/>
          <p:nvPr/>
        </p:nvSpPr>
        <p:spPr>
          <a:xfrm>
            <a:off x="684530" y="901700"/>
            <a:ext cx="10718165" cy="833120"/>
          </a:xfrm>
          <a:prstGeom prst="rect">
            <a:avLst/>
          </a:prstGeom>
          <a:noFill/>
          <a:ln/>
        </p:spPr>
        <p:txBody>
          <a:bodyPr wrap="square" lIns="91440" tIns="45720" rIns="91440" bIns="45720" rtlCol="0" anchor="t"/>
          <a:lstStyle/>
          <a:p>
            <a:pPr>
              <a:lnSpc>
                <a:spcPct val="100000"/>
              </a:lnSpc>
            </a:pPr>
            <a:r>
              <a:rPr lang="en-US" sz="3600" b="1" dirty="0">
                <a:solidFill>
                  <a:srgbClr val="FFFFFF"/>
                </a:solidFill>
                <a:latin typeface="Arial" panose="020B0604020202020204" pitchFamily="34" charset="0"/>
                <a:ea typeface="MiSans" pitchFamily="34" charset="-122"/>
                <a:cs typeface="Arial" panose="020B0604020202020204" pitchFamily="34" charset="0"/>
              </a:rPr>
              <a:t>Socio-Economic Gaps in Digital Access</a:t>
            </a:r>
            <a:endParaRPr lang="en-US" sz="1600" dirty="0">
              <a:latin typeface="Arial" panose="020B0604020202020204" pitchFamily="34" charset="0"/>
              <a:cs typeface="Arial" panose="020B0604020202020204" pitchFamily="34" charset="0"/>
            </a:endParaRPr>
          </a:p>
        </p:txBody>
      </p:sp>
      <p:pic>
        <p:nvPicPr>
          <p:cNvPr id="8" name="Image 5" descr="https://kimi-img.moonshot.cn/pub/slides/slides_tmpl/image/25-09-02-15:08:03-d2r9fkpe3tpg8rchv4h0.png"/>
          <p:cNvPicPr>
            <a:picLocks noChangeAspect="1"/>
          </p:cNvPicPr>
          <p:nvPr/>
        </p:nvPicPr>
        <p:blipFill>
          <a:blip r:embed="rId8"/>
          <a:stretch>
            <a:fillRect/>
          </a:stretch>
        </p:blipFill>
        <p:spPr>
          <a:xfrm>
            <a:off x="9159875" y="717550"/>
            <a:ext cx="2109470" cy="1028700"/>
          </a:xfrm>
          <a:prstGeom prst="rect">
            <a:avLst/>
          </a:prstGeom>
        </p:spPr>
      </p:pic>
      <p:sp>
        <p:nvSpPr>
          <p:cNvPr id="9" name="Shape 1"/>
          <p:cNvSpPr/>
          <p:nvPr/>
        </p:nvSpPr>
        <p:spPr>
          <a:xfrm>
            <a:off x="1507554" y="2178184"/>
            <a:ext cx="684530" cy="638765"/>
          </a:xfrm>
          <a:prstGeom prst="rect">
            <a:avLst/>
          </a:prstGeom>
          <a:solidFill>
            <a:srgbClr val="000000">
              <a:alpha val="0"/>
            </a:srgbClr>
          </a:solidFill>
          <a:ln/>
        </p:spPr>
        <p:txBody>
          <a:bodyPr/>
          <a:lstStyle/>
          <a:p>
            <a:endParaRPr lang="en-IN">
              <a:latin typeface="Arial" panose="020B0604020202020204" pitchFamily="34" charset="0"/>
              <a:cs typeface="Arial" panose="020B0604020202020204" pitchFamily="34" charset="0"/>
            </a:endParaRPr>
          </a:p>
        </p:txBody>
      </p:sp>
      <p:sp>
        <p:nvSpPr>
          <p:cNvPr id="10" name="Text 2"/>
          <p:cNvSpPr/>
          <p:nvPr/>
        </p:nvSpPr>
        <p:spPr>
          <a:xfrm>
            <a:off x="1507554" y="2178184"/>
            <a:ext cx="684530" cy="638765"/>
          </a:xfrm>
          <a:prstGeom prst="rect">
            <a:avLst/>
          </a:prstGeom>
          <a:noFill/>
          <a:ln/>
        </p:spPr>
        <p:txBody>
          <a:bodyPr wrap="square" lIns="0" tIns="0" rIns="0" bIns="0" rtlCol="0" anchor="t"/>
          <a:lstStyle/>
          <a:p>
            <a:pPr algn="just">
              <a:lnSpc>
                <a:spcPct val="110000"/>
              </a:lnSpc>
            </a:pPr>
            <a:r>
              <a:rPr lang="en-US" sz="4000" dirty="0">
                <a:solidFill>
                  <a:srgbClr val="FFFFFF"/>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1" name="Text 3"/>
          <p:cNvSpPr/>
          <p:nvPr/>
        </p:nvSpPr>
        <p:spPr>
          <a:xfrm>
            <a:off x="927954" y="2816949"/>
            <a:ext cx="1747413" cy="553998"/>
          </a:xfrm>
          <a:prstGeom prst="rect">
            <a:avLst/>
          </a:prstGeom>
          <a:noFill/>
          <a:ln/>
        </p:spPr>
        <p:txBody>
          <a:bodyPr wrap="square" lIns="0" tIns="0" rIns="0" bIns="0" rtlCol="0" anchor="t">
            <a:spAutoFit/>
          </a:bodyPr>
          <a:lstStyle/>
          <a:p>
            <a:pPr>
              <a:lnSpc>
                <a:spcPct val="100000"/>
              </a:lnSpc>
            </a:pPr>
            <a:r>
              <a:rPr lang="en-US" sz="1800" b="1" dirty="0">
                <a:solidFill>
                  <a:srgbClr val="FFFFFF"/>
                </a:solidFill>
                <a:latin typeface="Arial" panose="020B0604020202020204" pitchFamily="34" charset="0"/>
                <a:ea typeface="MiSans" pitchFamily="34" charset="-122"/>
                <a:cs typeface="Arial" panose="020B0604020202020204" pitchFamily="34" charset="0"/>
              </a:rPr>
              <a:t>Digital Inequality</a:t>
            </a:r>
            <a:endParaRPr lang="en-US" sz="1600" dirty="0">
              <a:latin typeface="Arial" panose="020B0604020202020204" pitchFamily="34" charset="0"/>
              <a:cs typeface="Arial" panose="020B0604020202020204" pitchFamily="34" charset="0"/>
            </a:endParaRPr>
          </a:p>
        </p:txBody>
      </p:sp>
      <p:sp>
        <p:nvSpPr>
          <p:cNvPr id="12" name="Text 4"/>
          <p:cNvSpPr/>
          <p:nvPr/>
        </p:nvSpPr>
        <p:spPr>
          <a:xfrm>
            <a:off x="3524885" y="2406650"/>
            <a:ext cx="7628255" cy="1062342"/>
          </a:xfrm>
          <a:prstGeom prst="rect">
            <a:avLst/>
          </a:prstGeom>
          <a:noFill/>
          <a:ln/>
        </p:spPr>
        <p:txBody>
          <a:bodyPr wrap="square" lIns="91440" tIns="45720" rIns="91440" bIns="45720" rtlCol="0" anchor="t">
            <a:spAutoFit/>
          </a:bodyPr>
          <a:lstStyle/>
          <a:p>
            <a:pPr>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Not all young adults own modern smartphones capable of AI-driven sleep tracking. Limited access to high-spec devices can exclude certain groups from benefiting from the intervention, widening health inequalities </a:t>
            </a:r>
            <a:r>
              <a:rPr lang="en-IN" sz="1600" dirty="0">
                <a:solidFill>
                  <a:schemeClr val="bg1"/>
                </a:solidFill>
                <a:latin typeface="Arial" panose="020B0604020202020204" pitchFamily="34" charset="0"/>
                <a:cs typeface="Arial" panose="020B0604020202020204" pitchFamily="34" charset="0"/>
              </a:rPr>
              <a:t>(van Deursen, 2020).</a:t>
            </a:r>
            <a:endParaRPr lang="en-US" sz="1600" dirty="0">
              <a:solidFill>
                <a:schemeClr val="bg1"/>
              </a:solidFill>
              <a:latin typeface="Arial" panose="020B0604020202020204" pitchFamily="34" charset="0"/>
              <a:cs typeface="Arial" panose="020B0604020202020204" pitchFamily="34" charset="0"/>
            </a:endParaRPr>
          </a:p>
        </p:txBody>
      </p:sp>
      <p:sp>
        <p:nvSpPr>
          <p:cNvPr id="13" name="Shape 5"/>
          <p:cNvSpPr/>
          <p:nvPr/>
        </p:nvSpPr>
        <p:spPr>
          <a:xfrm>
            <a:off x="1507554" y="4427950"/>
            <a:ext cx="684530" cy="638765"/>
          </a:xfrm>
          <a:prstGeom prst="rect">
            <a:avLst/>
          </a:prstGeom>
          <a:solidFill>
            <a:srgbClr val="000000">
              <a:alpha val="0"/>
            </a:srgbClr>
          </a:solidFill>
          <a:ln/>
        </p:spPr>
        <p:txBody>
          <a:bodyPr/>
          <a:lstStyle/>
          <a:p>
            <a:endParaRPr lang="en-IN">
              <a:latin typeface="Arial" panose="020B0604020202020204" pitchFamily="34" charset="0"/>
              <a:cs typeface="Arial" panose="020B0604020202020204" pitchFamily="34" charset="0"/>
            </a:endParaRPr>
          </a:p>
        </p:txBody>
      </p:sp>
      <p:sp>
        <p:nvSpPr>
          <p:cNvPr id="14" name="Text 6"/>
          <p:cNvSpPr/>
          <p:nvPr/>
        </p:nvSpPr>
        <p:spPr>
          <a:xfrm>
            <a:off x="1507554" y="4427950"/>
            <a:ext cx="684530" cy="638765"/>
          </a:xfrm>
          <a:prstGeom prst="rect">
            <a:avLst/>
          </a:prstGeom>
          <a:noFill/>
          <a:ln/>
        </p:spPr>
        <p:txBody>
          <a:bodyPr wrap="square" lIns="0" tIns="0" rIns="0" bIns="0" rtlCol="0" anchor="t"/>
          <a:lstStyle/>
          <a:p>
            <a:pPr algn="just">
              <a:lnSpc>
                <a:spcPct val="110000"/>
              </a:lnSpc>
            </a:pPr>
            <a:r>
              <a:rPr lang="en-US" sz="4000" dirty="0">
                <a:solidFill>
                  <a:srgbClr val="23212C"/>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15" name="Text 7"/>
          <p:cNvSpPr/>
          <p:nvPr/>
        </p:nvSpPr>
        <p:spPr>
          <a:xfrm>
            <a:off x="927954" y="5054015"/>
            <a:ext cx="1747413" cy="553998"/>
          </a:xfrm>
          <a:prstGeom prst="rect">
            <a:avLst/>
          </a:prstGeom>
          <a:noFill/>
          <a:ln/>
        </p:spPr>
        <p:txBody>
          <a:bodyPr wrap="square" lIns="0" tIns="0" rIns="0" bIns="0" rtlCol="0" anchor="t">
            <a:spAutoFit/>
          </a:bodyPr>
          <a:lstStyle/>
          <a:p>
            <a:pPr>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Limited Data or Wi-Fi Access</a:t>
            </a:r>
            <a:endParaRPr lang="en-US" sz="1600" dirty="0">
              <a:latin typeface="Arial" panose="020B0604020202020204" pitchFamily="34" charset="0"/>
              <a:cs typeface="Arial" panose="020B0604020202020204" pitchFamily="34" charset="0"/>
            </a:endParaRPr>
          </a:p>
        </p:txBody>
      </p:sp>
      <p:sp>
        <p:nvSpPr>
          <p:cNvPr id="16" name="Text 8"/>
          <p:cNvSpPr/>
          <p:nvPr/>
        </p:nvSpPr>
        <p:spPr>
          <a:xfrm>
            <a:off x="3524885" y="4547870"/>
            <a:ext cx="7628255" cy="1028102"/>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Limited data or Wi-Fi access affects the ability to sync sleep data, receive updates, and use the app consistently. Financial and employment pressures can further exacerbate these issues, posing significant barriers to adoption </a:t>
            </a:r>
            <a:r>
              <a:rPr lang="en-IN" sz="1400" dirty="0">
                <a:latin typeface="Arial" panose="020B0604020202020204" pitchFamily="34" charset="0"/>
                <a:cs typeface="Arial" panose="020B0604020202020204" pitchFamily="34" charset="0"/>
              </a:rPr>
              <a:t>(Ofcom, 2023)</a:t>
            </a:r>
            <a:r>
              <a:rPr lang="en-US" sz="1400" dirty="0">
                <a:solidFill>
                  <a:srgbClr val="000000"/>
                </a:solidFill>
                <a:latin typeface="Arial" panose="020B0604020202020204" pitchFamily="34" charset="0"/>
                <a:ea typeface="MiSan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name="Slide 11">
    <p:bg>
      <p:bgPr>
        <a:solidFill>
          <a:srgbClr val="E7E6E6"/>
        </a:solidFill>
        <a:effectLst/>
      </p:bgPr>
    </p:bg>
    <p:spTree>
      <p:nvGrpSpPr>
        <p:cNvPr id="1" name=""/>
        <p:cNvGrpSpPr/>
        <p:nvPr/>
      </p:nvGrpSpPr>
      <p:grpSpPr>
        <a:xfrm>
          <a:off x="0" y="0"/>
          <a:ext cx="0" cy="0"/>
          <a:chOff x="0" y="0"/>
          <a:chExt cx="0" cy="0"/>
        </a:xfrm>
      </p:grpSpPr>
      <p:sp>
        <p:nvSpPr>
          <p:cNvPr id="2" name="Text 0"/>
          <p:cNvSpPr/>
          <p:nvPr/>
        </p:nvSpPr>
        <p:spPr>
          <a:xfrm>
            <a:off x="542215" y="-45466"/>
            <a:ext cx="8152877" cy="833184"/>
          </a:xfrm>
          <a:prstGeom prst="rect">
            <a:avLst/>
          </a:prstGeom>
          <a:noFill/>
          <a:ln/>
        </p:spPr>
        <p:txBody>
          <a:bodyPr wrap="square" lIns="91440" tIns="45720" rIns="91440" bIns="45720" rtlCol="0" anchor="t"/>
          <a:lstStyle/>
          <a:p>
            <a:pP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Organisational Hurdles in Institutions</a:t>
            </a:r>
            <a:endParaRPr lang="en-US" sz="1600" dirty="0">
              <a:latin typeface="Arial" panose="020B0604020202020204" pitchFamily="34" charset="0"/>
              <a:cs typeface="Arial" panose="020B0604020202020204" pitchFamily="34" charset="0"/>
            </a:endParaRPr>
          </a:p>
        </p:txBody>
      </p:sp>
      <p:pic>
        <p:nvPicPr>
          <p:cNvPr id="3" name="Image 0" descr="https://kimi-img.moonshot.cn/pub/slides/slides_tmpl/image/25-09-02-15:07:44-d2r9fg1e3tpg8rchv47g.png"/>
          <p:cNvPicPr>
            <a:picLocks noChangeAspect="1"/>
          </p:cNvPicPr>
          <p:nvPr/>
        </p:nvPicPr>
        <p:blipFill>
          <a:blip r:embed="rId3"/>
          <a:stretch>
            <a:fillRect/>
          </a:stretch>
        </p:blipFill>
        <p:spPr>
          <a:xfrm rot="5400000">
            <a:off x="479425" y="1732915"/>
            <a:ext cx="765175" cy="358775"/>
          </a:xfrm>
          <a:prstGeom prst="rect">
            <a:avLst/>
          </a:prstGeom>
        </p:spPr>
      </p:pic>
      <p:pic>
        <p:nvPicPr>
          <p:cNvPr id="4" name="Image 1" descr="https://kimi-img.moonshot.cn/pub/slides/slides_tmpl/image/25-09-02-15:07:44-d2r9fg1e3tpg8rchv47g.png"/>
          <p:cNvPicPr>
            <a:picLocks noChangeAspect="1"/>
          </p:cNvPicPr>
          <p:nvPr/>
        </p:nvPicPr>
        <p:blipFill>
          <a:blip r:embed="rId3"/>
          <a:stretch>
            <a:fillRect/>
          </a:stretch>
        </p:blipFill>
        <p:spPr>
          <a:xfrm rot="5400000">
            <a:off x="492125" y="3042920"/>
            <a:ext cx="765175" cy="358775"/>
          </a:xfrm>
          <a:prstGeom prst="rect">
            <a:avLst/>
          </a:prstGeom>
        </p:spPr>
      </p:pic>
      <p:pic>
        <p:nvPicPr>
          <p:cNvPr id="5" name="Image 2" descr="https://kimi-img.moonshot.cn/pub/slides/slides_tmpl/image/25-09-02-15:07:44-d2r9fg1e3tpg8rchv47g.png"/>
          <p:cNvPicPr>
            <a:picLocks noChangeAspect="1"/>
          </p:cNvPicPr>
          <p:nvPr/>
        </p:nvPicPr>
        <p:blipFill>
          <a:blip r:embed="rId3"/>
          <a:stretch>
            <a:fillRect/>
          </a:stretch>
        </p:blipFill>
        <p:spPr>
          <a:xfrm rot="5400000">
            <a:off x="492125" y="4289425"/>
            <a:ext cx="765175" cy="358775"/>
          </a:xfrm>
          <a:prstGeom prst="rect">
            <a:avLst/>
          </a:prstGeom>
        </p:spPr>
      </p:pic>
      <p:pic>
        <p:nvPicPr>
          <p:cNvPr id="6" name="Image 3" descr="https://kimi-img.moonshot.cn/pub/slides/slides_tmpl/image/25-09-02-15:07:44-d2r9fg1e3tpg8rchv47g.png"/>
          <p:cNvPicPr>
            <a:picLocks noChangeAspect="1"/>
          </p:cNvPicPr>
          <p:nvPr/>
        </p:nvPicPr>
        <p:blipFill>
          <a:blip r:embed="rId3"/>
          <a:stretch>
            <a:fillRect/>
          </a:stretch>
        </p:blipFill>
        <p:spPr>
          <a:xfrm rot="5400000">
            <a:off x="479425" y="5624830"/>
            <a:ext cx="765175" cy="358775"/>
          </a:xfrm>
          <a:prstGeom prst="rect">
            <a:avLst/>
          </a:prstGeom>
        </p:spPr>
      </p:pic>
      <p:sp>
        <p:nvSpPr>
          <p:cNvPr id="7" name="Text 1"/>
          <p:cNvSpPr/>
          <p:nvPr/>
        </p:nvSpPr>
        <p:spPr>
          <a:xfrm>
            <a:off x="1212215" y="1482090"/>
            <a:ext cx="9579610" cy="276225"/>
          </a:xfrm>
          <a:prstGeom prst="rect">
            <a:avLst/>
          </a:prstGeom>
          <a:noFill/>
          <a:ln/>
        </p:spPr>
        <p:txBody>
          <a:bodyPr wrap="square" lIns="0" tIns="0" rIns="0" bIns="0" rtlCol="0" anchor="t">
            <a:spAutoFit/>
          </a:bodyPr>
          <a:lstStyle/>
          <a:p>
            <a:pPr algn="just">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Resource Limitations</a:t>
            </a:r>
            <a:endParaRPr lang="en-US" sz="1600" dirty="0">
              <a:latin typeface="Arial" panose="020B0604020202020204" pitchFamily="34" charset="0"/>
              <a:cs typeface="Arial" panose="020B0604020202020204" pitchFamily="34" charset="0"/>
            </a:endParaRPr>
          </a:p>
        </p:txBody>
      </p:sp>
      <p:sp>
        <p:nvSpPr>
          <p:cNvPr id="8" name="Text 2"/>
          <p:cNvSpPr/>
          <p:nvPr/>
        </p:nvSpPr>
        <p:spPr>
          <a:xfrm>
            <a:off x="1136015" y="1696085"/>
            <a:ext cx="10698480" cy="704937"/>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Universities may lack the necessary staff, funding, or digital support structures to effectively promote the intervention. Resource limitations can hinder the integration of the sleep hygiene app into existing wellbeing programs </a:t>
            </a:r>
            <a:r>
              <a:rPr lang="en-IN" sz="1400" dirty="0">
                <a:latin typeface="Arial" panose="020B0604020202020204" pitchFamily="34" charset="0"/>
                <a:cs typeface="Arial" panose="020B0604020202020204" pitchFamily="34" charset="0"/>
              </a:rPr>
              <a:t>(UKHSA, 2024)</a:t>
            </a:r>
            <a:r>
              <a:rPr lang="en-US" sz="1400" dirty="0">
                <a:solidFill>
                  <a:srgbClr val="000000"/>
                </a:solidFill>
                <a:latin typeface="Arial" panose="020B0604020202020204" pitchFamily="34" charset="0"/>
                <a:ea typeface="MiSan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9" name="Text 3"/>
          <p:cNvSpPr/>
          <p:nvPr/>
        </p:nvSpPr>
        <p:spPr>
          <a:xfrm>
            <a:off x="1212215" y="2776220"/>
            <a:ext cx="9579610" cy="276225"/>
          </a:xfrm>
          <a:prstGeom prst="rect">
            <a:avLst/>
          </a:prstGeom>
          <a:noFill/>
          <a:ln/>
        </p:spPr>
        <p:txBody>
          <a:bodyPr wrap="square" lIns="0" tIns="0" rIns="0" bIns="0" rtlCol="0" anchor="t">
            <a:spAutoFit/>
          </a:bodyPr>
          <a:lstStyle/>
          <a:p>
            <a:pPr algn="just">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Low Employer Engagement</a:t>
            </a:r>
            <a:endParaRPr lang="en-US" sz="1600" dirty="0">
              <a:latin typeface="Arial" panose="020B0604020202020204" pitchFamily="34" charset="0"/>
              <a:cs typeface="Arial" panose="020B0604020202020204" pitchFamily="34" charset="0"/>
            </a:endParaRPr>
          </a:p>
        </p:txBody>
      </p:sp>
      <p:sp>
        <p:nvSpPr>
          <p:cNvPr id="10" name="Text 4"/>
          <p:cNvSpPr/>
          <p:nvPr/>
        </p:nvSpPr>
        <p:spPr>
          <a:xfrm>
            <a:off x="1136015" y="2990215"/>
            <a:ext cx="10698480" cy="746615"/>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Workplaces may not prioritise sleep hygiene or digital wellbeing support. Low employer engagement can limit the reach and impact of the intervention among young workers </a:t>
            </a:r>
            <a:r>
              <a:rPr lang="en-IN" sz="1600" dirty="0">
                <a:latin typeface="Arial" panose="020B0604020202020204" pitchFamily="34" charset="0"/>
                <a:cs typeface="Arial" panose="020B0604020202020204" pitchFamily="34" charset="0"/>
              </a:rPr>
              <a:t>(Yardley et al., 2021).</a:t>
            </a:r>
            <a:endParaRPr lang="en-US" sz="1600" dirty="0">
              <a:latin typeface="Arial" panose="020B0604020202020204" pitchFamily="34" charset="0"/>
              <a:cs typeface="Arial" panose="020B0604020202020204" pitchFamily="34" charset="0"/>
            </a:endParaRPr>
          </a:p>
        </p:txBody>
      </p:sp>
      <p:sp>
        <p:nvSpPr>
          <p:cNvPr id="11" name="Text 5"/>
          <p:cNvSpPr/>
          <p:nvPr/>
        </p:nvSpPr>
        <p:spPr>
          <a:xfrm>
            <a:off x="1212215" y="4083050"/>
            <a:ext cx="9579610" cy="276225"/>
          </a:xfrm>
          <a:prstGeom prst="rect">
            <a:avLst/>
          </a:prstGeom>
          <a:noFill/>
          <a:ln/>
        </p:spPr>
        <p:txBody>
          <a:bodyPr wrap="square" lIns="0" tIns="0" rIns="0" bIns="0" rtlCol="0" anchor="t">
            <a:spAutoFit/>
          </a:bodyPr>
          <a:lstStyle/>
          <a:p>
            <a:pPr algn="just">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Technical Integration Challenges</a:t>
            </a:r>
            <a:endParaRPr lang="en-US" sz="1600" dirty="0">
              <a:latin typeface="Arial" panose="020B0604020202020204" pitchFamily="34" charset="0"/>
              <a:cs typeface="Arial" panose="020B0604020202020204" pitchFamily="34" charset="0"/>
            </a:endParaRPr>
          </a:p>
        </p:txBody>
      </p:sp>
      <p:sp>
        <p:nvSpPr>
          <p:cNvPr id="12" name="Text 6"/>
          <p:cNvSpPr/>
          <p:nvPr/>
        </p:nvSpPr>
        <p:spPr>
          <a:xfrm>
            <a:off x="1136015" y="4297045"/>
            <a:ext cx="10698480" cy="746615"/>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Aligning new tools with existing wellbeing systems requires investment, training, and IT support. Technical integration challenges can delay or prevent the successful implementation of the intervention </a:t>
            </a:r>
            <a:r>
              <a:rPr lang="en-IN" sz="1600" dirty="0">
                <a:latin typeface="Arial" panose="020B0604020202020204" pitchFamily="34" charset="0"/>
                <a:cs typeface="Arial" panose="020B0604020202020204" pitchFamily="34" charset="0"/>
              </a:rPr>
              <a:t>(Brown et al., 2022).</a:t>
            </a:r>
            <a:endParaRPr lang="en-US" sz="1600" dirty="0">
              <a:latin typeface="Arial" panose="020B0604020202020204" pitchFamily="34" charset="0"/>
              <a:cs typeface="Arial" panose="020B0604020202020204" pitchFamily="34" charset="0"/>
            </a:endParaRPr>
          </a:p>
        </p:txBody>
      </p:sp>
      <p:sp>
        <p:nvSpPr>
          <p:cNvPr id="13" name="Text 7"/>
          <p:cNvSpPr/>
          <p:nvPr/>
        </p:nvSpPr>
        <p:spPr>
          <a:xfrm>
            <a:off x="1212215" y="5401310"/>
            <a:ext cx="9579610" cy="276225"/>
          </a:xfrm>
          <a:prstGeom prst="rect">
            <a:avLst/>
          </a:prstGeom>
          <a:noFill/>
          <a:ln/>
        </p:spPr>
        <p:txBody>
          <a:bodyPr wrap="square" lIns="0" tIns="0" rIns="0" bIns="0" rtlCol="0" anchor="t">
            <a:spAutoFit/>
          </a:bodyPr>
          <a:lstStyle/>
          <a:p>
            <a:pPr algn="just">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Sustainability Challenges</a:t>
            </a:r>
            <a:endParaRPr lang="en-US" sz="1600" dirty="0">
              <a:latin typeface="Arial" panose="020B0604020202020204" pitchFamily="34" charset="0"/>
              <a:cs typeface="Arial" panose="020B0604020202020204" pitchFamily="34" charset="0"/>
            </a:endParaRPr>
          </a:p>
        </p:txBody>
      </p:sp>
      <p:sp>
        <p:nvSpPr>
          <p:cNvPr id="14" name="Text 8"/>
          <p:cNvSpPr/>
          <p:nvPr/>
        </p:nvSpPr>
        <p:spPr>
          <a:xfrm>
            <a:off x="1136015" y="5615305"/>
            <a:ext cx="10698480" cy="746615"/>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Ongoing maintenance, updates, and support require long-term financial commitment. Sustainability challenges can threaten the continued availability and effectiveness of the intervention </a:t>
            </a:r>
            <a:r>
              <a:rPr lang="en-IN" sz="1600" dirty="0">
                <a:latin typeface="Arial" panose="020B0604020202020204" pitchFamily="34" charset="0"/>
                <a:cs typeface="Arial" panose="020B0604020202020204" pitchFamily="34" charset="0"/>
              </a:rPr>
              <a:t>(Doherty and Doherty, 2018).</a:t>
            </a:r>
            <a:endParaRPr lang="en-US" sz="16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name="Slide 12">
    <p:bg>
      <p:bgPr>
        <a:solidFill>
          <a:srgbClr val="ECF26D"/>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0" y="0"/>
            <a:ext cx="12191365" cy="6858000"/>
          </a:xfrm>
          <a:prstGeom prst="rect">
            <a:avLst/>
          </a:prstGeom>
        </p:spPr>
      </p:pic>
      <p:sp>
        <p:nvSpPr>
          <p:cNvPr id="3" name="Text 0"/>
          <p:cNvSpPr/>
          <p:nvPr/>
        </p:nvSpPr>
        <p:spPr>
          <a:xfrm>
            <a:off x="4659611" y="1928832"/>
            <a:ext cx="2872142" cy="2215991"/>
          </a:xfrm>
          <a:prstGeom prst="rect">
            <a:avLst/>
          </a:prstGeom>
          <a:noFill/>
          <a:ln/>
        </p:spPr>
        <p:txBody>
          <a:bodyPr wrap="square" lIns="91440" tIns="45720" rIns="91440" bIns="45720" rtlCol="0" anchor="t">
            <a:spAutoFit/>
          </a:bodyPr>
          <a:lstStyle/>
          <a:p>
            <a:pPr algn="ctr">
              <a:lnSpc>
                <a:spcPct val="100000"/>
              </a:lnSpc>
            </a:pPr>
            <a:r>
              <a:rPr lang="en-US" sz="13800" dirty="0">
                <a:solidFill>
                  <a:srgbClr val="23212C"/>
                </a:solidFill>
                <a:latin typeface="Arial" panose="020B0604020202020204" pitchFamily="34" charset="0"/>
                <a:ea typeface="MiSans" pitchFamily="34" charset="-122"/>
                <a:cs typeface="Arial" panose="020B0604020202020204" pitchFamily="34" charset="0"/>
              </a:rPr>
              <a:t>03</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2677160" y="4182745"/>
            <a:ext cx="8080375" cy="492443"/>
          </a:xfrm>
          <a:prstGeom prst="rect">
            <a:avLst/>
          </a:prstGeom>
          <a:noFill/>
          <a:ln/>
        </p:spPr>
        <p:txBody>
          <a:bodyPr wrap="square" lIns="0" tIns="0" rIns="0" bIns="0" rtlCol="0" anchor="t">
            <a:spAutoFit/>
          </a:bodyPr>
          <a:lstStyle/>
          <a:p>
            <a:pPr algn="ctr">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Legal &amp; Ethical Duties</a:t>
            </a:r>
            <a:endParaRPr lang="en-US" sz="1600" dirty="0">
              <a:latin typeface="Arial" panose="020B0604020202020204" pitchFamily="34" charset="0"/>
              <a:cs typeface="Arial" panose="020B0604020202020204" pitchFamily="34" charset="0"/>
            </a:endParaRPr>
          </a:p>
        </p:txBody>
      </p:sp>
      <p:pic>
        <p:nvPicPr>
          <p:cNvPr id="5" name="Image 1" descr="https://kimi-img.moonshot.cn/pub/slides/slides_tmpl/image/25-09-02-15:07:44-d2r9fg1e3tpg8rchv4a0.png"/>
          <p:cNvPicPr>
            <a:picLocks noChangeAspect="1"/>
          </p:cNvPicPr>
          <p:nvPr/>
        </p:nvPicPr>
        <p:blipFill>
          <a:blip r:embed="rId4"/>
          <a:srcRect l="21" r="21"/>
          <a:stretch/>
        </p:blipFill>
        <p:spPr>
          <a:xfrm rot="5400000">
            <a:off x="1124585" y="4286885"/>
            <a:ext cx="1398905" cy="1506220"/>
          </a:xfrm>
          <a:prstGeom prst="rect">
            <a:avLst/>
          </a:prstGeom>
        </p:spPr>
      </p:pic>
      <p:pic>
        <p:nvPicPr>
          <p:cNvPr id="6" name="Image 2" descr="https://kimi-img.moonshot.cn/pub/slides/slides_tmpl/image/25-09-02-15:07:44-d2r9fg1e3tpg8rchv4a0.png"/>
          <p:cNvPicPr>
            <a:picLocks noChangeAspect="1"/>
          </p:cNvPicPr>
          <p:nvPr/>
        </p:nvPicPr>
        <p:blipFill>
          <a:blip r:embed="rId4"/>
          <a:srcRect l="21" r="21"/>
          <a:stretch/>
        </p:blipFill>
        <p:spPr>
          <a:xfrm rot="16200000" flipH="1">
            <a:off x="9563735" y="1413510"/>
            <a:ext cx="1398905" cy="1506220"/>
          </a:xfrm>
          <a:prstGeom prst="rect">
            <a:avLst/>
          </a:prstGeom>
        </p:spPr>
      </p:pic>
    </p:spTree>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name="Slide 13">
    <p:bg>
      <p:bgPr>
        <a:solidFill>
          <a:srgbClr val="EDECE8"/>
        </a:solidFill>
        <a:effectLst/>
      </p:bgPr>
    </p:bg>
    <p:spTree>
      <p:nvGrpSpPr>
        <p:cNvPr id="1" name=""/>
        <p:cNvGrpSpPr/>
        <p:nvPr/>
      </p:nvGrpSpPr>
      <p:grpSpPr>
        <a:xfrm>
          <a:off x="0" y="0"/>
          <a:ext cx="0" cy="0"/>
          <a:chOff x="0" y="0"/>
          <a:chExt cx="0" cy="0"/>
        </a:xfrm>
      </p:grpSpPr>
      <p:pic>
        <p:nvPicPr>
          <p:cNvPr id="2" name="Image 0" descr="https://kimi-img.moonshot.cn/pub/slides/slides_tmpl/image/25-09-02-15:08:06-d2r9flhe3tpg8rchv4i0.png"/>
          <p:cNvPicPr>
            <a:picLocks noChangeAspect="1"/>
          </p:cNvPicPr>
          <p:nvPr/>
        </p:nvPicPr>
        <p:blipFill>
          <a:blip r:embed="rId3"/>
          <a:stretch>
            <a:fillRect/>
          </a:stretch>
        </p:blipFill>
        <p:spPr>
          <a:xfrm rot="16200000">
            <a:off x="3876675" y="2275205"/>
            <a:ext cx="4315460" cy="3200400"/>
          </a:xfrm>
          <a:prstGeom prst="rect">
            <a:avLst/>
          </a:prstGeom>
        </p:spPr>
      </p:pic>
      <p:pic>
        <p:nvPicPr>
          <p:cNvPr id="3" name="Image 1" descr="https://kimi-img.moonshot.cn/pub/slides/slides_tmpl/image/25-09-02-15:08:06-d2r9flhe3tpg8rchv4i0.png"/>
          <p:cNvPicPr>
            <a:picLocks noChangeAspect="1"/>
          </p:cNvPicPr>
          <p:nvPr/>
        </p:nvPicPr>
        <p:blipFill>
          <a:blip r:embed="rId3"/>
          <a:stretch>
            <a:fillRect/>
          </a:stretch>
        </p:blipFill>
        <p:spPr>
          <a:xfrm rot="16200000">
            <a:off x="7855812" y="2228746"/>
            <a:ext cx="4222542" cy="3200400"/>
          </a:xfrm>
          <a:prstGeom prst="rect">
            <a:avLst/>
          </a:prstGeom>
        </p:spPr>
      </p:pic>
      <p:sp>
        <p:nvSpPr>
          <p:cNvPr id="5" name="Text 0"/>
          <p:cNvSpPr/>
          <p:nvPr/>
        </p:nvSpPr>
        <p:spPr>
          <a:xfrm>
            <a:off x="435292" y="557731"/>
            <a:ext cx="11445240" cy="833120"/>
          </a:xfrm>
          <a:prstGeom prst="rect">
            <a:avLst/>
          </a:prstGeom>
          <a:noFill/>
          <a:ln/>
        </p:spPr>
        <p:txBody>
          <a:bodyPr wrap="square" lIns="91440" tIns="45720" rIns="91440" bIns="45720" rtlCol="0" anchor="t"/>
          <a:lstStyle/>
          <a:p>
            <a:pPr algn="just">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GDPR Compliance for Sensitive Sleep Data</a:t>
            </a:r>
            <a:endParaRPr lang="en-US" sz="1600" dirty="0">
              <a:latin typeface="Arial" panose="020B0604020202020204" pitchFamily="34" charset="0"/>
              <a:cs typeface="Arial" panose="020B0604020202020204" pitchFamily="34" charset="0"/>
            </a:endParaRPr>
          </a:p>
        </p:txBody>
      </p:sp>
      <p:pic>
        <p:nvPicPr>
          <p:cNvPr id="6" name="Image 3" descr="https://kimi-img.moonshot.cn/pub/slides/slides_tmpl/image/25-09-02-15:07:44-d2r9fg1e3tpg8rchv450.png"/>
          <p:cNvPicPr>
            <a:picLocks noChangeAspect="1"/>
          </p:cNvPicPr>
          <p:nvPr/>
        </p:nvPicPr>
        <p:blipFill>
          <a:blip r:embed="rId4"/>
          <a:stretch>
            <a:fillRect/>
          </a:stretch>
        </p:blipFill>
        <p:spPr>
          <a:xfrm rot="10800000">
            <a:off x="1218380" y="5767070"/>
            <a:ext cx="2359660" cy="266065"/>
          </a:xfrm>
          <a:prstGeom prst="rect">
            <a:avLst/>
          </a:prstGeom>
        </p:spPr>
      </p:pic>
      <p:pic>
        <p:nvPicPr>
          <p:cNvPr id="7" name="Image 4" descr="https://kimi-img.moonshot.cn/pub/slides/slides_tmpl/image/25-09-02-15:07:44-d2r9fg1e3tpg8rchv450.png"/>
          <p:cNvPicPr>
            <a:picLocks noChangeAspect="1"/>
          </p:cNvPicPr>
          <p:nvPr/>
        </p:nvPicPr>
        <p:blipFill>
          <a:blip r:embed="rId4"/>
          <a:stretch>
            <a:fillRect/>
          </a:stretch>
        </p:blipFill>
        <p:spPr>
          <a:xfrm rot="10800000">
            <a:off x="4872670" y="5821326"/>
            <a:ext cx="2359660" cy="266065"/>
          </a:xfrm>
          <a:prstGeom prst="rect">
            <a:avLst/>
          </a:prstGeom>
        </p:spPr>
      </p:pic>
      <p:pic>
        <p:nvPicPr>
          <p:cNvPr id="9" name="Image 6" descr="https://kimi-img.moonshot.cn/pub/slides/slides_tmpl/image/25-09-02-15:07:44-d2r9fg1e3tpg8rchv450.png"/>
          <p:cNvPicPr>
            <a:picLocks noChangeAspect="1"/>
          </p:cNvPicPr>
          <p:nvPr/>
        </p:nvPicPr>
        <p:blipFill>
          <a:blip r:embed="rId4"/>
          <a:stretch>
            <a:fillRect/>
          </a:stretch>
        </p:blipFill>
        <p:spPr>
          <a:xfrm rot="10800000">
            <a:off x="8929234" y="5661785"/>
            <a:ext cx="2359660" cy="266065"/>
          </a:xfrm>
          <a:prstGeom prst="rect">
            <a:avLst/>
          </a:prstGeom>
        </p:spPr>
      </p:pic>
      <p:sp>
        <p:nvSpPr>
          <p:cNvPr id="10" name="Text 1"/>
          <p:cNvSpPr/>
          <p:nvPr/>
        </p:nvSpPr>
        <p:spPr>
          <a:xfrm>
            <a:off x="1016635" y="2487295"/>
            <a:ext cx="2953385" cy="307777"/>
          </a:xfrm>
          <a:prstGeom prst="rect">
            <a:avLst/>
          </a:prstGeom>
          <a:noFill/>
          <a:ln/>
        </p:spPr>
        <p:txBody>
          <a:bodyPr wrap="square" lIns="0" tIns="0" rIns="0" bIns="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Sensitive Data Handling</a:t>
            </a:r>
            <a:endParaRPr lang="en-US" sz="1600" dirty="0">
              <a:latin typeface="Arial" panose="020B0604020202020204" pitchFamily="34" charset="0"/>
              <a:cs typeface="Arial" panose="020B0604020202020204" pitchFamily="34" charset="0"/>
            </a:endParaRPr>
          </a:p>
        </p:txBody>
      </p:sp>
      <p:sp>
        <p:nvSpPr>
          <p:cNvPr id="11" name="Text 2"/>
          <p:cNvSpPr/>
          <p:nvPr/>
        </p:nvSpPr>
        <p:spPr>
          <a:xfrm>
            <a:off x="1015973" y="3234577"/>
            <a:ext cx="2859341" cy="2314544"/>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Sleep metrics, screen-time patterns, and behaviour data are classified as sensitive health information </a:t>
            </a:r>
            <a:r>
              <a:rPr lang="en-IN" sz="1400" dirty="0">
                <a:latin typeface="Arial" panose="020B0604020202020204" pitchFamily="34" charset="0"/>
                <a:cs typeface="Arial" panose="020B0604020202020204" pitchFamily="34" charset="0"/>
              </a:rPr>
              <a:t>(ICO, 2023)</a:t>
            </a:r>
            <a:r>
              <a:rPr lang="en-US" sz="1400" dirty="0">
                <a:solidFill>
                  <a:srgbClr val="000000"/>
                </a:solidFill>
                <a:latin typeface="Arial" panose="020B0604020202020204" pitchFamily="34" charset="0"/>
                <a:ea typeface="MiSans" pitchFamily="34" charset="-122"/>
                <a:cs typeface="Arial" panose="020B0604020202020204" pitchFamily="34" charset="0"/>
              </a:rPr>
              <a:t>. These must be handled in accordance with GDPR principles, ensuring user privacy and data protection.</a:t>
            </a:r>
            <a:endParaRPr lang="en-US" sz="1600" dirty="0">
              <a:latin typeface="Arial" panose="020B0604020202020204" pitchFamily="34" charset="0"/>
              <a:cs typeface="Arial" panose="020B0604020202020204" pitchFamily="34" charset="0"/>
            </a:endParaRPr>
          </a:p>
        </p:txBody>
      </p:sp>
      <p:sp>
        <p:nvSpPr>
          <p:cNvPr id="12" name="Text 3"/>
          <p:cNvSpPr/>
          <p:nvPr/>
        </p:nvSpPr>
        <p:spPr>
          <a:xfrm>
            <a:off x="4681220" y="2487295"/>
            <a:ext cx="2953385" cy="638770"/>
          </a:xfrm>
          <a:prstGeom prst="rect">
            <a:avLst/>
          </a:prstGeom>
          <a:noFill/>
          <a:ln/>
        </p:spPr>
        <p:txBody>
          <a:bodyPr wrap="square" lIns="0" tIns="0" rIns="0" bIns="0" rtlCol="0" anchor="t">
            <a:spAutoFit/>
          </a:bodyPr>
          <a:lstStyle/>
          <a:p>
            <a:pPr>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Explicit Informed Consent</a:t>
            </a:r>
            <a:endParaRPr lang="en-US" sz="1600" b="1" dirty="0">
              <a:latin typeface="Arial" panose="020B0604020202020204" pitchFamily="34" charset="0"/>
              <a:cs typeface="Arial" panose="020B0604020202020204" pitchFamily="34" charset="0"/>
            </a:endParaRPr>
          </a:p>
        </p:txBody>
      </p:sp>
      <p:sp>
        <p:nvSpPr>
          <p:cNvPr id="13" name="Text 4"/>
          <p:cNvSpPr/>
          <p:nvPr/>
        </p:nvSpPr>
        <p:spPr>
          <a:xfrm>
            <a:off x="4680715" y="3234577"/>
            <a:ext cx="2859341" cy="2637710"/>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Users must provide explicit informed consent, understanding what data is collected, how it is used, and who can access it. A Data Protection Impact Assessment (DPIA) is required to identify and minimise privacy risks.</a:t>
            </a:r>
            <a:endParaRPr lang="en-US" sz="1600" dirty="0">
              <a:latin typeface="Arial" panose="020B0604020202020204" pitchFamily="34" charset="0"/>
              <a:cs typeface="Arial" panose="020B0604020202020204" pitchFamily="34" charset="0"/>
            </a:endParaRPr>
          </a:p>
        </p:txBody>
      </p:sp>
      <p:pic>
        <p:nvPicPr>
          <p:cNvPr id="14" name="Image 1" descr="https://kimi-img.moonshot.cn/pub/slides/slides_tmpl/image/25-09-02-15:08:06-d2r9flhe3tpg8rchv4i0.png">
            <a:extLst>
              <a:ext uri="{FF2B5EF4-FFF2-40B4-BE49-F238E27FC236}">
                <a16:creationId xmlns:a16="http://schemas.microsoft.com/office/drawing/2014/main" id="{CE87A636-ECDC-A2DF-59D7-D0E6E6977880}"/>
              </a:ext>
            </a:extLst>
          </p:cNvPr>
          <p:cNvPicPr>
            <a:picLocks noChangeAspect="1"/>
          </p:cNvPicPr>
          <p:nvPr/>
        </p:nvPicPr>
        <p:blipFill>
          <a:blip r:embed="rId3"/>
          <a:stretch>
            <a:fillRect/>
          </a:stretch>
        </p:blipFill>
        <p:spPr>
          <a:xfrm rot="16200000">
            <a:off x="287913" y="2275205"/>
            <a:ext cx="4315460" cy="3200400"/>
          </a:xfrm>
          <a:prstGeom prst="rect">
            <a:avLst/>
          </a:prstGeom>
        </p:spPr>
      </p:pic>
      <p:sp>
        <p:nvSpPr>
          <p:cNvPr id="15" name="TextBox 14">
            <a:extLst>
              <a:ext uri="{FF2B5EF4-FFF2-40B4-BE49-F238E27FC236}">
                <a16:creationId xmlns:a16="http://schemas.microsoft.com/office/drawing/2014/main" id="{13F98968-70AC-CDA2-268E-8EACBF6B1DCC}"/>
              </a:ext>
            </a:extLst>
          </p:cNvPr>
          <p:cNvSpPr txBox="1"/>
          <p:nvPr/>
        </p:nvSpPr>
        <p:spPr>
          <a:xfrm>
            <a:off x="8662422" y="2483782"/>
            <a:ext cx="2854181" cy="3108543"/>
          </a:xfrm>
          <a:prstGeom prst="rect">
            <a:avLst/>
          </a:prstGeom>
          <a:noFill/>
        </p:spPr>
        <p:txBody>
          <a:bodyPr wrap="square" rtlCol="0">
            <a:spAutoFit/>
          </a:bodyPr>
          <a:lstStyle/>
          <a:p>
            <a:pPr lvl="0" eaLnBrk="0" fontAlgn="base" hangingPunct="0">
              <a:spcBef>
                <a:spcPct val="0"/>
              </a:spcBef>
              <a:spcAft>
                <a:spcPct val="0"/>
              </a:spcAft>
            </a:pPr>
            <a:r>
              <a:rPr lang="en-US" altLang="en-US" sz="1600" b="1" dirty="0">
                <a:latin typeface="Arial" panose="020B0604020202020204" pitchFamily="34" charset="0"/>
                <a:cs typeface="Arial" panose="020B0604020202020204" pitchFamily="34" charset="0"/>
              </a:rPr>
              <a:t>Data Protection Impact Assessment (DPIA</a:t>
            </a:r>
            <a:r>
              <a:rPr lang="en-US" altLang="en-US" b="1" dirty="0">
                <a:latin typeface="Arial" panose="020B0604020202020204" pitchFamily="34" charset="0"/>
                <a:cs typeface="Arial" panose="020B0604020202020204" pitchFamily="34" charset="0"/>
              </a:rPr>
              <a:t>):</a:t>
            </a:r>
            <a:r>
              <a:rPr lang="en-US" altLang="en-US" dirty="0">
                <a:latin typeface="Arial" panose="020B0604020202020204" pitchFamily="34" charset="0"/>
                <a:cs typeface="Arial" panose="020B0604020202020204" pitchFamily="34" charset="0"/>
              </a:rPr>
              <a:t> Required to identify and </a:t>
            </a:r>
            <a:r>
              <a:rPr lang="en-US" altLang="en-US" dirty="0" err="1">
                <a:latin typeface="Arial" panose="020B0604020202020204" pitchFamily="34" charset="0"/>
                <a:cs typeface="Arial" panose="020B0604020202020204" pitchFamily="34" charset="0"/>
              </a:rPr>
              <a:t>minimise</a:t>
            </a:r>
            <a:r>
              <a:rPr lang="en-US" altLang="en-US" dirty="0">
                <a:latin typeface="Arial" panose="020B0604020202020204" pitchFamily="34" charset="0"/>
                <a:cs typeface="Arial" panose="020B0604020202020204" pitchFamily="34" charset="0"/>
              </a:rPr>
              <a:t> privacy risks (ICO, 2023).</a:t>
            </a:r>
          </a:p>
          <a:p>
            <a:pPr lvl="0" eaLnBrk="0" fontAlgn="base" hangingPunct="0">
              <a:spcBef>
                <a:spcPct val="0"/>
              </a:spcBef>
              <a:spcAft>
                <a:spcPct val="0"/>
              </a:spcAft>
            </a:pPr>
            <a:r>
              <a:rPr lang="en-US" altLang="en-US" sz="1600" b="1" dirty="0">
                <a:latin typeface="Arial" panose="020B0604020202020204" pitchFamily="34" charset="0"/>
                <a:cs typeface="Arial" panose="020B0604020202020204" pitchFamily="34" charset="0"/>
              </a:rPr>
              <a:t>Data security:</a:t>
            </a:r>
            <a:r>
              <a:rPr lang="en-US" altLang="en-US" sz="1600" dirty="0">
                <a:latin typeface="Arial" panose="020B0604020202020204" pitchFamily="34" charset="0"/>
                <a:cs typeface="Arial" panose="020B0604020202020204" pitchFamily="34" charset="0"/>
              </a:rPr>
              <a:t> </a:t>
            </a:r>
            <a:r>
              <a:rPr lang="en-US" altLang="en-US" dirty="0">
                <a:latin typeface="Arial" panose="020B0604020202020204" pitchFamily="34" charset="0"/>
                <a:cs typeface="Arial" panose="020B0604020202020204" pitchFamily="34" charset="0"/>
              </a:rPr>
              <a:t>Encryption, secure cloud storage and restricted access need to be implemented to ensure safe data handling.</a:t>
            </a:r>
          </a:p>
          <a:p>
            <a:endParaRPr lang="en-IN" b="1"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name="Slide 14">
    <p:bg>
      <p:bgPr>
        <a:solidFill>
          <a:srgbClr val="C3D3E3"/>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80.png"/>
          <p:cNvPicPr>
            <a:picLocks noChangeAspect="1"/>
          </p:cNvPicPr>
          <p:nvPr/>
        </p:nvPicPr>
        <p:blipFill>
          <a:blip r:embed="rId3"/>
          <a:stretch>
            <a:fillRect/>
          </a:stretch>
        </p:blipFill>
        <p:spPr>
          <a:xfrm>
            <a:off x="8311517" y="3671942"/>
            <a:ext cx="3598545" cy="3186057"/>
          </a:xfrm>
          <a:prstGeom prst="rect">
            <a:avLst/>
          </a:prstGeom>
        </p:spPr>
      </p:pic>
      <p:pic>
        <p:nvPicPr>
          <p:cNvPr id="3" name="Image 1" descr="https://kimi-img.moonshot.cn/pub/slides/slides_tmpl/image/25-09-02-15:07:44-d2r9fg1e3tpg8rchv48g.png"/>
          <p:cNvPicPr>
            <a:picLocks noChangeAspect="1"/>
          </p:cNvPicPr>
          <p:nvPr/>
        </p:nvPicPr>
        <p:blipFill>
          <a:blip r:embed="rId4"/>
          <a:stretch>
            <a:fillRect/>
          </a:stretch>
        </p:blipFill>
        <p:spPr>
          <a:xfrm>
            <a:off x="4233546" y="3757675"/>
            <a:ext cx="3569970" cy="3080385"/>
          </a:xfrm>
          <a:prstGeom prst="rect">
            <a:avLst/>
          </a:prstGeom>
        </p:spPr>
      </p:pic>
      <p:pic>
        <p:nvPicPr>
          <p:cNvPr id="4" name="Image 2" descr="https://kimi-img.moonshot.cn/pub/slides/slides_tmpl/image/25-09-02-15:07:44-d2r9fg1e3tpg8rchv480.png"/>
          <p:cNvPicPr>
            <a:picLocks noChangeAspect="1"/>
          </p:cNvPicPr>
          <p:nvPr/>
        </p:nvPicPr>
        <p:blipFill>
          <a:blip r:embed="rId3"/>
          <a:stretch>
            <a:fillRect/>
          </a:stretch>
        </p:blipFill>
        <p:spPr>
          <a:xfrm>
            <a:off x="127000" y="3757675"/>
            <a:ext cx="3598545" cy="3079750"/>
          </a:xfrm>
          <a:prstGeom prst="rect">
            <a:avLst/>
          </a:prstGeom>
        </p:spPr>
      </p:pic>
      <p:sp>
        <p:nvSpPr>
          <p:cNvPr id="5" name="Text 0"/>
          <p:cNvSpPr/>
          <p:nvPr/>
        </p:nvSpPr>
        <p:spPr>
          <a:xfrm>
            <a:off x="831009" y="180232"/>
            <a:ext cx="8209284" cy="568567"/>
          </a:xfrm>
          <a:prstGeom prst="rect">
            <a:avLst/>
          </a:prstGeom>
          <a:noFill/>
          <a:ln/>
        </p:spPr>
        <p:txBody>
          <a:bodyPr wrap="square" lIns="91440" tIns="45720" rIns="91440" bIns="45720" rtlCol="0" anchor="t"/>
          <a:lstStyle/>
          <a:p>
            <a:pPr algn="just">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Ethical Principles in AI Health Nudging </a:t>
            </a:r>
            <a:endParaRPr lang="en-US" sz="1600" dirty="0">
              <a:latin typeface="Arial" panose="020B0604020202020204" pitchFamily="34" charset="0"/>
              <a:cs typeface="Arial" panose="020B0604020202020204" pitchFamily="34" charset="0"/>
            </a:endParaRPr>
          </a:p>
        </p:txBody>
      </p:sp>
      <p:pic>
        <p:nvPicPr>
          <p:cNvPr id="7" name="Image 4" descr="https://kimi-img.moonshot.cn/pub/slides/slides_tmpl/image/25-09-02-15:07:44-d2r9fg1e3tpg8rchv450.png"/>
          <p:cNvPicPr>
            <a:picLocks noChangeAspect="1"/>
          </p:cNvPicPr>
          <p:nvPr/>
        </p:nvPicPr>
        <p:blipFill>
          <a:blip r:embed="rId5"/>
          <a:stretch>
            <a:fillRect/>
          </a:stretch>
        </p:blipFill>
        <p:spPr>
          <a:xfrm rot="10800000">
            <a:off x="8385719" y="976102"/>
            <a:ext cx="3734435" cy="299720"/>
          </a:xfrm>
          <a:prstGeom prst="rect">
            <a:avLst/>
          </a:prstGeom>
        </p:spPr>
      </p:pic>
      <p:sp>
        <p:nvSpPr>
          <p:cNvPr id="9" name="Text 1"/>
          <p:cNvSpPr/>
          <p:nvPr/>
        </p:nvSpPr>
        <p:spPr>
          <a:xfrm>
            <a:off x="512267" y="3851910"/>
            <a:ext cx="3562537" cy="553998"/>
          </a:xfrm>
          <a:prstGeom prst="rect">
            <a:avLst/>
          </a:prstGeom>
          <a:noFill/>
          <a:ln/>
        </p:spPr>
        <p:txBody>
          <a:bodyPr wrap="square" lIns="0" tIns="0" rIns="0" bIns="0" rtlCol="0" anchor="t">
            <a:spAutoFit/>
          </a:bodyPr>
          <a:lstStyle/>
          <a:p>
            <a:pPr>
              <a:lnSpc>
                <a:spcPct val="100000"/>
              </a:lnSpc>
            </a:pPr>
            <a:r>
              <a:rPr lang="en-US" sz="1800" b="1" dirty="0">
                <a:solidFill>
                  <a:srgbClr val="FFFFFF"/>
                </a:solidFill>
                <a:latin typeface="Arial" panose="020B0604020202020204" pitchFamily="34" charset="0"/>
                <a:ea typeface="MiSans" pitchFamily="34" charset="-122"/>
                <a:cs typeface="Arial" panose="020B0604020202020204" pitchFamily="34" charset="0"/>
              </a:rPr>
              <a:t>Transparency in AI Recommendations</a:t>
            </a:r>
            <a:endParaRPr lang="en-US" sz="1600" dirty="0">
              <a:latin typeface="Arial" panose="020B0604020202020204" pitchFamily="34" charset="0"/>
              <a:cs typeface="Arial" panose="020B0604020202020204" pitchFamily="34" charset="0"/>
            </a:endParaRPr>
          </a:p>
        </p:txBody>
      </p:sp>
      <p:sp>
        <p:nvSpPr>
          <p:cNvPr id="10" name="Text 2"/>
          <p:cNvSpPr/>
          <p:nvPr/>
        </p:nvSpPr>
        <p:spPr>
          <a:xfrm>
            <a:off x="420462" y="4432935"/>
            <a:ext cx="3360880" cy="1991379"/>
          </a:xfrm>
          <a:prstGeom prst="rect">
            <a:avLst/>
          </a:prstGeom>
          <a:noFill/>
          <a:ln/>
        </p:spPr>
        <p:txBody>
          <a:bodyPr wrap="square" lIns="91440" tIns="45720" rIns="91440" bIns="45720" rtlCol="0" anchor="t">
            <a:spAutoFit/>
          </a:bodyPr>
          <a:lstStyle/>
          <a:p>
            <a:pPr>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AI recommendations must be transparent, clearly explaining how they are generated and why. This ensures users understand the basis for the suggestions and can make informed decisions </a:t>
            </a:r>
            <a:r>
              <a:rPr lang="en-IN" sz="1400" dirty="0">
                <a:solidFill>
                  <a:schemeClr val="bg1"/>
                </a:solidFill>
                <a:latin typeface="Arial" panose="020B0604020202020204" pitchFamily="34" charset="0"/>
                <a:cs typeface="Arial" panose="020B0604020202020204" pitchFamily="34" charset="0"/>
              </a:rPr>
              <a:t>(</a:t>
            </a:r>
            <a:r>
              <a:rPr lang="en-IN" sz="1400" dirty="0" err="1">
                <a:solidFill>
                  <a:schemeClr val="bg1"/>
                </a:solidFill>
                <a:latin typeface="Arial" panose="020B0604020202020204" pitchFamily="34" charset="0"/>
                <a:cs typeface="Arial" panose="020B0604020202020204" pitchFamily="34" charset="0"/>
              </a:rPr>
              <a:t>Floridi</a:t>
            </a:r>
            <a:r>
              <a:rPr lang="en-IN" sz="1400" dirty="0">
                <a:solidFill>
                  <a:schemeClr val="bg1"/>
                </a:solidFill>
                <a:latin typeface="Arial" panose="020B0604020202020204" pitchFamily="34" charset="0"/>
                <a:cs typeface="Arial" panose="020B0604020202020204" pitchFamily="34" charset="0"/>
              </a:rPr>
              <a:t> and Cowls, 2019)</a:t>
            </a:r>
            <a:r>
              <a:rPr lang="en-US" sz="1400" dirty="0">
                <a:solidFill>
                  <a:schemeClr val="bg1"/>
                </a:solidFill>
                <a:latin typeface="Arial" panose="020B0604020202020204" pitchFamily="34" charset="0"/>
                <a:ea typeface="MiSans" pitchFamily="34" charset="-122"/>
                <a:cs typeface="Arial" panose="020B0604020202020204" pitchFamily="34" charset="0"/>
              </a:rPr>
              <a:t>.</a:t>
            </a:r>
            <a:endParaRPr lang="en-US" sz="1600" dirty="0">
              <a:solidFill>
                <a:schemeClr val="bg1"/>
              </a:solidFill>
              <a:latin typeface="Arial" panose="020B0604020202020204" pitchFamily="34" charset="0"/>
              <a:cs typeface="Arial" panose="020B0604020202020204" pitchFamily="34" charset="0"/>
            </a:endParaRPr>
          </a:p>
        </p:txBody>
      </p:sp>
      <p:sp>
        <p:nvSpPr>
          <p:cNvPr id="11" name="Text 3"/>
          <p:cNvSpPr/>
          <p:nvPr/>
        </p:nvSpPr>
        <p:spPr>
          <a:xfrm>
            <a:off x="4540452" y="3826609"/>
            <a:ext cx="3562537" cy="276225"/>
          </a:xfrm>
          <a:prstGeom prst="rect">
            <a:avLst/>
          </a:prstGeom>
          <a:noFill/>
          <a:ln/>
        </p:spPr>
        <p:txBody>
          <a:bodyPr wrap="square" lIns="0" tIns="0" rIns="0" bIns="0" rtlCol="0" anchor="t">
            <a:spAutoFit/>
          </a:bodyPr>
          <a:lstStyle/>
          <a:p>
            <a:pPr>
              <a:lnSpc>
                <a:spcPct val="100000"/>
              </a:lnSpc>
            </a:pPr>
            <a:r>
              <a:rPr lang="en-US" sz="1800" b="1" dirty="0">
                <a:solidFill>
                  <a:srgbClr val="000000"/>
                </a:solidFill>
                <a:latin typeface="Arial" panose="020B0604020202020204" pitchFamily="34" charset="0"/>
                <a:ea typeface="MiSans" pitchFamily="34" charset="-122"/>
                <a:cs typeface="Arial" panose="020B0604020202020204" pitchFamily="34" charset="0"/>
              </a:rPr>
              <a:t>Fairness and Bias Prevention</a:t>
            </a:r>
            <a:endParaRPr lang="en-US" sz="1600" dirty="0">
              <a:latin typeface="Arial" panose="020B0604020202020204" pitchFamily="34" charset="0"/>
              <a:cs typeface="Arial" panose="020B0604020202020204" pitchFamily="34" charset="0"/>
            </a:endParaRPr>
          </a:p>
        </p:txBody>
      </p:sp>
      <p:sp>
        <p:nvSpPr>
          <p:cNvPr id="12" name="Text 4"/>
          <p:cNvSpPr/>
          <p:nvPr/>
        </p:nvSpPr>
        <p:spPr>
          <a:xfrm>
            <a:off x="4415560" y="4229803"/>
            <a:ext cx="3360880" cy="1991379"/>
          </a:xfrm>
          <a:prstGeom prst="rect">
            <a:avLst/>
          </a:prstGeom>
          <a:noFill/>
          <a:ln/>
        </p:spPr>
        <p:txBody>
          <a:bodyPr wrap="square" lIns="91440" tIns="45720" rIns="91440" bIns="45720" rtlCol="0" anchor="t">
            <a:spAutoFit/>
          </a:bodyPr>
          <a:lstStyle/>
          <a:p>
            <a:pPr>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Algorithms must be regularly checked to ensure they do not disadvantage certain groups. Fairness and bias prevention are crucial to maintain ethical standards and ensure the intervention benefits all users equally </a:t>
            </a:r>
            <a:r>
              <a:rPr lang="en-IN" sz="1400" dirty="0">
                <a:latin typeface="Arial" panose="020B0604020202020204" pitchFamily="34" charset="0"/>
                <a:cs typeface="Arial" panose="020B0604020202020204" pitchFamily="34" charset="0"/>
              </a:rPr>
              <a:t>(Brown et al., 2022)</a:t>
            </a:r>
            <a:r>
              <a:rPr lang="en-US" sz="1400" dirty="0">
                <a:solidFill>
                  <a:srgbClr val="000000"/>
                </a:solidFill>
                <a:latin typeface="Arial" panose="020B0604020202020204" pitchFamily="34" charset="0"/>
                <a:ea typeface="MiSans" pitchFamily="34" charset="-122"/>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13" name="Text 5"/>
          <p:cNvSpPr/>
          <p:nvPr/>
        </p:nvSpPr>
        <p:spPr>
          <a:xfrm>
            <a:off x="8471667" y="3829519"/>
            <a:ext cx="3562537" cy="276225"/>
          </a:xfrm>
          <a:prstGeom prst="rect">
            <a:avLst/>
          </a:prstGeom>
          <a:noFill/>
          <a:ln/>
        </p:spPr>
        <p:txBody>
          <a:bodyPr wrap="square" lIns="0" tIns="0" rIns="0" bIns="0" rtlCol="0" anchor="t">
            <a:spAutoFit/>
          </a:bodyPr>
          <a:lstStyle/>
          <a:p>
            <a:pPr>
              <a:lnSpc>
                <a:spcPct val="100000"/>
              </a:lnSpc>
            </a:pPr>
            <a:r>
              <a:rPr lang="en-US" sz="1800" b="1" dirty="0">
                <a:solidFill>
                  <a:srgbClr val="FFFFFF"/>
                </a:solidFill>
                <a:latin typeface="Arial" panose="020B0604020202020204" pitchFamily="34" charset="0"/>
                <a:ea typeface="MiSans" pitchFamily="34" charset="-122"/>
                <a:cs typeface="Arial" panose="020B0604020202020204" pitchFamily="34" charset="0"/>
              </a:rPr>
              <a:t>User Autonomy and Control</a:t>
            </a:r>
            <a:endParaRPr lang="en-US" sz="1600" dirty="0">
              <a:latin typeface="Arial" panose="020B0604020202020204" pitchFamily="34" charset="0"/>
              <a:cs typeface="Arial" panose="020B0604020202020204" pitchFamily="34" charset="0"/>
            </a:endParaRPr>
          </a:p>
        </p:txBody>
      </p:sp>
      <p:sp>
        <p:nvSpPr>
          <p:cNvPr id="14" name="Text 6"/>
          <p:cNvSpPr/>
          <p:nvPr/>
        </p:nvSpPr>
        <p:spPr>
          <a:xfrm>
            <a:off x="8410658" y="4337204"/>
            <a:ext cx="3360880" cy="2080698"/>
          </a:xfrm>
          <a:prstGeom prst="rect">
            <a:avLst/>
          </a:prstGeom>
          <a:noFill/>
          <a:ln/>
        </p:spPr>
        <p:txBody>
          <a:bodyPr wrap="square" lIns="91440" tIns="45720" rIns="91440" bIns="45720" rtlCol="0" anchor="t">
            <a:spAutoFit/>
          </a:bodyPr>
          <a:lstStyle/>
          <a:p>
            <a:pPr>
              <a:lnSpc>
                <a:spcPct val="150000"/>
              </a:lnSpc>
            </a:pPr>
            <a:r>
              <a:rPr lang="en-US" sz="1400" dirty="0">
                <a:solidFill>
                  <a:srgbClr val="FFFFFF"/>
                </a:solidFill>
                <a:latin typeface="Arial" panose="020B0604020202020204" pitchFamily="34" charset="0"/>
                <a:ea typeface="MiSans" pitchFamily="34" charset="-122"/>
                <a:cs typeface="Arial" panose="020B0604020202020204" pitchFamily="34" charset="0"/>
              </a:rPr>
              <a:t>Users must have full control over notifications, data settings, and opting out. This respects user autonomy and allows them to manage their engagement with the intervention </a:t>
            </a:r>
            <a:r>
              <a:rPr lang="en-IN" sz="1600" dirty="0">
                <a:solidFill>
                  <a:schemeClr val="bg1"/>
                </a:solidFill>
                <a:latin typeface="Arial" panose="020B0604020202020204" pitchFamily="34" charset="0"/>
                <a:cs typeface="Arial" panose="020B0604020202020204" pitchFamily="34" charset="0"/>
              </a:rPr>
              <a:t>(Yardley et al., 2021).</a:t>
            </a:r>
            <a:endParaRPr lang="en-US" sz="1600" dirty="0">
              <a:solidFill>
                <a:schemeClr val="bg1"/>
              </a:solidFill>
              <a:latin typeface="Arial" panose="020B0604020202020204" pitchFamily="34" charset="0"/>
              <a:cs typeface="Arial" panose="020B0604020202020204" pitchFamily="34" charset="0"/>
            </a:endParaRPr>
          </a:p>
        </p:txBody>
      </p:sp>
      <p:pic>
        <p:nvPicPr>
          <p:cNvPr id="4100" name="Picture 4" descr="5 AI-powered apps to improve your sleep | Mashable">
            <a:extLst>
              <a:ext uri="{FF2B5EF4-FFF2-40B4-BE49-F238E27FC236}">
                <a16:creationId xmlns:a16="http://schemas.microsoft.com/office/drawing/2014/main" id="{95A9BC38-5803-8F73-3AB9-4A8E46FEC63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105" y="1314350"/>
            <a:ext cx="12192000" cy="2457303"/>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64F5BCC4-506A-AC60-649F-07E0B5E5C1ED}"/>
              </a:ext>
            </a:extLst>
          </p:cNvPr>
          <p:cNvSpPr txBox="1"/>
          <p:nvPr/>
        </p:nvSpPr>
        <p:spPr>
          <a:xfrm>
            <a:off x="10345316" y="3333385"/>
            <a:ext cx="2005742"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(de Looper, 2024)</a:t>
            </a:r>
            <a:endParaRPr lang="en-IN"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name="Slide 15">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0" y="0"/>
            <a:ext cx="12191365" cy="6858000"/>
          </a:xfrm>
          <a:prstGeom prst="rect">
            <a:avLst/>
          </a:prstGeom>
        </p:spPr>
      </p:pic>
      <p:sp>
        <p:nvSpPr>
          <p:cNvPr id="4" name="Text 0"/>
          <p:cNvSpPr/>
          <p:nvPr/>
        </p:nvSpPr>
        <p:spPr>
          <a:xfrm>
            <a:off x="542290" y="867410"/>
            <a:ext cx="5222240" cy="833120"/>
          </a:xfrm>
          <a:prstGeom prst="rect">
            <a:avLst/>
          </a:prstGeom>
          <a:noFill/>
          <a:ln/>
        </p:spPr>
        <p:txBody>
          <a:bodyPr wrap="square" lIns="91440" tIns="45720" rIns="91440" bIns="45720" rtlCol="0" anchor="t"/>
          <a:lstStyle/>
          <a:p>
            <a:pPr algn="just">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Digital Inclusion &amp; Fairness Safeguards</a:t>
            </a:r>
            <a:endParaRPr lang="en-US" sz="1600" dirty="0">
              <a:latin typeface="Arial" panose="020B0604020202020204" pitchFamily="34" charset="0"/>
              <a:cs typeface="Arial" panose="020B0604020202020204" pitchFamily="34" charset="0"/>
            </a:endParaRPr>
          </a:p>
        </p:txBody>
      </p:sp>
      <p:pic>
        <p:nvPicPr>
          <p:cNvPr id="5" name="Image 2" descr="https://kimi-img.moonshot.cn/pub/slides/slides_tmpl/image/25-09-02-15:07:44-d2r9fg1e3tpg8rchv450.png"/>
          <p:cNvPicPr>
            <a:picLocks noChangeAspect="1"/>
          </p:cNvPicPr>
          <p:nvPr/>
        </p:nvPicPr>
        <p:blipFill>
          <a:blip r:embed="rId4"/>
          <a:stretch>
            <a:fillRect/>
          </a:stretch>
        </p:blipFill>
        <p:spPr>
          <a:xfrm rot="5400000">
            <a:off x="4660900" y="3539490"/>
            <a:ext cx="4224020" cy="545465"/>
          </a:xfrm>
          <a:prstGeom prst="rect">
            <a:avLst/>
          </a:prstGeom>
        </p:spPr>
      </p:pic>
      <p:pic>
        <p:nvPicPr>
          <p:cNvPr id="6" name="Image 3" descr="https://kimi-img.moonshot.cn/pub/slides/slides_tmpl/image/25-09-02-15:07:45-d2r9fg9e3tpg8rchv4c0.png"/>
          <p:cNvPicPr>
            <a:picLocks noChangeAspect="1"/>
          </p:cNvPicPr>
          <p:nvPr/>
        </p:nvPicPr>
        <p:blipFill>
          <a:blip r:embed="rId5"/>
          <a:stretch>
            <a:fillRect/>
          </a:stretch>
        </p:blipFill>
        <p:spPr>
          <a:xfrm>
            <a:off x="10714990" y="0"/>
            <a:ext cx="1477010" cy="1485900"/>
          </a:xfrm>
          <a:prstGeom prst="rect">
            <a:avLst/>
          </a:prstGeom>
        </p:spPr>
      </p:pic>
      <p:sp>
        <p:nvSpPr>
          <p:cNvPr id="7" name="Text 1"/>
          <p:cNvSpPr/>
          <p:nvPr/>
        </p:nvSpPr>
        <p:spPr>
          <a:xfrm>
            <a:off x="736600" y="2390140"/>
            <a:ext cx="5854700" cy="307777"/>
          </a:xfrm>
          <a:prstGeom prst="rect">
            <a:avLst/>
          </a:prstGeom>
          <a:noFill/>
          <a:ln/>
        </p:spPr>
        <p:txBody>
          <a:bodyPr wrap="square" lIns="0" tIns="0" rIns="0" bIns="0" rtlCol="0" anchor="t">
            <a:spAutoFit/>
          </a:bodyPr>
          <a:lstStyle/>
          <a:p>
            <a:pPr algn="just">
              <a:lnSpc>
                <a:spcPct val="100000"/>
              </a:lnSpc>
            </a:pPr>
            <a:r>
              <a:rPr lang="en-US" sz="2000" b="1" dirty="0">
                <a:solidFill>
                  <a:srgbClr val="000000"/>
                </a:solidFill>
                <a:latin typeface="Arial" panose="020B0604020202020204" pitchFamily="34" charset="0"/>
                <a:ea typeface="MiSans" pitchFamily="34" charset="-122"/>
                <a:cs typeface="Arial" panose="020B0604020202020204" pitchFamily="34" charset="0"/>
              </a:rPr>
              <a:t>Inclusive Design Considerations</a:t>
            </a:r>
            <a:endParaRPr lang="en-US" sz="1600" dirty="0">
              <a:latin typeface="Arial" panose="020B0604020202020204" pitchFamily="34" charset="0"/>
              <a:cs typeface="Arial" panose="020B0604020202020204" pitchFamily="34" charset="0"/>
            </a:endParaRPr>
          </a:p>
        </p:txBody>
      </p:sp>
      <p:sp>
        <p:nvSpPr>
          <p:cNvPr id="8" name="Text 2"/>
          <p:cNvSpPr/>
          <p:nvPr/>
        </p:nvSpPr>
        <p:spPr>
          <a:xfrm>
            <a:off x="695325" y="2777490"/>
            <a:ext cx="5222240" cy="1385507"/>
          </a:xfrm>
          <a:prstGeom prst="rect">
            <a:avLst/>
          </a:prstGeom>
          <a:noFill/>
          <a:ln/>
        </p:spPr>
        <p:txBody>
          <a:bodyPr wrap="square" lIns="91440" tIns="45720" rIns="91440" bIns="45720" rtlCol="0" anchor="t">
            <a:spAutoFit/>
          </a:bodyPr>
          <a:lstStyle/>
          <a:p>
            <a:pPr algn="just">
              <a:lnSpc>
                <a:spcPct val="150000"/>
              </a:lnSpc>
            </a:pPr>
            <a:r>
              <a:rPr lang="en-US" sz="1400" dirty="0">
                <a:solidFill>
                  <a:srgbClr val="000000"/>
                </a:solidFill>
                <a:latin typeface="Arial" panose="020B0604020202020204" pitchFamily="34" charset="0"/>
                <a:ea typeface="MiSans" pitchFamily="34" charset="-122"/>
                <a:cs typeface="Arial" panose="020B0604020202020204" pitchFamily="34" charset="0"/>
              </a:rPr>
              <a:t>The intervention must consider those with limited device access or lower digital skills. Design elements like offline functionality, low-spec device compatibility, and multilingual interfaces ensure digital inclusion and fairness </a:t>
            </a:r>
            <a:r>
              <a:rPr lang="en-IN" sz="1600" dirty="0">
                <a:latin typeface="Arial" panose="020B0604020202020204" pitchFamily="34" charset="0"/>
                <a:cs typeface="Arial" panose="020B0604020202020204" pitchFamily="34" charset="0"/>
              </a:rPr>
              <a:t>(van Deursen, 2020).</a:t>
            </a:r>
            <a:endParaRPr lang="en-US" sz="1600" dirty="0">
              <a:latin typeface="Arial" panose="020B0604020202020204" pitchFamily="34" charset="0"/>
              <a:cs typeface="Arial" panose="020B0604020202020204" pitchFamily="34" charset="0"/>
            </a:endParaRPr>
          </a:p>
        </p:txBody>
      </p:sp>
      <p:pic>
        <p:nvPicPr>
          <p:cNvPr id="5122" name="Picture 2" descr="9 Digital inclusion ideas | digital, inclusion, digital literacy">
            <a:extLst>
              <a:ext uri="{FF2B5EF4-FFF2-40B4-BE49-F238E27FC236}">
                <a16:creationId xmlns:a16="http://schemas.microsoft.com/office/drawing/2014/main" id="{EB426F05-A557-99FB-48B9-BA69280C6A0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30866" y="1810270"/>
            <a:ext cx="5222240" cy="357158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BC0358E-AC47-9A5E-31DB-78D87E434197}"/>
              </a:ext>
            </a:extLst>
          </p:cNvPr>
          <p:cNvSpPr txBox="1"/>
          <p:nvPr/>
        </p:nvSpPr>
        <p:spPr>
          <a:xfrm>
            <a:off x="9153396" y="5006712"/>
            <a:ext cx="3018840" cy="646331"/>
          </a:xfrm>
          <a:prstGeom prst="rect">
            <a:avLst/>
          </a:prstGeom>
          <a:noFill/>
        </p:spPr>
        <p:txBody>
          <a:bodyPr wrap="none" rtlCol="0">
            <a:spAutoFit/>
          </a:bodyPr>
          <a:lstStyle/>
          <a:p>
            <a:r>
              <a:rPr lang="en-GB" dirty="0"/>
              <a:t>(Ministry of Technology, 2025)</a:t>
            </a:r>
            <a:endParaRPr lang="en-IN" dirty="0"/>
          </a:p>
          <a:p>
            <a:endParaRPr lang="en-IN" dirty="0"/>
          </a:p>
        </p:txBody>
      </p:sp>
    </p:spTree>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name="Slide 16">
    <p:bg>
      <p:bgPr>
        <a:solidFill>
          <a:srgbClr val="ECF26D"/>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6000"/>
          </a:blip>
          <a:srcRect l="2170" t="10337" r="2041" b="10761"/>
          <a:stretch/>
        </p:blipFill>
        <p:spPr>
          <a:xfrm>
            <a:off x="0" y="0"/>
            <a:ext cx="12191365" cy="6858000"/>
          </a:xfrm>
          <a:prstGeom prst="rect">
            <a:avLst/>
          </a:prstGeom>
        </p:spPr>
      </p:pic>
      <p:sp>
        <p:nvSpPr>
          <p:cNvPr id="3" name="Text 0"/>
          <p:cNvSpPr/>
          <p:nvPr/>
        </p:nvSpPr>
        <p:spPr>
          <a:xfrm>
            <a:off x="4659611" y="1928832"/>
            <a:ext cx="2872142" cy="2215991"/>
          </a:xfrm>
          <a:prstGeom prst="rect">
            <a:avLst/>
          </a:prstGeom>
          <a:noFill/>
          <a:ln/>
        </p:spPr>
        <p:txBody>
          <a:bodyPr wrap="square" lIns="91440" tIns="45720" rIns="91440" bIns="45720" rtlCol="0" anchor="t">
            <a:spAutoFit/>
          </a:bodyPr>
          <a:lstStyle/>
          <a:p>
            <a:pPr algn="ctr">
              <a:lnSpc>
                <a:spcPct val="100000"/>
              </a:lnSpc>
            </a:pPr>
            <a:r>
              <a:rPr lang="en-US" sz="13800" dirty="0">
                <a:solidFill>
                  <a:srgbClr val="23212C"/>
                </a:solidFill>
                <a:latin typeface="Arial" panose="020B0604020202020204" pitchFamily="34" charset="0"/>
                <a:ea typeface="MiSans" pitchFamily="34" charset="-122"/>
                <a:cs typeface="Arial" panose="020B0604020202020204" pitchFamily="34" charset="0"/>
              </a:rPr>
              <a:t>04</a:t>
            </a:r>
            <a:endParaRPr lang="en-US" sz="1600" dirty="0">
              <a:latin typeface="Arial" panose="020B0604020202020204" pitchFamily="34" charset="0"/>
              <a:cs typeface="Arial" panose="020B0604020202020204" pitchFamily="34" charset="0"/>
            </a:endParaRPr>
          </a:p>
        </p:txBody>
      </p:sp>
      <p:sp>
        <p:nvSpPr>
          <p:cNvPr id="4" name="Text 1"/>
          <p:cNvSpPr/>
          <p:nvPr/>
        </p:nvSpPr>
        <p:spPr>
          <a:xfrm>
            <a:off x="2677160" y="4182745"/>
            <a:ext cx="8080375" cy="492443"/>
          </a:xfrm>
          <a:prstGeom prst="rect">
            <a:avLst/>
          </a:prstGeom>
          <a:noFill/>
          <a:ln/>
        </p:spPr>
        <p:txBody>
          <a:bodyPr wrap="square" lIns="0" tIns="0" rIns="0" bIns="0" rtlCol="0" anchor="t">
            <a:spAutoFit/>
          </a:bodyPr>
          <a:lstStyle/>
          <a:p>
            <a:pPr algn="ctr">
              <a:lnSpc>
                <a:spcPct val="100000"/>
              </a:lnSpc>
            </a:pPr>
            <a:r>
              <a:rPr lang="en-US" sz="3200" b="1" dirty="0">
                <a:solidFill>
                  <a:srgbClr val="000000"/>
                </a:solidFill>
                <a:latin typeface="Arial" panose="020B0604020202020204" pitchFamily="34" charset="0"/>
                <a:ea typeface="MiSans" pitchFamily="34" charset="-122"/>
                <a:cs typeface="Arial" panose="020B0604020202020204" pitchFamily="34" charset="0"/>
              </a:rPr>
              <a:t>Synthesis &amp; Next Steps</a:t>
            </a:r>
            <a:endParaRPr lang="en-US" sz="1600" dirty="0">
              <a:latin typeface="Arial" panose="020B0604020202020204" pitchFamily="34" charset="0"/>
              <a:cs typeface="Arial" panose="020B0604020202020204" pitchFamily="34" charset="0"/>
            </a:endParaRPr>
          </a:p>
        </p:txBody>
      </p:sp>
      <p:pic>
        <p:nvPicPr>
          <p:cNvPr id="5" name="Image 1" descr="https://kimi-img.moonshot.cn/pub/slides/slides_tmpl/image/25-09-02-15:07:44-d2r9fg1e3tpg8rchv4a0.png"/>
          <p:cNvPicPr>
            <a:picLocks noChangeAspect="1"/>
          </p:cNvPicPr>
          <p:nvPr/>
        </p:nvPicPr>
        <p:blipFill>
          <a:blip r:embed="rId4"/>
          <a:srcRect l="21" r="21"/>
          <a:stretch/>
        </p:blipFill>
        <p:spPr>
          <a:xfrm rot="5400000">
            <a:off x="1124585" y="4286885"/>
            <a:ext cx="1398905" cy="1506220"/>
          </a:xfrm>
          <a:prstGeom prst="rect">
            <a:avLst/>
          </a:prstGeom>
        </p:spPr>
      </p:pic>
      <p:pic>
        <p:nvPicPr>
          <p:cNvPr id="6" name="Image 2" descr="https://kimi-img.moonshot.cn/pub/slides/slides_tmpl/image/25-09-02-15:07:44-d2r9fg1e3tpg8rchv4a0.png"/>
          <p:cNvPicPr>
            <a:picLocks noChangeAspect="1"/>
          </p:cNvPicPr>
          <p:nvPr/>
        </p:nvPicPr>
        <p:blipFill>
          <a:blip r:embed="rId4"/>
          <a:srcRect l="21" r="21"/>
          <a:stretch/>
        </p:blipFill>
        <p:spPr>
          <a:xfrm rot="16200000" flipH="1">
            <a:off x="9563735" y="1413510"/>
            <a:ext cx="1398905" cy="1506220"/>
          </a:xfrm>
          <a:prstGeom prst="rect">
            <a:avLst/>
          </a:prstGeom>
        </p:spPr>
      </p:pic>
    </p:spTree>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name="Slide 17">
    <p:bg>
      <p:bgPr>
        <a:solidFill>
          <a:srgbClr val="C3D3E3"/>
        </a:solidFill>
        <a:effectLst/>
      </p:bgPr>
    </p:bg>
    <p:spTree>
      <p:nvGrpSpPr>
        <p:cNvPr id="1" name=""/>
        <p:cNvGrpSpPr/>
        <p:nvPr/>
      </p:nvGrpSpPr>
      <p:grpSpPr>
        <a:xfrm>
          <a:off x="0" y="0"/>
          <a:ext cx="0" cy="0"/>
          <a:chOff x="0" y="0"/>
          <a:chExt cx="0" cy="0"/>
        </a:xfrm>
      </p:grpSpPr>
      <p:pic>
        <p:nvPicPr>
          <p:cNvPr id="2" name="Image 0" descr="https://kimi-img.moonshot.cn/pub/slides/slides_tmpl/image/25-09-02-15:07:44-d2r9fg1e3tpg8rchv4ag.jpg"/>
          <p:cNvPicPr>
            <a:picLocks noChangeAspect="1"/>
          </p:cNvPicPr>
          <p:nvPr/>
        </p:nvPicPr>
        <p:blipFill>
          <a:blip r:embed="rId3">
            <a:alphaModFix amt="8000"/>
          </a:blip>
          <a:srcRect l="2170" t="10337" r="2041" b="10761"/>
          <a:stretch/>
        </p:blipFill>
        <p:spPr>
          <a:xfrm>
            <a:off x="0" y="-14010"/>
            <a:ext cx="12191365" cy="6858000"/>
          </a:xfrm>
          <a:prstGeom prst="rect">
            <a:avLst/>
          </a:prstGeom>
        </p:spPr>
      </p:pic>
      <p:pic>
        <p:nvPicPr>
          <p:cNvPr id="3" name="Image 1" descr="https://kimi-img.moonshot.cn/pub/slides/slides_tmpl/image/25-09-02-15:08:06-d2r9flhe3tpg8rchv4i0.png"/>
          <p:cNvPicPr>
            <a:picLocks noChangeAspect="1"/>
          </p:cNvPicPr>
          <p:nvPr/>
        </p:nvPicPr>
        <p:blipFill>
          <a:blip r:embed="rId4"/>
          <a:stretch>
            <a:fillRect/>
          </a:stretch>
        </p:blipFill>
        <p:spPr>
          <a:xfrm rot="16200000">
            <a:off x="-118586" y="2416291"/>
            <a:ext cx="4507865" cy="3211830"/>
          </a:xfrm>
          <a:prstGeom prst="rect">
            <a:avLst/>
          </a:prstGeom>
        </p:spPr>
      </p:pic>
      <p:sp>
        <p:nvSpPr>
          <p:cNvPr id="4" name="Text 0"/>
          <p:cNvSpPr/>
          <p:nvPr/>
        </p:nvSpPr>
        <p:spPr>
          <a:xfrm>
            <a:off x="-62024" y="766293"/>
            <a:ext cx="8152877" cy="833184"/>
          </a:xfrm>
          <a:prstGeom prst="rect">
            <a:avLst/>
          </a:prstGeom>
          <a:noFill/>
          <a:ln/>
        </p:spPr>
        <p:txBody>
          <a:bodyPr wrap="square" lIns="91440" tIns="45720" rIns="91440" bIns="45720" rtlCol="0" anchor="t"/>
          <a:lstStyle/>
          <a:p>
            <a:pP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Summary of Critical Success Factors</a:t>
            </a:r>
            <a:endParaRPr lang="en-US" sz="1600" dirty="0">
              <a:latin typeface="Arial" panose="020B0604020202020204" pitchFamily="34" charset="0"/>
              <a:cs typeface="Arial" panose="020B0604020202020204" pitchFamily="34" charset="0"/>
            </a:endParaRPr>
          </a:p>
        </p:txBody>
      </p:sp>
      <p:pic>
        <p:nvPicPr>
          <p:cNvPr id="7" name="Image 4" descr="https://kimi-img.moonshot.cn/pub/slides/slides_tmpl/image/25-09-02-15:07:43-d2r9ffpe3tpg8rchv440.png"/>
          <p:cNvPicPr>
            <a:picLocks noChangeAspect="1"/>
          </p:cNvPicPr>
          <p:nvPr/>
        </p:nvPicPr>
        <p:blipFill>
          <a:blip r:embed="rId5"/>
          <a:stretch>
            <a:fillRect/>
          </a:stretch>
        </p:blipFill>
        <p:spPr>
          <a:xfrm>
            <a:off x="1762392" y="1844189"/>
            <a:ext cx="736600" cy="736600"/>
          </a:xfrm>
          <a:prstGeom prst="rect">
            <a:avLst/>
          </a:prstGeom>
        </p:spPr>
      </p:pic>
      <p:pic>
        <p:nvPicPr>
          <p:cNvPr id="8" name="Image 5" descr="https://kimi-img.moonshot.cn/pub/slides/slides_tmpl/image/25-09-02-15:08:06-d2r9flhe3tpg8rchv4i0.png"/>
          <p:cNvPicPr>
            <a:picLocks noChangeAspect="1"/>
          </p:cNvPicPr>
          <p:nvPr/>
        </p:nvPicPr>
        <p:blipFill>
          <a:blip r:embed="rId4"/>
          <a:stretch>
            <a:fillRect/>
          </a:stretch>
        </p:blipFill>
        <p:spPr>
          <a:xfrm rot="16200000">
            <a:off x="7608376" y="2393950"/>
            <a:ext cx="4507865" cy="3211830"/>
          </a:xfrm>
          <a:prstGeom prst="rect">
            <a:avLst/>
          </a:prstGeom>
        </p:spPr>
      </p:pic>
      <p:pic>
        <p:nvPicPr>
          <p:cNvPr id="9" name="Image 6" descr="https://kimi-img.moonshot.cn/pub/slides/slides_tmpl/image/25-09-02-15:07:43-d2r9ffpe3tpg8rchv440.png"/>
          <p:cNvPicPr>
            <a:picLocks noChangeAspect="1"/>
          </p:cNvPicPr>
          <p:nvPr/>
        </p:nvPicPr>
        <p:blipFill>
          <a:blip r:embed="rId5"/>
          <a:stretch>
            <a:fillRect/>
          </a:stretch>
        </p:blipFill>
        <p:spPr>
          <a:xfrm>
            <a:off x="5642292" y="1798522"/>
            <a:ext cx="736600" cy="736600"/>
          </a:xfrm>
          <a:prstGeom prst="rect">
            <a:avLst/>
          </a:prstGeom>
        </p:spPr>
      </p:pic>
      <p:pic>
        <p:nvPicPr>
          <p:cNvPr id="10" name="Image 7" descr="https://kimi-img.moonshot.cn/pub/slides/slides_tmpl/image/25-09-02-15:07:44-d2r9fg1e3tpg8rchv450.png"/>
          <p:cNvPicPr>
            <a:picLocks noChangeAspect="1"/>
          </p:cNvPicPr>
          <p:nvPr/>
        </p:nvPicPr>
        <p:blipFill>
          <a:blip r:embed="rId6"/>
          <a:stretch>
            <a:fillRect/>
          </a:stretch>
        </p:blipFill>
        <p:spPr>
          <a:xfrm rot="10800000">
            <a:off x="8018780" y="808355"/>
            <a:ext cx="3734435" cy="481965"/>
          </a:xfrm>
          <a:prstGeom prst="rect">
            <a:avLst/>
          </a:prstGeom>
        </p:spPr>
      </p:pic>
      <p:sp>
        <p:nvSpPr>
          <p:cNvPr id="11" name="Text 1"/>
          <p:cNvSpPr/>
          <p:nvPr/>
        </p:nvSpPr>
        <p:spPr>
          <a:xfrm>
            <a:off x="1809592" y="2012534"/>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01</a:t>
            </a:r>
            <a:endParaRPr lang="en-US" sz="1600" dirty="0">
              <a:latin typeface="Arial" panose="020B0604020202020204" pitchFamily="34" charset="0"/>
              <a:cs typeface="Arial" panose="020B0604020202020204" pitchFamily="34" charset="0"/>
            </a:endParaRPr>
          </a:p>
        </p:txBody>
      </p:sp>
      <p:sp>
        <p:nvSpPr>
          <p:cNvPr id="12" name="Text 2"/>
          <p:cNvSpPr/>
          <p:nvPr/>
        </p:nvSpPr>
        <p:spPr>
          <a:xfrm>
            <a:off x="5217795" y="2760345"/>
            <a:ext cx="2322195" cy="246221"/>
          </a:xfrm>
          <a:prstGeom prst="rect">
            <a:avLst/>
          </a:prstGeom>
          <a:noFill/>
          <a:ln/>
        </p:spPr>
        <p:txBody>
          <a:bodyPr wrap="square" lIns="0" tIns="0" rIns="0" bIns="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3" name="Text 3"/>
          <p:cNvSpPr/>
          <p:nvPr/>
        </p:nvSpPr>
        <p:spPr>
          <a:xfrm>
            <a:off x="4951413" y="3616661"/>
            <a:ext cx="3139440" cy="423449"/>
          </a:xfrm>
          <a:prstGeom prst="rect">
            <a:avLst/>
          </a:prstGeom>
          <a:noFill/>
          <a:ln/>
        </p:spPr>
        <p:txBody>
          <a:bodyPr wrap="square" lIns="91440" tIns="45720" rIns="91440" bIns="45720" rtlCol="0" anchor="t">
            <a:spAutoFit/>
          </a:bodyPr>
          <a:lstStyle/>
          <a:p>
            <a:pPr>
              <a:lnSpc>
                <a:spcPct val="150000"/>
              </a:lnSpc>
            </a:pPr>
            <a:endParaRPr lang="en-US" sz="1600" dirty="0">
              <a:latin typeface="Arial" panose="020B0604020202020204" pitchFamily="34" charset="0"/>
              <a:cs typeface="Arial" panose="020B0604020202020204" pitchFamily="34" charset="0"/>
            </a:endParaRPr>
          </a:p>
        </p:txBody>
      </p:sp>
      <p:sp>
        <p:nvSpPr>
          <p:cNvPr id="14" name="Text 4"/>
          <p:cNvSpPr/>
          <p:nvPr/>
        </p:nvSpPr>
        <p:spPr>
          <a:xfrm>
            <a:off x="5793342" y="2022802"/>
            <a:ext cx="490855" cy="432991"/>
          </a:xfrm>
          <a:prstGeom prst="rect">
            <a:avLst/>
          </a:prstGeom>
          <a:noFill/>
          <a:ln/>
        </p:spPr>
        <p:txBody>
          <a:bodyPr wrap="square" lIns="0" tIns="0" rIns="0" bIns="0" rtlCol="0" anchor="t">
            <a:spAutoFit/>
          </a:bodyPr>
          <a:lstStyle/>
          <a:p>
            <a:pPr algn="ctr">
              <a:lnSpc>
                <a:spcPct val="100000"/>
              </a:lnSpc>
            </a:pPr>
            <a:r>
              <a:rPr lang="en-US" sz="2800" dirty="0">
                <a:solidFill>
                  <a:srgbClr val="000000"/>
                </a:solidFill>
                <a:latin typeface="Arial" panose="020B0604020202020204" pitchFamily="34" charset="0"/>
                <a:ea typeface="MiSans" pitchFamily="34" charset="-122"/>
                <a:cs typeface="Arial" panose="020B0604020202020204" pitchFamily="34" charset="0"/>
              </a:rPr>
              <a:t>02</a:t>
            </a:r>
            <a:endParaRPr lang="en-US" sz="1600" dirty="0">
              <a:latin typeface="Arial" panose="020B0604020202020204" pitchFamily="34" charset="0"/>
              <a:cs typeface="Arial" panose="020B0604020202020204" pitchFamily="34" charset="0"/>
            </a:endParaRPr>
          </a:p>
        </p:txBody>
      </p:sp>
      <p:sp>
        <p:nvSpPr>
          <p:cNvPr id="15" name="Text 5"/>
          <p:cNvSpPr/>
          <p:nvPr/>
        </p:nvSpPr>
        <p:spPr>
          <a:xfrm>
            <a:off x="8661400" y="2749550"/>
            <a:ext cx="2322195" cy="246221"/>
          </a:xfrm>
          <a:prstGeom prst="rect">
            <a:avLst/>
          </a:prstGeom>
          <a:noFill/>
          <a:ln/>
        </p:spPr>
        <p:txBody>
          <a:bodyPr wrap="square" lIns="0" tIns="0" rIns="0" bIns="0" rtlCol="0" anchor="t">
            <a:spAutoFit/>
          </a:bodyPr>
          <a:lstStyle/>
          <a:p>
            <a:pPr>
              <a:lnSpc>
                <a:spcPct val="100000"/>
              </a:lnSpc>
            </a:pPr>
            <a:endParaRPr lang="en-US" sz="1600" dirty="0">
              <a:latin typeface="Arial" panose="020B0604020202020204" pitchFamily="34" charset="0"/>
              <a:cs typeface="Arial" panose="020B0604020202020204" pitchFamily="34" charset="0"/>
            </a:endParaRPr>
          </a:p>
        </p:txBody>
      </p:sp>
      <p:sp>
        <p:nvSpPr>
          <p:cNvPr id="16" name="Text 6"/>
          <p:cNvSpPr/>
          <p:nvPr/>
        </p:nvSpPr>
        <p:spPr>
          <a:xfrm>
            <a:off x="8358822" y="3616661"/>
            <a:ext cx="3139440" cy="423449"/>
          </a:xfrm>
          <a:prstGeom prst="rect">
            <a:avLst/>
          </a:prstGeom>
          <a:noFill/>
          <a:ln/>
        </p:spPr>
        <p:txBody>
          <a:bodyPr wrap="square" lIns="91440" tIns="45720" rIns="91440" bIns="45720" rtlCol="0" anchor="t">
            <a:spAutoFit/>
          </a:bodyPr>
          <a:lstStyle/>
          <a:p>
            <a:pPr>
              <a:lnSpc>
                <a:spcPct val="150000"/>
              </a:lnSpc>
            </a:pPr>
            <a:endParaRPr lang="en-US" sz="1600" dirty="0">
              <a:latin typeface="Arial" panose="020B0604020202020204" pitchFamily="34" charset="0"/>
              <a:cs typeface="Arial" panose="020B0604020202020204" pitchFamily="34" charset="0"/>
            </a:endParaRPr>
          </a:p>
        </p:txBody>
      </p:sp>
      <p:pic>
        <p:nvPicPr>
          <p:cNvPr id="17" name="Image 1" descr="https://kimi-img.moonshot.cn/pub/slides/slides_tmpl/image/25-09-02-15:08:06-d2r9flhe3tpg8rchv4i0.png">
            <a:extLst>
              <a:ext uri="{FF2B5EF4-FFF2-40B4-BE49-F238E27FC236}">
                <a16:creationId xmlns:a16="http://schemas.microsoft.com/office/drawing/2014/main" id="{BFD7E5F2-0709-1350-D980-0F90519377E8}"/>
              </a:ext>
            </a:extLst>
          </p:cNvPr>
          <p:cNvPicPr>
            <a:picLocks noChangeAspect="1"/>
          </p:cNvPicPr>
          <p:nvPr/>
        </p:nvPicPr>
        <p:blipFill>
          <a:blip r:embed="rId4"/>
          <a:stretch>
            <a:fillRect/>
          </a:stretch>
        </p:blipFill>
        <p:spPr>
          <a:xfrm rot="16200000">
            <a:off x="3784507" y="2404861"/>
            <a:ext cx="4507865" cy="3211830"/>
          </a:xfrm>
          <a:prstGeom prst="rect">
            <a:avLst/>
          </a:prstGeom>
        </p:spPr>
      </p:pic>
      <p:pic>
        <p:nvPicPr>
          <p:cNvPr id="18" name="Image 4" descr="https://kimi-img.moonshot.cn/pub/slides/slides_tmpl/image/25-09-02-15:07:43-d2r9ffpe3tpg8rchv440.png">
            <a:extLst>
              <a:ext uri="{FF2B5EF4-FFF2-40B4-BE49-F238E27FC236}">
                <a16:creationId xmlns:a16="http://schemas.microsoft.com/office/drawing/2014/main" id="{F5DBB08B-99A8-5285-DE78-9F68485E4C76}"/>
              </a:ext>
            </a:extLst>
          </p:cNvPr>
          <p:cNvPicPr>
            <a:picLocks noChangeAspect="1"/>
          </p:cNvPicPr>
          <p:nvPr/>
        </p:nvPicPr>
        <p:blipFill>
          <a:blip r:embed="rId5"/>
          <a:stretch>
            <a:fillRect/>
          </a:stretch>
        </p:blipFill>
        <p:spPr>
          <a:xfrm>
            <a:off x="9560242" y="1860730"/>
            <a:ext cx="736600" cy="736600"/>
          </a:xfrm>
          <a:prstGeom prst="rect">
            <a:avLst/>
          </a:prstGeom>
        </p:spPr>
      </p:pic>
      <p:sp>
        <p:nvSpPr>
          <p:cNvPr id="20" name="TextBox 19">
            <a:extLst>
              <a:ext uri="{FF2B5EF4-FFF2-40B4-BE49-F238E27FC236}">
                <a16:creationId xmlns:a16="http://schemas.microsoft.com/office/drawing/2014/main" id="{D855921C-7842-DDDC-1054-B55F8BE2CD26}"/>
              </a:ext>
            </a:extLst>
          </p:cNvPr>
          <p:cNvSpPr txBox="1"/>
          <p:nvPr/>
        </p:nvSpPr>
        <p:spPr>
          <a:xfrm>
            <a:off x="9615796" y="1911909"/>
            <a:ext cx="585417" cy="800219"/>
          </a:xfrm>
          <a:prstGeom prst="rect">
            <a:avLst/>
          </a:prstGeom>
          <a:noFill/>
        </p:spPr>
        <p:txBody>
          <a:bodyPr wrap="none" rtlCol="0">
            <a:spAutoFit/>
          </a:bodyPr>
          <a:lstStyle/>
          <a:p>
            <a:r>
              <a:rPr lang="en-US" sz="2800" dirty="0">
                <a:solidFill>
                  <a:srgbClr val="000000"/>
                </a:solidFill>
                <a:latin typeface="Arial" panose="020B0604020202020204" pitchFamily="34" charset="0"/>
                <a:ea typeface="MiSans" pitchFamily="34" charset="-122"/>
                <a:cs typeface="Arial" panose="020B0604020202020204" pitchFamily="34" charset="0"/>
              </a:rPr>
              <a:t>03</a:t>
            </a:r>
            <a:endParaRPr lang="en-US" sz="2800"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B3621C0E-832A-CDF7-D33C-21D311ADA857}"/>
              </a:ext>
            </a:extLst>
          </p:cNvPr>
          <p:cNvSpPr txBox="1"/>
          <p:nvPr/>
        </p:nvSpPr>
        <p:spPr>
          <a:xfrm>
            <a:off x="826208" y="3261549"/>
            <a:ext cx="2608968" cy="286232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 Effective implementation relies on coordinated involvement across students, universities, developers and public health bodies (UKHSA, 2024).</a:t>
            </a:r>
            <a:endParaRPr lang="en-IN" sz="20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6F8CAEF0-C2AD-249F-04FD-59540D5A18DC}"/>
              </a:ext>
            </a:extLst>
          </p:cNvPr>
          <p:cNvSpPr txBox="1"/>
          <p:nvPr/>
        </p:nvSpPr>
        <p:spPr>
          <a:xfrm>
            <a:off x="4905930" y="3231789"/>
            <a:ext cx="2419350" cy="2862322"/>
          </a:xfrm>
          <a:prstGeom prst="rect">
            <a:avLst/>
          </a:prstGeom>
          <a:noFill/>
        </p:spPr>
        <p:txBody>
          <a:bodyPr wrap="square" rtlCol="0">
            <a:spAutoFit/>
          </a:bodyPr>
          <a:lstStyle/>
          <a:p>
            <a:r>
              <a:rPr lang="en-IN" sz="2000" dirty="0">
                <a:latin typeface="Arial" panose="020B0604020202020204" pitchFamily="34" charset="0"/>
                <a:cs typeface="Arial" panose="020B0604020202020204" pitchFamily="34" charset="0"/>
              </a:rPr>
              <a:t>• Barriers include technical constraints, behavioural habits, socio-economic inequality and organisational limitations (Yardley et al., 2021).</a:t>
            </a:r>
          </a:p>
        </p:txBody>
      </p:sp>
      <p:sp>
        <p:nvSpPr>
          <p:cNvPr id="24" name="TextBox 23">
            <a:extLst>
              <a:ext uri="{FF2B5EF4-FFF2-40B4-BE49-F238E27FC236}">
                <a16:creationId xmlns:a16="http://schemas.microsoft.com/office/drawing/2014/main" id="{2C037C0B-B2FD-21CD-F868-27A4D8C77852}"/>
              </a:ext>
            </a:extLst>
          </p:cNvPr>
          <p:cNvSpPr txBox="1"/>
          <p:nvPr/>
        </p:nvSpPr>
        <p:spPr>
          <a:xfrm>
            <a:off x="8461254" y="3216399"/>
            <a:ext cx="3006970" cy="2585323"/>
          </a:xfrm>
          <a:prstGeom prst="rect">
            <a:avLst/>
          </a:prstGeom>
          <a:noFill/>
        </p:spPr>
        <p:txBody>
          <a:bodyPr wrap="square">
            <a:spAutoFi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 GDPR compliance ensures trust, legal protection and responsible data use (ICO, 2023).</a:t>
            </a:r>
          </a:p>
          <a:p>
            <a:pPr>
              <a:buFont typeface="Arial" panose="020B0604020202020204" pitchFamily="34" charset="0"/>
              <a:buChar char="•"/>
            </a:pPr>
            <a:r>
              <a:rPr lang="en-GB" dirty="0">
                <a:latin typeface="Arial" panose="020B0604020202020204" pitchFamily="34" charset="0"/>
                <a:cs typeface="Arial" panose="020B0604020202020204" pitchFamily="34" charset="0"/>
              </a:rPr>
              <a:t> Ethical design promotes fairness, transparency and inclusion within AI-based health interventions (Floridi and Cowls, 2019).</a:t>
            </a:r>
          </a:p>
        </p:txBody>
      </p:sp>
    </p:spTree>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name="Slide 18">
    <p:bg>
      <p:bgPr>
        <a:solidFill>
          <a:srgbClr val="23212C"/>
        </a:solidFill>
        <a:effectLst/>
      </p:bgPr>
    </p:bg>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49EAF92E-F0AE-BE3B-DED4-CF99E4510CB4}"/>
              </a:ext>
            </a:extLst>
          </p:cNvPr>
          <p:cNvSpPr txBox="1"/>
          <p:nvPr/>
        </p:nvSpPr>
        <p:spPr>
          <a:xfrm>
            <a:off x="93307" y="111967"/>
            <a:ext cx="3685624" cy="707886"/>
          </a:xfrm>
          <a:prstGeom prst="rect">
            <a:avLst/>
          </a:prstGeom>
          <a:noFill/>
        </p:spPr>
        <p:txBody>
          <a:bodyPr wrap="none" rtlCol="0">
            <a:spAutoFit/>
          </a:bodyPr>
          <a:lstStyle/>
          <a:p>
            <a:r>
              <a:rPr lang="en-GB" sz="4000" dirty="0">
                <a:solidFill>
                  <a:schemeClr val="bg1"/>
                </a:solidFill>
                <a:latin typeface="Arial" panose="020B0604020202020204" pitchFamily="34" charset="0"/>
                <a:cs typeface="Arial" panose="020B0604020202020204" pitchFamily="34" charset="0"/>
              </a:rPr>
              <a:t>REFERENCES</a:t>
            </a:r>
            <a:endParaRPr lang="en-IN" sz="4000" dirty="0">
              <a:solidFill>
                <a:schemeClr val="bg1"/>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13A4561A-FB2D-1C19-2CFE-484B7601F8B7}"/>
              </a:ext>
            </a:extLst>
          </p:cNvPr>
          <p:cNvSpPr txBox="1"/>
          <p:nvPr/>
        </p:nvSpPr>
        <p:spPr>
          <a:xfrm>
            <a:off x="93307" y="1009260"/>
            <a:ext cx="11388717" cy="5478423"/>
          </a:xfrm>
          <a:prstGeom prst="rect">
            <a:avLst/>
          </a:prstGeom>
          <a:noFill/>
        </p:spPr>
        <p:txBody>
          <a:bodyPr wrap="square" rtlCol="0">
            <a:spAutoFit/>
          </a:bodyPr>
          <a:lstStyle/>
          <a:p>
            <a:pPr>
              <a:lnSpc>
                <a:spcPct val="150000"/>
              </a:lnSpc>
            </a:pPr>
            <a:r>
              <a:rPr lang="en-IN" sz="1400" dirty="0">
                <a:solidFill>
                  <a:schemeClr val="bg1"/>
                </a:solidFill>
                <a:latin typeface="Arial" panose="020B0604020202020204" pitchFamily="34" charset="0"/>
                <a:cs typeface="Arial" panose="020B0604020202020204" pitchFamily="34" charset="0"/>
              </a:rPr>
              <a:t>Akram, U., </a:t>
            </a:r>
            <a:r>
              <a:rPr lang="en-IN" sz="1400" dirty="0" err="1">
                <a:solidFill>
                  <a:schemeClr val="bg1"/>
                </a:solidFill>
                <a:latin typeface="Arial" panose="020B0604020202020204" pitchFamily="34" charset="0"/>
                <a:cs typeface="Arial" panose="020B0604020202020204" pitchFamily="34" charset="0"/>
              </a:rPr>
              <a:t>Gardani</a:t>
            </a:r>
            <a:r>
              <a:rPr lang="en-IN" sz="1400" dirty="0">
                <a:solidFill>
                  <a:schemeClr val="bg1"/>
                </a:solidFill>
                <a:latin typeface="Arial" panose="020B0604020202020204" pitchFamily="34" charset="0"/>
                <a:cs typeface="Arial" panose="020B0604020202020204" pitchFamily="34" charset="0"/>
              </a:rPr>
              <a:t>, M. and Akram, A. (2023) </a:t>
            </a:r>
            <a:r>
              <a:rPr lang="en-IN" sz="1400" i="1" dirty="0">
                <a:solidFill>
                  <a:schemeClr val="bg1"/>
                </a:solidFill>
                <a:latin typeface="Arial" panose="020B0604020202020204" pitchFamily="34" charset="0"/>
                <a:cs typeface="Arial" panose="020B0604020202020204" pitchFamily="34" charset="0"/>
              </a:rPr>
              <a:t>The impact of late-night screen use on sleep quality among young adults</a:t>
            </a:r>
            <a:r>
              <a:rPr lang="en-IN" sz="1400" dirty="0">
                <a:solidFill>
                  <a:schemeClr val="bg1"/>
                </a:solidFill>
                <a:latin typeface="Arial" panose="020B0604020202020204" pitchFamily="34" charset="0"/>
                <a:cs typeface="Arial" panose="020B0604020202020204" pitchFamily="34" charset="0"/>
              </a:rPr>
              <a:t>. Journal of Sleep Research, 32(1), pp.1–10.</a:t>
            </a:r>
          </a:p>
          <a:p>
            <a:pPr>
              <a:lnSpc>
                <a:spcPct val="150000"/>
              </a:lnSpc>
            </a:pPr>
            <a:r>
              <a:rPr lang="en-IN" sz="1400" dirty="0">
                <a:solidFill>
                  <a:schemeClr val="bg1"/>
                </a:solidFill>
                <a:latin typeface="Arial" panose="020B0604020202020204" pitchFamily="34" charset="0"/>
                <a:cs typeface="Arial" panose="020B0604020202020204" pitchFamily="34" charset="0"/>
              </a:rPr>
              <a:t>Brown, M., O’Connor, S. and Keogh, B. (2022) </a:t>
            </a:r>
            <a:r>
              <a:rPr lang="en-IN" sz="1400" i="1" dirty="0">
                <a:solidFill>
                  <a:schemeClr val="bg1"/>
                </a:solidFill>
                <a:latin typeface="Arial" panose="020B0604020202020204" pitchFamily="34" charset="0"/>
                <a:cs typeface="Arial" panose="020B0604020202020204" pitchFamily="34" charset="0"/>
              </a:rPr>
              <a:t>The role of AI and smartphone apps in health behaviour change: A systematic review</a:t>
            </a:r>
            <a:r>
              <a:rPr lang="en-IN" sz="1400" dirty="0">
                <a:solidFill>
                  <a:schemeClr val="bg1"/>
                </a:solidFill>
                <a:latin typeface="Arial" panose="020B0604020202020204" pitchFamily="34" charset="0"/>
                <a:cs typeface="Arial" panose="020B0604020202020204" pitchFamily="34" charset="0"/>
              </a:rPr>
              <a:t>. Digital Health, 8, pp.1–15.</a:t>
            </a:r>
          </a:p>
          <a:p>
            <a:pPr>
              <a:lnSpc>
                <a:spcPct val="150000"/>
              </a:lnSpc>
            </a:pPr>
            <a:r>
              <a:rPr lang="en-IN" sz="1400" dirty="0">
                <a:solidFill>
                  <a:schemeClr val="bg1"/>
                </a:solidFill>
                <a:latin typeface="Arial" panose="020B0604020202020204" pitchFamily="34" charset="0"/>
                <a:cs typeface="Arial" panose="020B0604020202020204" pitchFamily="34" charset="0"/>
              </a:rPr>
              <a:t>Cain, N. and </a:t>
            </a:r>
            <a:r>
              <a:rPr lang="en-IN" sz="1400" dirty="0" err="1">
                <a:solidFill>
                  <a:schemeClr val="bg1"/>
                </a:solidFill>
                <a:latin typeface="Arial" panose="020B0604020202020204" pitchFamily="34" charset="0"/>
                <a:cs typeface="Arial" panose="020B0604020202020204" pitchFamily="34" charset="0"/>
              </a:rPr>
              <a:t>Gradisar</a:t>
            </a:r>
            <a:r>
              <a:rPr lang="en-IN" sz="1400" dirty="0">
                <a:solidFill>
                  <a:schemeClr val="bg1"/>
                </a:solidFill>
                <a:latin typeface="Arial" panose="020B0604020202020204" pitchFamily="34" charset="0"/>
                <a:cs typeface="Arial" panose="020B0604020202020204" pitchFamily="34" charset="0"/>
              </a:rPr>
              <a:t>, M. (2019) ‘Electronic media use and sleep in school-aged children and adolescents’, </a:t>
            </a:r>
            <a:r>
              <a:rPr lang="en-IN" sz="1400" i="1" dirty="0">
                <a:solidFill>
                  <a:schemeClr val="bg1"/>
                </a:solidFill>
                <a:latin typeface="Arial" panose="020B0604020202020204" pitchFamily="34" charset="0"/>
                <a:cs typeface="Arial" panose="020B0604020202020204" pitchFamily="34" charset="0"/>
              </a:rPr>
              <a:t>Sleep Medicine</a:t>
            </a:r>
            <a:r>
              <a:rPr lang="en-IN" sz="1400" dirty="0">
                <a:solidFill>
                  <a:schemeClr val="bg1"/>
                </a:solidFill>
                <a:latin typeface="Arial" panose="020B0604020202020204" pitchFamily="34" charset="0"/>
                <a:cs typeface="Arial" panose="020B0604020202020204" pitchFamily="34" charset="0"/>
              </a:rPr>
              <a:t>, 63, pp.51–58.</a:t>
            </a:r>
          </a:p>
          <a:p>
            <a:pPr>
              <a:lnSpc>
                <a:spcPct val="150000"/>
              </a:lnSpc>
            </a:pPr>
            <a:r>
              <a:rPr lang="en-IN" sz="1400" dirty="0">
                <a:solidFill>
                  <a:schemeClr val="bg1"/>
                </a:solidFill>
                <a:latin typeface="Arial" panose="020B0604020202020204" pitchFamily="34" charset="0"/>
                <a:cs typeface="Arial" panose="020B0604020202020204" pitchFamily="34" charset="0"/>
              </a:rPr>
              <a:t>Doherty, K. and Doherty, G. (2018) ‘Engagement in mobile health interventions: Behavioural issues’, </a:t>
            </a:r>
            <a:r>
              <a:rPr lang="en-IN" sz="1400" i="1" dirty="0">
                <a:solidFill>
                  <a:schemeClr val="bg1"/>
                </a:solidFill>
                <a:latin typeface="Arial" panose="020B0604020202020204" pitchFamily="34" charset="0"/>
                <a:cs typeface="Arial" panose="020B0604020202020204" pitchFamily="34" charset="0"/>
              </a:rPr>
              <a:t>International Journal of Human–Computer Interaction</a:t>
            </a:r>
            <a:r>
              <a:rPr lang="en-IN" sz="1400" dirty="0">
                <a:solidFill>
                  <a:schemeClr val="bg1"/>
                </a:solidFill>
                <a:latin typeface="Arial" panose="020B0604020202020204" pitchFamily="34" charset="0"/>
                <a:cs typeface="Arial" panose="020B0604020202020204" pitchFamily="34" charset="0"/>
              </a:rPr>
              <a:t>, 34(2), pp.113–122.</a:t>
            </a:r>
          </a:p>
          <a:p>
            <a:pPr>
              <a:lnSpc>
                <a:spcPct val="150000"/>
              </a:lnSpc>
            </a:pPr>
            <a:r>
              <a:rPr lang="en-IN" sz="1400" dirty="0">
                <a:solidFill>
                  <a:schemeClr val="bg1"/>
                </a:solidFill>
                <a:latin typeface="Arial" panose="020B0604020202020204" pitchFamily="34" charset="0"/>
                <a:cs typeface="Arial" panose="020B0604020202020204" pitchFamily="34" charset="0"/>
              </a:rPr>
              <a:t>Firth, J. et al. (2021) ‘Smartphone-based health interventions to improve sleep: A meta-analysis’, </a:t>
            </a:r>
            <a:r>
              <a:rPr lang="en-IN" sz="1400" i="1" dirty="0">
                <a:solidFill>
                  <a:schemeClr val="bg1"/>
                </a:solidFill>
                <a:latin typeface="Arial" panose="020B0604020202020204" pitchFamily="34" charset="0"/>
                <a:cs typeface="Arial" panose="020B0604020202020204" pitchFamily="34" charset="0"/>
              </a:rPr>
              <a:t>Sleep Medicine Reviews</a:t>
            </a:r>
            <a:r>
              <a:rPr lang="en-IN" sz="1400" dirty="0">
                <a:solidFill>
                  <a:schemeClr val="bg1"/>
                </a:solidFill>
                <a:latin typeface="Arial" panose="020B0604020202020204" pitchFamily="34" charset="0"/>
                <a:cs typeface="Arial" panose="020B0604020202020204" pitchFamily="34" charset="0"/>
              </a:rPr>
              <a:t>, 60, pp.101–110.</a:t>
            </a:r>
          </a:p>
          <a:p>
            <a:pPr>
              <a:lnSpc>
                <a:spcPct val="150000"/>
              </a:lnSpc>
            </a:pPr>
            <a:r>
              <a:rPr lang="en-IN" sz="1400" dirty="0" err="1">
                <a:solidFill>
                  <a:schemeClr val="bg1"/>
                </a:solidFill>
                <a:latin typeface="Arial" panose="020B0604020202020204" pitchFamily="34" charset="0"/>
                <a:cs typeface="Arial" panose="020B0604020202020204" pitchFamily="34" charset="0"/>
              </a:rPr>
              <a:t>Floridi</a:t>
            </a:r>
            <a:r>
              <a:rPr lang="en-IN" sz="1400" dirty="0">
                <a:solidFill>
                  <a:schemeClr val="bg1"/>
                </a:solidFill>
                <a:latin typeface="Arial" panose="020B0604020202020204" pitchFamily="34" charset="0"/>
                <a:cs typeface="Arial" panose="020B0604020202020204" pitchFamily="34" charset="0"/>
              </a:rPr>
              <a:t>, L. and Cowls, J. (2019) ‘A unified framework of five principles for AI in society’, </a:t>
            </a:r>
            <a:r>
              <a:rPr lang="en-IN" sz="1400" i="1" dirty="0">
                <a:solidFill>
                  <a:schemeClr val="bg1"/>
                </a:solidFill>
                <a:latin typeface="Arial" panose="020B0604020202020204" pitchFamily="34" charset="0"/>
                <a:cs typeface="Arial" panose="020B0604020202020204" pitchFamily="34" charset="0"/>
              </a:rPr>
              <a:t>Harvard Data Science Review</a:t>
            </a:r>
            <a:r>
              <a:rPr lang="en-IN" sz="1400" dirty="0">
                <a:solidFill>
                  <a:schemeClr val="bg1"/>
                </a:solidFill>
                <a:latin typeface="Arial" panose="020B0604020202020204" pitchFamily="34" charset="0"/>
                <a:cs typeface="Arial" panose="020B0604020202020204" pitchFamily="34" charset="0"/>
              </a:rPr>
              <a:t>, 1(1), pp.1–15.</a:t>
            </a:r>
          </a:p>
          <a:p>
            <a:pPr>
              <a:lnSpc>
                <a:spcPct val="150000"/>
              </a:lnSpc>
            </a:pPr>
            <a:r>
              <a:rPr lang="en-IN" sz="1400" dirty="0">
                <a:solidFill>
                  <a:schemeClr val="bg1"/>
                </a:solidFill>
                <a:latin typeface="Arial" panose="020B0604020202020204" pitchFamily="34" charset="0"/>
                <a:cs typeface="Arial" panose="020B0604020202020204" pitchFamily="34" charset="0"/>
              </a:rPr>
              <a:t>Information Commissioner’s Office (ICO) (2023) </a:t>
            </a:r>
            <a:r>
              <a:rPr lang="en-IN" sz="1400" i="1" dirty="0">
                <a:solidFill>
                  <a:schemeClr val="bg1"/>
                </a:solidFill>
                <a:latin typeface="Arial" panose="020B0604020202020204" pitchFamily="34" charset="0"/>
                <a:cs typeface="Arial" panose="020B0604020202020204" pitchFamily="34" charset="0"/>
              </a:rPr>
              <a:t>Guide to the General Data Protection Regulation (GDPR)</a:t>
            </a:r>
            <a:r>
              <a:rPr lang="en-IN" sz="1400" dirty="0">
                <a:solidFill>
                  <a:schemeClr val="bg1"/>
                </a:solidFill>
                <a:latin typeface="Arial" panose="020B0604020202020204" pitchFamily="34" charset="0"/>
                <a:cs typeface="Arial" panose="020B0604020202020204" pitchFamily="34" charset="0"/>
              </a:rPr>
              <a:t>. Wilmslow: ICO.</a:t>
            </a:r>
          </a:p>
          <a:p>
            <a:pPr>
              <a:lnSpc>
                <a:spcPct val="150000"/>
              </a:lnSpc>
            </a:pPr>
            <a:r>
              <a:rPr lang="en-IN" sz="1400" dirty="0">
                <a:solidFill>
                  <a:schemeClr val="bg1"/>
                </a:solidFill>
                <a:latin typeface="Arial" panose="020B0604020202020204" pitchFamily="34" charset="0"/>
                <a:cs typeface="Arial" panose="020B0604020202020204" pitchFamily="34" charset="0"/>
              </a:rPr>
              <a:t>NHS (2023) </a:t>
            </a:r>
            <a:r>
              <a:rPr lang="en-IN" sz="1400" i="1" dirty="0">
                <a:solidFill>
                  <a:schemeClr val="bg1"/>
                </a:solidFill>
                <a:latin typeface="Arial" panose="020B0604020202020204" pitchFamily="34" charset="0"/>
                <a:cs typeface="Arial" panose="020B0604020202020204" pitchFamily="34" charset="0"/>
              </a:rPr>
              <a:t>How to get to sleep</a:t>
            </a:r>
            <a:r>
              <a:rPr lang="en-IN" sz="1400" dirty="0">
                <a:solidFill>
                  <a:schemeClr val="bg1"/>
                </a:solidFill>
                <a:latin typeface="Arial" panose="020B0604020202020204" pitchFamily="34" charset="0"/>
                <a:cs typeface="Arial" panose="020B0604020202020204" pitchFamily="34" charset="0"/>
              </a:rPr>
              <a:t>. Available online at NHS.uk .</a:t>
            </a:r>
          </a:p>
          <a:p>
            <a:pPr>
              <a:lnSpc>
                <a:spcPct val="150000"/>
              </a:lnSpc>
            </a:pPr>
            <a:r>
              <a:rPr lang="en-IN" sz="1400" dirty="0">
                <a:solidFill>
                  <a:schemeClr val="bg1"/>
                </a:solidFill>
                <a:latin typeface="Arial" panose="020B0604020202020204" pitchFamily="34" charset="0"/>
                <a:cs typeface="Arial" panose="020B0604020202020204" pitchFamily="34" charset="0"/>
              </a:rPr>
              <a:t>Ofcom (2023) </a:t>
            </a:r>
            <a:r>
              <a:rPr lang="en-IN" sz="1400" i="1" dirty="0">
                <a:solidFill>
                  <a:schemeClr val="bg1"/>
                </a:solidFill>
                <a:latin typeface="Arial" panose="020B0604020202020204" pitchFamily="34" charset="0"/>
                <a:cs typeface="Arial" panose="020B0604020202020204" pitchFamily="34" charset="0"/>
              </a:rPr>
              <a:t>Online Nation Report</a:t>
            </a:r>
            <a:r>
              <a:rPr lang="en-IN" sz="1400" dirty="0">
                <a:solidFill>
                  <a:schemeClr val="bg1"/>
                </a:solidFill>
                <a:latin typeface="Arial" panose="020B0604020202020204" pitchFamily="34" charset="0"/>
                <a:cs typeface="Arial" panose="020B0604020202020204" pitchFamily="34" charset="0"/>
              </a:rPr>
              <a:t>. London: Ofcom.</a:t>
            </a:r>
          </a:p>
          <a:p>
            <a:pPr>
              <a:lnSpc>
                <a:spcPct val="150000"/>
              </a:lnSpc>
            </a:pPr>
            <a:r>
              <a:rPr lang="en-IN" sz="1400" dirty="0">
                <a:solidFill>
                  <a:schemeClr val="bg1"/>
                </a:solidFill>
                <a:latin typeface="Arial" panose="020B0604020202020204" pitchFamily="34" charset="0"/>
                <a:cs typeface="Arial" panose="020B0604020202020204" pitchFamily="34" charset="0"/>
              </a:rPr>
              <a:t>UK Health Security Agency (UKHSA) (2024) </a:t>
            </a:r>
            <a:r>
              <a:rPr lang="en-IN" sz="1400" i="1" dirty="0">
                <a:solidFill>
                  <a:schemeClr val="bg1"/>
                </a:solidFill>
                <a:latin typeface="Arial" panose="020B0604020202020204" pitchFamily="34" charset="0"/>
                <a:cs typeface="Arial" panose="020B0604020202020204" pitchFamily="34" charset="0"/>
              </a:rPr>
              <a:t>Digital health and wellbeing: guidance for young people</a:t>
            </a:r>
            <a:r>
              <a:rPr lang="en-IN" sz="1400" dirty="0">
                <a:solidFill>
                  <a:schemeClr val="bg1"/>
                </a:solidFill>
                <a:latin typeface="Arial" panose="020B0604020202020204" pitchFamily="34" charset="0"/>
                <a:cs typeface="Arial" panose="020B0604020202020204" pitchFamily="34" charset="0"/>
              </a:rPr>
              <a:t>. London: UKHSA.</a:t>
            </a:r>
          </a:p>
          <a:p>
            <a:pPr>
              <a:lnSpc>
                <a:spcPct val="150000"/>
              </a:lnSpc>
            </a:pPr>
            <a:r>
              <a:rPr lang="en-IN" sz="1400" dirty="0">
                <a:solidFill>
                  <a:schemeClr val="bg1"/>
                </a:solidFill>
                <a:latin typeface="Arial" panose="020B0604020202020204" pitchFamily="34" charset="0"/>
                <a:cs typeface="Arial" panose="020B0604020202020204" pitchFamily="34" charset="0"/>
              </a:rPr>
              <a:t>van Deursen, A.J.A.M. (2020) ‘Digital inequality during the COVID-19 pandemic’, </a:t>
            </a:r>
            <a:r>
              <a:rPr lang="en-IN" sz="1400" i="1" dirty="0">
                <a:solidFill>
                  <a:schemeClr val="bg1"/>
                </a:solidFill>
                <a:latin typeface="Arial" panose="020B0604020202020204" pitchFamily="34" charset="0"/>
                <a:cs typeface="Arial" panose="020B0604020202020204" pitchFamily="34" charset="0"/>
              </a:rPr>
              <a:t>Communication Research and Practice</a:t>
            </a:r>
            <a:r>
              <a:rPr lang="en-IN" sz="1400" dirty="0">
                <a:solidFill>
                  <a:schemeClr val="bg1"/>
                </a:solidFill>
                <a:latin typeface="Arial" panose="020B0604020202020204" pitchFamily="34" charset="0"/>
                <a:cs typeface="Arial" panose="020B0604020202020204" pitchFamily="34" charset="0"/>
              </a:rPr>
              <a:t>, 6(4), pp.1–19.</a:t>
            </a:r>
          </a:p>
          <a:p>
            <a:pPr>
              <a:lnSpc>
                <a:spcPct val="150000"/>
              </a:lnSpc>
            </a:pPr>
            <a:r>
              <a:rPr lang="en-IN" sz="1400" dirty="0">
                <a:solidFill>
                  <a:schemeClr val="bg1"/>
                </a:solidFill>
                <a:latin typeface="Arial" panose="020B0604020202020204" pitchFamily="34" charset="0"/>
                <a:cs typeface="Arial" panose="020B0604020202020204" pitchFamily="34" charset="0"/>
              </a:rPr>
              <a:t>Yardley, L. et al. (2021) ‘Understanding engagement with digital behaviour change interventions’, </a:t>
            </a:r>
            <a:r>
              <a:rPr lang="en-IN" sz="1400" i="1" dirty="0">
                <a:solidFill>
                  <a:schemeClr val="bg1"/>
                </a:solidFill>
                <a:latin typeface="Arial" panose="020B0604020202020204" pitchFamily="34" charset="0"/>
                <a:cs typeface="Arial" panose="020B0604020202020204" pitchFamily="34" charset="0"/>
              </a:rPr>
              <a:t>American Journal of Health Promotion</a:t>
            </a:r>
            <a:r>
              <a:rPr lang="en-IN" sz="1400" dirty="0">
                <a:solidFill>
                  <a:schemeClr val="bg1"/>
                </a:solidFill>
                <a:latin typeface="Arial" panose="020B0604020202020204" pitchFamily="34" charset="0"/>
                <a:cs typeface="Arial" panose="020B0604020202020204" pitchFamily="34" charset="0"/>
              </a:rPr>
              <a:t>, 35(2), pp.232–246.</a:t>
            </a:r>
          </a:p>
          <a:p>
            <a:endParaRPr lang="en-IN" sz="1400" dirty="0">
              <a:solidFill>
                <a:schemeClr val="bg1"/>
              </a:solidFill>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4F4D2-841A-06A4-8235-A6ACFE8FC820}"/>
              </a:ext>
            </a:extLst>
          </p:cNvPr>
          <p:cNvSpPr>
            <a:spLocks noGrp="1"/>
          </p:cNvSpPr>
          <p:nvPr>
            <p:ph type="ctrTitle"/>
          </p:nvPr>
        </p:nvSpPr>
        <p:spPr>
          <a:xfrm>
            <a:off x="562165" y="359082"/>
            <a:ext cx="6972109" cy="2953512"/>
          </a:xfrm>
        </p:spPr>
        <p:txBody>
          <a:bodyPr anchor="t">
            <a:normAutofit fontScale="90000"/>
          </a:bodyPr>
          <a:lstStyle/>
          <a:p>
            <a:r>
              <a:rPr lang="en-GB" b="1" dirty="0"/>
              <a:t>SECTION 4: </a:t>
            </a:r>
            <a:br>
              <a:rPr lang="en-GB" b="1" dirty="0"/>
            </a:br>
            <a:br>
              <a:rPr lang="en-GB" b="1" dirty="0"/>
            </a:br>
            <a:r>
              <a:rPr lang="en-GB" b="1" dirty="0"/>
              <a:t>Benefits and Implications of Digital Sleep Hygiene Intervention</a:t>
            </a:r>
            <a:endParaRPr lang="en-IN" sz="5000" b="1" dirty="0"/>
          </a:p>
        </p:txBody>
      </p:sp>
      <p:sp>
        <p:nvSpPr>
          <p:cNvPr id="3" name="Subtitle 2">
            <a:extLst>
              <a:ext uri="{FF2B5EF4-FFF2-40B4-BE49-F238E27FC236}">
                <a16:creationId xmlns:a16="http://schemas.microsoft.com/office/drawing/2014/main" id="{C708D47E-1DCA-B76E-BC85-C58E5B772563}"/>
              </a:ext>
            </a:extLst>
          </p:cNvPr>
          <p:cNvSpPr>
            <a:spLocks noGrp="1"/>
          </p:cNvSpPr>
          <p:nvPr>
            <p:ph type="subTitle" idx="1"/>
          </p:nvPr>
        </p:nvSpPr>
        <p:spPr>
          <a:xfrm>
            <a:off x="612648" y="4544568"/>
            <a:ext cx="4681728" cy="1591056"/>
          </a:xfrm>
        </p:spPr>
        <p:txBody>
          <a:bodyPr anchor="ctr">
            <a:normAutofit/>
          </a:bodyPr>
          <a:lstStyle/>
          <a:p>
            <a:r>
              <a:rPr lang="en-US" b="1" dirty="0"/>
              <a:t>Student ID: 2434363</a:t>
            </a:r>
          </a:p>
          <a:p>
            <a:r>
              <a:rPr lang="en-US" b="1" dirty="0"/>
              <a:t>Name: AJAY BAVABAHI MAYANI</a:t>
            </a:r>
            <a:endParaRPr lang="en-IN" dirty="0"/>
          </a:p>
        </p:txBody>
      </p:sp>
      <p:pic>
        <p:nvPicPr>
          <p:cNvPr id="4" name="Picture Placeholder 3">
            <a:extLst>
              <a:ext uri="{FF2B5EF4-FFF2-40B4-BE49-F238E27FC236}">
                <a16:creationId xmlns:a16="http://schemas.microsoft.com/office/drawing/2014/main" id="{6F74BC62-F1FF-DBBD-C44D-FC478821C2D3}"/>
              </a:ext>
            </a:extLst>
          </p:cNvPr>
          <p:cNvPicPr>
            <a:picLocks noGrp="1" noChangeAspect="1"/>
          </p:cNvPicPr>
          <p:nvPr>
            <p:ph type="pic" sz="quarter" idx="13"/>
          </p:nvPr>
        </p:nvPicPr>
        <p:blipFill>
          <a:blip r:embed="rId3"/>
          <a:srcRect l="15721" r="15721"/>
          <a:stretch>
            <a:fillRect/>
          </a:stretch>
        </p:blipFill>
        <p:spPr>
          <a:xfrm>
            <a:off x="7534275" y="0"/>
            <a:ext cx="4654550" cy="6858000"/>
          </a:xfrm>
          <a:prstGeom prst="rect">
            <a:avLst/>
          </a:prstGeom>
        </p:spPr>
      </p:pic>
    </p:spTree>
    <p:extLst>
      <p:ext uri="{BB962C8B-B14F-4D97-AF65-F5344CB8AC3E}">
        <p14:creationId xmlns:p14="http://schemas.microsoft.com/office/powerpoint/2010/main" val="5879990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D01B7-E8F3-8807-8D95-269C8AFF253B}"/>
              </a:ext>
            </a:extLst>
          </p:cNvPr>
          <p:cNvSpPr>
            <a:spLocks noGrp="1"/>
          </p:cNvSpPr>
          <p:nvPr>
            <p:ph type="title"/>
          </p:nvPr>
        </p:nvSpPr>
        <p:spPr>
          <a:xfrm>
            <a:off x="612648" y="502920"/>
            <a:ext cx="4389120" cy="1444752"/>
          </a:xfrm>
        </p:spPr>
        <p:txBody>
          <a:bodyPr anchor="b">
            <a:normAutofit/>
          </a:bodyPr>
          <a:lstStyle/>
          <a:p>
            <a:r>
              <a:rPr lang="en-GB" dirty="0"/>
              <a:t>Introduction</a:t>
            </a:r>
            <a:endParaRPr lang="en-IN" dirty="0"/>
          </a:p>
        </p:txBody>
      </p:sp>
      <p:sp>
        <p:nvSpPr>
          <p:cNvPr id="3" name="Content Placeholder 2">
            <a:extLst>
              <a:ext uri="{FF2B5EF4-FFF2-40B4-BE49-F238E27FC236}">
                <a16:creationId xmlns:a16="http://schemas.microsoft.com/office/drawing/2014/main" id="{0D09D638-2677-52EF-EE8A-C64D9E95AF1B}"/>
              </a:ext>
            </a:extLst>
          </p:cNvPr>
          <p:cNvSpPr>
            <a:spLocks noGrp="1"/>
          </p:cNvSpPr>
          <p:nvPr>
            <p:ph sz="quarter" idx="14"/>
          </p:nvPr>
        </p:nvSpPr>
        <p:spPr>
          <a:xfrm>
            <a:off x="612648" y="2084832"/>
            <a:ext cx="4389120" cy="4169664"/>
          </a:xfrm>
        </p:spPr>
        <p:txBody>
          <a:bodyPr>
            <a:normAutofit/>
          </a:bodyPr>
          <a:lstStyle/>
          <a:p>
            <a:pPr lvl="0"/>
            <a:r>
              <a:rPr lang="en-GB" dirty="0"/>
              <a:t>AI-based sleep-tracking app with personalised feedback</a:t>
            </a:r>
            <a:endParaRPr lang="en-IN" dirty="0"/>
          </a:p>
          <a:p>
            <a:pPr lvl="0"/>
            <a:r>
              <a:rPr lang="en-GB" dirty="0"/>
              <a:t>Behavioural nudges to reduce late-night smartphone use (Vu and Tagliabue, 2025)</a:t>
            </a:r>
            <a:endParaRPr lang="en-IN" dirty="0"/>
          </a:p>
          <a:p>
            <a:pPr lvl="0"/>
            <a:r>
              <a:rPr lang="en-GB" dirty="0"/>
              <a:t>Designed for university students and young workers</a:t>
            </a:r>
            <a:endParaRPr lang="en-IN" dirty="0"/>
          </a:p>
          <a:p>
            <a:pPr lvl="0"/>
            <a:r>
              <a:rPr lang="en-GB" dirty="0"/>
              <a:t>Aims to improve sleep hygiene, boost wellbeing, and support healthier digital habits</a:t>
            </a:r>
            <a:endParaRPr lang="en-IN" dirty="0"/>
          </a:p>
          <a:p>
            <a:endParaRPr lang="en-IN" dirty="0"/>
          </a:p>
        </p:txBody>
      </p:sp>
      <p:pic>
        <p:nvPicPr>
          <p:cNvPr id="5" name="Picture 4" descr="Mobile device with apps">
            <a:extLst>
              <a:ext uri="{FF2B5EF4-FFF2-40B4-BE49-F238E27FC236}">
                <a16:creationId xmlns:a16="http://schemas.microsoft.com/office/drawing/2014/main" id="{F096DCB2-E8B9-0225-DE1B-7A2F9F437CF0}"/>
              </a:ext>
            </a:extLst>
          </p:cNvPr>
          <p:cNvPicPr>
            <a:picLocks noChangeAspect="1"/>
          </p:cNvPicPr>
          <p:nvPr/>
        </p:nvPicPr>
        <p:blipFill>
          <a:blip r:embed="rId3"/>
          <a:srcRect l="43504" r="3934"/>
          <a:stretch>
            <a:fillRect/>
          </a:stretch>
        </p:blipFill>
        <p:spPr>
          <a:xfrm>
            <a:off x="5660263" y="10"/>
            <a:ext cx="6408375" cy="6857990"/>
          </a:xfrm>
          <a:prstGeom prst="rect">
            <a:avLst/>
          </a:prstGeom>
          <a:noFill/>
        </p:spPr>
      </p:pic>
    </p:spTree>
    <p:extLst>
      <p:ext uri="{BB962C8B-B14F-4D97-AF65-F5344CB8AC3E}">
        <p14:creationId xmlns:p14="http://schemas.microsoft.com/office/powerpoint/2010/main" val="42581398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D92E6-B69C-4276-251D-1F52BA96A240}"/>
              </a:ext>
            </a:extLst>
          </p:cNvPr>
          <p:cNvSpPr>
            <a:spLocks noGrp="1"/>
          </p:cNvSpPr>
          <p:nvPr>
            <p:ph type="title"/>
          </p:nvPr>
        </p:nvSpPr>
        <p:spPr>
          <a:xfrm>
            <a:off x="612648" y="640080"/>
            <a:ext cx="3493008" cy="3621024"/>
          </a:xfrm>
        </p:spPr>
        <p:txBody>
          <a:bodyPr anchor="t">
            <a:normAutofit/>
          </a:bodyPr>
          <a:lstStyle/>
          <a:p>
            <a:r>
              <a:rPr lang="en-GB" dirty="0"/>
              <a:t>Individual Health Benefits</a:t>
            </a:r>
            <a:endParaRPr lang="en-IN" dirty="0"/>
          </a:p>
        </p:txBody>
      </p:sp>
      <p:graphicFrame>
        <p:nvGraphicFramePr>
          <p:cNvPr id="5" name="Content Placeholder 2">
            <a:extLst>
              <a:ext uri="{FF2B5EF4-FFF2-40B4-BE49-F238E27FC236}">
                <a16:creationId xmlns:a16="http://schemas.microsoft.com/office/drawing/2014/main" id="{7E78701B-7483-E7E2-C34C-B96CB96F15E6}"/>
              </a:ext>
            </a:extLst>
          </p:cNvPr>
          <p:cNvGraphicFramePr>
            <a:graphicFrameLocks noGrp="1"/>
          </p:cNvGraphicFramePr>
          <p:nvPr>
            <p:ph sz="quarter" idx="13"/>
            <p:extLst>
              <p:ext uri="{D42A27DB-BD31-4B8C-83A1-F6EECF244321}">
                <p14:modId xmlns:p14="http://schemas.microsoft.com/office/powerpoint/2010/main" val="910332226"/>
              </p:ext>
            </p:extLst>
          </p:nvPr>
        </p:nvGraphicFramePr>
        <p:xfrm>
          <a:off x="4892040" y="640081"/>
          <a:ext cx="6675120"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86346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A8960-ACAC-42BD-9E44-CA622EC87B5E}"/>
              </a:ext>
            </a:extLst>
          </p:cNvPr>
          <p:cNvSpPr>
            <a:spLocks noGrp="1"/>
          </p:cNvSpPr>
          <p:nvPr>
            <p:ph type="title"/>
          </p:nvPr>
        </p:nvSpPr>
        <p:spPr>
          <a:xfrm>
            <a:off x="612648" y="640080"/>
            <a:ext cx="3081528" cy="4014216"/>
          </a:xfrm>
        </p:spPr>
        <p:txBody>
          <a:bodyPr anchor="t">
            <a:normAutofit/>
          </a:bodyPr>
          <a:lstStyle/>
          <a:p>
            <a:r>
              <a:rPr lang="en-GB" dirty="0"/>
              <a:t>Behavioural Benefits</a:t>
            </a:r>
            <a:endParaRPr lang="en-IN" dirty="0"/>
          </a:p>
        </p:txBody>
      </p:sp>
      <p:graphicFrame>
        <p:nvGraphicFramePr>
          <p:cNvPr id="5" name="Content Placeholder 2">
            <a:extLst>
              <a:ext uri="{FF2B5EF4-FFF2-40B4-BE49-F238E27FC236}">
                <a16:creationId xmlns:a16="http://schemas.microsoft.com/office/drawing/2014/main" id="{CDECF707-AD24-473C-814C-A063C3FC0E26}"/>
              </a:ext>
            </a:extLst>
          </p:cNvPr>
          <p:cNvGraphicFramePr>
            <a:graphicFrameLocks noGrp="1"/>
          </p:cNvGraphicFramePr>
          <p:nvPr>
            <p:ph sz="quarter" idx="13"/>
            <p:extLst>
              <p:ext uri="{D42A27DB-BD31-4B8C-83A1-F6EECF244321}">
                <p14:modId xmlns:p14="http://schemas.microsoft.com/office/powerpoint/2010/main" val="4105981819"/>
              </p:ext>
            </p:extLst>
          </p:nvPr>
        </p:nvGraphicFramePr>
        <p:xfrm>
          <a:off x="4892040" y="640081"/>
          <a:ext cx="6675120"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23440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AAA62-2742-7686-0966-224194A8A23A}"/>
              </a:ext>
            </a:extLst>
          </p:cNvPr>
          <p:cNvSpPr>
            <a:spLocks noGrp="1"/>
          </p:cNvSpPr>
          <p:nvPr>
            <p:ph type="title"/>
          </p:nvPr>
        </p:nvSpPr>
        <p:spPr>
          <a:xfrm>
            <a:off x="612648" y="640080"/>
            <a:ext cx="3081528" cy="4014216"/>
          </a:xfrm>
        </p:spPr>
        <p:txBody>
          <a:bodyPr anchor="t">
            <a:normAutofit/>
          </a:bodyPr>
          <a:lstStyle/>
          <a:p>
            <a:r>
              <a:rPr lang="en-GB" sz="2500"/>
              <a:t>Academic/Workplace Benefits</a:t>
            </a:r>
            <a:endParaRPr lang="en-IN" sz="2500"/>
          </a:p>
        </p:txBody>
      </p:sp>
      <p:graphicFrame>
        <p:nvGraphicFramePr>
          <p:cNvPr id="5" name="Content Placeholder 2">
            <a:extLst>
              <a:ext uri="{FF2B5EF4-FFF2-40B4-BE49-F238E27FC236}">
                <a16:creationId xmlns:a16="http://schemas.microsoft.com/office/drawing/2014/main" id="{B1EA8C87-0A6E-94A3-EC59-5246F473EF85}"/>
              </a:ext>
            </a:extLst>
          </p:cNvPr>
          <p:cNvGraphicFramePr>
            <a:graphicFrameLocks noGrp="1"/>
          </p:cNvGraphicFramePr>
          <p:nvPr>
            <p:ph sz="quarter" idx="13"/>
            <p:extLst>
              <p:ext uri="{D42A27DB-BD31-4B8C-83A1-F6EECF244321}">
                <p14:modId xmlns:p14="http://schemas.microsoft.com/office/powerpoint/2010/main" val="2469763268"/>
              </p:ext>
            </p:extLst>
          </p:nvPr>
        </p:nvGraphicFramePr>
        <p:xfrm>
          <a:off x="4892040" y="640081"/>
          <a:ext cx="6675120"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953906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F9427-A60C-C2E0-A61B-2F7B1404683D}"/>
              </a:ext>
            </a:extLst>
          </p:cNvPr>
          <p:cNvSpPr>
            <a:spLocks noGrp="1"/>
          </p:cNvSpPr>
          <p:nvPr>
            <p:ph type="title"/>
          </p:nvPr>
        </p:nvSpPr>
        <p:spPr>
          <a:xfrm>
            <a:off x="612648" y="502920"/>
            <a:ext cx="3645980" cy="1453896"/>
          </a:xfrm>
        </p:spPr>
        <p:txBody>
          <a:bodyPr anchor="t">
            <a:normAutofit/>
          </a:bodyPr>
          <a:lstStyle/>
          <a:p>
            <a:r>
              <a:rPr lang="en-GB" dirty="0"/>
              <a:t>Social Benefits</a:t>
            </a:r>
            <a:endParaRPr lang="en-IN" dirty="0"/>
          </a:p>
        </p:txBody>
      </p:sp>
      <p:pic>
        <p:nvPicPr>
          <p:cNvPr id="7" name="Picture Placeholder 6">
            <a:extLst>
              <a:ext uri="{FF2B5EF4-FFF2-40B4-BE49-F238E27FC236}">
                <a16:creationId xmlns:a16="http://schemas.microsoft.com/office/drawing/2014/main" id="{AF644254-8F56-338C-6A0D-4A6C6F7766B4}"/>
              </a:ext>
            </a:extLst>
          </p:cNvPr>
          <p:cNvPicPr>
            <a:picLocks noGrp="1" noChangeAspect="1"/>
          </p:cNvPicPr>
          <p:nvPr>
            <p:ph type="pic" sz="quarter" idx="15"/>
          </p:nvPr>
        </p:nvPicPr>
        <p:blipFill>
          <a:blip r:embed="rId3"/>
          <a:srcRect l="15650" r="15650"/>
          <a:stretch>
            <a:fillRect/>
          </a:stretch>
        </p:blipFill>
        <p:spPr>
          <a:xfrm>
            <a:off x="321227" y="988331"/>
            <a:ext cx="4423051" cy="4881337"/>
          </a:xfrm>
          <a:prstGeom prst="rect">
            <a:avLst/>
          </a:prstGeom>
        </p:spPr>
      </p:pic>
      <p:graphicFrame>
        <p:nvGraphicFramePr>
          <p:cNvPr id="5" name="Content Placeholder 2">
            <a:extLst>
              <a:ext uri="{FF2B5EF4-FFF2-40B4-BE49-F238E27FC236}">
                <a16:creationId xmlns:a16="http://schemas.microsoft.com/office/drawing/2014/main" id="{756717A2-98AC-8BA0-4ADA-FD4E1157DE80}"/>
              </a:ext>
            </a:extLst>
          </p:cNvPr>
          <p:cNvGraphicFramePr>
            <a:graphicFrameLocks noGrp="1"/>
          </p:cNvGraphicFramePr>
          <p:nvPr>
            <p:ph sz="quarter" idx="14"/>
            <p:extLst>
              <p:ext uri="{D42A27DB-BD31-4B8C-83A1-F6EECF244321}">
                <p14:modId xmlns:p14="http://schemas.microsoft.com/office/powerpoint/2010/main" val="1754442103"/>
              </p:ext>
            </p:extLst>
          </p:nvPr>
        </p:nvGraphicFramePr>
        <p:xfrm>
          <a:off x="5212227" y="502919"/>
          <a:ext cx="6354933" cy="58155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Rectangle 1">
            <a:extLst>
              <a:ext uri="{FF2B5EF4-FFF2-40B4-BE49-F238E27FC236}">
                <a16:creationId xmlns:a16="http://schemas.microsoft.com/office/drawing/2014/main" id="{AFCCEA6A-F582-78CB-C811-B7897E60A251}"/>
              </a:ext>
            </a:extLst>
          </p:cNvPr>
          <p:cNvSpPr>
            <a:spLocks noChangeArrowheads="1"/>
          </p:cNvSpPr>
          <p:nvPr/>
        </p:nvSpPr>
        <p:spPr bwMode="auto">
          <a:xfrm>
            <a:off x="1696279" y="6122504"/>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(Feingold and Smiley, 2022)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16562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3A9DF-B94F-03DF-BC61-3FB93747DAC3}"/>
              </a:ext>
            </a:extLst>
          </p:cNvPr>
          <p:cNvSpPr>
            <a:spLocks noGrp="1"/>
          </p:cNvSpPr>
          <p:nvPr>
            <p:ph type="title"/>
          </p:nvPr>
        </p:nvSpPr>
        <p:spPr>
          <a:xfrm>
            <a:off x="612648" y="502920"/>
            <a:ext cx="3645980" cy="1453896"/>
          </a:xfrm>
        </p:spPr>
        <p:txBody>
          <a:bodyPr anchor="t">
            <a:normAutofit/>
          </a:bodyPr>
          <a:lstStyle/>
          <a:p>
            <a:r>
              <a:rPr lang="en-GB" b="1" dirty="0"/>
              <a:t>Economic Benefits</a:t>
            </a:r>
            <a:br>
              <a:rPr lang="en-IN" b="1" dirty="0"/>
            </a:br>
            <a:endParaRPr lang="en-IN" dirty="0"/>
          </a:p>
        </p:txBody>
      </p:sp>
      <p:pic>
        <p:nvPicPr>
          <p:cNvPr id="4" name="Picture Placeholder 3">
            <a:extLst>
              <a:ext uri="{FF2B5EF4-FFF2-40B4-BE49-F238E27FC236}">
                <a16:creationId xmlns:a16="http://schemas.microsoft.com/office/drawing/2014/main" id="{719B94BA-FD12-F45B-B992-E2488A4150BB}"/>
              </a:ext>
            </a:extLst>
          </p:cNvPr>
          <p:cNvPicPr>
            <a:picLocks noGrp="1" noChangeAspect="1"/>
          </p:cNvPicPr>
          <p:nvPr>
            <p:ph type="pic" sz="quarter" idx="15"/>
          </p:nvPr>
        </p:nvPicPr>
        <p:blipFill>
          <a:blip r:embed="rId3"/>
          <a:srcRect l="22075" r="22075"/>
          <a:stretch>
            <a:fillRect/>
          </a:stretch>
        </p:blipFill>
        <p:spPr>
          <a:xfrm>
            <a:off x="550916" y="1803608"/>
            <a:ext cx="4184512" cy="4024312"/>
          </a:xfrm>
          <a:prstGeom prst="rect">
            <a:avLst/>
          </a:prstGeom>
        </p:spPr>
      </p:pic>
      <p:graphicFrame>
        <p:nvGraphicFramePr>
          <p:cNvPr id="5" name="Content Placeholder 2">
            <a:extLst>
              <a:ext uri="{FF2B5EF4-FFF2-40B4-BE49-F238E27FC236}">
                <a16:creationId xmlns:a16="http://schemas.microsoft.com/office/drawing/2014/main" id="{2B3C8B22-4C56-FBFA-FDF0-84174FF73FCC}"/>
              </a:ext>
            </a:extLst>
          </p:cNvPr>
          <p:cNvGraphicFramePr>
            <a:graphicFrameLocks noGrp="1"/>
          </p:cNvGraphicFramePr>
          <p:nvPr>
            <p:ph sz="quarter" idx="14"/>
            <p:extLst>
              <p:ext uri="{D42A27DB-BD31-4B8C-83A1-F6EECF244321}">
                <p14:modId xmlns:p14="http://schemas.microsoft.com/office/powerpoint/2010/main" val="4090541286"/>
              </p:ext>
            </p:extLst>
          </p:nvPr>
        </p:nvGraphicFramePr>
        <p:xfrm>
          <a:off x="5212227" y="502919"/>
          <a:ext cx="6354933" cy="58155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Rectangle 1">
            <a:extLst>
              <a:ext uri="{FF2B5EF4-FFF2-40B4-BE49-F238E27FC236}">
                <a16:creationId xmlns:a16="http://schemas.microsoft.com/office/drawing/2014/main" id="{51A4F927-076C-6EFA-3450-E374574B8F91}"/>
              </a:ext>
            </a:extLst>
          </p:cNvPr>
          <p:cNvSpPr>
            <a:spLocks noChangeArrowheads="1"/>
          </p:cNvSpPr>
          <p:nvPr/>
        </p:nvSpPr>
        <p:spPr bwMode="auto">
          <a:xfrm>
            <a:off x="1391478" y="606949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(Feingold and Smiley, 2022)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4600153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E51F7-4277-0603-D91F-BD9972415352}"/>
              </a:ext>
            </a:extLst>
          </p:cNvPr>
          <p:cNvSpPr>
            <a:spLocks noGrp="1"/>
          </p:cNvSpPr>
          <p:nvPr>
            <p:ph type="title"/>
          </p:nvPr>
        </p:nvSpPr>
        <p:spPr>
          <a:xfrm>
            <a:off x="612648" y="457200"/>
            <a:ext cx="10954512" cy="795528"/>
          </a:xfrm>
        </p:spPr>
        <p:txBody>
          <a:bodyPr anchor="b">
            <a:normAutofit/>
          </a:bodyPr>
          <a:lstStyle/>
          <a:p>
            <a:r>
              <a:rPr lang="en-GB" dirty="0"/>
              <a:t>Policy Implications</a:t>
            </a:r>
            <a:endParaRPr lang="en-IN" dirty="0"/>
          </a:p>
        </p:txBody>
      </p:sp>
      <p:graphicFrame>
        <p:nvGraphicFramePr>
          <p:cNvPr id="5" name="Content Placeholder 2">
            <a:extLst>
              <a:ext uri="{FF2B5EF4-FFF2-40B4-BE49-F238E27FC236}">
                <a16:creationId xmlns:a16="http://schemas.microsoft.com/office/drawing/2014/main" id="{F5E42F28-F7E8-E94E-5E74-976313921B51}"/>
              </a:ext>
            </a:extLst>
          </p:cNvPr>
          <p:cNvGraphicFramePr>
            <a:graphicFrameLocks noGrp="1"/>
          </p:cNvGraphicFramePr>
          <p:nvPr>
            <p:ph idx="1"/>
            <p:extLst>
              <p:ext uri="{D42A27DB-BD31-4B8C-83A1-F6EECF244321}">
                <p14:modId xmlns:p14="http://schemas.microsoft.com/office/powerpoint/2010/main" val="750542982"/>
              </p:ext>
            </p:extLst>
          </p:nvPr>
        </p:nvGraphicFramePr>
        <p:xfrm>
          <a:off x="612648" y="1362455"/>
          <a:ext cx="10954512" cy="4956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62651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65395-AA47-0217-8352-BC083E46B52D}"/>
              </a:ext>
            </a:extLst>
          </p:cNvPr>
          <p:cNvSpPr>
            <a:spLocks noGrp="1"/>
          </p:cNvSpPr>
          <p:nvPr>
            <p:ph type="title"/>
          </p:nvPr>
        </p:nvSpPr>
        <p:spPr>
          <a:xfrm>
            <a:off x="8165592" y="1008126"/>
            <a:ext cx="3401567" cy="1947672"/>
          </a:xfrm>
        </p:spPr>
        <p:txBody>
          <a:bodyPr anchor="b">
            <a:normAutofit/>
          </a:bodyPr>
          <a:lstStyle/>
          <a:p>
            <a:r>
              <a:rPr lang="en-GB"/>
              <a:t>Research Implications</a:t>
            </a:r>
            <a:endParaRPr lang="en-IN"/>
          </a:p>
        </p:txBody>
      </p:sp>
      <p:pic>
        <p:nvPicPr>
          <p:cNvPr id="3074" name="Picture 2">
            <a:extLst>
              <a:ext uri="{FF2B5EF4-FFF2-40B4-BE49-F238E27FC236}">
                <a16:creationId xmlns:a16="http://schemas.microsoft.com/office/drawing/2014/main" id="{9A01E545-261C-FCC2-FBAA-DCF991467A3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5866" y="876864"/>
            <a:ext cx="7397496" cy="5104272"/>
          </a:xfrm>
          <a:prstGeom prst="rect">
            <a:avLst/>
          </a:prstGeom>
          <a:solidFill>
            <a:srgbClr val="FFFFFF"/>
          </a:solidFill>
        </p:spPr>
      </p:pic>
      <p:sp>
        <p:nvSpPr>
          <p:cNvPr id="3" name="Content Placeholder 2">
            <a:extLst>
              <a:ext uri="{FF2B5EF4-FFF2-40B4-BE49-F238E27FC236}">
                <a16:creationId xmlns:a16="http://schemas.microsoft.com/office/drawing/2014/main" id="{A269EACF-CD91-3947-B521-4D4CDAFC0C7E}"/>
              </a:ext>
            </a:extLst>
          </p:cNvPr>
          <p:cNvSpPr>
            <a:spLocks noGrp="1"/>
          </p:cNvSpPr>
          <p:nvPr>
            <p:ph sz="quarter" idx="14"/>
          </p:nvPr>
        </p:nvSpPr>
        <p:spPr>
          <a:xfrm>
            <a:off x="8165592" y="3099816"/>
            <a:ext cx="3401567" cy="3054096"/>
          </a:xfrm>
        </p:spPr>
        <p:txBody>
          <a:bodyPr>
            <a:normAutofit/>
          </a:bodyPr>
          <a:lstStyle/>
          <a:p>
            <a:pPr lvl="0"/>
            <a:r>
              <a:rPr lang="en-GB" sz="1500"/>
              <a:t>Study digital health interventions in real-world student and workplace settings</a:t>
            </a:r>
            <a:endParaRPr lang="en-IN" sz="1500"/>
          </a:p>
          <a:p>
            <a:pPr lvl="0"/>
            <a:r>
              <a:rPr lang="en-GB" sz="1500"/>
              <a:t>Generate data for AI-behavioural research and sleep science (Aziz et al., 2025)</a:t>
            </a:r>
            <a:endParaRPr lang="en-IN" sz="1500"/>
          </a:p>
          <a:p>
            <a:pPr lvl="0"/>
            <a:r>
              <a:rPr lang="en-GB" sz="1500"/>
              <a:t>Identify effective strategies for improving sleep hygiene</a:t>
            </a:r>
            <a:endParaRPr lang="en-IN" sz="1500"/>
          </a:p>
          <a:p>
            <a:pPr lvl="0"/>
            <a:r>
              <a:rPr lang="en-GB" sz="1500"/>
              <a:t>Contribute to evidence-based best practices in digital health promotion</a:t>
            </a:r>
            <a:endParaRPr lang="en-IN" sz="1500"/>
          </a:p>
          <a:p>
            <a:endParaRPr lang="en-IN" sz="1500"/>
          </a:p>
        </p:txBody>
      </p:sp>
      <p:sp>
        <p:nvSpPr>
          <p:cNvPr id="11" name="Rectangle 3">
            <a:extLst>
              <a:ext uri="{FF2B5EF4-FFF2-40B4-BE49-F238E27FC236}">
                <a16:creationId xmlns:a16="http://schemas.microsoft.com/office/drawing/2014/main" id="{AAF5C104-9352-59EC-E422-2E9F8931C689}"/>
              </a:ext>
            </a:extLst>
          </p:cNvPr>
          <p:cNvSpPr>
            <a:spLocks noChangeArrowheads="1"/>
          </p:cNvSpPr>
          <p:nvPr/>
        </p:nvSpPr>
        <p:spPr bwMode="auto">
          <a:xfrm>
            <a:off x="2755900" y="620471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(Chattu et al., 2018)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174569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FCAD3-6C9F-59C8-3C0F-51CD3606694A}"/>
              </a:ext>
            </a:extLst>
          </p:cNvPr>
          <p:cNvSpPr>
            <a:spLocks noGrp="1"/>
          </p:cNvSpPr>
          <p:nvPr>
            <p:ph type="title"/>
          </p:nvPr>
        </p:nvSpPr>
        <p:spPr>
          <a:xfrm>
            <a:off x="612648" y="2977179"/>
            <a:ext cx="3645980" cy="1453896"/>
          </a:xfrm>
        </p:spPr>
        <p:txBody>
          <a:bodyPr anchor="t">
            <a:normAutofit/>
          </a:bodyPr>
          <a:lstStyle/>
          <a:p>
            <a:r>
              <a:rPr lang="en-GB" b="1" dirty="0"/>
              <a:t>Educational Implications</a:t>
            </a:r>
            <a:endParaRPr lang="en-IN" b="1" dirty="0"/>
          </a:p>
        </p:txBody>
      </p:sp>
      <p:graphicFrame>
        <p:nvGraphicFramePr>
          <p:cNvPr id="5" name="Content Placeholder 2">
            <a:extLst>
              <a:ext uri="{FF2B5EF4-FFF2-40B4-BE49-F238E27FC236}">
                <a16:creationId xmlns:a16="http://schemas.microsoft.com/office/drawing/2014/main" id="{CED85393-D941-42DD-371B-9626196EA4D6}"/>
              </a:ext>
            </a:extLst>
          </p:cNvPr>
          <p:cNvGraphicFramePr>
            <a:graphicFrameLocks noGrp="1"/>
          </p:cNvGraphicFramePr>
          <p:nvPr>
            <p:ph sz="quarter" idx="14"/>
            <p:extLst>
              <p:ext uri="{D42A27DB-BD31-4B8C-83A1-F6EECF244321}">
                <p14:modId xmlns:p14="http://schemas.microsoft.com/office/powerpoint/2010/main" val="2384173024"/>
              </p:ext>
            </p:extLst>
          </p:nvPr>
        </p:nvGraphicFramePr>
        <p:xfrm>
          <a:off x="5212227" y="502919"/>
          <a:ext cx="6354933" cy="5815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809681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49FE5-0AFF-3383-A1E1-C1D53014BC75}"/>
              </a:ext>
            </a:extLst>
          </p:cNvPr>
          <p:cNvSpPr>
            <a:spLocks noGrp="1"/>
          </p:cNvSpPr>
          <p:nvPr>
            <p:ph type="title"/>
          </p:nvPr>
        </p:nvSpPr>
        <p:spPr>
          <a:xfrm>
            <a:off x="624840" y="2372628"/>
            <a:ext cx="3493008" cy="3621024"/>
          </a:xfrm>
        </p:spPr>
        <p:txBody>
          <a:bodyPr anchor="t">
            <a:normAutofit/>
          </a:bodyPr>
          <a:lstStyle/>
          <a:p>
            <a:pPr algn="ctr"/>
            <a:r>
              <a:rPr lang="en-GB" sz="4400" b="1" dirty="0"/>
              <a:t>Long-Term Public Health Impact</a:t>
            </a:r>
            <a:endParaRPr lang="en-IN" sz="4400" b="1" dirty="0"/>
          </a:p>
        </p:txBody>
      </p:sp>
      <p:graphicFrame>
        <p:nvGraphicFramePr>
          <p:cNvPr id="5" name="Content Placeholder 2">
            <a:extLst>
              <a:ext uri="{FF2B5EF4-FFF2-40B4-BE49-F238E27FC236}">
                <a16:creationId xmlns:a16="http://schemas.microsoft.com/office/drawing/2014/main" id="{C2086BF1-E9B5-3971-AC71-B7FFC8E3D0D9}"/>
              </a:ext>
            </a:extLst>
          </p:cNvPr>
          <p:cNvGraphicFramePr>
            <a:graphicFrameLocks noGrp="1"/>
          </p:cNvGraphicFramePr>
          <p:nvPr>
            <p:ph sz="quarter" idx="13"/>
            <p:extLst>
              <p:ext uri="{D42A27DB-BD31-4B8C-83A1-F6EECF244321}">
                <p14:modId xmlns:p14="http://schemas.microsoft.com/office/powerpoint/2010/main" val="2845490457"/>
              </p:ext>
            </p:extLst>
          </p:nvPr>
        </p:nvGraphicFramePr>
        <p:xfrm>
          <a:off x="4892040" y="640081"/>
          <a:ext cx="6675120"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33706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111EB-9BC8-464C-BDEE-8974A4CA021B}"/>
              </a:ext>
            </a:extLst>
          </p:cNvPr>
          <p:cNvSpPr>
            <a:spLocks noGrp="1"/>
          </p:cNvSpPr>
          <p:nvPr>
            <p:ph type="title"/>
          </p:nvPr>
        </p:nvSpPr>
        <p:spPr>
          <a:xfrm>
            <a:off x="612648" y="640080"/>
            <a:ext cx="3081528" cy="4014216"/>
          </a:xfrm>
        </p:spPr>
        <p:txBody>
          <a:bodyPr anchor="t">
            <a:normAutofit/>
          </a:bodyPr>
          <a:lstStyle/>
          <a:p>
            <a:r>
              <a:rPr lang="en-GB" dirty="0"/>
              <a:t>Summary</a:t>
            </a:r>
            <a:endParaRPr lang="en-IN" dirty="0"/>
          </a:p>
        </p:txBody>
      </p:sp>
      <p:graphicFrame>
        <p:nvGraphicFramePr>
          <p:cNvPr id="5" name="Content Placeholder 2">
            <a:extLst>
              <a:ext uri="{FF2B5EF4-FFF2-40B4-BE49-F238E27FC236}">
                <a16:creationId xmlns:a16="http://schemas.microsoft.com/office/drawing/2014/main" id="{0D43818A-62CE-0662-78D1-0D672594793B}"/>
              </a:ext>
            </a:extLst>
          </p:cNvPr>
          <p:cNvGraphicFramePr>
            <a:graphicFrameLocks noGrp="1"/>
          </p:cNvGraphicFramePr>
          <p:nvPr>
            <p:ph sz="quarter" idx="13"/>
            <p:extLst>
              <p:ext uri="{D42A27DB-BD31-4B8C-83A1-F6EECF244321}">
                <p14:modId xmlns:p14="http://schemas.microsoft.com/office/powerpoint/2010/main" val="2026750676"/>
              </p:ext>
            </p:extLst>
          </p:nvPr>
        </p:nvGraphicFramePr>
        <p:xfrm>
          <a:off x="4892040" y="640081"/>
          <a:ext cx="6675120"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08729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97F9F-6F20-88C7-A0E2-EDC840A63295}"/>
              </a:ext>
            </a:extLst>
          </p:cNvPr>
          <p:cNvSpPr>
            <a:spLocks noGrp="1"/>
          </p:cNvSpPr>
          <p:nvPr>
            <p:ph type="title"/>
          </p:nvPr>
        </p:nvSpPr>
        <p:spPr>
          <a:xfrm>
            <a:off x="612648" y="640080"/>
            <a:ext cx="3081528" cy="4014216"/>
          </a:xfrm>
        </p:spPr>
        <p:txBody>
          <a:bodyPr anchor="t">
            <a:normAutofit/>
          </a:bodyPr>
          <a:lstStyle/>
          <a:p>
            <a:r>
              <a:rPr lang="en-GB" b="1" dirty="0"/>
              <a:t>References</a:t>
            </a:r>
            <a:endParaRPr lang="en-IN" dirty="0"/>
          </a:p>
        </p:txBody>
      </p:sp>
      <p:graphicFrame>
        <p:nvGraphicFramePr>
          <p:cNvPr id="5" name="Content Placeholder 2">
            <a:extLst>
              <a:ext uri="{FF2B5EF4-FFF2-40B4-BE49-F238E27FC236}">
                <a16:creationId xmlns:a16="http://schemas.microsoft.com/office/drawing/2014/main" id="{355A2520-9776-77DC-1162-E9F93DFD5DF7}"/>
              </a:ext>
            </a:extLst>
          </p:cNvPr>
          <p:cNvGraphicFramePr>
            <a:graphicFrameLocks noGrp="1"/>
          </p:cNvGraphicFramePr>
          <p:nvPr>
            <p:ph sz="quarter" idx="13"/>
            <p:extLst>
              <p:ext uri="{D42A27DB-BD31-4B8C-83A1-F6EECF244321}">
                <p14:modId xmlns:p14="http://schemas.microsoft.com/office/powerpoint/2010/main" val="2521800058"/>
              </p:ext>
            </p:extLst>
          </p:nvPr>
        </p:nvGraphicFramePr>
        <p:xfrm>
          <a:off x="4892040" y="640081"/>
          <a:ext cx="6675120"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22741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1C39C-4453-9567-115E-A894D81294AE}"/>
              </a:ext>
            </a:extLst>
          </p:cNvPr>
          <p:cNvSpPr>
            <a:spLocks noGrp="1"/>
          </p:cNvSpPr>
          <p:nvPr>
            <p:ph type="title"/>
          </p:nvPr>
        </p:nvSpPr>
        <p:spPr>
          <a:xfrm>
            <a:off x="2467952" y="689246"/>
            <a:ext cx="6528816" cy="4178808"/>
          </a:xfrm>
        </p:spPr>
        <p:txBody>
          <a:bodyPr anchor="b">
            <a:normAutofit/>
          </a:bodyPr>
          <a:lstStyle/>
          <a:p>
            <a:r>
              <a:rPr lang="en-IN" dirty="0"/>
              <a:t>Thank You!</a:t>
            </a:r>
          </a:p>
        </p:txBody>
      </p:sp>
    </p:spTree>
    <p:extLst>
      <p:ext uri="{BB962C8B-B14F-4D97-AF65-F5344CB8AC3E}">
        <p14:creationId xmlns:p14="http://schemas.microsoft.com/office/powerpoint/2010/main" val="248461687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CUSTOM 1">
      <a:majorFont>
        <a:latin typeface="Arial Black"/>
        <a:ea typeface=""/>
        <a:cs typeface=""/>
      </a:majorFont>
      <a:minorFont>
        <a:latin typeface="Arial"/>
        <a:ea typeface=""/>
        <a:cs typeface=""/>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ppt/theme/theme3.xml><?xml version="1.0" encoding="utf-8"?>
<a:theme xmlns:a="http://schemas.openxmlformats.org/drawingml/2006/main" name="Custom Theme">
  <a:themeElements>
    <a:clrScheme name="Custom">
      <a:dk1>
        <a:srgbClr val="000000"/>
      </a:dk1>
      <a:lt1>
        <a:srgbClr val="FFFFFF"/>
      </a:lt1>
      <a:dk2>
        <a:srgbClr val="44546A"/>
      </a:dk2>
      <a:lt2>
        <a:srgbClr val="E7E6E6"/>
      </a:lt2>
      <a:accent1>
        <a:srgbClr val="FAF26E"/>
      </a:accent1>
      <a:accent2>
        <a:srgbClr val="F9DB6F"/>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hroma">
  <a:themeElements>
    <a:clrScheme name="Chroma">
      <a:dk1>
        <a:srgbClr val="131313"/>
      </a:dk1>
      <a:lt1>
        <a:sysClr val="window" lastClr="FFFFFF"/>
      </a:lt1>
      <a:dk2>
        <a:srgbClr val="0C233A"/>
      </a:dk2>
      <a:lt2>
        <a:srgbClr val="F5FAFD"/>
      </a:lt2>
      <a:accent1>
        <a:srgbClr val="4485DC"/>
      </a:accent1>
      <a:accent2>
        <a:srgbClr val="25AAD5"/>
      </a:accent2>
      <a:accent3>
        <a:srgbClr val="5BBEAC"/>
      </a:accent3>
      <a:accent4>
        <a:srgbClr val="6666E2"/>
      </a:accent4>
      <a:accent5>
        <a:srgbClr val="66C26C"/>
      </a:accent5>
      <a:accent6>
        <a:srgbClr val="10CF9B"/>
      </a:accent6>
      <a:hlink>
        <a:srgbClr val="4485DC"/>
      </a:hlink>
      <a:folHlink>
        <a:srgbClr val="25AAD5"/>
      </a:folHlink>
    </a:clrScheme>
    <a:fontScheme name="Custom 2">
      <a:majorFont>
        <a:latin typeface="Aptos Light"/>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ma" id="{DC2B181E-9B25-4FFB-A269-A81149E37B96}" vid="{FD28A279-D9A1-4F6C-9122-D382EE67827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120</TotalTime>
  <Words>6924</Words>
  <Application>Microsoft Office PowerPoint</Application>
  <PresentationFormat>Widescreen</PresentationFormat>
  <Paragraphs>401</Paragraphs>
  <Slides>56</Slides>
  <Notes>41</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56</vt:i4>
      </vt:variant>
    </vt:vector>
  </HeadingPairs>
  <TitlesOfParts>
    <vt:vector size="67" baseType="lpstr">
      <vt:lpstr>Aptos</vt:lpstr>
      <vt:lpstr>Aptos Light</vt:lpstr>
      <vt:lpstr>Arial</vt:lpstr>
      <vt:lpstr>Arial Black</vt:lpstr>
      <vt:lpstr>Neue Haas Grotesk Text Pro</vt:lpstr>
      <vt:lpstr>Times New Roman</vt:lpstr>
      <vt:lpstr>Wingdings 3</vt:lpstr>
      <vt:lpstr>Wisp</vt:lpstr>
      <vt:lpstr>Oasis</vt:lpstr>
      <vt:lpstr>Custom Theme</vt:lpstr>
      <vt:lpstr>Chroma</vt:lpstr>
      <vt:lpstr>Digital Sleep Hygiene Intervention for Young Adults (18-25) With Late-Night Smartphone Use in the UK</vt:lpstr>
      <vt:lpstr>AIM</vt:lpstr>
      <vt:lpstr>Activity</vt:lpstr>
      <vt:lpstr>Introduction</vt:lpstr>
      <vt:lpstr>Justification</vt:lpstr>
      <vt:lpstr>Why Focus on Young Adults (18–25 years)?</vt:lpstr>
      <vt:lpstr>Effects of Late-Night Smartphone Use</vt:lpstr>
      <vt:lpstr>AI-Based Sleep-Tracking and Behaviour Nudging Mobile App</vt:lpstr>
      <vt:lpstr>PowerPoint Presentation</vt:lpstr>
      <vt:lpstr>Why This Technology?</vt:lpstr>
      <vt:lpstr>References</vt:lpstr>
      <vt:lpstr>Section 2   </vt:lpstr>
      <vt:lpstr>Introduction</vt:lpstr>
      <vt:lpstr>Chosen Planning Model</vt:lpstr>
      <vt:lpstr>Phase 1 – Social Assessment</vt:lpstr>
      <vt:lpstr>Phase 2 – Epidemiological Assessment</vt:lpstr>
      <vt:lpstr>Phase 3 – Educational &amp; Ecological Assessment</vt:lpstr>
      <vt:lpstr>Phase 4 – Intervention Alignment</vt:lpstr>
      <vt:lpstr>Phase 5 – Implementation</vt:lpstr>
      <vt:lpstr>Phase 6 – Process Evaluation</vt:lpstr>
      <vt:lpstr>Phase 7 – Impact Evaluation</vt:lpstr>
      <vt:lpstr>Phase 8 – Outcome Evaluation</vt:lpstr>
      <vt:lpstr>Summary</vt:lpstr>
      <vt:lpstr>References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SECTION 4:   Benefits and Implications of Digital Sleep Hygiene Intervention</vt:lpstr>
      <vt:lpstr>Introduction</vt:lpstr>
      <vt:lpstr>Individual Health Benefits</vt:lpstr>
      <vt:lpstr>Behavioural Benefits</vt:lpstr>
      <vt:lpstr>Academic/Workplace Benefits</vt:lpstr>
      <vt:lpstr>Social Benefits</vt:lpstr>
      <vt:lpstr>Economic Benefits </vt:lpstr>
      <vt:lpstr>Policy Implications</vt:lpstr>
      <vt:lpstr>Research Implications</vt:lpstr>
      <vt:lpstr>Educational Implications</vt:lpstr>
      <vt:lpstr>Long-Term Public Health Impact</vt:lpstr>
      <vt:lpstr>Summary</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GAZALA SHAHJADA</dc:creator>
  <cp:lastModifiedBy>Kirtan Limbachiya</cp:lastModifiedBy>
  <cp:revision>42</cp:revision>
  <dcterms:created xsi:type="dcterms:W3CDTF">2025-07-23T00:59:00Z</dcterms:created>
  <dcterms:modified xsi:type="dcterms:W3CDTF">2025-12-11T09:18:40Z</dcterms:modified>
</cp:coreProperties>
</file>