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</p:sldMasterIdLst>
  <p:handoutMasterIdLst>
    <p:handoutMasterId r:id="rId13"/>
  </p:handout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7E9A11-B253-409E-A66A-E4D0C64FC746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E7257D-9715-436D-A001-2BF0ADA7E1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0768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0C176271-3360-4A7E-A2FE-A688DA03110B}" type="datetimeFigureOut">
              <a:rPr lang="en-GB" smtClean="0"/>
              <a:pPr/>
              <a:t>20/11/2015</a:t>
            </a:fld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000" b="1" dirty="0" smtClean="0"/>
              <a:t>“Sectarian Religions and the State in Contemporary China: </a:t>
            </a:r>
            <a:r>
              <a:rPr lang="en-GB" sz="2000" b="1" smtClean="0"/>
              <a:t>The Case </a:t>
            </a:r>
            <a:r>
              <a:rPr lang="en-GB" sz="2000" b="1" dirty="0" smtClean="0"/>
              <a:t>of </a:t>
            </a:r>
            <a:r>
              <a:rPr lang="en-GB" sz="2000" b="1" dirty="0" err="1" smtClean="0"/>
              <a:t>Falun</a:t>
            </a:r>
            <a:r>
              <a:rPr lang="en-GB" sz="2000" b="1" dirty="0" smtClean="0"/>
              <a:t> Gong” </a:t>
            </a:r>
            <a:endParaRPr lang="en-GB" sz="2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/>
              <a:t>Lecture 8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Facts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25 April 1999: Approx. 10,000 FLG followers staged peaceful protest at entrance to </a:t>
            </a:r>
            <a:r>
              <a:rPr lang="en-GB" dirty="0" err="1" smtClean="0"/>
              <a:t>Zhongnanhai</a:t>
            </a:r>
            <a:endParaRPr lang="en-GB" dirty="0" smtClean="0"/>
          </a:p>
          <a:p>
            <a:r>
              <a:rPr lang="en-GB" dirty="0" smtClean="0"/>
              <a:t>July 1999: FLG outlawed as “evil cult”</a:t>
            </a:r>
          </a:p>
          <a:p>
            <a:r>
              <a:rPr lang="en-GB" dirty="0" smtClean="0"/>
              <a:t>5000 people sent to labour camps; 300 tried and sent to prison (Information Centre for Human Rights and Democracy)</a:t>
            </a:r>
          </a:p>
          <a:p>
            <a:r>
              <a:rPr lang="en-GB" dirty="0" smtClean="0"/>
              <a:t>Reasons for banning </a:t>
            </a:r>
            <a:r>
              <a:rPr lang="en-GB" dirty="0" err="1" smtClean="0"/>
              <a:t>Falun</a:t>
            </a:r>
            <a:r>
              <a:rPr lang="en-GB" dirty="0" smtClean="0"/>
              <a:t> gong:</a:t>
            </a:r>
          </a:p>
          <a:p>
            <a:pPr lvl="0"/>
            <a:r>
              <a:rPr lang="en-GB" dirty="0" smtClean="0"/>
              <a:t>is not officially registered</a:t>
            </a:r>
          </a:p>
          <a:p>
            <a:pPr lvl="0"/>
            <a:r>
              <a:rPr lang="en-GB" dirty="0" smtClean="0"/>
              <a:t>practices illegal activities</a:t>
            </a:r>
          </a:p>
          <a:p>
            <a:pPr lvl="0"/>
            <a:r>
              <a:rPr lang="en-GB" dirty="0" smtClean="0"/>
              <a:t>spreads superstition and heretical ideas</a:t>
            </a:r>
          </a:p>
          <a:p>
            <a:pPr lvl="0"/>
            <a:r>
              <a:rPr lang="en-GB" dirty="0" smtClean="0"/>
              <a:t>deceives the masses</a:t>
            </a:r>
          </a:p>
          <a:p>
            <a:pPr lvl="0"/>
            <a:r>
              <a:rPr lang="en-GB" dirty="0" smtClean="0"/>
              <a:t>provokes disturbances and undermines social stability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is FLG?</a:t>
            </a:r>
          </a:p>
          <a:p>
            <a:r>
              <a:rPr lang="en-GB" dirty="0" smtClean="0"/>
              <a:t>Why is it deemed so dangerous by the Chinese Communist Party?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Qigong groups in the 1980s and 90s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Qigong fever</a:t>
            </a:r>
          </a:p>
          <a:p>
            <a:r>
              <a:rPr lang="en-GB" dirty="0" smtClean="0"/>
              <a:t>attracted over one hundred million practitioners</a:t>
            </a:r>
          </a:p>
          <a:p>
            <a:r>
              <a:rPr lang="en-GB" dirty="0" smtClean="0"/>
              <a:t>most widespread form of popular religiosity in post-Maoist urban China</a:t>
            </a:r>
          </a:p>
          <a:p>
            <a:r>
              <a:rPr lang="en-GB" dirty="0" smtClean="0"/>
              <a:t>conduit for transmission, modernization and legitimization of religious concepts and practices</a:t>
            </a:r>
          </a:p>
          <a:p>
            <a:r>
              <a:rPr lang="en-GB" dirty="0" smtClean="0"/>
              <a:t>Amalgamation of popular sectarianism and Chinese communist eschatology</a:t>
            </a:r>
          </a:p>
          <a:p>
            <a:r>
              <a:rPr lang="en-GB" dirty="0" smtClean="0"/>
              <a:t>FLG case illustrates tensions between modernity, tradition, nationalism and politics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Modern </a:t>
            </a:r>
            <a:r>
              <a:rPr lang="en-GB" i="1" dirty="0" smtClean="0"/>
              <a:t>qigong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re-invention of </a:t>
            </a:r>
            <a:r>
              <a:rPr lang="en-GB" i="1" dirty="0" smtClean="0"/>
              <a:t>qigong</a:t>
            </a:r>
          </a:p>
          <a:p>
            <a:r>
              <a:rPr lang="en-GB" dirty="0" smtClean="0"/>
              <a:t>construction of a rational, standardised, technical, modern system of body cultivation techniques isolated from their religious, political and social context</a:t>
            </a:r>
          </a:p>
          <a:p>
            <a:r>
              <a:rPr lang="en-GB" dirty="0" smtClean="0"/>
              <a:t>Meditation master Jiang </a:t>
            </a:r>
            <a:r>
              <a:rPr lang="en-GB" dirty="0" err="1" smtClean="0"/>
              <a:t>Weiqiao</a:t>
            </a:r>
            <a:r>
              <a:rPr lang="zh-CN" altLang="en-US" dirty="0" smtClean="0"/>
              <a:t> 蒋维乔</a:t>
            </a:r>
            <a:r>
              <a:rPr lang="en-GB" dirty="0" smtClean="0"/>
              <a:t> (b. 1872) reformulated meditation in modern terms</a:t>
            </a:r>
          </a:p>
          <a:p>
            <a:r>
              <a:rPr lang="en-GB" dirty="0" smtClean="0"/>
              <a:t>Party cadre Liu </a:t>
            </a:r>
            <a:r>
              <a:rPr lang="en-GB" dirty="0" err="1" smtClean="0"/>
              <a:t>Guizhen</a:t>
            </a:r>
            <a:r>
              <a:rPr lang="en-GB" dirty="0" smtClean="0"/>
              <a:t> </a:t>
            </a:r>
            <a:r>
              <a:rPr lang="zh-CN" altLang="en-US" dirty="0" smtClean="0"/>
              <a:t>刘贵珍</a:t>
            </a:r>
            <a:r>
              <a:rPr lang="en-GB" altLang="zh-CN" dirty="0" smtClean="0"/>
              <a:t> (1920-1983) introduces </a:t>
            </a:r>
            <a:r>
              <a:rPr lang="en-GB" altLang="zh-CN" i="1" dirty="0" smtClean="0"/>
              <a:t>qigong </a:t>
            </a:r>
            <a:r>
              <a:rPr lang="en-GB" altLang="zh-CN" dirty="0" smtClean="0"/>
              <a:t>to party members</a:t>
            </a:r>
          </a:p>
          <a:p>
            <a:r>
              <a:rPr lang="en-GB" dirty="0" smtClean="0"/>
              <a:t>1950:  Western medicine tainted by imperialism </a:t>
            </a:r>
            <a:r>
              <a:rPr lang="en-GB" dirty="0" smtClean="0">
                <a:sym typeface="Wingdings" pitchFamily="2" charset="2"/>
              </a:rPr>
              <a:t> search for indigenous medicine  institutionalisation of traditional Chinese medicine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Modern </a:t>
            </a:r>
            <a:r>
              <a:rPr lang="en-GB" i="1" dirty="0" smtClean="0"/>
              <a:t>qigong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“external </a:t>
            </a:r>
            <a:r>
              <a:rPr lang="en-GB" i="1" dirty="0" err="1" smtClean="0"/>
              <a:t>qi</a:t>
            </a:r>
            <a:r>
              <a:rPr lang="en-GB" dirty="0" smtClean="0"/>
              <a:t>”; link between </a:t>
            </a:r>
            <a:r>
              <a:rPr lang="en-GB" dirty="0" err="1" smtClean="0"/>
              <a:t>qi</a:t>
            </a:r>
            <a:r>
              <a:rPr lang="en-GB" dirty="0" smtClean="0"/>
              <a:t> and “extraordinary functions”</a:t>
            </a:r>
          </a:p>
          <a:p>
            <a:r>
              <a:rPr lang="en-GB" dirty="0" smtClean="0"/>
              <a:t>January 1981: Meeting of researchers from several </a:t>
            </a:r>
            <a:r>
              <a:rPr lang="en-GB" dirty="0" err="1" smtClean="0"/>
              <a:t>univ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Qian</a:t>
            </a:r>
            <a:r>
              <a:rPr lang="en-GB" dirty="0" smtClean="0"/>
              <a:t> </a:t>
            </a:r>
            <a:r>
              <a:rPr lang="en-GB" dirty="0" err="1" smtClean="0"/>
              <a:t>Xuesen</a:t>
            </a:r>
            <a:r>
              <a:rPr lang="en-GB" dirty="0" smtClean="0"/>
              <a:t>, nuclear scientist, intervenes on behalf of “extraordinary functions” research</a:t>
            </a:r>
          </a:p>
          <a:p>
            <a:r>
              <a:rPr lang="en-GB" dirty="0" smtClean="0"/>
              <a:t>political support for </a:t>
            </a:r>
            <a:r>
              <a:rPr lang="en-GB" i="1" dirty="0" smtClean="0"/>
              <a:t>qigong</a:t>
            </a:r>
          </a:p>
          <a:p>
            <a:r>
              <a:rPr lang="en-GB" dirty="0" smtClean="0"/>
              <a:t>network of </a:t>
            </a:r>
            <a:r>
              <a:rPr lang="en-GB" i="1" dirty="0" smtClean="0"/>
              <a:t>qigong </a:t>
            </a:r>
            <a:r>
              <a:rPr lang="en-GB" dirty="0" smtClean="0"/>
              <a:t>practitioners and scientists </a:t>
            </a:r>
            <a:r>
              <a:rPr lang="en-GB" dirty="0" smtClean="0">
                <a:sym typeface="Wingdings" pitchFamily="2" charset="2"/>
              </a:rPr>
              <a:t> </a:t>
            </a:r>
            <a:r>
              <a:rPr lang="en-GB" i="1" smtClean="0">
                <a:sym typeface="Wingdings" pitchFamily="2" charset="2"/>
              </a:rPr>
              <a:t>qigong </a:t>
            </a:r>
            <a:r>
              <a:rPr lang="en-GB" smtClean="0">
                <a:sym typeface="Wingdings" pitchFamily="2" charset="2"/>
              </a:rPr>
              <a:t>subculture</a:t>
            </a:r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FLG_structur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67744" y="90834"/>
            <a:ext cx="4695049" cy="665053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 descr="Science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82682" y="2420888"/>
            <a:ext cx="4122648" cy="3024336"/>
          </a:xfrm>
        </p:spPr>
      </p:pic>
      <p:pic>
        <p:nvPicPr>
          <p:cNvPr id="8" name="Content Placeholder 7" descr="Science2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220073" y="1748046"/>
            <a:ext cx="2952328" cy="4239809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 descr="FLG_scienc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764704"/>
            <a:ext cx="7948267" cy="5310414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Ian Johnson, </a:t>
            </a:r>
            <a:r>
              <a:rPr lang="en-GB" i="1" dirty="0" smtClean="0"/>
              <a:t>Wild Grass</a:t>
            </a:r>
            <a:endParaRPr lang="en-GB" i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7919" y="1646238"/>
            <a:ext cx="2948161" cy="4525962"/>
          </a:xfrm>
        </p:spPr>
      </p:pic>
    </p:spTree>
    <p:extLst>
      <p:ext uri="{BB962C8B-B14F-4D97-AF65-F5344CB8AC3E}">
        <p14:creationId xmlns:p14="http://schemas.microsoft.com/office/powerpoint/2010/main" val="31225509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Foundry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Foundry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1550</TotalTime>
  <Words>305</Words>
  <Application>Microsoft Office PowerPoint</Application>
  <PresentationFormat>On-screen Show (4:3)</PresentationFormat>
  <Paragraphs>35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华文新魏</vt:lpstr>
      <vt:lpstr>Bookman Old Style</vt:lpstr>
      <vt:lpstr>Calibri</vt:lpstr>
      <vt:lpstr>Gill Sans MT</vt:lpstr>
      <vt:lpstr>Rockwell</vt:lpstr>
      <vt:lpstr>Wingdings</vt:lpstr>
      <vt:lpstr>Wingdings 2</vt:lpstr>
      <vt:lpstr>Wingdings 3</vt:lpstr>
      <vt:lpstr>Origin</vt:lpstr>
      <vt:lpstr>Foundry</vt:lpstr>
      <vt:lpstr>“Sectarian Religions and the State in Contemporary China: The Case of Falun Gong” </vt:lpstr>
      <vt:lpstr>Basic Facts</vt:lpstr>
      <vt:lpstr>Questions</vt:lpstr>
      <vt:lpstr>Qigong groups in the 1980s and 90s</vt:lpstr>
      <vt:lpstr>Modern qigong</vt:lpstr>
      <vt:lpstr>Modern qigong</vt:lpstr>
      <vt:lpstr>PowerPoint Presentation</vt:lpstr>
      <vt:lpstr>PowerPoint Presentation</vt:lpstr>
      <vt:lpstr>PowerPoint Presentation</vt:lpstr>
      <vt:lpstr>Ian Johnson, Wild Grass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1898: The beginning of the end of ‘Chinese religion’</dc:title>
  <dc:creator>Thomas</dc:creator>
  <cp:lastModifiedBy>Thomas Jansen</cp:lastModifiedBy>
  <cp:revision>102</cp:revision>
  <dcterms:created xsi:type="dcterms:W3CDTF">2012-02-20T21:44:07Z</dcterms:created>
  <dcterms:modified xsi:type="dcterms:W3CDTF">2015-11-20T10:14:45Z</dcterms:modified>
</cp:coreProperties>
</file>