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0436" autoAdjust="0"/>
  </p:normalViewPr>
  <p:slideViewPr>
    <p:cSldViewPr snapToGrid="0">
      <p:cViewPr varScale="1">
        <p:scale>
          <a:sx n="100" d="100"/>
          <a:sy n="100" d="100"/>
        </p:scale>
        <p:origin x="99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C0C90A-30B0-4A8C-97EC-6F441D4BB124}" type="datetimeFigureOut">
              <a:rPr lang="en-GB" smtClean="0"/>
              <a:t>14/03/2026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74F41-3252-4F23-8AEC-C77BC4B43D21}" type="slidenum">
              <a:rPr lang="en-GB" smtClean="0"/>
              <a:t>‹#›</a:t>
            </a:fld>
            <a:endParaRPr lang="en-GB"/>
          </a:p>
        </p:txBody>
      </p:sp>
    </p:spTree>
    <p:extLst>
      <p:ext uri="{BB962C8B-B14F-4D97-AF65-F5344CB8AC3E}">
        <p14:creationId xmlns:p14="http://schemas.microsoft.com/office/powerpoint/2010/main" val="10788397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This presentation presents my startup business plan for Sweet Treats Ltd, an artisan dessert cafe based in Birmingham. The presentation will describe the most important aspects of the proposed business, such as the business idea, external environmental factors, marketing strategies and funding requirements. This business will be focused on offering quality desserts in a modern cafe setting where social experiences are promoted. The business idea is a response to the increasing need for experiential food and visually pleasing desserts. This presentation will provide a brief explanation of the opportunity, the market environment and how the business would work in a competitive business environment in the UK hospitality industry.</a:t>
            </a:r>
          </a:p>
        </p:txBody>
      </p:sp>
      <p:sp>
        <p:nvSpPr>
          <p:cNvPr id="4" name="Slide Number Placeholder 3"/>
          <p:cNvSpPr>
            <a:spLocks noGrp="1"/>
          </p:cNvSpPr>
          <p:nvPr>
            <p:ph type="sldNum" sz="quarter" idx="5"/>
          </p:nvPr>
        </p:nvSpPr>
        <p:spPr/>
        <p:txBody>
          <a:bodyPr/>
          <a:lstStyle/>
          <a:p>
            <a:fld id="{25874F41-3252-4F23-8AEC-C77BC4B43D21}" type="slidenum">
              <a:rPr lang="en-GB" smtClean="0"/>
              <a:t>1</a:t>
            </a:fld>
            <a:endParaRPr lang="en-GB"/>
          </a:p>
        </p:txBody>
      </p:sp>
    </p:spTree>
    <p:extLst>
      <p:ext uri="{BB962C8B-B14F-4D97-AF65-F5344CB8AC3E}">
        <p14:creationId xmlns:p14="http://schemas.microsoft.com/office/powerpoint/2010/main" val="1163619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02FC7D-A55B-F0A8-F95A-4742A094D7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0EA4A5-BEE2-B466-FDBD-3C7D6ACFEC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F9A035-40C7-2141-B82C-620837CEF408}"/>
              </a:ext>
            </a:extLst>
          </p:cNvPr>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Sweet Treats Ltd is a small bakery that plans to offer high-end desserts to customers in a contemporary and friendly atmosphere. The cafe will be in a high footfall location in Birmingham near the shopping centres and universities. The menu will entail Belgian waffles, crepes, artisan cheesecakes, brownies, gelato, speciality coffees and milkshakes. High-quality ingredients and presentation of desserts in attractive ways are the priorities of the business, which prompts the customers to share their experiences on social media. The management hierarchy will consist of a Managing Director, Operations Manager, Head Pastry Chef, Marketing Officer and Finance Officer. The company is going to be a Private Limited Company, which is credible and offers limited liability.</a:t>
            </a:r>
          </a:p>
        </p:txBody>
      </p:sp>
      <p:sp>
        <p:nvSpPr>
          <p:cNvPr id="4" name="Slide Number Placeholder 3">
            <a:extLst>
              <a:ext uri="{FF2B5EF4-FFF2-40B4-BE49-F238E27FC236}">
                <a16:creationId xmlns:a16="http://schemas.microsoft.com/office/drawing/2014/main" id="{E21DFA3D-5C46-0FDB-9E44-2D08A77F98D0}"/>
              </a:ext>
            </a:extLst>
          </p:cNvPr>
          <p:cNvSpPr>
            <a:spLocks noGrp="1"/>
          </p:cNvSpPr>
          <p:nvPr>
            <p:ph type="sldNum" sz="quarter" idx="5"/>
          </p:nvPr>
        </p:nvSpPr>
        <p:spPr/>
        <p:txBody>
          <a:bodyPr/>
          <a:lstStyle/>
          <a:p>
            <a:fld id="{25874F41-3252-4F23-8AEC-C77BC4B43D21}" type="slidenum">
              <a:rPr lang="en-GB" smtClean="0"/>
              <a:t>2</a:t>
            </a:fld>
            <a:endParaRPr lang="en-GB"/>
          </a:p>
        </p:txBody>
      </p:sp>
    </p:spTree>
    <p:extLst>
      <p:ext uri="{BB962C8B-B14F-4D97-AF65-F5344CB8AC3E}">
        <p14:creationId xmlns:p14="http://schemas.microsoft.com/office/powerpoint/2010/main" val="1279011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8C7414-952F-F6F5-2FD3-68BB966136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876456-6C9E-68EF-B412-034AD9E4D1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621BC7-723B-42FA-57B6-6B577BB91A54}"/>
              </a:ext>
            </a:extLst>
          </p:cNvPr>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Three external forces identified in the PESTEL analysis have a major effect on Sweet Treats Ltd. Political factors are food safety regulations that are established by the UK government and the Food Standards Agency and which compel the business to adhere to high standards of hygiene and safety. Economic reasons include inflation and rising cost of ingredients, utility and suppliers, which may impact the profit margins and pricing strategies. Nonetheless, consumers continue to spend on luxury items that are not very expensive, like desserts. The aspect of social factors is very significant since cafe culture is widespread among millennials and students. Social media also affects the trends of desserts and inspires customers to share aesthetically pleasing food experiences on social media.</a:t>
            </a:r>
          </a:p>
        </p:txBody>
      </p:sp>
      <p:sp>
        <p:nvSpPr>
          <p:cNvPr id="4" name="Slide Number Placeholder 3">
            <a:extLst>
              <a:ext uri="{FF2B5EF4-FFF2-40B4-BE49-F238E27FC236}">
                <a16:creationId xmlns:a16="http://schemas.microsoft.com/office/drawing/2014/main" id="{7717CE1C-321F-CD0C-B4D4-F8F9AB3F9522}"/>
              </a:ext>
            </a:extLst>
          </p:cNvPr>
          <p:cNvSpPr>
            <a:spLocks noGrp="1"/>
          </p:cNvSpPr>
          <p:nvPr>
            <p:ph type="sldNum" sz="quarter" idx="5"/>
          </p:nvPr>
        </p:nvSpPr>
        <p:spPr/>
        <p:txBody>
          <a:bodyPr/>
          <a:lstStyle/>
          <a:p>
            <a:fld id="{25874F41-3252-4F23-8AEC-C77BC4B43D21}" type="slidenum">
              <a:rPr lang="en-GB" smtClean="0"/>
              <a:t>3</a:t>
            </a:fld>
            <a:endParaRPr lang="en-GB"/>
          </a:p>
        </p:txBody>
      </p:sp>
    </p:spTree>
    <p:extLst>
      <p:ext uri="{BB962C8B-B14F-4D97-AF65-F5344CB8AC3E}">
        <p14:creationId xmlns:p14="http://schemas.microsoft.com/office/powerpoint/2010/main" val="41327977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E40FAF-1557-E11A-9470-EF3628E5A8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707045-AB18-F518-A529-7E7D4FD581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F4DBC5-A513-0393-D3EF-520666F01106}"/>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An integrated marketing communication strategy will be used by Sweet Treats Ltd in attracting and retaining customers. The focus of the marketing strategy will be social media platforms like Instagram and TikTok since desserts are very visual products which appeal to online interaction. Cooperation with influencers will contribute to the introduction of the brand to younger people. Grand opening promotion will facilitate trial purchase and enhance first-time brand awareness. The repeat customers will be rewarded using the loyalty cards and a long-term relationship will be established </a:t>
            </a:r>
            <a:r>
              <a:rPr lang="en-GB" sz="1200" dirty="0">
                <a:latin typeface="Arial" panose="020B0604020202020204" pitchFamily="34" charset="0"/>
                <a:cs typeface="Arial" panose="020B0604020202020204" pitchFamily="34" charset="0"/>
              </a:rPr>
              <a:t>(Kotler and Armstrong, 2018)</a:t>
            </a:r>
            <a:r>
              <a:rPr lang="en-GB" dirty="0">
                <a:latin typeface="Arial" panose="020B0604020202020204" pitchFamily="34" charset="0"/>
                <a:cs typeface="Arial" panose="020B0604020202020204" pitchFamily="34" charset="0"/>
              </a:rPr>
              <a:t>. Moreover, collaboration with delivery companies, including Uber Eats or Deliveroo, will increase market penetration and enhance customer convenience.</a:t>
            </a:r>
          </a:p>
        </p:txBody>
      </p:sp>
      <p:sp>
        <p:nvSpPr>
          <p:cNvPr id="4" name="Slide Number Placeholder 3">
            <a:extLst>
              <a:ext uri="{FF2B5EF4-FFF2-40B4-BE49-F238E27FC236}">
                <a16:creationId xmlns:a16="http://schemas.microsoft.com/office/drawing/2014/main" id="{C2F907E5-5385-D6EB-46E1-3835ECD795DD}"/>
              </a:ext>
            </a:extLst>
          </p:cNvPr>
          <p:cNvSpPr>
            <a:spLocks noGrp="1"/>
          </p:cNvSpPr>
          <p:nvPr>
            <p:ph type="sldNum" sz="quarter" idx="5"/>
          </p:nvPr>
        </p:nvSpPr>
        <p:spPr/>
        <p:txBody>
          <a:bodyPr/>
          <a:lstStyle/>
          <a:p>
            <a:fld id="{25874F41-3252-4F23-8AEC-C77BC4B43D21}" type="slidenum">
              <a:rPr lang="en-GB" smtClean="0"/>
              <a:t>4</a:t>
            </a:fld>
            <a:endParaRPr lang="en-GB"/>
          </a:p>
        </p:txBody>
      </p:sp>
    </p:spTree>
    <p:extLst>
      <p:ext uri="{BB962C8B-B14F-4D97-AF65-F5344CB8AC3E}">
        <p14:creationId xmlns:p14="http://schemas.microsoft.com/office/powerpoint/2010/main" val="4522176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64B7CA-FD5F-26FC-9F17-E7B847431B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F956A2-36D5-42BB-60C5-95CD2EBB8A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677BE2-980D-B372-7224-AD5E76E85545}"/>
              </a:ext>
            </a:extLst>
          </p:cNvPr>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Sweet Treats Ltd is a startup business that needs a startup capital of £60,000 to start operating. The sources of funding will be twofold: £30,000, which will be contributed by the business owner and £30,000, which will be contributed by an external investor in the form of equity financing. This form of financing will minimise the risk of financial risk, as opposed to debt financing, since the business will not be required to pay back loans during the initial days. The highest costs will be made up of kitchen equipment costing £18,000, rent and deposit of £12,000 and £10,000 to be used in the renovation and interior decorations to give the cafe a modern feel. Other expenses are inventory, marketing, employee wages and overheads.</a:t>
            </a:r>
          </a:p>
        </p:txBody>
      </p:sp>
      <p:sp>
        <p:nvSpPr>
          <p:cNvPr id="4" name="Slide Number Placeholder 3">
            <a:extLst>
              <a:ext uri="{FF2B5EF4-FFF2-40B4-BE49-F238E27FC236}">
                <a16:creationId xmlns:a16="http://schemas.microsoft.com/office/drawing/2014/main" id="{5D6EC2CE-BC2D-B5BC-C6C6-950FB9AFFD7C}"/>
              </a:ext>
            </a:extLst>
          </p:cNvPr>
          <p:cNvSpPr>
            <a:spLocks noGrp="1"/>
          </p:cNvSpPr>
          <p:nvPr>
            <p:ph type="sldNum" sz="quarter" idx="5"/>
          </p:nvPr>
        </p:nvSpPr>
        <p:spPr/>
        <p:txBody>
          <a:bodyPr/>
          <a:lstStyle/>
          <a:p>
            <a:fld id="{25874F41-3252-4F23-8AEC-C77BC4B43D21}" type="slidenum">
              <a:rPr lang="en-GB" smtClean="0"/>
              <a:t>5</a:t>
            </a:fld>
            <a:endParaRPr lang="en-GB"/>
          </a:p>
        </p:txBody>
      </p:sp>
    </p:spTree>
    <p:extLst>
      <p:ext uri="{BB962C8B-B14F-4D97-AF65-F5344CB8AC3E}">
        <p14:creationId xmlns:p14="http://schemas.microsoft.com/office/powerpoint/2010/main" val="412703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5FA70-AA33-89D9-2BD2-23B5E4E2AB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50100F-34C7-22A3-A9EA-63F519BAB8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F146D9-594E-325E-0936-780B1D6D3FBB}"/>
              </a:ext>
            </a:extLst>
          </p:cNvPr>
          <p:cNvSpPr>
            <a:spLocks noGrp="1"/>
          </p:cNvSpPr>
          <p:nvPr>
            <p:ph type="body" idx="1"/>
          </p:nvPr>
        </p:nvSpPr>
        <p:spPr/>
        <p:txBody>
          <a:bodyPr/>
          <a:lstStyle/>
          <a:p>
            <a:pPr algn="just">
              <a:lnSpc>
                <a:spcPct val="150000"/>
              </a:lnSpc>
            </a:pPr>
            <a:r>
              <a:rPr lang="en-GB" dirty="0">
                <a:latin typeface="Arial" panose="020B0604020202020204" pitchFamily="34" charset="0"/>
                <a:cs typeface="Arial" panose="020B0604020202020204" pitchFamily="34" charset="0"/>
              </a:rPr>
              <a:t>Sweet Treats Ltd is a prospective business venture in the expanding dessert cafe sector in the UK. The high demand of experiential dining, coupled with the high cafe culture among the young consumers, provides good market conditions. The company distinguishes itself by using the best ingredients, innovative presentation of desserts and extensive use of social media. The Birmingham venue will have high pedestrian traffic of students and shoppers, which will boost the demand for customers. The business will break-even in 12 to 15 months and grow sustainably in the long term with proper marketing strategies and financial planning.</a:t>
            </a:r>
          </a:p>
        </p:txBody>
      </p:sp>
      <p:sp>
        <p:nvSpPr>
          <p:cNvPr id="4" name="Slide Number Placeholder 3">
            <a:extLst>
              <a:ext uri="{FF2B5EF4-FFF2-40B4-BE49-F238E27FC236}">
                <a16:creationId xmlns:a16="http://schemas.microsoft.com/office/drawing/2014/main" id="{37EA6827-5ED8-5DB4-60DA-4D817D744F3B}"/>
              </a:ext>
            </a:extLst>
          </p:cNvPr>
          <p:cNvSpPr>
            <a:spLocks noGrp="1"/>
          </p:cNvSpPr>
          <p:nvPr>
            <p:ph type="sldNum" sz="quarter" idx="5"/>
          </p:nvPr>
        </p:nvSpPr>
        <p:spPr/>
        <p:txBody>
          <a:bodyPr/>
          <a:lstStyle/>
          <a:p>
            <a:fld id="{25874F41-3252-4F23-8AEC-C77BC4B43D21}" type="slidenum">
              <a:rPr lang="en-GB" smtClean="0"/>
              <a:t>6</a:t>
            </a:fld>
            <a:endParaRPr lang="en-GB"/>
          </a:p>
        </p:txBody>
      </p:sp>
    </p:spTree>
    <p:extLst>
      <p:ext uri="{BB962C8B-B14F-4D97-AF65-F5344CB8AC3E}">
        <p14:creationId xmlns:p14="http://schemas.microsoft.com/office/powerpoint/2010/main" val="39997760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E12370-29CF-1E9F-B457-1EBDAE503E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E83CC5-0D83-2BDA-FC87-EF2CE90186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DB66AE-3EB7-D747-BCC8-DC893254A202}"/>
              </a:ext>
            </a:extLst>
          </p:cNvPr>
          <p:cNvSpPr>
            <a:spLocks noGrp="1"/>
          </p:cNvSpPr>
          <p:nvPr>
            <p:ph type="body" idx="1"/>
          </p:nvPr>
        </p:nvSpPr>
        <p:spPr/>
        <p:txBody>
          <a:bodyPr/>
          <a:lstStyle/>
          <a:p>
            <a:pPr algn="just">
              <a:lnSpc>
                <a:spcPct val="150000"/>
              </a:lnSpc>
            </a:pP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F1DB855-5314-0FE4-D494-65EF8E64C19B}"/>
              </a:ext>
            </a:extLst>
          </p:cNvPr>
          <p:cNvSpPr>
            <a:spLocks noGrp="1"/>
          </p:cNvSpPr>
          <p:nvPr>
            <p:ph type="sldNum" sz="quarter" idx="5"/>
          </p:nvPr>
        </p:nvSpPr>
        <p:spPr/>
        <p:txBody>
          <a:bodyPr/>
          <a:lstStyle/>
          <a:p>
            <a:fld id="{25874F41-3252-4F23-8AEC-C77BC4B43D21}" type="slidenum">
              <a:rPr lang="en-GB" smtClean="0"/>
              <a:t>7</a:t>
            </a:fld>
            <a:endParaRPr lang="en-GB"/>
          </a:p>
        </p:txBody>
      </p:sp>
    </p:spTree>
    <p:extLst>
      <p:ext uri="{BB962C8B-B14F-4D97-AF65-F5344CB8AC3E}">
        <p14:creationId xmlns:p14="http://schemas.microsoft.com/office/powerpoint/2010/main" val="35473987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BFDE1B0-84FD-497C-9839-3EA0F519FBFD}"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B5046-76EC-42F6-BDEA-1097B4A2176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31519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FDE1B0-84FD-497C-9839-3EA0F519FBFD}"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B5046-76EC-42F6-BDEA-1097B4A2176B}" type="slidenum">
              <a:rPr lang="en-GB" smtClean="0"/>
              <a:t>‹#›</a:t>
            </a:fld>
            <a:endParaRPr lang="en-GB"/>
          </a:p>
        </p:txBody>
      </p:sp>
    </p:spTree>
    <p:extLst>
      <p:ext uri="{BB962C8B-B14F-4D97-AF65-F5344CB8AC3E}">
        <p14:creationId xmlns:p14="http://schemas.microsoft.com/office/powerpoint/2010/main" val="1149160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BFDE1B0-84FD-497C-9839-3EA0F519FBFD}"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B5046-76EC-42F6-BDEA-1097B4A2176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0825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BFDE1B0-84FD-497C-9839-3EA0F519FBFD}"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FB5046-76EC-42F6-BDEA-1097B4A2176B}" type="slidenum">
              <a:rPr lang="en-GB" smtClean="0"/>
              <a:t>‹#›</a:t>
            </a:fld>
            <a:endParaRPr lang="en-GB"/>
          </a:p>
        </p:txBody>
      </p:sp>
    </p:spTree>
    <p:extLst>
      <p:ext uri="{BB962C8B-B14F-4D97-AF65-F5344CB8AC3E}">
        <p14:creationId xmlns:p14="http://schemas.microsoft.com/office/powerpoint/2010/main" val="3812509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BFDE1B0-84FD-497C-9839-3EA0F519FBFD}" type="datetimeFigureOut">
              <a:rPr lang="en-GB" smtClean="0"/>
              <a:t>14/03/2026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FB5046-76EC-42F6-BDEA-1097B4A2176B}" type="slidenum">
              <a:rPr lang="en-GB" smtClean="0"/>
              <a:t>‹#›</a:t>
            </a:fld>
            <a:endParaRPr lang="en-GB"/>
          </a:p>
        </p:txBody>
      </p:sp>
    </p:spTree>
    <p:extLst>
      <p:ext uri="{BB962C8B-B14F-4D97-AF65-F5344CB8AC3E}">
        <p14:creationId xmlns:p14="http://schemas.microsoft.com/office/powerpoint/2010/main" val="1520850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BFDE1B0-84FD-497C-9839-3EA0F519FBFD}" type="datetimeFigureOut">
              <a:rPr lang="en-GB" smtClean="0"/>
              <a:t>14/03/2026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FB5046-76EC-42F6-BDEA-1097B4A2176B}" type="slidenum">
              <a:rPr lang="en-GB" smtClean="0"/>
              <a:t>‹#›</a:t>
            </a:fld>
            <a:endParaRPr lang="en-GB"/>
          </a:p>
        </p:txBody>
      </p:sp>
    </p:spTree>
    <p:extLst>
      <p:ext uri="{BB962C8B-B14F-4D97-AF65-F5344CB8AC3E}">
        <p14:creationId xmlns:p14="http://schemas.microsoft.com/office/powerpoint/2010/main" val="1398263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BFDE1B0-84FD-497C-9839-3EA0F519FBFD}" type="datetimeFigureOut">
              <a:rPr lang="en-GB" smtClean="0"/>
              <a:t>14/03/2026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ABFB5046-76EC-42F6-BDEA-1097B4A2176B}" type="slidenum">
              <a:rPr lang="en-GB" smtClean="0"/>
              <a:t>‹#›</a:t>
            </a:fld>
            <a:endParaRPr lang="en-GB"/>
          </a:p>
        </p:txBody>
      </p:sp>
    </p:spTree>
    <p:extLst>
      <p:ext uri="{BB962C8B-B14F-4D97-AF65-F5344CB8AC3E}">
        <p14:creationId xmlns:p14="http://schemas.microsoft.com/office/powerpoint/2010/main" val="502465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BFDE1B0-84FD-497C-9839-3EA0F519FBFD}" type="datetimeFigureOut">
              <a:rPr lang="en-GB" smtClean="0"/>
              <a:t>14/03/2026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BFB5046-76EC-42F6-BDEA-1097B4A2176B}" type="slidenum">
              <a:rPr lang="en-GB" smtClean="0"/>
              <a:t>‹#›</a:t>
            </a:fld>
            <a:endParaRPr lang="en-GB"/>
          </a:p>
        </p:txBody>
      </p:sp>
    </p:spTree>
    <p:extLst>
      <p:ext uri="{BB962C8B-B14F-4D97-AF65-F5344CB8AC3E}">
        <p14:creationId xmlns:p14="http://schemas.microsoft.com/office/powerpoint/2010/main" val="3918550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BFDE1B0-84FD-497C-9839-3EA0F519FBFD}" type="datetimeFigureOut">
              <a:rPr lang="en-GB" smtClean="0"/>
              <a:t>14/03/2026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FB5046-76EC-42F6-BDEA-1097B4A2176B}" type="slidenum">
              <a:rPr lang="en-GB" smtClean="0"/>
              <a:t>‹#›</a:t>
            </a:fld>
            <a:endParaRPr lang="en-GB"/>
          </a:p>
        </p:txBody>
      </p:sp>
    </p:spTree>
    <p:extLst>
      <p:ext uri="{BB962C8B-B14F-4D97-AF65-F5344CB8AC3E}">
        <p14:creationId xmlns:p14="http://schemas.microsoft.com/office/powerpoint/2010/main" val="2569224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FDE1B0-84FD-497C-9839-3EA0F519FBFD}"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B5046-76EC-42F6-BDEA-1097B4A2176B}" type="slidenum">
              <a:rPr lang="en-GB" smtClean="0"/>
              <a:t>‹#›</a:t>
            </a:fld>
            <a:endParaRPr lang="en-GB"/>
          </a:p>
        </p:txBody>
      </p:sp>
    </p:spTree>
    <p:extLst>
      <p:ext uri="{BB962C8B-B14F-4D97-AF65-F5344CB8AC3E}">
        <p14:creationId xmlns:p14="http://schemas.microsoft.com/office/powerpoint/2010/main" val="13588587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BFDE1B0-84FD-497C-9839-3EA0F519FBFD}" type="datetimeFigureOut">
              <a:rPr lang="en-GB" smtClean="0"/>
              <a:t>14/03/2026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FB5046-76EC-42F6-BDEA-1097B4A2176B}" type="slidenum">
              <a:rPr lang="en-GB" smtClean="0"/>
              <a:t>‹#›</a:t>
            </a:fld>
            <a:endParaRPr lang="en-GB"/>
          </a:p>
        </p:txBody>
      </p:sp>
    </p:spTree>
    <p:extLst>
      <p:ext uri="{BB962C8B-B14F-4D97-AF65-F5344CB8AC3E}">
        <p14:creationId xmlns:p14="http://schemas.microsoft.com/office/powerpoint/2010/main" val="1879976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BFDE1B0-84FD-497C-9839-3EA0F519FBFD}" type="datetimeFigureOut">
              <a:rPr lang="en-GB" smtClean="0"/>
              <a:t>14/03/2026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BFB5046-76EC-42F6-BDEA-1097B4A2176B}"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6584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9979803-4737-732E-24DC-627A21DE927F}"/>
              </a:ext>
            </a:extLst>
          </p:cNvPr>
          <p:cNvSpPr>
            <a:spLocks noGrp="1"/>
          </p:cNvSpPr>
          <p:nvPr>
            <p:ph idx="4294967295"/>
          </p:nvPr>
        </p:nvSpPr>
        <p:spPr>
          <a:xfrm>
            <a:off x="0" y="1782858"/>
            <a:ext cx="12192000" cy="3292284"/>
          </a:xfrm>
        </p:spPr>
        <p:txBody>
          <a:bodyPr>
            <a:normAutofit lnSpcReduction="10000"/>
          </a:bodyPr>
          <a:lstStyle/>
          <a:p>
            <a:pPr marL="0" indent="0" algn="ctr">
              <a:lnSpc>
                <a:spcPct val="150000"/>
              </a:lnSpc>
              <a:spcBef>
                <a:spcPts val="0"/>
              </a:spcBef>
              <a:spcAft>
                <a:spcPts val="0"/>
              </a:spcAft>
              <a:buNone/>
            </a:pPr>
            <a:r>
              <a:rPr lang="en-GB" sz="2400" b="1" dirty="0">
                <a:latin typeface="Arial" panose="020B0604020202020204" pitchFamily="34" charset="0"/>
                <a:cs typeface="Arial" panose="020B0604020202020204" pitchFamily="34" charset="0"/>
              </a:rPr>
              <a:t>Programme: Certificate in Higher Education Business Skills for the Workplace</a:t>
            </a:r>
          </a:p>
          <a:p>
            <a:pPr marL="0" indent="0" algn="ctr">
              <a:lnSpc>
                <a:spcPct val="150000"/>
              </a:lnSpc>
              <a:spcBef>
                <a:spcPts val="0"/>
              </a:spcBef>
              <a:spcAft>
                <a:spcPts val="0"/>
              </a:spcAft>
              <a:buNone/>
            </a:pPr>
            <a:r>
              <a:rPr lang="en-GB" sz="2400" b="1" dirty="0">
                <a:latin typeface="Arial" panose="020B0604020202020204" pitchFamily="34" charset="0"/>
                <a:cs typeface="Arial" panose="020B0604020202020204" pitchFamily="34" charset="0"/>
              </a:rPr>
              <a:t>Module Code and Name: LCLM4006 Enterprise and Entrepreneurship</a:t>
            </a:r>
          </a:p>
          <a:p>
            <a:pPr marL="0" indent="0" algn="ctr">
              <a:lnSpc>
                <a:spcPct val="150000"/>
              </a:lnSpc>
              <a:spcBef>
                <a:spcPts val="0"/>
              </a:spcBef>
              <a:spcAft>
                <a:spcPts val="0"/>
              </a:spcAft>
              <a:buNone/>
            </a:pPr>
            <a:r>
              <a:rPr lang="en-GB" sz="2400" b="1" dirty="0">
                <a:latin typeface="Arial" panose="020B0604020202020204" pitchFamily="34" charset="0"/>
                <a:cs typeface="Arial" panose="020B0604020202020204" pitchFamily="34" charset="0"/>
              </a:rPr>
              <a:t>Assignment Title: Part 2 Individual Presentation Pitch</a:t>
            </a:r>
          </a:p>
          <a:p>
            <a:pPr marL="0" indent="0" algn="ctr">
              <a:lnSpc>
                <a:spcPct val="150000"/>
              </a:lnSpc>
              <a:spcBef>
                <a:spcPts val="0"/>
              </a:spcBef>
              <a:spcAft>
                <a:spcPts val="0"/>
              </a:spcAft>
              <a:buNone/>
            </a:pPr>
            <a:r>
              <a:rPr lang="en-GB" sz="2400" b="1" dirty="0">
                <a:latin typeface="Arial" panose="020B0604020202020204" pitchFamily="34" charset="0"/>
                <a:cs typeface="Arial" panose="020B0604020202020204" pitchFamily="34" charset="0"/>
              </a:rPr>
              <a:t>Lecturer: Dr Chung Lai Johnny Wan</a:t>
            </a:r>
          </a:p>
          <a:p>
            <a:pPr marL="0" indent="0" algn="ctr">
              <a:lnSpc>
                <a:spcPct val="150000"/>
              </a:lnSpc>
              <a:spcBef>
                <a:spcPts val="0"/>
              </a:spcBef>
              <a:spcAft>
                <a:spcPts val="0"/>
              </a:spcAft>
              <a:buNone/>
            </a:pPr>
            <a:r>
              <a:rPr lang="en-GB" sz="2400" b="1" dirty="0">
                <a:latin typeface="Arial" panose="020B0604020202020204" pitchFamily="34" charset="0"/>
                <a:cs typeface="Arial" panose="020B0604020202020204" pitchFamily="34" charset="0"/>
              </a:rPr>
              <a:t>Student Name: Fatima Arfeen</a:t>
            </a:r>
          </a:p>
          <a:p>
            <a:pPr marL="0" indent="0" algn="ctr">
              <a:lnSpc>
                <a:spcPct val="150000"/>
              </a:lnSpc>
              <a:spcBef>
                <a:spcPts val="0"/>
              </a:spcBef>
              <a:spcAft>
                <a:spcPts val="0"/>
              </a:spcAft>
              <a:buNone/>
            </a:pPr>
            <a:r>
              <a:rPr lang="en-GB" sz="2400" b="1" dirty="0">
                <a:latin typeface="Arial" panose="020B0604020202020204" pitchFamily="34" charset="0"/>
                <a:cs typeface="Arial" panose="020B0604020202020204" pitchFamily="34" charset="0"/>
              </a:rPr>
              <a:t>Student Number: 2408786</a:t>
            </a:r>
          </a:p>
          <a:p>
            <a:pPr marL="0" indent="0" algn="ctr">
              <a:lnSpc>
                <a:spcPct val="150000"/>
              </a:lnSpc>
              <a:spcBef>
                <a:spcPts val="0"/>
              </a:spcBef>
              <a:spcAft>
                <a:spcPts val="0"/>
              </a:spcAft>
              <a:buNone/>
            </a:pPr>
            <a:endParaRPr lang="en-GB"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9B6D0C09-17D1-1A03-E809-9680743CA79A}"/>
              </a:ext>
            </a:extLst>
          </p:cNvPr>
          <p:cNvSpPr>
            <a:spLocks noGrp="1"/>
          </p:cNvSpPr>
          <p:nvPr>
            <p:ph type="title" idx="4294967295"/>
          </p:nvPr>
        </p:nvSpPr>
        <p:spPr>
          <a:xfrm>
            <a:off x="1066800" y="773113"/>
            <a:ext cx="10058400" cy="863599"/>
          </a:xfrm>
        </p:spPr>
        <p:txBody>
          <a:bodyPr anchor="ctr">
            <a:normAutofit fontScale="90000"/>
          </a:bodyPr>
          <a:lstStyle/>
          <a:p>
            <a:pPr algn="ctr"/>
            <a:r>
              <a:rPr lang="en-GB" sz="4000" b="1" dirty="0">
                <a:latin typeface="Arial" panose="020B0604020202020204" pitchFamily="34" charset="0"/>
                <a:cs typeface="Arial" panose="020B0604020202020204" pitchFamily="34" charset="0"/>
              </a:rPr>
              <a:t>Sweet Treats Ltd Business Plan Presentation</a:t>
            </a:r>
          </a:p>
        </p:txBody>
      </p:sp>
    </p:spTree>
    <p:extLst>
      <p:ext uri="{BB962C8B-B14F-4D97-AF65-F5344CB8AC3E}">
        <p14:creationId xmlns:p14="http://schemas.microsoft.com/office/powerpoint/2010/main" val="4236834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84A244-76C5-7145-B8E3-1B5938272069}"/>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270E181-0E9E-5D1F-19E3-DDE373F82FF9}"/>
              </a:ext>
            </a:extLst>
          </p:cNvPr>
          <p:cNvSpPr>
            <a:spLocks noGrp="1"/>
          </p:cNvSpPr>
          <p:nvPr>
            <p:ph idx="4294967295"/>
          </p:nvPr>
        </p:nvSpPr>
        <p:spPr>
          <a:xfrm>
            <a:off x="394716" y="1206051"/>
            <a:ext cx="10896600" cy="4298505"/>
          </a:xfrm>
        </p:spPr>
        <p:txBody>
          <a:bodyPr>
            <a:normAutofit/>
          </a:bodyPr>
          <a:lstStyle/>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Artisan dessert cafe providing high-end luxurious desserts.</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In the busy shopping district of Birmingham.</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Menu consists of marshmallows, cupcakes, milkshakes, and coffee.</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Emphasise beauty and quality ingredients.</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Target market: students, families, young adults.</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Specialised business position, functional management structure.</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Registered UK Private Limited Company structure.</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Family involvement supporting management and daily operations (Husband and Children).</a:t>
            </a:r>
          </a:p>
          <a:p>
            <a:pPr algn="just">
              <a:lnSpc>
                <a:spcPct val="150000"/>
              </a:lnSpc>
              <a:spcBef>
                <a:spcPts val="0"/>
              </a:spcBef>
              <a:spcAft>
                <a:spcPts val="0"/>
              </a:spcAft>
              <a:buFont typeface="Wingdings" panose="05000000000000000000" pitchFamily="2" charset="2"/>
              <a:buChar char="v"/>
            </a:pPr>
            <a:endParaRPr lang="en-GB"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E0A16072-FAB7-99ED-9832-F87856B13848}"/>
              </a:ext>
            </a:extLst>
          </p:cNvPr>
          <p:cNvSpPr>
            <a:spLocks noGrp="1"/>
          </p:cNvSpPr>
          <p:nvPr>
            <p:ph type="title" idx="4294967295"/>
          </p:nvPr>
        </p:nvSpPr>
        <p:spPr>
          <a:xfrm>
            <a:off x="647700" y="106363"/>
            <a:ext cx="10896600" cy="863599"/>
          </a:xfrm>
        </p:spPr>
        <p:txBody>
          <a:bodyPr anchor="ctr">
            <a:normAutofit fontScale="90000"/>
          </a:bodyPr>
          <a:lstStyle/>
          <a:p>
            <a:pPr algn="ctr"/>
            <a:r>
              <a:rPr lang="en-GB" sz="4000" b="1" dirty="0">
                <a:latin typeface="Arial" panose="020B0604020202020204" pitchFamily="34" charset="0"/>
                <a:cs typeface="Arial" panose="020B0604020202020204" pitchFamily="34" charset="0"/>
              </a:rPr>
              <a:t>Overview of the Business Idea (Sweet Treats Ltd )</a:t>
            </a:r>
          </a:p>
        </p:txBody>
      </p:sp>
      <p:sp>
        <p:nvSpPr>
          <p:cNvPr id="7" name="TextBox 6">
            <a:extLst>
              <a:ext uri="{FF2B5EF4-FFF2-40B4-BE49-F238E27FC236}">
                <a16:creationId xmlns:a16="http://schemas.microsoft.com/office/drawing/2014/main" id="{C14F46CE-4FC0-01A0-04F9-4CAE8C93507F}"/>
              </a:ext>
            </a:extLst>
          </p:cNvPr>
          <p:cNvSpPr txBox="1"/>
          <p:nvPr/>
        </p:nvSpPr>
        <p:spPr>
          <a:xfrm>
            <a:off x="6311646" y="5740646"/>
            <a:ext cx="3774186" cy="400110"/>
          </a:xfrm>
          <a:prstGeom prst="rect">
            <a:avLst/>
          </a:prstGeom>
          <a:noFill/>
        </p:spPr>
        <p:txBody>
          <a:bodyPr wrap="square">
            <a:spAutoFit/>
          </a:bodyPr>
          <a:lstStyle/>
          <a:p>
            <a:pPr algn="ctr"/>
            <a:r>
              <a:rPr lang="en-GB" sz="2000" dirty="0">
                <a:latin typeface="Arial" panose="020B0604020202020204" pitchFamily="34" charset="0"/>
                <a:cs typeface="Arial" panose="020B0604020202020204" pitchFamily="34" charset="0"/>
              </a:rPr>
              <a:t>(Barringer and Ireland, 2019)</a:t>
            </a:r>
          </a:p>
        </p:txBody>
      </p:sp>
      <p:pic>
        <p:nvPicPr>
          <p:cNvPr id="2" name="Picture 1">
            <a:extLst>
              <a:ext uri="{FF2B5EF4-FFF2-40B4-BE49-F238E27FC236}">
                <a16:creationId xmlns:a16="http://schemas.microsoft.com/office/drawing/2014/main" id="{D6932AE5-4F62-002A-0D7F-7D9B0452B519}"/>
              </a:ext>
            </a:extLst>
          </p:cNvPr>
          <p:cNvPicPr>
            <a:picLocks noChangeAspect="1"/>
          </p:cNvPicPr>
          <p:nvPr/>
        </p:nvPicPr>
        <p:blipFill>
          <a:blip r:embed="rId3"/>
          <a:stretch>
            <a:fillRect/>
          </a:stretch>
        </p:blipFill>
        <p:spPr>
          <a:xfrm>
            <a:off x="8305799" y="1612901"/>
            <a:ext cx="3808857" cy="2462212"/>
          </a:xfrm>
          <a:prstGeom prst="rect">
            <a:avLst/>
          </a:prstGeom>
        </p:spPr>
      </p:pic>
    </p:spTree>
    <p:extLst>
      <p:ext uri="{BB962C8B-B14F-4D97-AF65-F5344CB8AC3E}">
        <p14:creationId xmlns:p14="http://schemas.microsoft.com/office/powerpoint/2010/main" val="28704504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7606DD-A617-4644-A7C5-70AC3BE5DE1C}"/>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036BCDF-A7D6-71E0-3CFE-F355A91FD178}"/>
              </a:ext>
            </a:extLst>
          </p:cNvPr>
          <p:cNvSpPr>
            <a:spLocks noGrp="1"/>
          </p:cNvSpPr>
          <p:nvPr>
            <p:ph idx="4294967295"/>
          </p:nvPr>
        </p:nvSpPr>
        <p:spPr>
          <a:xfrm>
            <a:off x="661416" y="1270191"/>
            <a:ext cx="8903208" cy="4298505"/>
          </a:xfrm>
        </p:spPr>
        <p:txBody>
          <a:bodyPr/>
          <a:lstStyle/>
          <a:p>
            <a:pPr marL="0" indent="0" algn="just">
              <a:lnSpc>
                <a:spcPct val="150000"/>
              </a:lnSpc>
              <a:spcBef>
                <a:spcPts val="0"/>
              </a:spcBef>
              <a:spcAft>
                <a:spcPts val="0"/>
              </a:spcAft>
              <a:buNone/>
            </a:pPr>
            <a:r>
              <a:rPr lang="en-GB" b="1" dirty="0">
                <a:latin typeface="Arial" panose="020B0604020202020204" pitchFamily="34" charset="0"/>
                <a:cs typeface="Arial" panose="020B0604020202020204" pitchFamily="34" charset="0"/>
              </a:rPr>
              <a:t>Political</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Hospitality is regulated through government food safety regulations.</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Hygiene compliance is implemented by the Food Standards Agency.</a:t>
            </a:r>
          </a:p>
          <a:p>
            <a:pPr marL="0" indent="0" algn="just">
              <a:lnSpc>
                <a:spcPct val="150000"/>
              </a:lnSpc>
              <a:spcBef>
                <a:spcPts val="0"/>
              </a:spcBef>
              <a:spcAft>
                <a:spcPts val="0"/>
              </a:spcAft>
              <a:buNone/>
            </a:pPr>
            <a:r>
              <a:rPr lang="en-GB" b="1" dirty="0">
                <a:latin typeface="Arial" panose="020B0604020202020204" pitchFamily="34" charset="0"/>
                <a:cs typeface="Arial" panose="020B0604020202020204" pitchFamily="34" charset="0"/>
              </a:rPr>
              <a:t>Economic</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Inflation elevates the costs of ingredients, suppliers and energy.</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Dessert demand depends on the consumer spending patterns.</a:t>
            </a:r>
          </a:p>
          <a:p>
            <a:pPr marL="0" indent="0" algn="just">
              <a:lnSpc>
                <a:spcPct val="150000"/>
              </a:lnSpc>
              <a:spcBef>
                <a:spcPts val="0"/>
              </a:spcBef>
              <a:spcAft>
                <a:spcPts val="0"/>
              </a:spcAft>
              <a:buNone/>
            </a:pPr>
            <a:r>
              <a:rPr lang="en-GB" b="1" dirty="0">
                <a:latin typeface="Arial" panose="020B0604020202020204" pitchFamily="34" charset="0"/>
                <a:cs typeface="Arial" panose="020B0604020202020204" pitchFamily="34" charset="0"/>
              </a:rPr>
              <a:t>Social</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Developing cafe culture among millennials and students.</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Dessert purchasing behaviour is affected by social media trends.</a:t>
            </a:r>
          </a:p>
          <a:p>
            <a:pPr algn="just">
              <a:lnSpc>
                <a:spcPct val="150000"/>
              </a:lnSpc>
              <a:spcBef>
                <a:spcPts val="0"/>
              </a:spcBef>
              <a:spcAft>
                <a:spcPts val="0"/>
              </a:spcAft>
              <a:buFont typeface="Wingdings" panose="05000000000000000000" pitchFamily="2" charset="2"/>
              <a:buChar char="v"/>
            </a:pPr>
            <a:endParaRPr lang="en-GB"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8F4280AB-BBC1-B9A4-0D07-3AF78FDEAE10}"/>
              </a:ext>
            </a:extLst>
          </p:cNvPr>
          <p:cNvSpPr>
            <a:spLocks noGrp="1"/>
          </p:cNvSpPr>
          <p:nvPr>
            <p:ph type="title" idx="4294967295"/>
          </p:nvPr>
        </p:nvSpPr>
        <p:spPr>
          <a:xfrm>
            <a:off x="157162" y="96838"/>
            <a:ext cx="11877675" cy="863599"/>
          </a:xfrm>
        </p:spPr>
        <p:txBody>
          <a:bodyPr anchor="ctr">
            <a:noAutofit/>
          </a:bodyPr>
          <a:lstStyle/>
          <a:p>
            <a:pPr algn="ctr"/>
            <a:r>
              <a:rPr lang="en-GB" sz="3500" b="1" dirty="0">
                <a:latin typeface="Arial" panose="020B0604020202020204" pitchFamily="34" charset="0"/>
                <a:cs typeface="Arial" panose="020B0604020202020204" pitchFamily="34" charset="0"/>
              </a:rPr>
              <a:t>Three Important Key External Factors (PESTEL Analysis)</a:t>
            </a:r>
          </a:p>
        </p:txBody>
      </p:sp>
      <p:pic>
        <p:nvPicPr>
          <p:cNvPr id="2" name="Picture 1">
            <a:extLst>
              <a:ext uri="{FF2B5EF4-FFF2-40B4-BE49-F238E27FC236}">
                <a16:creationId xmlns:a16="http://schemas.microsoft.com/office/drawing/2014/main" id="{5A46C200-4075-0A6C-955B-E303AE3AA169}"/>
              </a:ext>
            </a:extLst>
          </p:cNvPr>
          <p:cNvPicPr>
            <a:picLocks noChangeAspect="1"/>
          </p:cNvPicPr>
          <p:nvPr/>
        </p:nvPicPr>
        <p:blipFill>
          <a:blip r:embed="rId3"/>
          <a:srcRect l="23281" t="3473" r="22187" b="6805"/>
          <a:stretch>
            <a:fillRect/>
          </a:stretch>
        </p:blipFill>
        <p:spPr>
          <a:xfrm>
            <a:off x="8596313" y="1828263"/>
            <a:ext cx="3438524" cy="3182360"/>
          </a:xfrm>
          <a:prstGeom prst="rect">
            <a:avLst/>
          </a:prstGeom>
        </p:spPr>
      </p:pic>
      <p:sp>
        <p:nvSpPr>
          <p:cNvPr id="3" name="TextBox 2">
            <a:extLst>
              <a:ext uri="{FF2B5EF4-FFF2-40B4-BE49-F238E27FC236}">
                <a16:creationId xmlns:a16="http://schemas.microsoft.com/office/drawing/2014/main" id="{47B9C582-3456-30EA-02A0-E70F119267F0}"/>
              </a:ext>
            </a:extLst>
          </p:cNvPr>
          <p:cNvSpPr txBox="1"/>
          <p:nvPr/>
        </p:nvSpPr>
        <p:spPr>
          <a:xfrm>
            <a:off x="5162550" y="5726658"/>
            <a:ext cx="4208907" cy="400110"/>
          </a:xfrm>
          <a:prstGeom prst="rect">
            <a:avLst/>
          </a:prstGeom>
          <a:noFill/>
        </p:spPr>
        <p:txBody>
          <a:bodyPr wrap="square">
            <a:spAutoFit/>
          </a:bodyPr>
          <a:lstStyle/>
          <a:p>
            <a:pPr algn="ctr"/>
            <a:r>
              <a:rPr lang="en-GB" sz="2000" dirty="0">
                <a:latin typeface="Arial" panose="020B0604020202020204" pitchFamily="34" charset="0"/>
                <a:cs typeface="Arial" panose="020B0604020202020204" pitchFamily="34" charset="0"/>
              </a:rPr>
              <a:t>(Scarborough and Cornwall, 2018)</a:t>
            </a:r>
          </a:p>
        </p:txBody>
      </p:sp>
    </p:spTree>
    <p:extLst>
      <p:ext uri="{BB962C8B-B14F-4D97-AF65-F5344CB8AC3E}">
        <p14:creationId xmlns:p14="http://schemas.microsoft.com/office/powerpoint/2010/main" val="1354152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01BDAE-0A61-6CDA-F6DD-0386A9F3D592}"/>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A2A937A-A2FA-1CC3-9660-2D82C65DEC01}"/>
              </a:ext>
            </a:extLst>
          </p:cNvPr>
          <p:cNvSpPr>
            <a:spLocks noGrp="1"/>
          </p:cNvSpPr>
          <p:nvPr>
            <p:ph idx="4294967295"/>
          </p:nvPr>
        </p:nvSpPr>
        <p:spPr>
          <a:xfrm>
            <a:off x="451866" y="1442141"/>
            <a:ext cx="8644509" cy="4298505"/>
          </a:xfrm>
        </p:spPr>
        <p:txBody>
          <a:bodyPr/>
          <a:lstStyle/>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Instagram and TikTok social media marketing.</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Brand awareness is boosted through influencer collaborations.</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Attractive desserts are shared online by customers.</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First customers are attracted by the grand opening promotion.</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Loyalty allows returning and maintaining visits.</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Alliances with food delivery services increase coverage.</a:t>
            </a:r>
          </a:p>
          <a:p>
            <a:pPr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Regular brand message focuses on the indulgence and experience.</a:t>
            </a:r>
          </a:p>
        </p:txBody>
      </p:sp>
      <p:sp>
        <p:nvSpPr>
          <p:cNvPr id="4" name="Title 3">
            <a:extLst>
              <a:ext uri="{FF2B5EF4-FFF2-40B4-BE49-F238E27FC236}">
                <a16:creationId xmlns:a16="http://schemas.microsoft.com/office/drawing/2014/main" id="{CE8C4CD4-0A46-8A78-D230-1BAF8C82D402}"/>
              </a:ext>
            </a:extLst>
          </p:cNvPr>
          <p:cNvSpPr>
            <a:spLocks noGrp="1"/>
          </p:cNvSpPr>
          <p:nvPr>
            <p:ph type="title" idx="4294967295"/>
          </p:nvPr>
        </p:nvSpPr>
        <p:spPr>
          <a:xfrm>
            <a:off x="1066800" y="125413"/>
            <a:ext cx="10058400" cy="863599"/>
          </a:xfrm>
        </p:spPr>
        <p:txBody>
          <a:bodyPr anchor="ctr">
            <a:normAutofit/>
          </a:bodyPr>
          <a:lstStyle/>
          <a:p>
            <a:pPr algn="ctr"/>
            <a:r>
              <a:rPr lang="en-GB" sz="4000" b="1" dirty="0">
                <a:latin typeface="Arial" panose="020B0604020202020204" pitchFamily="34" charset="0"/>
                <a:cs typeface="Arial" panose="020B0604020202020204" pitchFamily="34" charset="0"/>
              </a:rPr>
              <a:t>Marketing Strategies</a:t>
            </a:r>
          </a:p>
        </p:txBody>
      </p:sp>
      <p:pic>
        <p:nvPicPr>
          <p:cNvPr id="2" name="Picture 1">
            <a:extLst>
              <a:ext uri="{FF2B5EF4-FFF2-40B4-BE49-F238E27FC236}">
                <a16:creationId xmlns:a16="http://schemas.microsoft.com/office/drawing/2014/main" id="{0B0E57DA-8D22-7F56-A488-9DD65559FF17}"/>
              </a:ext>
            </a:extLst>
          </p:cNvPr>
          <p:cNvPicPr>
            <a:picLocks noChangeAspect="1"/>
          </p:cNvPicPr>
          <p:nvPr/>
        </p:nvPicPr>
        <p:blipFill>
          <a:blip r:embed="rId3"/>
          <a:srcRect l="10416" t="7639" r="9445" b="7917"/>
          <a:stretch>
            <a:fillRect/>
          </a:stretch>
        </p:blipFill>
        <p:spPr>
          <a:xfrm>
            <a:off x="8361807" y="1334041"/>
            <a:ext cx="3660424" cy="3857084"/>
          </a:xfrm>
          <a:prstGeom prst="rect">
            <a:avLst/>
          </a:prstGeom>
        </p:spPr>
      </p:pic>
      <p:sp>
        <p:nvSpPr>
          <p:cNvPr id="6" name="TextBox 5">
            <a:extLst>
              <a:ext uri="{FF2B5EF4-FFF2-40B4-BE49-F238E27FC236}">
                <a16:creationId xmlns:a16="http://schemas.microsoft.com/office/drawing/2014/main" id="{FA3F4E17-9B15-06B4-24BE-01E79CA1F8C1}"/>
              </a:ext>
            </a:extLst>
          </p:cNvPr>
          <p:cNvSpPr txBox="1"/>
          <p:nvPr/>
        </p:nvSpPr>
        <p:spPr>
          <a:xfrm>
            <a:off x="5881878" y="5648691"/>
            <a:ext cx="3774186" cy="400110"/>
          </a:xfrm>
          <a:prstGeom prst="rect">
            <a:avLst/>
          </a:prstGeom>
          <a:noFill/>
        </p:spPr>
        <p:txBody>
          <a:bodyPr wrap="square">
            <a:spAutoFit/>
          </a:bodyPr>
          <a:lstStyle/>
          <a:p>
            <a:pPr algn="ctr"/>
            <a:r>
              <a:rPr lang="en-GB" sz="2000" dirty="0">
                <a:latin typeface="Arial" panose="020B0604020202020204" pitchFamily="34" charset="0"/>
                <a:cs typeface="Arial" panose="020B0604020202020204" pitchFamily="34" charset="0"/>
              </a:rPr>
              <a:t>(Barringer and Ireland, 2019)</a:t>
            </a:r>
          </a:p>
        </p:txBody>
      </p:sp>
    </p:spTree>
    <p:extLst>
      <p:ext uri="{BB962C8B-B14F-4D97-AF65-F5344CB8AC3E}">
        <p14:creationId xmlns:p14="http://schemas.microsoft.com/office/powerpoint/2010/main" val="26005010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64323E-B92B-948E-0C46-09CBC2F96985}"/>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C453579-DA43-B41D-8E6A-ECADE70F81D8}"/>
              </a:ext>
            </a:extLst>
          </p:cNvPr>
          <p:cNvSpPr>
            <a:spLocks noGrp="1"/>
          </p:cNvSpPr>
          <p:nvPr>
            <p:ph idx="4294967295"/>
          </p:nvPr>
        </p:nvSpPr>
        <p:spPr>
          <a:xfrm>
            <a:off x="375666" y="1079692"/>
            <a:ext cx="5720334" cy="625284"/>
          </a:xfrm>
        </p:spPr>
        <p:txBody>
          <a:bodyPr>
            <a:normAutofit fontScale="92500"/>
          </a:bodyPr>
          <a:lstStyle/>
          <a:p>
            <a:pPr marL="0" indent="0" algn="just">
              <a:lnSpc>
                <a:spcPct val="150000"/>
              </a:lnSpc>
              <a:spcBef>
                <a:spcPts val="0"/>
              </a:spcBef>
              <a:spcAft>
                <a:spcPts val="0"/>
              </a:spcAft>
              <a:buNone/>
            </a:pPr>
            <a:r>
              <a:rPr lang="en-GB" b="1" dirty="0">
                <a:latin typeface="Arial" panose="020B0604020202020204" pitchFamily="34" charset="0"/>
                <a:cs typeface="Arial" panose="020B0604020202020204" pitchFamily="34" charset="0"/>
              </a:rPr>
              <a:t>Startup Funding Allocation for Sweet Treats Ltd</a:t>
            </a:r>
          </a:p>
        </p:txBody>
      </p:sp>
      <p:sp>
        <p:nvSpPr>
          <p:cNvPr id="4" name="Title 3">
            <a:extLst>
              <a:ext uri="{FF2B5EF4-FFF2-40B4-BE49-F238E27FC236}">
                <a16:creationId xmlns:a16="http://schemas.microsoft.com/office/drawing/2014/main" id="{30402E48-0B22-94B6-2BC0-CCD3EAF67AC2}"/>
              </a:ext>
            </a:extLst>
          </p:cNvPr>
          <p:cNvSpPr>
            <a:spLocks noGrp="1"/>
          </p:cNvSpPr>
          <p:nvPr>
            <p:ph type="title" idx="4294967295"/>
          </p:nvPr>
        </p:nvSpPr>
        <p:spPr>
          <a:xfrm>
            <a:off x="1066800" y="125413"/>
            <a:ext cx="10058400" cy="863599"/>
          </a:xfrm>
        </p:spPr>
        <p:txBody>
          <a:bodyPr anchor="ctr">
            <a:normAutofit/>
          </a:bodyPr>
          <a:lstStyle/>
          <a:p>
            <a:pPr algn="ctr"/>
            <a:r>
              <a:rPr lang="en-GB" sz="4000" b="1" dirty="0">
                <a:latin typeface="Arial" panose="020B0604020202020204" pitchFamily="34" charset="0"/>
                <a:cs typeface="Arial" panose="020B0604020202020204" pitchFamily="34" charset="0"/>
              </a:rPr>
              <a:t>Funding Requirements and Allocation</a:t>
            </a:r>
          </a:p>
        </p:txBody>
      </p:sp>
      <p:sp>
        <p:nvSpPr>
          <p:cNvPr id="7" name="TextBox 6">
            <a:extLst>
              <a:ext uri="{FF2B5EF4-FFF2-40B4-BE49-F238E27FC236}">
                <a16:creationId xmlns:a16="http://schemas.microsoft.com/office/drawing/2014/main" id="{DA24B752-348C-3FC7-1E12-1C6A123B5BD2}"/>
              </a:ext>
            </a:extLst>
          </p:cNvPr>
          <p:cNvSpPr txBox="1"/>
          <p:nvPr/>
        </p:nvSpPr>
        <p:spPr>
          <a:xfrm>
            <a:off x="6311646" y="5740646"/>
            <a:ext cx="3774186" cy="400110"/>
          </a:xfrm>
          <a:prstGeom prst="rect">
            <a:avLst/>
          </a:prstGeom>
          <a:noFill/>
        </p:spPr>
        <p:txBody>
          <a:bodyPr wrap="square">
            <a:spAutoFit/>
          </a:bodyPr>
          <a:lstStyle/>
          <a:p>
            <a:pPr algn="ctr"/>
            <a:r>
              <a:rPr lang="en-GB" sz="2000" dirty="0">
                <a:latin typeface="Arial" panose="020B0604020202020204" pitchFamily="34" charset="0"/>
                <a:cs typeface="Arial" panose="020B0604020202020204" pitchFamily="34" charset="0"/>
              </a:rPr>
              <a:t>(Burns, 2016)</a:t>
            </a:r>
          </a:p>
        </p:txBody>
      </p:sp>
      <p:graphicFrame>
        <p:nvGraphicFramePr>
          <p:cNvPr id="2" name="Table 1">
            <a:extLst>
              <a:ext uri="{FF2B5EF4-FFF2-40B4-BE49-F238E27FC236}">
                <a16:creationId xmlns:a16="http://schemas.microsoft.com/office/drawing/2014/main" id="{3539980F-4D41-4F87-169A-C3F3BBEDB81E}"/>
              </a:ext>
            </a:extLst>
          </p:cNvPr>
          <p:cNvGraphicFramePr>
            <a:graphicFrameLocks noGrp="1"/>
          </p:cNvGraphicFramePr>
          <p:nvPr>
            <p:extLst>
              <p:ext uri="{D42A27DB-BD31-4B8C-83A1-F6EECF244321}">
                <p14:modId xmlns:p14="http://schemas.microsoft.com/office/powerpoint/2010/main" val="1553234195"/>
              </p:ext>
            </p:extLst>
          </p:nvPr>
        </p:nvGraphicFramePr>
        <p:xfrm>
          <a:off x="406146" y="1738507"/>
          <a:ext cx="5905500" cy="3417570"/>
        </p:xfrm>
        <a:graphic>
          <a:graphicData uri="http://schemas.openxmlformats.org/drawingml/2006/table">
            <a:tbl>
              <a:tblPr firstRow="1" bandRow="1">
                <a:tableStyleId>{5C22544A-7EE6-4342-B048-85BDC9FD1C3A}</a:tableStyleId>
              </a:tblPr>
              <a:tblGrid>
                <a:gridCol w="3638550">
                  <a:extLst>
                    <a:ext uri="{9D8B030D-6E8A-4147-A177-3AD203B41FA5}">
                      <a16:colId xmlns:a16="http://schemas.microsoft.com/office/drawing/2014/main" val="3670658097"/>
                    </a:ext>
                  </a:extLst>
                </a:gridCol>
                <a:gridCol w="2266950">
                  <a:extLst>
                    <a:ext uri="{9D8B030D-6E8A-4147-A177-3AD203B41FA5}">
                      <a16:colId xmlns:a16="http://schemas.microsoft.com/office/drawing/2014/main" val="2957283520"/>
                    </a:ext>
                  </a:extLst>
                </a:gridCol>
              </a:tblGrid>
              <a:tr h="370840">
                <a:tc>
                  <a:txBody>
                    <a:bodyPr/>
                    <a:lstStyle/>
                    <a:p>
                      <a:pPr algn="ctr">
                        <a:lnSpc>
                          <a:spcPct val="150000"/>
                        </a:lnSpc>
                        <a:buNone/>
                      </a:pPr>
                      <a:r>
                        <a:rPr lang="en-GB" sz="1800" b="1" kern="100" dirty="0">
                          <a:effectLst/>
                          <a:latin typeface="Arial" panose="020B0604020202020204" pitchFamily="34" charset="0"/>
                          <a:ea typeface="Aptos" panose="020B0004020202020204" pitchFamily="34" charset="0"/>
                          <a:cs typeface="Vrinda" panose="020B0502040204020203" pitchFamily="34" charset="0"/>
                        </a:rPr>
                        <a:t>Expense Category</a:t>
                      </a:r>
                      <a:endParaRPr lang="en-GB" sz="1800" kern="100" dirty="0">
                        <a:effectLst/>
                        <a:latin typeface="Arial" panose="020B0604020202020204" pitchFamily="34" charset="0"/>
                        <a:ea typeface="Aptos" panose="020B0004020202020204" pitchFamily="34" charset="0"/>
                        <a:cs typeface="Vrinda" panose="020B0502040204020203" pitchFamily="34" charset="0"/>
                      </a:endParaRPr>
                    </a:p>
                  </a:txBody>
                  <a:tcPr marL="9525" marR="9525" marT="9525" marB="9525" anchor="ctr"/>
                </a:tc>
                <a:tc>
                  <a:txBody>
                    <a:bodyPr/>
                    <a:lstStyle/>
                    <a:p>
                      <a:pPr algn="ctr">
                        <a:lnSpc>
                          <a:spcPct val="150000"/>
                        </a:lnSpc>
                        <a:buNone/>
                      </a:pPr>
                      <a:r>
                        <a:rPr lang="en-GB" sz="1800" b="1" kern="100" dirty="0">
                          <a:effectLst/>
                          <a:latin typeface="Arial" panose="020B0604020202020204" pitchFamily="34" charset="0"/>
                          <a:ea typeface="Aptos" panose="020B0004020202020204" pitchFamily="34" charset="0"/>
                          <a:cs typeface="Vrinda" panose="020B0502040204020203" pitchFamily="34" charset="0"/>
                        </a:rPr>
                        <a:t>Estimated Cost (£)</a:t>
                      </a:r>
                      <a:endParaRPr lang="en-GB" sz="1800" kern="100" dirty="0">
                        <a:effectLst/>
                        <a:latin typeface="Arial" panose="020B0604020202020204" pitchFamily="34" charset="0"/>
                        <a:ea typeface="Aptos" panose="020B0004020202020204" pitchFamily="34" charset="0"/>
                        <a:cs typeface="Vrinda" panose="020B0502040204020203" pitchFamily="34" charset="0"/>
                      </a:endParaRPr>
                    </a:p>
                  </a:txBody>
                  <a:tcPr marL="9525" marR="9525" marT="9525" marB="9525" anchor="ctr"/>
                </a:tc>
                <a:extLst>
                  <a:ext uri="{0D108BD9-81ED-4DB2-BD59-A6C34878D82A}">
                    <a16:rowId xmlns:a16="http://schemas.microsoft.com/office/drawing/2014/main" val="1939364989"/>
                  </a:ext>
                </a:extLst>
              </a:tr>
              <a:tr h="370840">
                <a:tc>
                  <a:txBody>
                    <a:bodyPr/>
                    <a:lstStyle/>
                    <a:p>
                      <a:pPr marL="285750" indent="-285750" algn="just">
                        <a:lnSpc>
                          <a:spcPct val="150000"/>
                        </a:lnSpc>
                        <a:buFont typeface="Wingdings" panose="05000000000000000000" pitchFamily="2" charset="2"/>
                        <a:buChar char="q"/>
                      </a:pPr>
                      <a:r>
                        <a:rPr lang="en-GB" sz="1800" kern="100" dirty="0">
                          <a:effectLst/>
                          <a:latin typeface="Arial" panose="020B0604020202020204" pitchFamily="34" charset="0"/>
                          <a:ea typeface="Aptos" panose="020B0004020202020204" pitchFamily="34" charset="0"/>
                          <a:cs typeface="Vrinda" panose="020B0502040204020203" pitchFamily="34" charset="0"/>
                        </a:rPr>
                        <a:t>Rent and Premises Deposit</a:t>
                      </a:r>
                    </a:p>
                  </a:txBody>
                  <a:tcPr marL="9525" marR="9525" marT="9525" marB="9525" anchor="ctr"/>
                </a:tc>
                <a:tc>
                  <a:txBody>
                    <a:bodyPr/>
                    <a:lstStyle/>
                    <a:p>
                      <a:pPr algn="r">
                        <a:lnSpc>
                          <a:spcPct val="150000"/>
                        </a:lnSpc>
                        <a:buNone/>
                      </a:pPr>
                      <a:r>
                        <a:rPr lang="en-GB" sz="1800" kern="100" dirty="0">
                          <a:effectLst/>
                          <a:latin typeface="Arial" panose="020B0604020202020204" pitchFamily="34" charset="0"/>
                          <a:ea typeface="Aptos" panose="020B0004020202020204" pitchFamily="34" charset="0"/>
                          <a:cs typeface="Vrinda" panose="020B0502040204020203" pitchFamily="34" charset="0"/>
                        </a:rPr>
                        <a:t>12,000</a:t>
                      </a:r>
                    </a:p>
                  </a:txBody>
                  <a:tcPr marL="9525" marR="9525" marT="9525" marB="9525" anchor="ctr"/>
                </a:tc>
                <a:extLst>
                  <a:ext uri="{0D108BD9-81ED-4DB2-BD59-A6C34878D82A}">
                    <a16:rowId xmlns:a16="http://schemas.microsoft.com/office/drawing/2014/main" val="2807668462"/>
                  </a:ext>
                </a:extLst>
              </a:tr>
              <a:tr h="370840">
                <a:tc>
                  <a:txBody>
                    <a:bodyPr/>
                    <a:lstStyle/>
                    <a:p>
                      <a:pPr marL="285750" indent="-285750" algn="just">
                        <a:lnSpc>
                          <a:spcPct val="150000"/>
                        </a:lnSpc>
                        <a:buFont typeface="Wingdings" panose="05000000000000000000" pitchFamily="2" charset="2"/>
                        <a:buChar char="q"/>
                      </a:pPr>
                      <a:r>
                        <a:rPr lang="en-GB" sz="1800" kern="100" dirty="0">
                          <a:effectLst/>
                          <a:latin typeface="Arial" panose="020B0604020202020204" pitchFamily="34" charset="0"/>
                          <a:ea typeface="Aptos" panose="020B0004020202020204" pitchFamily="34" charset="0"/>
                          <a:cs typeface="Vrinda" panose="020B0502040204020203" pitchFamily="34" charset="0"/>
                        </a:rPr>
                        <a:t>Renovation and Interior Design</a:t>
                      </a:r>
                    </a:p>
                  </a:txBody>
                  <a:tcPr marL="9525" marR="9525" marT="9525" marB="9525" anchor="ctr"/>
                </a:tc>
                <a:tc>
                  <a:txBody>
                    <a:bodyPr/>
                    <a:lstStyle/>
                    <a:p>
                      <a:pPr algn="r">
                        <a:lnSpc>
                          <a:spcPct val="150000"/>
                        </a:lnSpc>
                        <a:buNone/>
                      </a:pPr>
                      <a:r>
                        <a:rPr lang="en-GB" sz="1800" kern="100" dirty="0">
                          <a:effectLst/>
                          <a:latin typeface="Arial" panose="020B0604020202020204" pitchFamily="34" charset="0"/>
                          <a:ea typeface="Aptos" panose="020B0004020202020204" pitchFamily="34" charset="0"/>
                          <a:cs typeface="Vrinda" panose="020B0502040204020203" pitchFamily="34" charset="0"/>
                        </a:rPr>
                        <a:t>10,000</a:t>
                      </a:r>
                    </a:p>
                  </a:txBody>
                  <a:tcPr marL="9525" marR="9525" marT="9525" marB="9525" anchor="ctr"/>
                </a:tc>
                <a:extLst>
                  <a:ext uri="{0D108BD9-81ED-4DB2-BD59-A6C34878D82A}">
                    <a16:rowId xmlns:a16="http://schemas.microsoft.com/office/drawing/2014/main" val="283200200"/>
                  </a:ext>
                </a:extLst>
              </a:tr>
              <a:tr h="370840">
                <a:tc>
                  <a:txBody>
                    <a:bodyPr/>
                    <a:lstStyle/>
                    <a:p>
                      <a:pPr marL="285750" indent="-285750" algn="just">
                        <a:lnSpc>
                          <a:spcPct val="150000"/>
                        </a:lnSpc>
                        <a:buFont typeface="Wingdings" panose="05000000000000000000" pitchFamily="2" charset="2"/>
                        <a:buChar char="q"/>
                      </a:pPr>
                      <a:r>
                        <a:rPr lang="en-GB" sz="1800" kern="100" dirty="0">
                          <a:effectLst/>
                          <a:latin typeface="Arial" panose="020B0604020202020204" pitchFamily="34" charset="0"/>
                          <a:ea typeface="Aptos" panose="020B0004020202020204" pitchFamily="34" charset="0"/>
                          <a:cs typeface="Vrinda" panose="020B0502040204020203" pitchFamily="34" charset="0"/>
                        </a:rPr>
                        <a:t>Kitchen Equipment</a:t>
                      </a:r>
                    </a:p>
                  </a:txBody>
                  <a:tcPr marL="9525" marR="9525" marT="9525" marB="9525" anchor="ctr"/>
                </a:tc>
                <a:tc>
                  <a:txBody>
                    <a:bodyPr/>
                    <a:lstStyle/>
                    <a:p>
                      <a:pPr algn="r">
                        <a:lnSpc>
                          <a:spcPct val="150000"/>
                        </a:lnSpc>
                        <a:buNone/>
                      </a:pPr>
                      <a:r>
                        <a:rPr lang="en-GB" sz="1800" kern="100" dirty="0">
                          <a:effectLst/>
                          <a:latin typeface="Arial" panose="020B0604020202020204" pitchFamily="34" charset="0"/>
                          <a:ea typeface="Aptos" panose="020B0004020202020204" pitchFamily="34" charset="0"/>
                          <a:cs typeface="Vrinda" panose="020B0502040204020203" pitchFamily="34" charset="0"/>
                        </a:rPr>
                        <a:t>18,000</a:t>
                      </a:r>
                    </a:p>
                  </a:txBody>
                  <a:tcPr marL="9525" marR="9525" marT="9525" marB="9525" anchor="ctr"/>
                </a:tc>
                <a:extLst>
                  <a:ext uri="{0D108BD9-81ED-4DB2-BD59-A6C34878D82A}">
                    <a16:rowId xmlns:a16="http://schemas.microsoft.com/office/drawing/2014/main" val="4279928589"/>
                  </a:ext>
                </a:extLst>
              </a:tr>
              <a:tr h="370840">
                <a:tc>
                  <a:txBody>
                    <a:bodyPr/>
                    <a:lstStyle/>
                    <a:p>
                      <a:pPr marL="285750" indent="-285750" algn="just">
                        <a:lnSpc>
                          <a:spcPct val="150000"/>
                        </a:lnSpc>
                        <a:buFont typeface="Wingdings" panose="05000000000000000000" pitchFamily="2" charset="2"/>
                        <a:buChar char="q"/>
                      </a:pPr>
                      <a:r>
                        <a:rPr lang="en-GB" sz="1800" kern="100" dirty="0">
                          <a:effectLst/>
                          <a:latin typeface="Arial" panose="020B0604020202020204" pitchFamily="34" charset="0"/>
                          <a:ea typeface="Aptos" panose="020B0004020202020204" pitchFamily="34" charset="0"/>
                          <a:cs typeface="Vrinda" panose="020B0502040204020203" pitchFamily="34" charset="0"/>
                        </a:rPr>
                        <a:t>Initial Inventory</a:t>
                      </a:r>
                    </a:p>
                  </a:txBody>
                  <a:tcPr marL="9525" marR="9525" marT="9525" marB="9525" anchor="ctr"/>
                </a:tc>
                <a:tc>
                  <a:txBody>
                    <a:bodyPr/>
                    <a:lstStyle/>
                    <a:p>
                      <a:pPr algn="r">
                        <a:lnSpc>
                          <a:spcPct val="150000"/>
                        </a:lnSpc>
                        <a:buNone/>
                      </a:pPr>
                      <a:r>
                        <a:rPr lang="en-GB" sz="1800" kern="100" dirty="0">
                          <a:effectLst/>
                          <a:latin typeface="Arial" panose="020B0604020202020204" pitchFamily="34" charset="0"/>
                          <a:ea typeface="Aptos" panose="020B0004020202020204" pitchFamily="34" charset="0"/>
                          <a:cs typeface="Vrinda" panose="020B0502040204020203" pitchFamily="34" charset="0"/>
                        </a:rPr>
                        <a:t>5,000</a:t>
                      </a:r>
                    </a:p>
                  </a:txBody>
                  <a:tcPr marL="9525" marR="9525" marT="9525" marB="9525" anchor="ctr"/>
                </a:tc>
                <a:extLst>
                  <a:ext uri="{0D108BD9-81ED-4DB2-BD59-A6C34878D82A}">
                    <a16:rowId xmlns:a16="http://schemas.microsoft.com/office/drawing/2014/main" val="1056353055"/>
                  </a:ext>
                </a:extLst>
              </a:tr>
              <a:tr h="370840">
                <a:tc>
                  <a:txBody>
                    <a:bodyPr/>
                    <a:lstStyle/>
                    <a:p>
                      <a:pPr marL="285750" indent="-285750" algn="just">
                        <a:lnSpc>
                          <a:spcPct val="150000"/>
                        </a:lnSpc>
                        <a:buFont typeface="Wingdings" panose="05000000000000000000" pitchFamily="2" charset="2"/>
                        <a:buChar char="q"/>
                      </a:pPr>
                      <a:r>
                        <a:rPr lang="en-GB" sz="1800" kern="100" dirty="0">
                          <a:effectLst/>
                          <a:latin typeface="Arial" panose="020B0604020202020204" pitchFamily="34" charset="0"/>
                          <a:ea typeface="Aptos" panose="020B0004020202020204" pitchFamily="34" charset="0"/>
                          <a:cs typeface="Vrinda" panose="020B0502040204020203" pitchFamily="34" charset="0"/>
                        </a:rPr>
                        <a:t>Staff Salaries (First Month)</a:t>
                      </a:r>
                    </a:p>
                  </a:txBody>
                  <a:tcPr marL="9525" marR="9525" marT="9525" marB="9525" anchor="ctr"/>
                </a:tc>
                <a:tc>
                  <a:txBody>
                    <a:bodyPr/>
                    <a:lstStyle/>
                    <a:p>
                      <a:pPr algn="r">
                        <a:lnSpc>
                          <a:spcPct val="150000"/>
                        </a:lnSpc>
                        <a:buNone/>
                      </a:pPr>
                      <a:r>
                        <a:rPr lang="en-GB" sz="1800" kern="100" dirty="0">
                          <a:effectLst/>
                          <a:latin typeface="Arial" panose="020B0604020202020204" pitchFamily="34" charset="0"/>
                          <a:ea typeface="Aptos" panose="020B0004020202020204" pitchFamily="34" charset="0"/>
                          <a:cs typeface="Vrinda" panose="020B0502040204020203" pitchFamily="34" charset="0"/>
                        </a:rPr>
                        <a:t>7,000</a:t>
                      </a:r>
                    </a:p>
                  </a:txBody>
                  <a:tcPr marL="9525" marR="9525" marT="9525" marB="9525" anchor="ctr"/>
                </a:tc>
                <a:extLst>
                  <a:ext uri="{0D108BD9-81ED-4DB2-BD59-A6C34878D82A}">
                    <a16:rowId xmlns:a16="http://schemas.microsoft.com/office/drawing/2014/main" val="880880640"/>
                  </a:ext>
                </a:extLst>
              </a:tr>
              <a:tr h="370840">
                <a:tc>
                  <a:txBody>
                    <a:bodyPr/>
                    <a:lstStyle/>
                    <a:p>
                      <a:pPr marL="285750" indent="-285750" algn="just">
                        <a:lnSpc>
                          <a:spcPct val="150000"/>
                        </a:lnSpc>
                        <a:buFont typeface="Wingdings" panose="05000000000000000000" pitchFamily="2" charset="2"/>
                        <a:buChar char="q"/>
                      </a:pPr>
                      <a:r>
                        <a:rPr lang="en-GB" sz="1800" kern="100" dirty="0">
                          <a:effectLst/>
                          <a:latin typeface="Arial" panose="020B0604020202020204" pitchFamily="34" charset="0"/>
                          <a:ea typeface="Aptos" panose="020B0004020202020204" pitchFamily="34" charset="0"/>
                          <a:cs typeface="Vrinda" panose="020B0502040204020203" pitchFamily="34" charset="0"/>
                        </a:rPr>
                        <a:t>Marketing and Promotion</a:t>
                      </a:r>
                    </a:p>
                  </a:txBody>
                  <a:tcPr marL="9525" marR="9525" marT="9525" marB="9525" anchor="ctr"/>
                </a:tc>
                <a:tc>
                  <a:txBody>
                    <a:bodyPr/>
                    <a:lstStyle/>
                    <a:p>
                      <a:pPr algn="r">
                        <a:lnSpc>
                          <a:spcPct val="150000"/>
                        </a:lnSpc>
                        <a:buNone/>
                      </a:pPr>
                      <a:r>
                        <a:rPr lang="en-GB" sz="1800" kern="100" dirty="0">
                          <a:effectLst/>
                          <a:latin typeface="Arial" panose="020B0604020202020204" pitchFamily="34" charset="0"/>
                          <a:ea typeface="Aptos" panose="020B0004020202020204" pitchFamily="34" charset="0"/>
                          <a:cs typeface="Vrinda" panose="020B0502040204020203" pitchFamily="34" charset="0"/>
                        </a:rPr>
                        <a:t>4,000</a:t>
                      </a:r>
                    </a:p>
                  </a:txBody>
                  <a:tcPr marL="9525" marR="9525" marT="9525" marB="9525" anchor="ctr"/>
                </a:tc>
                <a:extLst>
                  <a:ext uri="{0D108BD9-81ED-4DB2-BD59-A6C34878D82A}">
                    <a16:rowId xmlns:a16="http://schemas.microsoft.com/office/drawing/2014/main" val="1683704364"/>
                  </a:ext>
                </a:extLst>
              </a:tr>
              <a:tr h="370840">
                <a:tc>
                  <a:txBody>
                    <a:bodyPr/>
                    <a:lstStyle/>
                    <a:p>
                      <a:pPr marL="285750" indent="-285750" algn="just">
                        <a:lnSpc>
                          <a:spcPct val="150000"/>
                        </a:lnSpc>
                        <a:buFont typeface="Wingdings" panose="05000000000000000000" pitchFamily="2" charset="2"/>
                        <a:buChar char="q"/>
                      </a:pPr>
                      <a:r>
                        <a:rPr lang="en-GB" sz="1800" kern="100" dirty="0">
                          <a:effectLst/>
                          <a:latin typeface="Arial" panose="020B0604020202020204" pitchFamily="34" charset="0"/>
                          <a:ea typeface="Aptos" panose="020B0004020202020204" pitchFamily="34" charset="0"/>
                          <a:cs typeface="Vrinda" panose="020B0502040204020203" pitchFamily="34" charset="0"/>
                        </a:rPr>
                        <a:t>Utilities and Miscellaneous</a:t>
                      </a:r>
                    </a:p>
                  </a:txBody>
                  <a:tcPr marL="9525" marR="9525" marT="9525" marB="9525" anchor="ctr"/>
                </a:tc>
                <a:tc>
                  <a:txBody>
                    <a:bodyPr/>
                    <a:lstStyle/>
                    <a:p>
                      <a:pPr algn="r">
                        <a:lnSpc>
                          <a:spcPct val="150000"/>
                        </a:lnSpc>
                        <a:buNone/>
                      </a:pPr>
                      <a:r>
                        <a:rPr lang="en-GB" sz="1800" kern="100" dirty="0">
                          <a:effectLst/>
                          <a:latin typeface="Arial" panose="020B0604020202020204" pitchFamily="34" charset="0"/>
                          <a:ea typeface="Aptos" panose="020B0004020202020204" pitchFamily="34" charset="0"/>
                          <a:cs typeface="Vrinda" panose="020B0502040204020203" pitchFamily="34" charset="0"/>
                        </a:rPr>
                        <a:t>4,000</a:t>
                      </a:r>
                    </a:p>
                  </a:txBody>
                  <a:tcPr marL="9525" marR="9525" marT="9525" marB="9525" anchor="ctr"/>
                </a:tc>
                <a:extLst>
                  <a:ext uri="{0D108BD9-81ED-4DB2-BD59-A6C34878D82A}">
                    <a16:rowId xmlns:a16="http://schemas.microsoft.com/office/drawing/2014/main" val="320369913"/>
                  </a:ext>
                </a:extLst>
              </a:tr>
              <a:tr h="370840">
                <a:tc>
                  <a:txBody>
                    <a:bodyPr/>
                    <a:lstStyle/>
                    <a:p>
                      <a:pPr marL="0" indent="0" algn="just">
                        <a:lnSpc>
                          <a:spcPct val="150000"/>
                        </a:lnSpc>
                        <a:buFont typeface="Wingdings" panose="05000000000000000000" pitchFamily="2" charset="2"/>
                        <a:buNone/>
                      </a:pPr>
                      <a:r>
                        <a:rPr lang="en-GB" sz="1800" b="1" kern="100" dirty="0">
                          <a:effectLst/>
                          <a:latin typeface="Arial" panose="020B0604020202020204" pitchFamily="34" charset="0"/>
                          <a:ea typeface="Aptos" panose="020B0004020202020204" pitchFamily="34" charset="0"/>
                          <a:cs typeface="Vrinda" panose="020B0502040204020203" pitchFamily="34" charset="0"/>
                        </a:rPr>
                        <a:t>Total Startup Funding Required</a:t>
                      </a:r>
                    </a:p>
                  </a:txBody>
                  <a:tcPr marL="9525" marR="9525" marT="9525" marB="9525" anchor="ctr"/>
                </a:tc>
                <a:tc>
                  <a:txBody>
                    <a:bodyPr/>
                    <a:lstStyle/>
                    <a:p>
                      <a:pPr algn="r">
                        <a:lnSpc>
                          <a:spcPct val="150000"/>
                        </a:lnSpc>
                        <a:buNone/>
                      </a:pPr>
                      <a:r>
                        <a:rPr lang="en-GB" sz="1800" b="1" kern="100" dirty="0">
                          <a:effectLst/>
                          <a:latin typeface="Arial" panose="020B0604020202020204" pitchFamily="34" charset="0"/>
                          <a:ea typeface="Aptos" panose="020B0004020202020204" pitchFamily="34" charset="0"/>
                          <a:cs typeface="Vrinda" panose="020B0502040204020203" pitchFamily="34" charset="0"/>
                        </a:rPr>
                        <a:t>60,000</a:t>
                      </a:r>
                      <a:endParaRPr lang="en-GB" sz="1800" kern="100" dirty="0">
                        <a:effectLst/>
                        <a:latin typeface="Arial" panose="020B0604020202020204" pitchFamily="34" charset="0"/>
                        <a:ea typeface="Aptos" panose="020B0004020202020204" pitchFamily="34" charset="0"/>
                        <a:cs typeface="Vrinda" panose="020B0502040204020203" pitchFamily="34" charset="0"/>
                      </a:endParaRPr>
                    </a:p>
                  </a:txBody>
                  <a:tcPr marL="9525" marR="9525" marT="9525" marB="9525" anchor="ctr"/>
                </a:tc>
                <a:extLst>
                  <a:ext uri="{0D108BD9-81ED-4DB2-BD59-A6C34878D82A}">
                    <a16:rowId xmlns:a16="http://schemas.microsoft.com/office/drawing/2014/main" val="3106568011"/>
                  </a:ext>
                </a:extLst>
              </a:tr>
            </a:tbl>
          </a:graphicData>
        </a:graphic>
      </p:graphicFrame>
      <p:sp>
        <p:nvSpPr>
          <p:cNvPr id="3" name="Content Placeholder 4">
            <a:extLst>
              <a:ext uri="{FF2B5EF4-FFF2-40B4-BE49-F238E27FC236}">
                <a16:creationId xmlns:a16="http://schemas.microsoft.com/office/drawing/2014/main" id="{072CEF4C-A2AC-5569-26C4-329869B0EA65}"/>
              </a:ext>
            </a:extLst>
          </p:cNvPr>
          <p:cNvSpPr txBox="1">
            <a:spLocks/>
          </p:cNvSpPr>
          <p:nvPr/>
        </p:nvSpPr>
        <p:spPr>
          <a:xfrm>
            <a:off x="7149846" y="1051117"/>
            <a:ext cx="3774186" cy="625284"/>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lgn="just">
              <a:lnSpc>
                <a:spcPct val="150000"/>
              </a:lnSpc>
              <a:spcBef>
                <a:spcPts val="0"/>
              </a:spcBef>
              <a:spcAft>
                <a:spcPts val="0"/>
              </a:spcAft>
              <a:buFont typeface="Calibri" panose="020F0502020204030204" pitchFamily="34" charset="0"/>
              <a:buNone/>
            </a:pPr>
            <a:r>
              <a:rPr lang="en-GB" b="1" dirty="0">
                <a:latin typeface="Arial" panose="020B0604020202020204" pitchFamily="34" charset="0"/>
                <a:cs typeface="Arial" panose="020B0604020202020204" pitchFamily="34" charset="0"/>
              </a:rPr>
              <a:t>Funding Sources</a:t>
            </a:r>
          </a:p>
        </p:txBody>
      </p:sp>
      <p:graphicFrame>
        <p:nvGraphicFramePr>
          <p:cNvPr id="6" name="Table 5">
            <a:extLst>
              <a:ext uri="{FF2B5EF4-FFF2-40B4-BE49-F238E27FC236}">
                <a16:creationId xmlns:a16="http://schemas.microsoft.com/office/drawing/2014/main" id="{61F78622-749E-C10D-4BE9-6930CC164C40}"/>
              </a:ext>
            </a:extLst>
          </p:cNvPr>
          <p:cNvGraphicFramePr>
            <a:graphicFrameLocks noGrp="1"/>
          </p:cNvGraphicFramePr>
          <p:nvPr>
            <p:extLst>
              <p:ext uri="{D42A27DB-BD31-4B8C-83A1-F6EECF244321}">
                <p14:modId xmlns:p14="http://schemas.microsoft.com/office/powerpoint/2010/main" val="3613770013"/>
              </p:ext>
            </p:extLst>
          </p:nvPr>
        </p:nvGraphicFramePr>
        <p:xfrm>
          <a:off x="6623939" y="2260970"/>
          <a:ext cx="5035550" cy="1483360"/>
        </p:xfrm>
        <a:graphic>
          <a:graphicData uri="http://schemas.openxmlformats.org/drawingml/2006/table">
            <a:tbl>
              <a:tblPr firstRow="1" bandRow="1">
                <a:tableStyleId>{5C22544A-7EE6-4342-B048-85BDC9FD1C3A}</a:tableStyleId>
              </a:tblPr>
              <a:tblGrid>
                <a:gridCol w="3063875">
                  <a:extLst>
                    <a:ext uri="{9D8B030D-6E8A-4147-A177-3AD203B41FA5}">
                      <a16:colId xmlns:a16="http://schemas.microsoft.com/office/drawing/2014/main" val="2624045320"/>
                    </a:ext>
                  </a:extLst>
                </a:gridCol>
                <a:gridCol w="1971675">
                  <a:extLst>
                    <a:ext uri="{9D8B030D-6E8A-4147-A177-3AD203B41FA5}">
                      <a16:colId xmlns:a16="http://schemas.microsoft.com/office/drawing/2014/main" val="3276969593"/>
                    </a:ext>
                  </a:extLst>
                </a:gridCol>
              </a:tblGrid>
              <a:tr h="370840">
                <a:tc>
                  <a:txBody>
                    <a:bodyPr/>
                    <a:lstStyle/>
                    <a:p>
                      <a:pPr algn="ctr">
                        <a:lnSpc>
                          <a:spcPct val="150000"/>
                        </a:lnSpc>
                        <a:buNone/>
                      </a:pPr>
                      <a:r>
                        <a:rPr lang="en-GB" sz="1600" b="1" kern="100">
                          <a:effectLst/>
                          <a:latin typeface="Arial" panose="020B0604020202020204" pitchFamily="34" charset="0"/>
                          <a:ea typeface="Aptos" panose="020B0004020202020204" pitchFamily="34" charset="0"/>
                          <a:cs typeface="Vrinda" panose="020B0502040204020203" pitchFamily="34" charset="0"/>
                        </a:rPr>
                        <a:t>Source of Funding</a:t>
                      </a:r>
                      <a:endParaRPr lang="en-GB" sz="1600" kern="100">
                        <a:effectLst/>
                        <a:latin typeface="Arial" panose="020B0604020202020204" pitchFamily="34" charset="0"/>
                        <a:ea typeface="Aptos" panose="020B0004020202020204" pitchFamily="34" charset="0"/>
                        <a:cs typeface="Vrinda" panose="020B0502040204020203" pitchFamily="34" charset="0"/>
                      </a:endParaRPr>
                    </a:p>
                  </a:txBody>
                  <a:tcPr marL="9525" marR="9525" marT="9525" marB="9525" anchor="ctr"/>
                </a:tc>
                <a:tc>
                  <a:txBody>
                    <a:bodyPr/>
                    <a:lstStyle/>
                    <a:p>
                      <a:pPr algn="ctr">
                        <a:lnSpc>
                          <a:spcPct val="150000"/>
                        </a:lnSpc>
                        <a:buNone/>
                      </a:pPr>
                      <a:r>
                        <a:rPr lang="en-GB" sz="1600" b="1" kern="100" dirty="0">
                          <a:effectLst/>
                          <a:latin typeface="Arial" panose="020B0604020202020204" pitchFamily="34" charset="0"/>
                          <a:ea typeface="Aptos" panose="020B0004020202020204" pitchFamily="34" charset="0"/>
                          <a:cs typeface="Vrinda" panose="020B0502040204020203" pitchFamily="34" charset="0"/>
                        </a:rPr>
                        <a:t>Amount (£)</a:t>
                      </a:r>
                      <a:endParaRPr lang="en-GB" sz="1600" kern="100" dirty="0">
                        <a:effectLst/>
                        <a:latin typeface="Arial" panose="020B0604020202020204" pitchFamily="34" charset="0"/>
                        <a:ea typeface="Aptos" panose="020B0004020202020204" pitchFamily="34" charset="0"/>
                        <a:cs typeface="Vrinda" panose="020B0502040204020203" pitchFamily="34" charset="0"/>
                      </a:endParaRPr>
                    </a:p>
                  </a:txBody>
                  <a:tcPr marL="9525" marR="9525" marT="9525" marB="9525" anchor="ctr"/>
                </a:tc>
                <a:extLst>
                  <a:ext uri="{0D108BD9-81ED-4DB2-BD59-A6C34878D82A}">
                    <a16:rowId xmlns:a16="http://schemas.microsoft.com/office/drawing/2014/main" val="2750144905"/>
                  </a:ext>
                </a:extLst>
              </a:tr>
              <a:tr h="370840">
                <a:tc>
                  <a:txBody>
                    <a:bodyPr/>
                    <a:lstStyle/>
                    <a:p>
                      <a:pPr algn="just">
                        <a:lnSpc>
                          <a:spcPct val="150000"/>
                        </a:lnSpc>
                        <a:buNone/>
                      </a:pPr>
                      <a:r>
                        <a:rPr lang="en-GB" sz="1600" kern="100">
                          <a:effectLst/>
                          <a:latin typeface="Arial" panose="020B0604020202020204" pitchFamily="34" charset="0"/>
                          <a:ea typeface="Aptos" panose="020B0004020202020204" pitchFamily="34" charset="0"/>
                          <a:cs typeface="Vrinda" panose="020B0502040204020203" pitchFamily="34" charset="0"/>
                        </a:rPr>
                        <a:t>Founder Investment</a:t>
                      </a:r>
                    </a:p>
                  </a:txBody>
                  <a:tcPr marL="9525" marR="9525" marT="9525" marB="9525" anchor="ctr"/>
                </a:tc>
                <a:tc>
                  <a:txBody>
                    <a:bodyPr/>
                    <a:lstStyle/>
                    <a:p>
                      <a:pPr algn="r">
                        <a:lnSpc>
                          <a:spcPct val="150000"/>
                        </a:lnSpc>
                        <a:buNone/>
                      </a:pPr>
                      <a:r>
                        <a:rPr lang="en-GB" sz="1600" kern="100">
                          <a:effectLst/>
                          <a:latin typeface="Arial" panose="020B0604020202020204" pitchFamily="34" charset="0"/>
                          <a:ea typeface="Aptos" panose="020B0004020202020204" pitchFamily="34" charset="0"/>
                          <a:cs typeface="Vrinda" panose="020B0502040204020203" pitchFamily="34" charset="0"/>
                        </a:rPr>
                        <a:t>30,000</a:t>
                      </a:r>
                    </a:p>
                  </a:txBody>
                  <a:tcPr marL="9525" marR="9525" marT="9525" marB="9525" anchor="ctr"/>
                </a:tc>
                <a:extLst>
                  <a:ext uri="{0D108BD9-81ED-4DB2-BD59-A6C34878D82A}">
                    <a16:rowId xmlns:a16="http://schemas.microsoft.com/office/drawing/2014/main" val="92096371"/>
                  </a:ext>
                </a:extLst>
              </a:tr>
              <a:tr h="370840">
                <a:tc>
                  <a:txBody>
                    <a:bodyPr/>
                    <a:lstStyle/>
                    <a:p>
                      <a:pPr algn="just">
                        <a:lnSpc>
                          <a:spcPct val="150000"/>
                        </a:lnSpc>
                        <a:buNone/>
                      </a:pPr>
                      <a:r>
                        <a:rPr lang="en-GB" sz="1600" kern="100" dirty="0">
                          <a:effectLst/>
                          <a:latin typeface="Arial" panose="020B0604020202020204" pitchFamily="34" charset="0"/>
                          <a:ea typeface="Aptos" panose="020B0004020202020204" pitchFamily="34" charset="0"/>
                          <a:cs typeface="Vrinda" panose="020B0502040204020203" pitchFamily="34" charset="0"/>
                        </a:rPr>
                        <a:t>External Investor Equity</a:t>
                      </a:r>
                    </a:p>
                  </a:txBody>
                  <a:tcPr marL="9525" marR="9525" marT="9525" marB="9525" anchor="ctr"/>
                </a:tc>
                <a:tc>
                  <a:txBody>
                    <a:bodyPr/>
                    <a:lstStyle/>
                    <a:p>
                      <a:pPr algn="r">
                        <a:lnSpc>
                          <a:spcPct val="150000"/>
                        </a:lnSpc>
                        <a:buNone/>
                      </a:pPr>
                      <a:r>
                        <a:rPr lang="en-GB" sz="1600" kern="100" dirty="0">
                          <a:effectLst/>
                          <a:latin typeface="Arial" panose="020B0604020202020204" pitchFamily="34" charset="0"/>
                          <a:ea typeface="Aptos" panose="020B0004020202020204" pitchFamily="34" charset="0"/>
                          <a:cs typeface="Vrinda" panose="020B0502040204020203" pitchFamily="34" charset="0"/>
                        </a:rPr>
                        <a:t>30,000</a:t>
                      </a:r>
                    </a:p>
                  </a:txBody>
                  <a:tcPr marL="9525" marR="9525" marT="9525" marB="9525" anchor="ctr"/>
                </a:tc>
                <a:extLst>
                  <a:ext uri="{0D108BD9-81ED-4DB2-BD59-A6C34878D82A}">
                    <a16:rowId xmlns:a16="http://schemas.microsoft.com/office/drawing/2014/main" val="127948553"/>
                  </a:ext>
                </a:extLst>
              </a:tr>
              <a:tr h="370840">
                <a:tc>
                  <a:txBody>
                    <a:bodyPr/>
                    <a:lstStyle/>
                    <a:p>
                      <a:pPr algn="just">
                        <a:lnSpc>
                          <a:spcPct val="150000"/>
                        </a:lnSpc>
                        <a:buNone/>
                      </a:pPr>
                      <a:r>
                        <a:rPr lang="en-GB" sz="1600" b="1" kern="100" dirty="0">
                          <a:effectLst/>
                          <a:latin typeface="Arial" panose="020B0604020202020204" pitchFamily="34" charset="0"/>
                          <a:ea typeface="Aptos" panose="020B0004020202020204" pitchFamily="34" charset="0"/>
                          <a:cs typeface="Vrinda" panose="020B0502040204020203" pitchFamily="34" charset="0"/>
                        </a:rPr>
                        <a:t>Total</a:t>
                      </a:r>
                    </a:p>
                  </a:txBody>
                  <a:tcPr marL="9525" marR="9525" marT="9525" marB="9525" anchor="ctr"/>
                </a:tc>
                <a:tc>
                  <a:txBody>
                    <a:bodyPr/>
                    <a:lstStyle/>
                    <a:p>
                      <a:pPr algn="r">
                        <a:lnSpc>
                          <a:spcPct val="150000"/>
                        </a:lnSpc>
                        <a:buNone/>
                      </a:pPr>
                      <a:r>
                        <a:rPr lang="en-GB" sz="1600" b="1" kern="100" dirty="0">
                          <a:effectLst/>
                          <a:latin typeface="Arial" panose="020B0604020202020204" pitchFamily="34" charset="0"/>
                          <a:ea typeface="Aptos" panose="020B0004020202020204" pitchFamily="34" charset="0"/>
                          <a:cs typeface="Vrinda" panose="020B0502040204020203" pitchFamily="34" charset="0"/>
                        </a:rPr>
                        <a:t>60,000</a:t>
                      </a:r>
                    </a:p>
                  </a:txBody>
                  <a:tcPr marL="9525" marR="9525" marT="9525" marB="9525" anchor="ctr"/>
                </a:tc>
                <a:extLst>
                  <a:ext uri="{0D108BD9-81ED-4DB2-BD59-A6C34878D82A}">
                    <a16:rowId xmlns:a16="http://schemas.microsoft.com/office/drawing/2014/main" val="1204937793"/>
                  </a:ext>
                </a:extLst>
              </a:tr>
            </a:tbl>
          </a:graphicData>
        </a:graphic>
      </p:graphicFrame>
    </p:spTree>
    <p:extLst>
      <p:ext uri="{BB962C8B-B14F-4D97-AF65-F5344CB8AC3E}">
        <p14:creationId xmlns:p14="http://schemas.microsoft.com/office/powerpoint/2010/main" val="1171995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152F37-C8B6-30FE-7A75-41A2C5424643}"/>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715E34B-03D1-BDA3-945A-78BE3394F416}"/>
              </a:ext>
            </a:extLst>
          </p:cNvPr>
          <p:cNvSpPr>
            <a:spLocks noGrp="1"/>
          </p:cNvSpPr>
          <p:nvPr>
            <p:ph idx="4294967295"/>
          </p:nvPr>
        </p:nvSpPr>
        <p:spPr>
          <a:xfrm>
            <a:off x="1785366" y="1203516"/>
            <a:ext cx="8903208" cy="4298505"/>
          </a:xfrm>
        </p:spPr>
        <p:txBody>
          <a:bodyPr>
            <a:normAutofit/>
          </a:bodyPr>
          <a:lstStyle/>
          <a:p>
            <a:pPr algn="just">
              <a:lnSpc>
                <a:spcPct val="150000"/>
              </a:lnSpc>
              <a:spcBef>
                <a:spcPts val="0"/>
              </a:spcBef>
              <a:spcAft>
                <a:spcPts val="0"/>
              </a:spcAft>
              <a:buFont typeface="Wingdings" panose="05000000000000000000" pitchFamily="2" charset="2"/>
              <a:buChar char="v"/>
            </a:pPr>
            <a:r>
              <a:rPr lang="en-GB" sz="2400" dirty="0">
                <a:latin typeface="Arial" panose="020B0604020202020204" pitchFamily="34" charset="0"/>
                <a:cs typeface="Arial" panose="020B0604020202020204" pitchFamily="34" charset="0"/>
              </a:rPr>
              <a:t>Increased interest in experiential dessert cafe ideas.</a:t>
            </a:r>
          </a:p>
          <a:p>
            <a:pPr algn="just">
              <a:lnSpc>
                <a:spcPct val="150000"/>
              </a:lnSpc>
              <a:spcBef>
                <a:spcPts val="0"/>
              </a:spcBef>
              <a:spcAft>
                <a:spcPts val="0"/>
              </a:spcAft>
              <a:buFont typeface="Wingdings" panose="05000000000000000000" pitchFamily="2" charset="2"/>
              <a:buChar char="v"/>
            </a:pPr>
            <a:r>
              <a:rPr lang="en-GB" sz="2400" dirty="0">
                <a:latin typeface="Arial" panose="020B0604020202020204" pitchFamily="34" charset="0"/>
                <a:cs typeface="Arial" panose="020B0604020202020204" pitchFamily="34" charset="0"/>
              </a:rPr>
              <a:t>High differentiation using quality and presentation.</a:t>
            </a:r>
          </a:p>
          <a:p>
            <a:pPr algn="just">
              <a:lnSpc>
                <a:spcPct val="150000"/>
              </a:lnSpc>
              <a:spcBef>
                <a:spcPts val="0"/>
              </a:spcBef>
              <a:spcAft>
                <a:spcPts val="0"/>
              </a:spcAft>
              <a:buFont typeface="Wingdings" panose="05000000000000000000" pitchFamily="2" charset="2"/>
              <a:buChar char="v"/>
            </a:pPr>
            <a:r>
              <a:rPr lang="en-GB" sz="2400" dirty="0">
                <a:latin typeface="Arial" panose="020B0604020202020204" pitchFamily="34" charset="0"/>
                <a:cs typeface="Arial" panose="020B0604020202020204" pitchFamily="34" charset="0"/>
              </a:rPr>
              <a:t>Strategic marketing enhances brand awareness.</a:t>
            </a:r>
          </a:p>
          <a:p>
            <a:pPr algn="just">
              <a:lnSpc>
                <a:spcPct val="150000"/>
              </a:lnSpc>
              <a:spcBef>
                <a:spcPts val="0"/>
              </a:spcBef>
              <a:spcAft>
                <a:spcPts val="0"/>
              </a:spcAft>
              <a:buFont typeface="Wingdings" panose="05000000000000000000" pitchFamily="2" charset="2"/>
              <a:buChar char="v"/>
            </a:pPr>
            <a:r>
              <a:rPr lang="en-GB" sz="2400" dirty="0">
                <a:latin typeface="Arial" panose="020B0604020202020204" pitchFamily="34" charset="0"/>
                <a:cs typeface="Arial" panose="020B0604020202020204" pitchFamily="34" charset="0"/>
              </a:rPr>
              <a:t>Birmingham location offers good customer footfall.</a:t>
            </a:r>
          </a:p>
          <a:p>
            <a:pPr algn="just">
              <a:lnSpc>
                <a:spcPct val="150000"/>
              </a:lnSpc>
              <a:spcBef>
                <a:spcPts val="0"/>
              </a:spcBef>
              <a:spcAft>
                <a:spcPts val="0"/>
              </a:spcAft>
              <a:buFont typeface="Wingdings" panose="05000000000000000000" pitchFamily="2" charset="2"/>
              <a:buChar char="v"/>
            </a:pPr>
            <a:r>
              <a:rPr lang="en-GB" sz="2400" dirty="0">
                <a:latin typeface="Arial" panose="020B0604020202020204" pitchFamily="34" charset="0"/>
                <a:cs typeface="Arial" panose="020B0604020202020204" pitchFamily="34" charset="0"/>
              </a:rPr>
              <a:t>Practical budgeting fosters a viable business development.</a:t>
            </a:r>
          </a:p>
          <a:p>
            <a:pPr algn="just">
              <a:lnSpc>
                <a:spcPct val="150000"/>
              </a:lnSpc>
              <a:spcBef>
                <a:spcPts val="0"/>
              </a:spcBef>
              <a:spcAft>
                <a:spcPts val="0"/>
              </a:spcAft>
              <a:buFont typeface="Wingdings" panose="05000000000000000000" pitchFamily="2" charset="2"/>
              <a:buChar char="v"/>
            </a:pPr>
            <a:r>
              <a:rPr lang="en-GB" sz="2400" dirty="0">
                <a:latin typeface="Arial" panose="020B0604020202020204" pitchFamily="34" charset="0"/>
                <a:cs typeface="Arial" panose="020B0604020202020204" pitchFamily="34" charset="0"/>
              </a:rPr>
              <a:t>Break-even projected in fifteen months.</a:t>
            </a:r>
          </a:p>
          <a:p>
            <a:pPr algn="just">
              <a:lnSpc>
                <a:spcPct val="150000"/>
              </a:lnSpc>
              <a:spcBef>
                <a:spcPts val="0"/>
              </a:spcBef>
              <a:spcAft>
                <a:spcPts val="0"/>
              </a:spcAft>
              <a:buFont typeface="Wingdings" panose="05000000000000000000" pitchFamily="2" charset="2"/>
              <a:buChar char="v"/>
            </a:pPr>
            <a:r>
              <a:rPr lang="en-GB" sz="2400" dirty="0">
                <a:latin typeface="Arial" panose="020B0604020202020204" pitchFamily="34" charset="0"/>
                <a:cs typeface="Arial" panose="020B0604020202020204" pitchFamily="34" charset="0"/>
              </a:rPr>
              <a:t>Long-term profit growth and growth opportunity.</a:t>
            </a:r>
          </a:p>
        </p:txBody>
      </p:sp>
      <p:sp>
        <p:nvSpPr>
          <p:cNvPr id="4" name="Title 3">
            <a:extLst>
              <a:ext uri="{FF2B5EF4-FFF2-40B4-BE49-F238E27FC236}">
                <a16:creationId xmlns:a16="http://schemas.microsoft.com/office/drawing/2014/main" id="{E9C0F8EB-6886-AA54-AABA-D311221C3925}"/>
              </a:ext>
            </a:extLst>
          </p:cNvPr>
          <p:cNvSpPr>
            <a:spLocks noGrp="1"/>
          </p:cNvSpPr>
          <p:nvPr>
            <p:ph type="title" idx="4294967295"/>
          </p:nvPr>
        </p:nvSpPr>
        <p:spPr>
          <a:xfrm>
            <a:off x="1066800" y="125413"/>
            <a:ext cx="10058400" cy="863599"/>
          </a:xfrm>
        </p:spPr>
        <p:txBody>
          <a:bodyPr anchor="ctr">
            <a:normAutofit/>
          </a:bodyPr>
          <a:lstStyle/>
          <a:p>
            <a:pPr algn="ctr"/>
            <a:r>
              <a:rPr lang="en-GB" sz="4000" b="1" dirty="0">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3946472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FCE8DD-5EBA-4F13-F79C-265D1D9F8B2E}"/>
            </a:ext>
          </a:extLst>
        </p:cNvPr>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40930FE-9AF1-3422-EC0D-34AB90B7770B}"/>
              </a:ext>
            </a:extLst>
          </p:cNvPr>
          <p:cNvSpPr>
            <a:spLocks noGrp="1"/>
          </p:cNvSpPr>
          <p:nvPr>
            <p:ph idx="4294967295"/>
          </p:nvPr>
        </p:nvSpPr>
        <p:spPr>
          <a:xfrm>
            <a:off x="190500" y="1582833"/>
            <a:ext cx="11810999" cy="4075017"/>
          </a:xfrm>
        </p:spPr>
        <p:txBody>
          <a:bodyPr>
            <a:noAutofit/>
          </a:bodyPr>
          <a:lstStyle/>
          <a:p>
            <a:pPr marL="216000" indent="-216000"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Barringer, B.R. and Ireland, R.D. (2019) Entrepreneurship: Successfully launching new ventures. 6th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Harlow: Pearson Education.</a:t>
            </a:r>
          </a:p>
          <a:p>
            <a:pPr marL="216000" indent="-216000"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Burns, P. (2016) Entrepreneurship and small business: Start-up, growth and maturity. 4th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London: Palgrave Macmillan.</a:t>
            </a:r>
          </a:p>
          <a:p>
            <a:pPr marL="216000" indent="-216000" algn="just">
              <a:lnSpc>
                <a:spcPct val="150000"/>
              </a:lnSpc>
              <a:spcBef>
                <a:spcPts val="0"/>
              </a:spcBef>
              <a:spcAft>
                <a:spcPts val="0"/>
              </a:spcAft>
              <a:buFont typeface="Wingdings" panose="05000000000000000000" pitchFamily="2" charset="2"/>
              <a:buChar char="v"/>
            </a:pPr>
            <a:r>
              <a:rPr lang="en-GB" dirty="0">
                <a:latin typeface="Arial" panose="020B0604020202020204" pitchFamily="34" charset="0"/>
                <a:cs typeface="Arial" panose="020B0604020202020204" pitchFamily="34" charset="0"/>
              </a:rPr>
              <a:t>Scarborough, N.M. and Cornwall, J.R. (2018) Essentials of entrepreneurship and small business management. 9th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Harlow: Pearson Education.</a:t>
            </a:r>
          </a:p>
        </p:txBody>
      </p:sp>
      <p:sp>
        <p:nvSpPr>
          <p:cNvPr id="4" name="Title 3">
            <a:extLst>
              <a:ext uri="{FF2B5EF4-FFF2-40B4-BE49-F238E27FC236}">
                <a16:creationId xmlns:a16="http://schemas.microsoft.com/office/drawing/2014/main" id="{0BCD41B0-61A0-1B3C-9F26-237822CCE92D}"/>
              </a:ext>
            </a:extLst>
          </p:cNvPr>
          <p:cNvSpPr>
            <a:spLocks noGrp="1"/>
          </p:cNvSpPr>
          <p:nvPr>
            <p:ph type="title" idx="4294967295"/>
          </p:nvPr>
        </p:nvSpPr>
        <p:spPr>
          <a:xfrm>
            <a:off x="1866898" y="563563"/>
            <a:ext cx="8458201" cy="863599"/>
          </a:xfrm>
        </p:spPr>
        <p:txBody>
          <a:bodyPr anchor="ctr">
            <a:normAutofit/>
          </a:bodyPr>
          <a:lstStyle/>
          <a:p>
            <a:pPr algn="ctr"/>
            <a:r>
              <a:rPr lang="en-GB" sz="4000" b="1"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3950913146"/>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Retrospect</Template>
  <TotalTime>61</TotalTime>
  <Words>1250</Words>
  <Application>Microsoft Office PowerPoint</Application>
  <PresentationFormat>Widescreen</PresentationFormat>
  <Paragraphs>92</Paragraphs>
  <Slides>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Aptos</vt:lpstr>
      <vt:lpstr>Arial</vt:lpstr>
      <vt:lpstr>Calibri</vt:lpstr>
      <vt:lpstr>Calibri Light</vt:lpstr>
      <vt:lpstr>Wingdings</vt:lpstr>
      <vt:lpstr>Retrospect</vt:lpstr>
      <vt:lpstr>Sweet Treats Ltd Business Plan Presentation</vt:lpstr>
      <vt:lpstr>Overview of the Business Idea (Sweet Treats Ltd )</vt:lpstr>
      <vt:lpstr>Three Important Key External Factors (PESTEL Analysis)</vt:lpstr>
      <vt:lpstr>Marketing Strategies</vt:lpstr>
      <vt:lpstr>Funding Requirements and Allocation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5</cp:revision>
  <dcterms:created xsi:type="dcterms:W3CDTF">2026-03-14T03:58:56Z</dcterms:created>
  <dcterms:modified xsi:type="dcterms:W3CDTF">2026-03-14T05:21:52Z</dcterms:modified>
</cp:coreProperties>
</file>