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55" r:id="rId3"/>
    <p:sldId id="456" r:id="rId4"/>
    <p:sldId id="442" r:id="rId5"/>
    <p:sldId id="458" r:id="rId6"/>
    <p:sldId id="457" r:id="rId7"/>
    <p:sldId id="460" r:id="rId8"/>
    <p:sldId id="452" r:id="rId9"/>
    <p:sldId id="459" r:id="rId10"/>
    <p:sldId id="454" r:id="rId11"/>
    <p:sldId id="45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80" d="100"/>
          <a:sy n="80" d="100"/>
        </p:scale>
        <p:origin x="808"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17/12/2025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17/12/2025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17/12/2025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17/12/2025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17/12/2025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17/12/2025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17/12/2025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17/12/2025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17/12/2025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17/12/2025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17/12/2025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17/12/2025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hyperlink" Target="https://www.who.int/news-room/fact-sheets/detail/diabetes" TargetMode="External"/><Relationship Id="rId3" Type="http://schemas.openxmlformats.org/officeDocument/2006/relationships/hyperlink" Target="https://pmc.ncbi.nlm.nih.gov/articles/PMC7503727/" TargetMode="External"/><Relationship Id="rId7" Type="http://schemas.openxmlformats.org/officeDocument/2006/relationships/hyperlink" Target="https://openstax.org/details/books/anatomy-and-physiology" TargetMode="External"/><Relationship Id="rId2" Type="http://schemas.openxmlformats.org/officeDocument/2006/relationships/hyperlink" Target="https://www.diabetes.org.uk/about-diabetes/type-2-diabetes" TargetMode="External"/><Relationship Id="rId1" Type="http://schemas.openxmlformats.org/officeDocument/2006/relationships/slideLayout" Target="../slideLayouts/slideLayout2.xml"/><Relationship Id="rId6" Type="http://schemas.openxmlformats.org/officeDocument/2006/relationships/hyperlink" Target="https://www.nice.org.uk/guidance/ng28" TargetMode="External"/><Relationship Id="rId5" Type="http://schemas.openxmlformats.org/officeDocument/2006/relationships/hyperlink" Target="https://www.england.nhs.uk/blog/millions-of-people-have-diabetes-but-how-much-do-you-know-about-it/" TargetMode="External"/><Relationship Id="rId4" Type="http://schemas.openxmlformats.org/officeDocument/2006/relationships/hyperlink" Target="https://www.nhs.uk/conditions/type-2-diabe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for a fictional patient with Type 2 Diabetes</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2417492</a:t>
            </a:r>
          </a:p>
          <a:p>
            <a:pPr algn="l" eaLnBrk="1" hangingPunct="1"/>
            <a:r>
              <a:rPr lang="en-GB" altLang="en-US" sz="2800" b="1" dirty="0">
                <a:solidFill>
                  <a:schemeClr val="bg1"/>
                </a:solidFill>
              </a:rPr>
              <a:t>Student name: Daria Vozdrahanova</a:t>
            </a:r>
          </a:p>
          <a:p>
            <a:pPr algn="l" eaLnBrk="1" hangingPunct="1"/>
            <a:r>
              <a:rPr lang="en-GB" altLang="en-US" sz="2800" b="1" dirty="0">
                <a:solidFill>
                  <a:schemeClr val="bg1"/>
                </a:solidFill>
              </a:rPr>
              <a:t>Lecturer Name: </a:t>
            </a:r>
            <a:r>
              <a:rPr lang="en-GB" altLang="en-US" sz="2800" b="1" dirty="0" err="1">
                <a:solidFill>
                  <a:schemeClr val="bg1"/>
                </a:solidFill>
              </a:rPr>
              <a:t>Shaila</a:t>
            </a:r>
            <a:r>
              <a:rPr lang="en-GB" altLang="en-US" sz="2800" b="1" dirty="0">
                <a:solidFill>
                  <a:schemeClr val="bg1"/>
                </a:solidFill>
              </a:rPr>
              <a:t> Hussain </a:t>
            </a:r>
            <a:endParaRPr lang="ru-RU"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5" name="Звук 4">
            <a:hlinkClick r:id="" action="ppaction://media"/>
            <a:extLst>
              <a:ext uri="{FF2B5EF4-FFF2-40B4-BE49-F238E27FC236}">
                <a16:creationId xmlns:a16="http://schemas.microsoft.com/office/drawing/2014/main" id="{547BA83A-9791-428A-8D01-D3BD41FC9F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0110"/>
    </mc:Choice>
    <mc:Fallback>
      <p:transition spd="slow" advTm="40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r>
              <a:rPr lang="en-GB" sz="2000" dirty="0">
                <a:solidFill>
                  <a:srgbClr val="0070C0"/>
                </a:solidFill>
              </a:rPr>
              <a:t>Fictional patient: 58-year-old woman</a:t>
            </a:r>
          </a:p>
          <a:p>
            <a:r>
              <a:rPr lang="en-GB" sz="2000" dirty="0">
                <a:solidFill>
                  <a:srgbClr val="0070C0"/>
                </a:solidFill>
              </a:rPr>
              <a:t>Diagnosed with Type 2 Diabetes</a:t>
            </a:r>
          </a:p>
          <a:p>
            <a:r>
              <a:rPr lang="en-GB" sz="2000" dirty="0">
                <a:solidFill>
                  <a:srgbClr val="0070C0"/>
                </a:solidFill>
              </a:rPr>
              <a:t>Long-term metabolic condition</a:t>
            </a:r>
          </a:p>
          <a:p>
            <a:r>
              <a:rPr lang="en-GB" sz="2000" dirty="0">
                <a:solidFill>
                  <a:srgbClr val="0070C0"/>
                </a:solidFill>
              </a:rPr>
              <a:t>Affects blood glucose regulation</a:t>
            </a:r>
          </a:p>
          <a:p>
            <a:r>
              <a:rPr lang="en-GB" sz="2000" dirty="0">
                <a:solidFill>
                  <a:srgbClr val="0070C0"/>
                </a:solidFill>
              </a:rPr>
              <a:t>Linked to lifestyle and endocrine system</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10" name="Звук 9">
            <a:hlinkClick r:id="" action="ppaction://media"/>
            <a:extLst>
              <a:ext uri="{FF2B5EF4-FFF2-40B4-BE49-F238E27FC236}">
                <a16:creationId xmlns:a16="http://schemas.microsoft.com/office/drawing/2014/main" id="{00718996-D765-41E0-AC39-999C9756209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55595"/>
    </mc:Choice>
    <mc:Fallback>
      <p:transition spd="slow" advTm="55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lstStyle/>
          <a:p>
            <a:r>
              <a:rPr lang="en-GB" sz="2000" dirty="0">
                <a:solidFill>
                  <a:srgbClr val="0070C0"/>
                </a:solidFill>
              </a:rPr>
              <a:t>58-year-old female</a:t>
            </a:r>
          </a:p>
          <a:p>
            <a:r>
              <a:rPr lang="en-GB" sz="2000" dirty="0">
                <a:solidFill>
                  <a:srgbClr val="0070C0"/>
                </a:solidFill>
              </a:rPr>
              <a:t>Diagnosed with Type 2 Diabetes</a:t>
            </a:r>
          </a:p>
          <a:p>
            <a:r>
              <a:rPr lang="en-GB" sz="2000" dirty="0">
                <a:solidFill>
                  <a:srgbClr val="0070C0"/>
                </a:solidFill>
              </a:rPr>
              <a:t>Overweight (BMI above healthy range)</a:t>
            </a:r>
            <a:endParaRPr lang="ru-RU" sz="2000" dirty="0">
              <a:solidFill>
                <a:srgbClr val="0070C0"/>
              </a:solidFill>
            </a:endParaRPr>
          </a:p>
          <a:p>
            <a:r>
              <a:rPr lang="en-GB" sz="2000" dirty="0">
                <a:solidFill>
                  <a:srgbClr val="0070C0"/>
                </a:solidFill>
              </a:rPr>
              <a:t>Non-smoker / Low physical activity</a:t>
            </a:r>
          </a:p>
          <a:p>
            <a:r>
              <a:rPr lang="en-GB" sz="2000" dirty="0">
                <a:solidFill>
                  <a:srgbClr val="0070C0"/>
                </a:solidFill>
              </a:rPr>
              <a:t>Blood pressure slightly elevated</a:t>
            </a:r>
          </a:p>
          <a:p>
            <a:r>
              <a:rPr lang="en-GB" sz="2000" dirty="0">
                <a:solidFill>
                  <a:srgbClr val="0070C0"/>
                </a:solidFill>
              </a:rPr>
              <a:t>Raised blood glucose levels</a:t>
            </a:r>
            <a:endParaRPr lang="ru-RU" sz="2000" dirty="0">
              <a:solidFill>
                <a:srgbClr val="0070C0"/>
              </a:solidFill>
            </a:endParaRPr>
          </a:p>
          <a:p>
            <a:endParaRPr lang="ru-RU" sz="2000" dirty="0">
              <a:solidFill>
                <a:srgbClr val="0070C0"/>
              </a:solidFill>
            </a:endParaRPr>
          </a:p>
          <a:p>
            <a:pPr marL="0" indent="0">
              <a:buNone/>
            </a:pPr>
            <a:r>
              <a:rPr lang="en-GB" sz="2000" dirty="0">
                <a:solidFill>
                  <a:srgbClr val="0070C0"/>
                </a:solidFill>
              </a:rPr>
              <a:t>She is currently prescribed Metformin to support blood sugar control. These factors suggest that lifestyle plays an important role in her condition (NHS, 2024; NICE, 2023)</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11" name="Звук 10">
            <a:hlinkClick r:id="" action="ppaction://media"/>
            <a:extLst>
              <a:ext uri="{FF2B5EF4-FFF2-40B4-BE49-F238E27FC236}">
                <a16:creationId xmlns:a16="http://schemas.microsoft.com/office/drawing/2014/main" id="{DC5161EF-9C4D-41A2-BF76-2492966721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53588"/>
    </mc:Choice>
    <mc:Fallback>
      <p:transition spd="slow" advTm="53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p:txBody>
          <a:bodyPr/>
          <a:lstStyle/>
          <a:p>
            <a:pPr marL="0" indent="0">
              <a:buNone/>
            </a:pPr>
            <a:r>
              <a:rPr lang="en-GB" sz="2400" dirty="0">
                <a:solidFill>
                  <a:srgbClr val="0070C0"/>
                </a:solidFill>
              </a:rPr>
              <a:t>Type 2 diabetes affects the endocrine system, particularly the pancreas, which produces the hormone insulin. Insulin helps glucose move from the bloodstream into body cells to be used for energy. In Type 2 diabetes, the body becomes resistant to insulin, and glucose remains in the blood instead of entering the cells (NHS, 2024; Diabetes UK, 2024).</a:t>
            </a:r>
          </a:p>
        </p:txBody>
      </p:sp>
      <p:pic>
        <p:nvPicPr>
          <p:cNvPr id="6" name="Звук 5">
            <a:hlinkClick r:id="" action="ppaction://media"/>
            <a:extLst>
              <a:ext uri="{FF2B5EF4-FFF2-40B4-BE49-F238E27FC236}">
                <a16:creationId xmlns:a16="http://schemas.microsoft.com/office/drawing/2014/main" id="{E534534E-4DFC-45F7-BCD1-9725B9755D6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54553"/>
    </mc:Choice>
    <mc:Fallback>
      <p:transition spd="slow" advTm="54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a:lstStyle/>
          <a:p>
            <a:pPr marL="0" indent="0">
              <a:buNone/>
            </a:pPr>
            <a:r>
              <a:rPr lang="en-GB" sz="2400" dirty="0">
                <a:solidFill>
                  <a:srgbClr val="0070C0"/>
                </a:solidFill>
              </a:rPr>
              <a:t>The patient has a low level of physical activity and is overweight, which contributes to insulin resistance.</a:t>
            </a:r>
            <a:endParaRPr lang="ru-RU" sz="2400" dirty="0">
              <a:solidFill>
                <a:srgbClr val="0070C0"/>
              </a:solidFill>
            </a:endParaRPr>
          </a:p>
          <a:p>
            <a:pPr marL="0" indent="0">
              <a:buNone/>
            </a:pPr>
            <a:r>
              <a:rPr lang="en-GB" sz="2400" dirty="0">
                <a:solidFill>
                  <a:srgbClr val="0070C0"/>
                </a:solidFill>
              </a:rPr>
              <a:t>Although she is a non-smoker, her current lifestyle increases the risk of poor blood glucose control.</a:t>
            </a:r>
            <a:endParaRPr lang="ru-RU" sz="2400" dirty="0">
              <a:solidFill>
                <a:srgbClr val="0070C0"/>
              </a:solidFill>
            </a:endParaRPr>
          </a:p>
          <a:p>
            <a:pPr marL="0" indent="0">
              <a:buNone/>
            </a:pPr>
            <a:r>
              <a:rPr lang="en-GB" sz="2400" dirty="0">
                <a:solidFill>
                  <a:srgbClr val="0070C0"/>
                </a:solidFill>
              </a:rPr>
              <a:t>Diet and physical inactivity are key factors influencing her Type 2 diabetes (NICE, 2023; NHS, 2024).</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7" name="Звук 6">
            <a:hlinkClick r:id="" action="ppaction://media"/>
            <a:extLst>
              <a:ext uri="{FF2B5EF4-FFF2-40B4-BE49-F238E27FC236}">
                <a16:creationId xmlns:a16="http://schemas.microsoft.com/office/drawing/2014/main" id="{BA8B07F9-222D-48FA-B086-B7557B1444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52569"/>
    </mc:Choice>
    <mc:Fallback>
      <p:transition spd="slow" advTm="52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pPr marL="0" indent="0">
              <a:buNone/>
            </a:pPr>
            <a:r>
              <a:rPr lang="en-GB" sz="2000" dirty="0">
                <a:solidFill>
                  <a:srgbClr val="0070C0"/>
                </a:solidFill>
              </a:rPr>
              <a:t>The patient’s daily routine includes limited physical activity and irregular exercise.</a:t>
            </a:r>
            <a:endParaRPr lang="ru-RU" sz="2000" dirty="0">
              <a:solidFill>
                <a:srgbClr val="0070C0"/>
              </a:solidFill>
            </a:endParaRPr>
          </a:p>
          <a:p>
            <a:pPr marL="0" indent="0">
              <a:buNone/>
            </a:pPr>
            <a:r>
              <a:rPr lang="en-GB" sz="2000" dirty="0">
                <a:solidFill>
                  <a:srgbClr val="0070C0"/>
                </a:solidFill>
              </a:rPr>
              <a:t>Her diet is not consistently balanced, which may contribute to raised blood glucose levels.</a:t>
            </a:r>
            <a:endParaRPr lang="ru-RU" sz="2000" dirty="0">
              <a:solidFill>
                <a:srgbClr val="0070C0"/>
              </a:solidFill>
            </a:endParaRPr>
          </a:p>
          <a:p>
            <a:pPr marL="0" indent="0">
              <a:buNone/>
            </a:pPr>
            <a:r>
              <a:rPr lang="en-GB" sz="2000" dirty="0">
                <a:solidFill>
                  <a:srgbClr val="0070C0"/>
                </a:solidFill>
              </a:rPr>
              <a:t>Sleep patterns and daily habits may also affect her ability to manage her condition effectively (NHS, 2024; Diabetes UK, 2024).</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9" name="Звук 8">
            <a:hlinkClick r:id="" action="ppaction://media"/>
            <a:extLst>
              <a:ext uri="{FF2B5EF4-FFF2-40B4-BE49-F238E27FC236}">
                <a16:creationId xmlns:a16="http://schemas.microsoft.com/office/drawing/2014/main" id="{1022643A-DC9E-4F9E-B2C1-E9E6E9C694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54585"/>
    </mc:Choice>
    <mc:Fallback>
      <p:transition spd="slow" advTm="545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lstStyle/>
          <a:p>
            <a:pPr marL="0" indent="0">
              <a:buNone/>
            </a:pPr>
            <a:r>
              <a:rPr lang="en-GB" sz="2400" dirty="0">
                <a:solidFill>
                  <a:srgbClr val="0070C0"/>
                </a:solidFill>
              </a:rPr>
              <a:t>Effective communication is essential to support the patient in managing Type 2 diabetes. Care should be person-centred, respectful, and culturally sensitive.</a:t>
            </a:r>
            <a:endParaRPr lang="ru-RU" sz="2400" dirty="0">
              <a:solidFill>
                <a:srgbClr val="0070C0"/>
              </a:solidFill>
            </a:endParaRPr>
          </a:p>
          <a:p>
            <a:pPr marL="0" indent="0">
              <a:buNone/>
            </a:pPr>
            <a:endParaRPr lang="ru-RU" sz="2400" dirty="0">
              <a:solidFill>
                <a:srgbClr val="0070C0"/>
              </a:solidFill>
            </a:endParaRPr>
          </a:p>
          <a:p>
            <a:pPr marL="0" indent="0">
              <a:buNone/>
            </a:pPr>
            <a:r>
              <a:rPr lang="en-GB" sz="2400" dirty="0">
                <a:solidFill>
                  <a:srgbClr val="0070C0"/>
                </a:solidFill>
              </a:rPr>
              <a:t>Ethical principles such as confidentiality, informed consent, and patient autonomy must be maintained during all aspects of care (NHS, 2023; NICE, 2023).</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Звук 5">
            <a:hlinkClick r:id="" action="ppaction://media"/>
            <a:extLst>
              <a:ext uri="{FF2B5EF4-FFF2-40B4-BE49-F238E27FC236}">
                <a16:creationId xmlns:a16="http://schemas.microsoft.com/office/drawing/2014/main" id="{32039100-9A0C-447E-85DA-E170B2A4694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56139"/>
    </mc:Choice>
    <mc:Fallback>
      <p:transition spd="slow" advTm="56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lstStyle/>
          <a:p>
            <a:pPr marL="0" indent="0">
              <a:buNone/>
            </a:pPr>
            <a:r>
              <a:rPr lang="en-GB" sz="2400" dirty="0">
                <a:solidFill>
                  <a:srgbClr val="0070C0"/>
                </a:solidFill>
              </a:rPr>
              <a:t>The main risk factors for this patient include overweight, low physical activity, and older age. These factors increase insulin resistance and the risk of poor blood glucose control. If not addressed, they may lead to long-term complications associated with Type 2 diabetes (NHS, 2024; Diabetes UK, 2024).</a:t>
            </a:r>
          </a:p>
        </p:txBody>
      </p:sp>
      <p:pic>
        <p:nvPicPr>
          <p:cNvPr id="6" name="Звук 5">
            <a:hlinkClick r:id="" action="ppaction://media"/>
            <a:extLst>
              <a:ext uri="{FF2B5EF4-FFF2-40B4-BE49-F238E27FC236}">
                <a16:creationId xmlns:a16="http://schemas.microsoft.com/office/drawing/2014/main" id="{5E584B9F-132B-4BF0-8863-4311DB7ADA1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56691"/>
    </mc:Choice>
    <mc:Fallback>
      <p:transition spd="slow" advTm="56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p:txBody>
          <a:bodyPr/>
          <a:lstStyle/>
          <a:p>
            <a:r>
              <a:rPr lang="en-GB" sz="2000" dirty="0">
                <a:solidFill>
                  <a:srgbClr val="0070C0"/>
                </a:solidFill>
              </a:rPr>
              <a:t>Follow a balanced, low-sugar and high-fibre diet</a:t>
            </a:r>
          </a:p>
          <a:p>
            <a:r>
              <a:rPr lang="en-GB" sz="2000" dirty="0">
                <a:solidFill>
                  <a:srgbClr val="0070C0"/>
                </a:solidFill>
              </a:rPr>
              <a:t>Increase physical activity (e.g. walking 30 minutes daily)</a:t>
            </a:r>
          </a:p>
          <a:p>
            <a:r>
              <a:rPr lang="en-GB" sz="2000" dirty="0">
                <a:solidFill>
                  <a:srgbClr val="0070C0"/>
                </a:solidFill>
              </a:rPr>
              <a:t>Regular blood glucose monitoring</a:t>
            </a:r>
          </a:p>
          <a:p>
            <a:r>
              <a:rPr lang="en-GB" sz="2000" dirty="0">
                <a:solidFill>
                  <a:srgbClr val="0070C0"/>
                </a:solidFill>
              </a:rPr>
              <a:t>Weight management support</a:t>
            </a:r>
          </a:p>
          <a:p>
            <a:r>
              <a:rPr lang="en-GB" sz="2000" dirty="0">
                <a:solidFill>
                  <a:srgbClr val="0070C0"/>
                </a:solidFill>
              </a:rPr>
              <a:t>Medication adherence (Metformin as prescribed)</a:t>
            </a:r>
          </a:p>
          <a:p>
            <a:r>
              <a:rPr lang="en-GB" sz="2000" dirty="0">
                <a:solidFill>
                  <a:srgbClr val="0070C0"/>
                </a:solidFill>
              </a:rPr>
              <a:t>Ongoing support from healthcare professionals</a:t>
            </a:r>
          </a:p>
          <a:p>
            <a:r>
              <a:rPr lang="en-GB" sz="2000" dirty="0">
                <a:solidFill>
                  <a:srgbClr val="0070C0"/>
                </a:solidFill>
              </a:rPr>
              <a:t>(NICE, 2023; NHS, 2024)</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0" name="Звук 9">
            <a:hlinkClick r:id="" action="ppaction://media"/>
            <a:extLst>
              <a:ext uri="{FF2B5EF4-FFF2-40B4-BE49-F238E27FC236}">
                <a16:creationId xmlns:a16="http://schemas.microsoft.com/office/drawing/2014/main" id="{991B83AF-C8D7-49BF-90C2-729FF828A0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68122"/>
    </mc:Choice>
    <mc:Fallback>
      <p:transition spd="slow" advTm="68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marL="0" indent="0">
              <a:buNone/>
            </a:pPr>
            <a:r>
              <a:rPr lang="en-GB" sz="2400" dirty="0">
                <a:solidFill>
                  <a:srgbClr val="0070C0"/>
                </a:solidFill>
              </a:rPr>
              <a:t>This presentation explored the care plan for a fictional patient with Type 2 diabetes. Key aspects included anatomy and physiology, lifestyle factors, risk factors, and evidence-based recommendations. Effective management requires lifestyle changes, regular monitoring, and ongoing healthcare support.</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8" name="Звук 7">
            <a:hlinkClick r:id="" action="ppaction://media"/>
            <a:extLst>
              <a:ext uri="{FF2B5EF4-FFF2-40B4-BE49-F238E27FC236}">
                <a16:creationId xmlns:a16="http://schemas.microsoft.com/office/drawing/2014/main" id="{884A62E6-4AAB-4E45-9958-661264EE12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60135"/>
    </mc:Choice>
    <mc:Fallback>
      <p:transition spd="slow" advTm="60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1010444"/>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124744"/>
            <a:ext cx="8229600" cy="4392489"/>
          </a:xfrm>
        </p:spPr>
        <p:txBody>
          <a:bodyPr/>
          <a:lstStyle/>
          <a:p>
            <a:pPr>
              <a:buFont typeface="+mj-lt"/>
              <a:buAutoNum type="arabicPeriod"/>
            </a:pPr>
            <a:r>
              <a:rPr lang="en-GB" sz="1200" dirty="0">
                <a:solidFill>
                  <a:srgbClr val="0070C0"/>
                </a:solidFill>
              </a:rPr>
              <a:t>Diabetes UK (2024) Type 2 diabetes. Available at: </a:t>
            </a:r>
            <a:r>
              <a:rPr lang="en-GB" sz="1200" dirty="0">
                <a:solidFill>
                  <a:srgbClr val="0070C0"/>
                </a:solidFill>
                <a:hlinkClick r:id="rId2"/>
              </a:rPr>
              <a:t>https://www.diabetes.org.uk/about-diabetes/type-2-diabetes</a:t>
            </a:r>
            <a:r>
              <a:rPr lang="ru-RU" sz="1200" dirty="0">
                <a:solidFill>
                  <a:srgbClr val="0070C0"/>
                </a:solidFill>
              </a:rPr>
              <a:t> </a:t>
            </a:r>
            <a:r>
              <a:rPr lang="en-GB" sz="1200" dirty="0">
                <a:solidFill>
                  <a:srgbClr val="0070C0"/>
                </a:solidFill>
              </a:rPr>
              <a:t>(Accessed: 17 December 2025).</a:t>
            </a:r>
          </a:p>
          <a:p>
            <a:pPr>
              <a:buFont typeface="+mj-lt"/>
              <a:buAutoNum type="arabicPeriod"/>
            </a:pPr>
            <a:r>
              <a:rPr lang="en-GB" sz="1200" dirty="0">
                <a:solidFill>
                  <a:srgbClr val="0070C0"/>
                </a:solidFill>
              </a:rPr>
              <a:t>Lei, M., Dong, Y., Sun, C., Qian, W. and Wang, Q. (2021) ‘Pathophysiology of Type 2 Diabetes Mellitus’, Frontiers in Physiology, 12, pp. 1–12.</a:t>
            </a:r>
            <a:r>
              <a:rPr lang="ru-RU" sz="1200" dirty="0">
                <a:solidFill>
                  <a:srgbClr val="0070C0"/>
                </a:solidFill>
              </a:rPr>
              <a:t> </a:t>
            </a:r>
            <a:r>
              <a:rPr lang="en-GB" sz="1200" dirty="0">
                <a:solidFill>
                  <a:srgbClr val="0070C0"/>
                </a:solidFill>
              </a:rPr>
              <a:t>Available at: </a:t>
            </a:r>
            <a:r>
              <a:rPr lang="en-GB" sz="1200" dirty="0">
                <a:solidFill>
                  <a:srgbClr val="0070C0"/>
                </a:solidFill>
                <a:hlinkClick r:id="rId3"/>
              </a:rPr>
              <a:t>https://pmc.ncbi.nlm.nih.gov/articles/PMC7503727/</a:t>
            </a:r>
            <a:r>
              <a:rPr lang="ru-RU" sz="1200" dirty="0">
                <a:solidFill>
                  <a:srgbClr val="0070C0"/>
                </a:solidFill>
              </a:rPr>
              <a:t> </a:t>
            </a:r>
            <a:r>
              <a:rPr lang="en-GB" sz="1200" dirty="0">
                <a:solidFill>
                  <a:srgbClr val="0070C0"/>
                </a:solidFill>
              </a:rPr>
              <a:t>(Accessed: 17 December 2025).</a:t>
            </a:r>
          </a:p>
          <a:p>
            <a:pPr>
              <a:buFont typeface="+mj-lt"/>
              <a:buAutoNum type="arabicPeriod"/>
            </a:pPr>
            <a:r>
              <a:rPr lang="en-GB" sz="1200" dirty="0">
                <a:solidFill>
                  <a:srgbClr val="0070C0"/>
                </a:solidFill>
              </a:rPr>
              <a:t>NHS (2024) Type 2 diabetes. Available at: </a:t>
            </a:r>
            <a:r>
              <a:rPr lang="en-GB" sz="1200" dirty="0">
                <a:solidFill>
                  <a:srgbClr val="0070C0"/>
                </a:solidFill>
                <a:hlinkClick r:id="rId4"/>
              </a:rPr>
              <a:t>https://www.nhs.uk/conditions/type-2-diabetes/</a:t>
            </a:r>
            <a:r>
              <a:rPr lang="ru-RU" sz="1200" dirty="0">
                <a:solidFill>
                  <a:srgbClr val="0070C0"/>
                </a:solidFill>
              </a:rPr>
              <a:t> </a:t>
            </a:r>
            <a:r>
              <a:rPr lang="en-GB" sz="1200" dirty="0">
                <a:solidFill>
                  <a:srgbClr val="0070C0"/>
                </a:solidFill>
              </a:rPr>
              <a:t>(Accessed: 17 December 2025).</a:t>
            </a:r>
          </a:p>
          <a:p>
            <a:pPr>
              <a:buFont typeface="+mj-lt"/>
              <a:buAutoNum type="arabicPeriod"/>
            </a:pPr>
            <a:r>
              <a:rPr lang="en-GB" sz="1200" dirty="0">
                <a:solidFill>
                  <a:srgbClr val="0070C0"/>
                </a:solidFill>
              </a:rPr>
              <a:t>NHS England Blog – Millions of people have diabetes, but how much do you know about it?. Available at: </a:t>
            </a:r>
            <a:r>
              <a:rPr lang="en-GB" sz="1200" dirty="0">
                <a:solidFill>
                  <a:srgbClr val="0070C0"/>
                </a:solidFill>
                <a:hlinkClick r:id="rId5"/>
              </a:rPr>
              <a:t>https://www.england.nhs.uk/blog/millions-of-people-have-diabetes-but-how-much-do-you-know-about-it/</a:t>
            </a:r>
            <a:r>
              <a:rPr lang="ru-RU" sz="1200" dirty="0">
                <a:solidFill>
                  <a:srgbClr val="0070C0"/>
                </a:solidFill>
              </a:rPr>
              <a:t> </a:t>
            </a:r>
            <a:r>
              <a:rPr lang="en-GB" sz="1200" dirty="0">
                <a:solidFill>
                  <a:srgbClr val="0070C0"/>
                </a:solidFill>
              </a:rPr>
              <a:t>(Accessed: 17 December 2025).</a:t>
            </a:r>
          </a:p>
          <a:p>
            <a:pPr>
              <a:buFont typeface="+mj-lt"/>
              <a:buAutoNum type="arabicPeriod"/>
            </a:pPr>
            <a:r>
              <a:rPr lang="en-GB" sz="1200" dirty="0">
                <a:solidFill>
                  <a:srgbClr val="0070C0"/>
                </a:solidFill>
              </a:rPr>
              <a:t>NICE (2023) Type 2 diabetes in adults: management. Available at: </a:t>
            </a:r>
            <a:r>
              <a:rPr lang="en-GB" sz="1200" dirty="0">
                <a:solidFill>
                  <a:srgbClr val="0070C0"/>
                </a:solidFill>
                <a:hlinkClick r:id="rId6"/>
              </a:rPr>
              <a:t>https://www.nice.org.uk/guidance/ng28</a:t>
            </a:r>
            <a:r>
              <a:rPr lang="ru-RU" sz="1200" dirty="0">
                <a:solidFill>
                  <a:srgbClr val="0070C0"/>
                </a:solidFill>
              </a:rPr>
              <a:t> </a:t>
            </a:r>
            <a:r>
              <a:rPr lang="en-GB" sz="1200" dirty="0">
                <a:solidFill>
                  <a:srgbClr val="0070C0"/>
                </a:solidFill>
              </a:rPr>
              <a:t>(Accessed: 17 December 2025).</a:t>
            </a:r>
          </a:p>
          <a:p>
            <a:pPr>
              <a:buFont typeface="+mj-lt"/>
              <a:buAutoNum type="arabicPeriod"/>
            </a:pPr>
            <a:r>
              <a:rPr lang="en-GB" sz="1200" dirty="0">
                <a:solidFill>
                  <a:srgbClr val="0070C0"/>
                </a:solidFill>
              </a:rPr>
              <a:t>OpenStax College (2018) Anatomy &amp; Physiology. OpenStax CNX. Available at: </a:t>
            </a:r>
            <a:r>
              <a:rPr lang="en-GB" sz="1200" dirty="0">
                <a:solidFill>
                  <a:srgbClr val="0070C0"/>
                </a:solidFill>
                <a:hlinkClick r:id="rId7"/>
              </a:rPr>
              <a:t>https://openstax.org/details/books/anatomy-and-physiology</a:t>
            </a:r>
            <a:r>
              <a:rPr lang="ru-RU" sz="1200" dirty="0">
                <a:solidFill>
                  <a:srgbClr val="0070C0"/>
                </a:solidFill>
              </a:rPr>
              <a:t> </a:t>
            </a:r>
            <a:r>
              <a:rPr lang="en-GB" sz="1200" dirty="0">
                <a:solidFill>
                  <a:srgbClr val="0070C0"/>
                </a:solidFill>
              </a:rPr>
              <a:t>(Accessed: 17 December 2025).</a:t>
            </a:r>
          </a:p>
          <a:p>
            <a:pPr>
              <a:buFont typeface="+mj-lt"/>
              <a:buAutoNum type="arabicPeriod"/>
            </a:pPr>
            <a:r>
              <a:rPr lang="en-GB" sz="1200" dirty="0">
                <a:solidFill>
                  <a:srgbClr val="0070C0"/>
                </a:solidFill>
              </a:rPr>
              <a:t>Tortora, G.J. and Derrickson, B.H. (2018) Principles of Anatomy and Physiology. 15th ed. Hoboken: Wiley.</a:t>
            </a:r>
          </a:p>
          <a:p>
            <a:pPr>
              <a:buFont typeface="+mj-lt"/>
              <a:buAutoNum type="arabicPeriod"/>
            </a:pPr>
            <a:r>
              <a:rPr lang="en-GB" sz="1200" dirty="0">
                <a:solidFill>
                  <a:srgbClr val="0070C0"/>
                </a:solidFill>
              </a:rPr>
              <a:t>World Health Organization (2023) Diabetes. Available at: </a:t>
            </a:r>
            <a:r>
              <a:rPr lang="en-GB" sz="1200" dirty="0">
                <a:solidFill>
                  <a:srgbClr val="0070C0"/>
                </a:solidFill>
                <a:hlinkClick r:id="rId8"/>
              </a:rPr>
              <a:t>https://www.who.int/news-room/fact-sheets/detail/diabetes</a:t>
            </a:r>
            <a:r>
              <a:rPr lang="ru-RU" sz="1200" dirty="0">
                <a:solidFill>
                  <a:srgbClr val="0070C0"/>
                </a:solidFill>
              </a:rPr>
              <a:t> </a:t>
            </a:r>
            <a:r>
              <a:rPr lang="en-GB" sz="1200" dirty="0">
                <a:solidFill>
                  <a:srgbClr val="0070C0"/>
                </a:solidFill>
              </a:rPr>
              <a:t>(Accessed: 17 December 2025).</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168</TotalTime>
  <Words>846</Words>
  <Application>Microsoft Office PowerPoint</Application>
  <PresentationFormat>Экран (4:3)</PresentationFormat>
  <Paragraphs>74</Paragraphs>
  <Slides>11</Slides>
  <Notes>0</Notes>
  <HiddenSlides>0</HiddenSlides>
  <MMClips>10</MMClips>
  <ScaleCrop>false</ScaleCrop>
  <HeadingPairs>
    <vt:vector size="6" baseType="variant">
      <vt:variant>
        <vt:lpstr>Использованные шрифты</vt:lpstr>
      </vt:variant>
      <vt:variant>
        <vt:i4>3</vt:i4>
      </vt:variant>
      <vt:variant>
        <vt:lpstr>Тема</vt:lpstr>
      </vt:variant>
      <vt:variant>
        <vt:i4>1</vt:i4>
      </vt:variant>
      <vt:variant>
        <vt:lpstr>Заголовки слайдов</vt:lpstr>
      </vt:variant>
      <vt:variant>
        <vt:i4>11</vt:i4>
      </vt:variant>
    </vt:vector>
  </HeadingPairs>
  <TitlesOfParts>
    <vt:vector size="15" baseType="lpstr">
      <vt:lpstr>Arial</vt:lpstr>
      <vt:lpstr>Myriad Pro</vt:lpstr>
      <vt:lpstr>Verdana</vt:lpstr>
      <vt:lpstr>20140311PresentationUWTSDTemplate</vt:lpstr>
      <vt:lpstr>Презентация PowerPoint</vt:lpstr>
      <vt:lpstr>Introduction</vt:lpstr>
      <vt:lpstr>Information about the person</vt:lpstr>
      <vt:lpstr>Anatomy and Physiology</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Daria Vozdrahanova</cp:lastModifiedBy>
  <cp:revision>241</cp:revision>
  <cp:lastPrinted>2018-07-09T15:27:01Z</cp:lastPrinted>
  <dcterms:created xsi:type="dcterms:W3CDTF">2002-10-07T19:43:58Z</dcterms:created>
  <dcterms:modified xsi:type="dcterms:W3CDTF">2025-12-17T15:10:57Z</dcterms:modified>
</cp:coreProperties>
</file>