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5"/>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F9927E-E587-4B21-8755-41D3C793A28D}" v="88" dt="2026-07-04T23:54:13.4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60"/>
  </p:normalViewPr>
  <p:slideViewPr>
    <p:cSldViewPr snapToGrid="0">
      <p:cViewPr varScale="1">
        <p:scale>
          <a:sx n="74" d="100"/>
          <a:sy n="74"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YLAH S" userId="0caca66f0444ad9b" providerId="LiveId" clId="{2A634DB1-01AC-41F5-ABE6-5DD6F491E27A}"/>
    <pc:docChg chg="undo custSel modSld">
      <pc:chgData name="NYLAH S" userId="0caca66f0444ad9b" providerId="LiveId" clId="{2A634DB1-01AC-41F5-ABE6-5DD6F491E27A}" dt="2026-07-04T23:54:13.449" v="416"/>
      <pc:docMkLst>
        <pc:docMk/>
      </pc:docMkLst>
      <pc:sldChg chg="modAnim">
        <pc:chgData name="NYLAH S" userId="0caca66f0444ad9b" providerId="LiveId" clId="{2A634DB1-01AC-41F5-ABE6-5DD6F491E27A}" dt="2026-06-29T08:44:29.837" v="342"/>
        <pc:sldMkLst>
          <pc:docMk/>
          <pc:sldMk cId="1493067645" sldId="257"/>
        </pc:sldMkLst>
      </pc:sldChg>
      <pc:sldChg chg="addSp delSp modSp mod modAnim modNotesTx">
        <pc:chgData name="NYLAH S" userId="0caca66f0444ad9b" providerId="LiveId" clId="{2A634DB1-01AC-41F5-ABE6-5DD6F491E27A}" dt="2026-06-29T08:51:52.935" v="360" actId="20577"/>
        <pc:sldMkLst>
          <pc:docMk/>
          <pc:sldMk cId="3771735518" sldId="259"/>
        </pc:sldMkLst>
        <pc:picChg chg="add mod">
          <ac:chgData name="NYLAH S" userId="0caca66f0444ad9b" providerId="LiveId" clId="{2A634DB1-01AC-41F5-ABE6-5DD6F491E27A}" dt="2026-06-29T08:27:29.606" v="310" actId="1076"/>
          <ac:picMkLst>
            <pc:docMk/>
            <pc:sldMk cId="3771735518" sldId="259"/>
            <ac:picMk id="4" creationId="{EF4139BC-E21E-C6CB-CB8C-2FD4A3586933}"/>
          </ac:picMkLst>
        </pc:picChg>
        <pc:picChg chg="add mod">
          <ac:chgData name="NYLAH S" userId="0caca66f0444ad9b" providerId="LiveId" clId="{2A634DB1-01AC-41F5-ABE6-5DD6F491E27A}" dt="2026-06-29T08:26:58.648" v="308" actId="1076"/>
          <ac:picMkLst>
            <pc:docMk/>
            <pc:sldMk cId="3771735518" sldId="259"/>
            <ac:picMk id="8" creationId="{EE6161B3-7674-51F8-D70F-8F8910BB6A8F}"/>
          </ac:picMkLst>
        </pc:picChg>
      </pc:sldChg>
      <pc:sldChg chg="modSp mod modAnim modNotesTx">
        <pc:chgData name="NYLAH S" userId="0caca66f0444ad9b" providerId="LiveId" clId="{2A634DB1-01AC-41F5-ABE6-5DD6F491E27A}" dt="2026-06-29T08:52:00.897" v="361" actId="20577"/>
        <pc:sldMkLst>
          <pc:docMk/>
          <pc:sldMk cId="3606464177" sldId="260"/>
        </pc:sldMkLst>
        <pc:spChg chg="mod">
          <ac:chgData name="NYLAH S" userId="0caca66f0444ad9b" providerId="LiveId" clId="{2A634DB1-01AC-41F5-ABE6-5DD6F491E27A}" dt="2026-06-29T08:31:40.257" v="312" actId="27636"/>
          <ac:spMkLst>
            <pc:docMk/>
            <pc:sldMk cId="3606464177" sldId="260"/>
            <ac:spMk id="3" creationId="{CED03857-3393-AC4F-B780-7FEB2AEBF48E}"/>
          </ac:spMkLst>
        </pc:spChg>
      </pc:sldChg>
      <pc:sldChg chg="modSp mod modAnim modNotesTx">
        <pc:chgData name="NYLAH S" userId="0caca66f0444ad9b" providerId="LiveId" clId="{2A634DB1-01AC-41F5-ABE6-5DD6F491E27A}" dt="2026-06-29T08:52:13.118" v="362" actId="20577"/>
        <pc:sldMkLst>
          <pc:docMk/>
          <pc:sldMk cId="125409376" sldId="261"/>
        </pc:sldMkLst>
        <pc:spChg chg="mod">
          <ac:chgData name="NYLAH S" userId="0caca66f0444ad9b" providerId="LiveId" clId="{2A634DB1-01AC-41F5-ABE6-5DD6F491E27A}" dt="2026-06-29T08:31:54.518" v="320" actId="20577"/>
          <ac:spMkLst>
            <pc:docMk/>
            <pc:sldMk cId="125409376" sldId="261"/>
            <ac:spMk id="3" creationId="{F78940C5-51FF-554F-AED2-8FAA657A9453}"/>
          </ac:spMkLst>
        </pc:spChg>
        <pc:picChg chg="mod">
          <ac:chgData name="NYLAH S" userId="0caca66f0444ad9b" providerId="LiveId" clId="{2A634DB1-01AC-41F5-ABE6-5DD6F491E27A}" dt="2026-06-29T08:03:24.061" v="222" actId="14100"/>
          <ac:picMkLst>
            <pc:docMk/>
            <pc:sldMk cId="125409376" sldId="261"/>
            <ac:picMk id="5" creationId="{9C175C5D-323F-AC59-ADA0-12277C5B8F2A}"/>
          </ac:picMkLst>
        </pc:picChg>
      </pc:sldChg>
      <pc:sldChg chg="addSp delSp modSp mod modNotesTx">
        <pc:chgData name="NYLAH S" userId="0caca66f0444ad9b" providerId="LiveId" clId="{2A634DB1-01AC-41F5-ABE6-5DD6F491E27A}" dt="2026-07-03T14:41:40.644" v="368" actId="2711"/>
        <pc:sldMkLst>
          <pc:docMk/>
          <pc:sldMk cId="725546356" sldId="262"/>
        </pc:sldMkLst>
        <pc:spChg chg="mod">
          <ac:chgData name="NYLAH S" userId="0caca66f0444ad9b" providerId="LiveId" clId="{2A634DB1-01AC-41F5-ABE6-5DD6F491E27A}" dt="2026-06-29T06:43:43.918" v="42" actId="1076"/>
          <ac:spMkLst>
            <pc:docMk/>
            <pc:sldMk cId="725546356" sldId="262"/>
            <ac:spMk id="2" creationId="{53ABD1B9-73DD-FF0E-DA08-AEB2290CACC0}"/>
          </ac:spMkLst>
        </pc:spChg>
        <pc:graphicFrameChg chg="add mod modGraphic">
          <ac:chgData name="NYLAH S" userId="0caca66f0444ad9b" providerId="LiveId" clId="{2A634DB1-01AC-41F5-ABE6-5DD6F491E27A}" dt="2026-07-03T14:41:40.644" v="368" actId="2711"/>
          <ac:graphicFrameMkLst>
            <pc:docMk/>
            <pc:sldMk cId="725546356" sldId="262"/>
            <ac:graphicFrameMk id="9" creationId="{9CF625A6-D7BA-6262-8EFA-173FA2CD980A}"/>
          </ac:graphicFrameMkLst>
        </pc:graphicFrameChg>
        <pc:picChg chg="add mod">
          <ac:chgData name="NYLAH S" userId="0caca66f0444ad9b" providerId="LiveId" clId="{2A634DB1-01AC-41F5-ABE6-5DD6F491E27A}" dt="2026-06-29T06:43:47.288" v="43" actId="1076"/>
          <ac:picMkLst>
            <pc:docMk/>
            <pc:sldMk cId="725546356" sldId="262"/>
            <ac:picMk id="7" creationId="{B2DF401C-DF8E-5EAA-B55F-9057F1BD667A}"/>
          </ac:picMkLst>
        </pc:picChg>
      </pc:sldChg>
      <pc:sldChg chg="addSp delSp modSp mod setBg modAnim modNotesTx">
        <pc:chgData name="NYLAH S" userId="0caca66f0444ad9b" providerId="LiveId" clId="{2A634DB1-01AC-41F5-ABE6-5DD6F491E27A}" dt="2026-07-04T23:40:36.406" v="394" actId="20577"/>
        <pc:sldMkLst>
          <pc:docMk/>
          <pc:sldMk cId="1719007920" sldId="263"/>
        </pc:sldMkLst>
        <pc:spChg chg="mod">
          <ac:chgData name="NYLAH S" userId="0caca66f0444ad9b" providerId="LiveId" clId="{2A634DB1-01AC-41F5-ABE6-5DD6F491E27A}" dt="2026-06-29T07:31:07.184" v="133" actId="1076"/>
          <ac:spMkLst>
            <pc:docMk/>
            <pc:sldMk cId="1719007920" sldId="263"/>
            <ac:spMk id="2" creationId="{3199A763-EF45-9102-3C55-98081B3C1B3C}"/>
          </ac:spMkLst>
        </pc:spChg>
        <pc:spChg chg="mod">
          <ac:chgData name="NYLAH S" userId="0caca66f0444ad9b" providerId="LiveId" clId="{2A634DB1-01AC-41F5-ABE6-5DD6F491E27A}" dt="2026-07-04T23:40:36.406" v="394" actId="20577"/>
          <ac:spMkLst>
            <pc:docMk/>
            <pc:sldMk cId="1719007920" sldId="263"/>
            <ac:spMk id="10" creationId="{CC45AECF-50FC-766B-A04F-157315755FA2}"/>
          </ac:spMkLst>
        </pc:spChg>
        <pc:spChg chg="add mod">
          <ac:chgData name="NYLAH S" userId="0caca66f0444ad9b" providerId="LiveId" clId="{2A634DB1-01AC-41F5-ABE6-5DD6F491E27A}" dt="2026-06-29T07:30:57.909" v="132" actId="1076"/>
          <ac:spMkLst>
            <pc:docMk/>
            <pc:sldMk cId="1719007920" sldId="263"/>
            <ac:spMk id="15" creationId="{BC0ED56D-7F06-2F78-E61B-0F8F82CFB0CC}"/>
          </ac:spMkLst>
        </pc:spChg>
        <pc:spChg chg="add">
          <ac:chgData name="NYLAH S" userId="0caca66f0444ad9b" providerId="LiveId" clId="{2A634DB1-01AC-41F5-ABE6-5DD6F491E27A}" dt="2026-06-29T07:06:23.436" v="49" actId="26606"/>
          <ac:spMkLst>
            <pc:docMk/>
            <pc:sldMk cId="1719007920" sldId="263"/>
            <ac:spMk id="19" creationId="{C2E4E997-8672-4FFD-B8EC-9932A8E4714B}"/>
          </ac:spMkLst>
        </pc:spChg>
        <pc:grpChg chg="add">
          <ac:chgData name="NYLAH S" userId="0caca66f0444ad9b" providerId="LiveId" clId="{2A634DB1-01AC-41F5-ABE6-5DD6F491E27A}" dt="2026-06-29T07:06:23.436" v="49" actId="26606"/>
          <ac:grpSpMkLst>
            <pc:docMk/>
            <pc:sldMk cId="1719007920" sldId="263"/>
            <ac:grpSpMk id="23" creationId="{453E4DEE-E996-40F8-8635-0FF43D7348F9}"/>
          </ac:grpSpMkLst>
        </pc:grpChg>
        <pc:picChg chg="add mod">
          <ac:chgData name="NYLAH S" userId="0caca66f0444ad9b" providerId="LiveId" clId="{2A634DB1-01AC-41F5-ABE6-5DD6F491E27A}" dt="2026-06-29T07:30:51.883" v="131" actId="1076"/>
          <ac:picMkLst>
            <pc:docMk/>
            <pc:sldMk cId="1719007920" sldId="263"/>
            <ac:picMk id="14" creationId="{2AAA8DD7-F19C-3515-B032-17DAF3BC677F}"/>
          </ac:picMkLst>
        </pc:picChg>
        <pc:picChg chg="add">
          <ac:chgData name="NYLAH S" userId="0caca66f0444ad9b" providerId="LiveId" clId="{2A634DB1-01AC-41F5-ABE6-5DD6F491E27A}" dt="2026-06-29T07:06:23.436" v="49" actId="26606"/>
          <ac:picMkLst>
            <pc:docMk/>
            <pc:sldMk cId="1719007920" sldId="263"/>
            <ac:picMk id="21" creationId="{FE6BA9E6-1D9E-4D30-B528-D49FA1342E4E}"/>
          </ac:picMkLst>
        </pc:picChg>
      </pc:sldChg>
      <pc:sldChg chg="addSp delSp modSp mod modNotesTx">
        <pc:chgData name="NYLAH S" userId="0caca66f0444ad9b" providerId="LiveId" clId="{2A634DB1-01AC-41F5-ABE6-5DD6F491E27A}" dt="2026-07-04T23:53:10.629" v="414" actId="2711"/>
        <pc:sldMkLst>
          <pc:docMk/>
          <pc:sldMk cId="2390286888" sldId="264"/>
        </pc:sldMkLst>
        <pc:spChg chg="mod">
          <ac:chgData name="NYLAH S" userId="0caca66f0444ad9b" providerId="LiveId" clId="{2A634DB1-01AC-41F5-ABE6-5DD6F491E27A}" dt="2026-06-29T08:13:36.773" v="251" actId="1076"/>
          <ac:spMkLst>
            <pc:docMk/>
            <pc:sldMk cId="2390286888" sldId="264"/>
            <ac:spMk id="2" creationId="{3E9ABFA2-2252-427C-10FA-A74017D980F5}"/>
          </ac:spMkLst>
        </pc:spChg>
        <pc:spChg chg="add mod">
          <ac:chgData name="NYLAH S" userId="0caca66f0444ad9b" providerId="LiveId" clId="{2A634DB1-01AC-41F5-ABE6-5DD6F491E27A}" dt="2026-07-03T14:42:28.426" v="375" actId="1076"/>
          <ac:spMkLst>
            <pc:docMk/>
            <pc:sldMk cId="2390286888" sldId="264"/>
            <ac:spMk id="4" creationId="{CE2C5132-979E-C803-7CFC-3EEFA1DED27B}"/>
          </ac:spMkLst>
        </pc:spChg>
        <pc:spChg chg="mod">
          <ac:chgData name="NYLAH S" userId="0caca66f0444ad9b" providerId="LiveId" clId="{2A634DB1-01AC-41F5-ABE6-5DD6F491E27A}" dt="2026-07-04T23:53:10.629" v="414" actId="2711"/>
          <ac:spMkLst>
            <pc:docMk/>
            <pc:sldMk cId="2390286888" sldId="264"/>
            <ac:spMk id="5" creationId="{489B6BCB-E1F6-1697-49F7-2491D8F4A07F}"/>
          </ac:spMkLst>
        </pc:spChg>
        <pc:spChg chg="add mod">
          <ac:chgData name="NYLAH S" userId="0caca66f0444ad9b" providerId="LiveId" clId="{2A634DB1-01AC-41F5-ABE6-5DD6F491E27A}" dt="2026-06-29T07:30:08.756" v="125" actId="255"/>
          <ac:spMkLst>
            <pc:docMk/>
            <pc:sldMk cId="2390286888" sldId="264"/>
            <ac:spMk id="13" creationId="{BE2455B9-0777-FCA3-8AD5-BCE0167146C6}"/>
          </ac:spMkLst>
        </pc:spChg>
        <pc:graphicFrameChg chg="add mod modGraphic">
          <ac:chgData name="NYLAH S" userId="0caca66f0444ad9b" providerId="LiveId" clId="{2A634DB1-01AC-41F5-ABE6-5DD6F491E27A}" dt="2026-06-29T08:15:02.198" v="260" actId="1076"/>
          <ac:graphicFrameMkLst>
            <pc:docMk/>
            <pc:sldMk cId="2390286888" sldId="264"/>
            <ac:graphicFrameMk id="9" creationId="{0CCFDAED-6B75-FD7B-9F5A-8B5C6C1556EF}"/>
          </ac:graphicFrameMkLst>
        </pc:graphicFrameChg>
        <pc:picChg chg="add mod">
          <ac:chgData name="NYLAH S" userId="0caca66f0444ad9b" providerId="LiveId" clId="{2A634DB1-01AC-41F5-ABE6-5DD6F491E27A}" dt="2026-06-29T07:27:21.274" v="108" actId="1076"/>
          <ac:picMkLst>
            <pc:docMk/>
            <pc:sldMk cId="2390286888" sldId="264"/>
            <ac:picMk id="12" creationId="{B04182F9-7E91-FB9F-3770-D12C8716765E}"/>
          </ac:picMkLst>
        </pc:picChg>
      </pc:sldChg>
      <pc:sldChg chg="addSp modSp mod modNotesTx">
        <pc:chgData name="NYLAH S" userId="0caca66f0444ad9b" providerId="LiveId" clId="{2A634DB1-01AC-41F5-ABE6-5DD6F491E27A}" dt="2026-07-04T23:40:04.341" v="390" actId="313"/>
        <pc:sldMkLst>
          <pc:docMk/>
          <pc:sldMk cId="202313104" sldId="265"/>
        </pc:sldMkLst>
        <pc:spChg chg="mod">
          <ac:chgData name="NYLAH S" userId="0caca66f0444ad9b" providerId="LiveId" clId="{2A634DB1-01AC-41F5-ABE6-5DD6F491E27A}" dt="2026-06-29T07:52:42.709" v="200" actId="1076"/>
          <ac:spMkLst>
            <pc:docMk/>
            <pc:sldMk cId="202313104" sldId="265"/>
            <ac:spMk id="2" creationId="{055AEDCB-43F8-DABC-2D2F-201411E18D51}"/>
          </ac:spMkLst>
        </pc:spChg>
        <pc:spChg chg="mod">
          <ac:chgData name="NYLAH S" userId="0caca66f0444ad9b" providerId="LiveId" clId="{2A634DB1-01AC-41F5-ABE6-5DD6F491E27A}" dt="2026-06-29T07:52:33.471" v="199" actId="255"/>
          <ac:spMkLst>
            <pc:docMk/>
            <pc:sldMk cId="202313104" sldId="265"/>
            <ac:spMk id="4" creationId="{0BCF47C4-4B2E-34B2-C34B-B8FEA5F1223E}"/>
          </ac:spMkLst>
        </pc:spChg>
        <pc:spChg chg="mod">
          <ac:chgData name="NYLAH S" userId="0caca66f0444ad9b" providerId="LiveId" clId="{2A634DB1-01AC-41F5-ABE6-5DD6F491E27A}" dt="2026-07-04T23:40:04.341" v="390" actId="313"/>
          <ac:spMkLst>
            <pc:docMk/>
            <pc:sldMk cId="202313104" sldId="265"/>
            <ac:spMk id="5" creationId="{52C9788D-9535-A0EF-8BCA-5B3177930249}"/>
          </ac:spMkLst>
        </pc:spChg>
        <pc:spChg chg="add mod">
          <ac:chgData name="NYLAH S" userId="0caca66f0444ad9b" providerId="LiveId" clId="{2A634DB1-01AC-41F5-ABE6-5DD6F491E27A}" dt="2026-06-29T07:51:47.905" v="191" actId="1076"/>
          <ac:spMkLst>
            <pc:docMk/>
            <pc:sldMk cId="202313104" sldId="265"/>
            <ac:spMk id="8" creationId="{073647A6-151A-CB63-AD7E-2789B35569B9}"/>
          </ac:spMkLst>
        </pc:spChg>
        <pc:picChg chg="add mod">
          <ac:chgData name="NYLAH S" userId="0caca66f0444ad9b" providerId="LiveId" clId="{2A634DB1-01AC-41F5-ABE6-5DD6F491E27A}" dt="2026-07-04T23:38:51.387" v="389" actId="1076"/>
          <ac:picMkLst>
            <pc:docMk/>
            <pc:sldMk cId="202313104" sldId="265"/>
            <ac:picMk id="6" creationId="{568F397B-AC08-FCB9-611C-05C10D340587}"/>
          </ac:picMkLst>
        </pc:picChg>
        <pc:picChg chg="add mod ord">
          <ac:chgData name="NYLAH S" userId="0caca66f0444ad9b" providerId="LiveId" clId="{2A634DB1-01AC-41F5-ABE6-5DD6F491E27A}" dt="2026-07-04T23:38:45.667" v="388" actId="1076"/>
          <ac:picMkLst>
            <pc:docMk/>
            <pc:sldMk cId="202313104" sldId="265"/>
            <ac:picMk id="7" creationId="{18776232-9E0B-8CDE-FEE5-836536F7C1A5}"/>
          </ac:picMkLst>
        </pc:picChg>
      </pc:sldChg>
      <pc:sldChg chg="addSp modSp mod setBg modAnim">
        <pc:chgData name="NYLAH S" userId="0caca66f0444ad9b" providerId="LiveId" clId="{2A634DB1-01AC-41F5-ABE6-5DD6F491E27A}" dt="2026-06-29T08:49:24.749" v="359"/>
        <pc:sldMkLst>
          <pc:docMk/>
          <pc:sldMk cId="1322975856" sldId="266"/>
        </pc:sldMkLst>
        <pc:spChg chg="mod">
          <ac:chgData name="NYLAH S" userId="0caca66f0444ad9b" providerId="LiveId" clId="{2A634DB1-01AC-41F5-ABE6-5DD6F491E27A}" dt="2026-06-29T07:56:28.045" v="202" actId="26606"/>
          <ac:spMkLst>
            <pc:docMk/>
            <pc:sldMk cId="1322975856" sldId="266"/>
            <ac:spMk id="2" creationId="{E2D6038E-9AE2-50BC-99BB-E9D207212290}"/>
          </ac:spMkLst>
        </pc:spChg>
        <pc:spChg chg="mod ord">
          <ac:chgData name="NYLAH S" userId="0caca66f0444ad9b" providerId="LiveId" clId="{2A634DB1-01AC-41F5-ABE6-5DD6F491E27A}" dt="2026-06-29T08:36:55.073" v="328" actId="20577"/>
          <ac:spMkLst>
            <pc:docMk/>
            <pc:sldMk cId="1322975856" sldId="266"/>
            <ac:spMk id="3" creationId="{0E32889B-7AF5-86DE-10FC-584C5DDD861E}"/>
          </ac:spMkLst>
        </pc:spChg>
        <pc:spChg chg="add mod">
          <ac:chgData name="NYLAH S" userId="0caca66f0444ad9b" providerId="LiveId" clId="{2A634DB1-01AC-41F5-ABE6-5DD6F491E27A}" dt="2026-06-29T08:00:01.170" v="211" actId="20577"/>
          <ac:spMkLst>
            <pc:docMk/>
            <pc:sldMk cId="1322975856" sldId="266"/>
            <ac:spMk id="6" creationId="{439BE3DB-107D-843E-ED93-8BF26E8EFA14}"/>
          </ac:spMkLst>
        </pc:spChg>
        <pc:grpChg chg="add">
          <ac:chgData name="NYLAH S" userId="0caca66f0444ad9b" providerId="LiveId" clId="{2A634DB1-01AC-41F5-ABE6-5DD6F491E27A}" dt="2026-06-29T07:56:28.045" v="202" actId="26606"/>
          <ac:grpSpMkLst>
            <pc:docMk/>
            <pc:sldMk cId="1322975856" sldId="266"/>
            <ac:grpSpMk id="10" creationId="{9AE4726C-1831-4FE3-9A11-227F0DC2F0BC}"/>
          </ac:grpSpMkLst>
        </pc:grpChg>
        <pc:grpChg chg="add">
          <ac:chgData name="NYLAH S" userId="0caca66f0444ad9b" providerId="LiveId" clId="{2A634DB1-01AC-41F5-ABE6-5DD6F491E27A}" dt="2026-06-29T07:56:28.045" v="202" actId="26606"/>
          <ac:grpSpMkLst>
            <pc:docMk/>
            <pc:sldMk cId="1322975856" sldId="266"/>
            <ac:grpSpMk id="14" creationId="{E916825F-759B-4F1A-BA80-AF7137691EC5}"/>
          </ac:grpSpMkLst>
        </pc:grpChg>
        <pc:picChg chg="add mod">
          <ac:chgData name="NYLAH S" userId="0caca66f0444ad9b" providerId="LiveId" clId="{2A634DB1-01AC-41F5-ABE6-5DD6F491E27A}" dt="2026-06-29T07:56:28.045" v="202" actId="26606"/>
          <ac:picMkLst>
            <pc:docMk/>
            <pc:sldMk cId="1322975856" sldId="266"/>
            <ac:picMk id="5" creationId="{D7CA11B3-AB87-CCA1-CAE5-7048F7905DE1}"/>
          </ac:picMkLst>
        </pc:picChg>
      </pc:sldChg>
      <pc:sldChg chg="modSp mod modAnim">
        <pc:chgData name="NYLAH S" userId="0caca66f0444ad9b" providerId="LiveId" clId="{2A634DB1-01AC-41F5-ABE6-5DD6F491E27A}" dt="2026-07-04T23:54:13.449" v="416"/>
        <pc:sldMkLst>
          <pc:docMk/>
          <pc:sldMk cId="946175554" sldId="267"/>
        </pc:sldMkLst>
        <pc:spChg chg="mod">
          <ac:chgData name="NYLAH S" userId="0caca66f0444ad9b" providerId="LiveId" clId="{2A634DB1-01AC-41F5-ABE6-5DD6F491E27A}" dt="2026-07-04T23:54:13.449" v="416"/>
          <ac:spMkLst>
            <pc:docMk/>
            <pc:sldMk cId="946175554" sldId="267"/>
            <ac:spMk id="6" creationId="{0EFD7198-ED6D-DF6C-C171-ED912ED11F1D}"/>
          </ac:spMkLst>
        </pc:spChg>
      </pc:sldChg>
      <pc:sldChg chg="modSp mod">
        <pc:chgData name="NYLAH S" userId="0caca66f0444ad9b" providerId="LiveId" clId="{2A634DB1-01AC-41F5-ABE6-5DD6F491E27A}" dt="2026-07-04T23:35:31.528" v="383" actId="27636"/>
        <pc:sldMkLst>
          <pc:docMk/>
          <pc:sldMk cId="2242564957" sldId="268"/>
        </pc:sldMkLst>
        <pc:spChg chg="mod">
          <ac:chgData name="NYLAH S" userId="0caca66f0444ad9b" providerId="LiveId" clId="{2A634DB1-01AC-41F5-ABE6-5DD6F491E27A}" dt="2026-07-04T23:35:31.528" v="383" actId="27636"/>
          <ac:spMkLst>
            <pc:docMk/>
            <pc:sldMk cId="2242564957" sldId="268"/>
            <ac:spMk id="3" creationId="{A5FCEE1C-2AE6-DA56-FC30-835C34EC1819}"/>
          </ac:spMkLst>
        </pc:spChg>
      </pc:sldChg>
      <pc:sldChg chg="modSp mod">
        <pc:chgData name="NYLAH S" userId="0caca66f0444ad9b" providerId="LiveId" clId="{2A634DB1-01AC-41F5-ABE6-5DD6F491E27A}" dt="2026-06-29T08:39:14.010" v="341" actId="27636"/>
        <pc:sldMkLst>
          <pc:docMk/>
          <pc:sldMk cId="3908674540" sldId="269"/>
        </pc:sldMkLst>
        <pc:spChg chg="mod">
          <ac:chgData name="NYLAH S" userId="0caca66f0444ad9b" providerId="LiveId" clId="{2A634DB1-01AC-41F5-ABE6-5DD6F491E27A}" dt="2026-06-29T08:39:14.010" v="341" actId="27636"/>
          <ac:spMkLst>
            <pc:docMk/>
            <pc:sldMk cId="3908674540" sldId="269"/>
            <ac:spMk id="3" creationId="{6A2BBC3F-34A9-CA51-46B4-F5D6F0FB063A}"/>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A80F53-DFEC-4EEC-ADE6-FAA010AAD3C1}"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5F8E7197-9D1A-4A89-A9FF-33C832CC2FD3}">
      <dgm:prSet/>
      <dgm:spPr/>
      <dgm:t>
        <a:bodyPr/>
        <a:lstStyle/>
        <a:p>
          <a:r>
            <a:rPr lang="en-GB"/>
            <a:t>Portable ECG device paired with smartphone app.</a:t>
          </a:r>
          <a:endParaRPr lang="en-US"/>
        </a:p>
      </dgm:t>
    </dgm:pt>
    <dgm:pt modelId="{96A11AE8-BE37-4B1B-8D25-B97BC0BD9766}" type="parTrans" cxnId="{AB40E23A-FD15-46D7-AD8D-AA076141C4BC}">
      <dgm:prSet/>
      <dgm:spPr/>
      <dgm:t>
        <a:bodyPr/>
        <a:lstStyle/>
        <a:p>
          <a:endParaRPr lang="en-US"/>
        </a:p>
      </dgm:t>
    </dgm:pt>
    <dgm:pt modelId="{7CE8E9DD-7106-409F-85A1-6FF3776AC92D}" type="sibTrans" cxnId="{AB40E23A-FD15-46D7-AD8D-AA076141C4BC}">
      <dgm:prSet/>
      <dgm:spPr/>
      <dgm:t>
        <a:bodyPr/>
        <a:lstStyle/>
        <a:p>
          <a:endParaRPr lang="en-US"/>
        </a:p>
      </dgm:t>
    </dgm:pt>
    <dgm:pt modelId="{8CCBDABE-A17F-429A-9BD4-7C65FD6724A0}">
      <dgm:prSet/>
      <dgm:spPr/>
      <dgm:t>
        <a:bodyPr/>
        <a:lstStyle/>
        <a:p>
          <a:r>
            <a:rPr lang="en-GB"/>
            <a:t>Provides immediate rhythm analysis for AF detection.</a:t>
          </a:r>
          <a:endParaRPr lang="en-US"/>
        </a:p>
      </dgm:t>
    </dgm:pt>
    <dgm:pt modelId="{5D53B758-53B3-44E6-B757-0B45804FAF7E}" type="parTrans" cxnId="{1B06AD96-99BE-470A-8BBF-B8CA2493D8B7}">
      <dgm:prSet/>
      <dgm:spPr/>
      <dgm:t>
        <a:bodyPr/>
        <a:lstStyle/>
        <a:p>
          <a:endParaRPr lang="en-US"/>
        </a:p>
      </dgm:t>
    </dgm:pt>
    <dgm:pt modelId="{E805F8FA-45A6-467A-A356-1B2253B0DC71}" type="sibTrans" cxnId="{1B06AD96-99BE-470A-8BBF-B8CA2493D8B7}">
      <dgm:prSet/>
      <dgm:spPr/>
      <dgm:t>
        <a:bodyPr/>
        <a:lstStyle/>
        <a:p>
          <a:endParaRPr lang="en-US"/>
        </a:p>
      </dgm:t>
    </dgm:pt>
    <dgm:pt modelId="{1CC4B628-ED49-46C8-B35A-244FCB1AC157}">
      <dgm:prSet/>
      <dgm:spPr/>
      <dgm:t>
        <a:bodyPr/>
        <a:lstStyle/>
        <a:p>
          <a:r>
            <a:rPr lang="en-GB"/>
            <a:t>Enables ECG capture in GP surgeries, community clinics, care homes, and at home.</a:t>
          </a:r>
          <a:endParaRPr lang="en-US"/>
        </a:p>
      </dgm:t>
    </dgm:pt>
    <dgm:pt modelId="{CDD8E75A-F79B-4858-90D1-F745B980984D}" type="parTrans" cxnId="{DF5AABC5-C9B3-465E-99A7-E451F661B4A1}">
      <dgm:prSet/>
      <dgm:spPr/>
      <dgm:t>
        <a:bodyPr/>
        <a:lstStyle/>
        <a:p>
          <a:endParaRPr lang="en-US"/>
        </a:p>
      </dgm:t>
    </dgm:pt>
    <dgm:pt modelId="{6CA9F537-9DFF-48C0-8937-0CCE40DB75BB}" type="sibTrans" cxnId="{DF5AABC5-C9B3-465E-99A7-E451F661B4A1}">
      <dgm:prSet/>
      <dgm:spPr/>
      <dgm:t>
        <a:bodyPr/>
        <a:lstStyle/>
        <a:p>
          <a:endParaRPr lang="en-US"/>
        </a:p>
      </dgm:t>
    </dgm:pt>
    <dgm:pt modelId="{D8F03AEC-3670-4422-BE6C-40D1A7396118}">
      <dgm:prSet/>
      <dgm:spPr/>
      <dgm:t>
        <a:bodyPr/>
        <a:lstStyle/>
        <a:p>
          <a:r>
            <a:rPr lang="en-GB"/>
            <a:t>NICE‑endorsed (MTG64).</a:t>
          </a:r>
          <a:endParaRPr lang="en-US"/>
        </a:p>
      </dgm:t>
    </dgm:pt>
    <dgm:pt modelId="{74CF155D-008B-4315-8116-6A5426853EC2}" type="parTrans" cxnId="{3AFE5EB6-9C14-45E0-8F10-05C38D2D7A9B}">
      <dgm:prSet/>
      <dgm:spPr/>
      <dgm:t>
        <a:bodyPr/>
        <a:lstStyle/>
        <a:p>
          <a:endParaRPr lang="en-US"/>
        </a:p>
      </dgm:t>
    </dgm:pt>
    <dgm:pt modelId="{63FB5E51-DED6-47D3-95A7-A6323945679A}" type="sibTrans" cxnId="{3AFE5EB6-9C14-45E0-8F10-05C38D2D7A9B}">
      <dgm:prSet/>
      <dgm:spPr/>
      <dgm:t>
        <a:bodyPr/>
        <a:lstStyle/>
        <a:p>
          <a:endParaRPr lang="en-US"/>
        </a:p>
      </dgm:t>
    </dgm:pt>
    <dgm:pt modelId="{DE67BAB9-2552-4208-AE43-070A599543A7}">
      <dgm:prSet/>
      <dgm:spPr/>
      <dgm:t>
        <a:bodyPr/>
        <a:lstStyle/>
        <a:p>
          <a:r>
            <a:rPr lang="en-GB"/>
            <a:t>Supports NHS digital-first and early diagnosis priorities.</a:t>
          </a:r>
          <a:endParaRPr lang="en-US"/>
        </a:p>
      </dgm:t>
    </dgm:pt>
    <dgm:pt modelId="{5A0DAA3B-7B92-49A2-A7D1-6FC39479E7E3}" type="parTrans" cxnId="{C77D4F75-9DEC-4860-A8E1-8185A8A32AD0}">
      <dgm:prSet/>
      <dgm:spPr/>
      <dgm:t>
        <a:bodyPr/>
        <a:lstStyle/>
        <a:p>
          <a:endParaRPr lang="en-US"/>
        </a:p>
      </dgm:t>
    </dgm:pt>
    <dgm:pt modelId="{CAA79981-6AEB-4910-80D0-F630FF4F241A}" type="sibTrans" cxnId="{C77D4F75-9DEC-4860-A8E1-8185A8A32AD0}">
      <dgm:prSet/>
      <dgm:spPr/>
      <dgm:t>
        <a:bodyPr/>
        <a:lstStyle/>
        <a:p>
          <a:endParaRPr lang="en-US"/>
        </a:p>
      </dgm:t>
    </dgm:pt>
    <dgm:pt modelId="{2DB1DDB3-AF9A-4B06-A125-D0C2735FD748}">
      <dgm:prSet/>
      <dgm:spPr/>
      <dgm:t>
        <a:bodyPr/>
        <a:lstStyle/>
        <a:p>
          <a:r>
            <a:rPr lang="en-GB" dirty="0"/>
            <a:t>“KardiaMobile provides a single‑lead ECG tracing in 30 seconds” (NICE, 2020)</a:t>
          </a:r>
          <a:endParaRPr lang="en-US" dirty="0"/>
        </a:p>
      </dgm:t>
    </dgm:pt>
    <dgm:pt modelId="{F999315B-CECB-45C2-B680-8ACB6749898F}" type="parTrans" cxnId="{3246870E-7D70-4BA8-8EF8-8427A5002530}">
      <dgm:prSet/>
      <dgm:spPr/>
      <dgm:t>
        <a:bodyPr/>
        <a:lstStyle/>
        <a:p>
          <a:endParaRPr lang="en-US"/>
        </a:p>
      </dgm:t>
    </dgm:pt>
    <dgm:pt modelId="{34378DE7-0B12-4A38-B2BF-54CE9C80645A}" type="sibTrans" cxnId="{3246870E-7D70-4BA8-8EF8-8427A5002530}">
      <dgm:prSet/>
      <dgm:spPr/>
      <dgm:t>
        <a:bodyPr/>
        <a:lstStyle/>
        <a:p>
          <a:endParaRPr lang="en-US"/>
        </a:p>
      </dgm:t>
    </dgm:pt>
    <dgm:pt modelId="{A2824C51-1CDA-480B-820B-9DB527DE04C2}" type="pres">
      <dgm:prSet presAssocID="{D5A80F53-DFEC-4EEC-ADE6-FAA010AAD3C1}" presName="linear" presStyleCnt="0">
        <dgm:presLayoutVars>
          <dgm:animLvl val="lvl"/>
          <dgm:resizeHandles val="exact"/>
        </dgm:presLayoutVars>
      </dgm:prSet>
      <dgm:spPr/>
    </dgm:pt>
    <dgm:pt modelId="{A97A6F46-477D-4934-ADE1-9291ADBFC659}" type="pres">
      <dgm:prSet presAssocID="{5F8E7197-9D1A-4A89-A9FF-33C832CC2FD3}" presName="parentText" presStyleLbl="node1" presStyleIdx="0" presStyleCnt="6">
        <dgm:presLayoutVars>
          <dgm:chMax val="0"/>
          <dgm:bulletEnabled val="1"/>
        </dgm:presLayoutVars>
      </dgm:prSet>
      <dgm:spPr/>
    </dgm:pt>
    <dgm:pt modelId="{9AA6E8C3-61A7-4BC1-AE44-33FB12935531}" type="pres">
      <dgm:prSet presAssocID="{7CE8E9DD-7106-409F-85A1-6FF3776AC92D}" presName="spacer" presStyleCnt="0"/>
      <dgm:spPr/>
    </dgm:pt>
    <dgm:pt modelId="{A5284DA4-9371-4E2F-9B05-861BAD40DC4C}" type="pres">
      <dgm:prSet presAssocID="{8CCBDABE-A17F-429A-9BD4-7C65FD6724A0}" presName="parentText" presStyleLbl="node1" presStyleIdx="1" presStyleCnt="6">
        <dgm:presLayoutVars>
          <dgm:chMax val="0"/>
          <dgm:bulletEnabled val="1"/>
        </dgm:presLayoutVars>
      </dgm:prSet>
      <dgm:spPr/>
    </dgm:pt>
    <dgm:pt modelId="{E1BC4575-08FB-4FD7-9F7C-ADAF8B4D64F8}" type="pres">
      <dgm:prSet presAssocID="{E805F8FA-45A6-467A-A356-1B2253B0DC71}" presName="spacer" presStyleCnt="0"/>
      <dgm:spPr/>
    </dgm:pt>
    <dgm:pt modelId="{7CE10D4A-FB6F-44A9-82A3-9EF588BFBE61}" type="pres">
      <dgm:prSet presAssocID="{1CC4B628-ED49-46C8-B35A-244FCB1AC157}" presName="parentText" presStyleLbl="node1" presStyleIdx="2" presStyleCnt="6">
        <dgm:presLayoutVars>
          <dgm:chMax val="0"/>
          <dgm:bulletEnabled val="1"/>
        </dgm:presLayoutVars>
      </dgm:prSet>
      <dgm:spPr/>
    </dgm:pt>
    <dgm:pt modelId="{D7A8A269-877A-4EB0-8ECA-A0F45D01AF5F}" type="pres">
      <dgm:prSet presAssocID="{6CA9F537-9DFF-48C0-8937-0CCE40DB75BB}" presName="spacer" presStyleCnt="0"/>
      <dgm:spPr/>
    </dgm:pt>
    <dgm:pt modelId="{33BBDDE7-F44F-4FDD-B9AA-951646380389}" type="pres">
      <dgm:prSet presAssocID="{D8F03AEC-3670-4422-BE6C-40D1A7396118}" presName="parentText" presStyleLbl="node1" presStyleIdx="3" presStyleCnt="6">
        <dgm:presLayoutVars>
          <dgm:chMax val="0"/>
          <dgm:bulletEnabled val="1"/>
        </dgm:presLayoutVars>
      </dgm:prSet>
      <dgm:spPr/>
    </dgm:pt>
    <dgm:pt modelId="{485376CA-D278-4E5F-A31A-0E2F621DBF46}" type="pres">
      <dgm:prSet presAssocID="{63FB5E51-DED6-47D3-95A7-A6323945679A}" presName="spacer" presStyleCnt="0"/>
      <dgm:spPr/>
    </dgm:pt>
    <dgm:pt modelId="{390E1264-91CD-4B59-B81D-284B8780B720}" type="pres">
      <dgm:prSet presAssocID="{DE67BAB9-2552-4208-AE43-070A599543A7}" presName="parentText" presStyleLbl="node1" presStyleIdx="4" presStyleCnt="6">
        <dgm:presLayoutVars>
          <dgm:chMax val="0"/>
          <dgm:bulletEnabled val="1"/>
        </dgm:presLayoutVars>
      </dgm:prSet>
      <dgm:spPr/>
    </dgm:pt>
    <dgm:pt modelId="{3C8B4C43-916D-443A-A3AC-92069A6BF8BE}" type="pres">
      <dgm:prSet presAssocID="{CAA79981-6AEB-4910-80D0-F630FF4F241A}" presName="spacer" presStyleCnt="0"/>
      <dgm:spPr/>
    </dgm:pt>
    <dgm:pt modelId="{4E91BD0C-8F3C-4259-A515-224E70D43804}" type="pres">
      <dgm:prSet presAssocID="{2DB1DDB3-AF9A-4B06-A125-D0C2735FD748}" presName="parentText" presStyleLbl="node1" presStyleIdx="5" presStyleCnt="6">
        <dgm:presLayoutVars>
          <dgm:chMax val="0"/>
          <dgm:bulletEnabled val="1"/>
        </dgm:presLayoutVars>
      </dgm:prSet>
      <dgm:spPr/>
    </dgm:pt>
  </dgm:ptLst>
  <dgm:cxnLst>
    <dgm:cxn modelId="{3246870E-7D70-4BA8-8EF8-8427A5002530}" srcId="{D5A80F53-DFEC-4EEC-ADE6-FAA010AAD3C1}" destId="{2DB1DDB3-AF9A-4B06-A125-D0C2735FD748}" srcOrd="5" destOrd="0" parTransId="{F999315B-CECB-45C2-B680-8ACB6749898F}" sibTransId="{34378DE7-0B12-4A38-B2BF-54CE9C80645A}"/>
    <dgm:cxn modelId="{BBF29B3A-DA12-4A36-9219-71547AE099EA}" type="presOf" srcId="{5F8E7197-9D1A-4A89-A9FF-33C832CC2FD3}" destId="{A97A6F46-477D-4934-ADE1-9291ADBFC659}" srcOrd="0" destOrd="0" presId="urn:microsoft.com/office/officeart/2005/8/layout/vList2"/>
    <dgm:cxn modelId="{AB40E23A-FD15-46D7-AD8D-AA076141C4BC}" srcId="{D5A80F53-DFEC-4EEC-ADE6-FAA010AAD3C1}" destId="{5F8E7197-9D1A-4A89-A9FF-33C832CC2FD3}" srcOrd="0" destOrd="0" parTransId="{96A11AE8-BE37-4B1B-8D25-B97BC0BD9766}" sibTransId="{7CE8E9DD-7106-409F-85A1-6FF3776AC92D}"/>
    <dgm:cxn modelId="{6F79FD3C-5A7E-4CC4-ADBB-156F0F4EB6CD}" type="presOf" srcId="{8CCBDABE-A17F-429A-9BD4-7C65FD6724A0}" destId="{A5284DA4-9371-4E2F-9B05-861BAD40DC4C}" srcOrd="0" destOrd="0" presId="urn:microsoft.com/office/officeart/2005/8/layout/vList2"/>
    <dgm:cxn modelId="{C77D4F75-9DEC-4860-A8E1-8185A8A32AD0}" srcId="{D5A80F53-DFEC-4EEC-ADE6-FAA010AAD3C1}" destId="{DE67BAB9-2552-4208-AE43-070A599543A7}" srcOrd="4" destOrd="0" parTransId="{5A0DAA3B-7B92-49A2-A7D1-6FC39479E7E3}" sibTransId="{CAA79981-6AEB-4910-80D0-F630FF4F241A}"/>
    <dgm:cxn modelId="{B321B655-C9CF-4993-8BC9-D2FB9CDE9437}" type="presOf" srcId="{D5A80F53-DFEC-4EEC-ADE6-FAA010AAD3C1}" destId="{A2824C51-1CDA-480B-820B-9DB527DE04C2}" srcOrd="0" destOrd="0" presId="urn:microsoft.com/office/officeart/2005/8/layout/vList2"/>
    <dgm:cxn modelId="{D57B227D-934C-47DB-9A8F-514D59205AAB}" type="presOf" srcId="{DE67BAB9-2552-4208-AE43-070A599543A7}" destId="{390E1264-91CD-4B59-B81D-284B8780B720}" srcOrd="0" destOrd="0" presId="urn:microsoft.com/office/officeart/2005/8/layout/vList2"/>
    <dgm:cxn modelId="{C1FDEF92-BB1F-4FA1-8BCF-4B9909F452BE}" type="presOf" srcId="{2DB1DDB3-AF9A-4B06-A125-D0C2735FD748}" destId="{4E91BD0C-8F3C-4259-A515-224E70D43804}" srcOrd="0" destOrd="0" presId="urn:microsoft.com/office/officeart/2005/8/layout/vList2"/>
    <dgm:cxn modelId="{1B06AD96-99BE-470A-8BBF-B8CA2493D8B7}" srcId="{D5A80F53-DFEC-4EEC-ADE6-FAA010AAD3C1}" destId="{8CCBDABE-A17F-429A-9BD4-7C65FD6724A0}" srcOrd="1" destOrd="0" parTransId="{5D53B758-53B3-44E6-B757-0B45804FAF7E}" sibTransId="{E805F8FA-45A6-467A-A356-1B2253B0DC71}"/>
    <dgm:cxn modelId="{E30FEAA7-8A97-4CB0-BCA2-FCC26CDEEBFB}" type="presOf" srcId="{D8F03AEC-3670-4422-BE6C-40D1A7396118}" destId="{33BBDDE7-F44F-4FDD-B9AA-951646380389}" srcOrd="0" destOrd="0" presId="urn:microsoft.com/office/officeart/2005/8/layout/vList2"/>
    <dgm:cxn modelId="{33D821A8-FD80-4598-82EE-E3257FACAB69}" type="presOf" srcId="{1CC4B628-ED49-46C8-B35A-244FCB1AC157}" destId="{7CE10D4A-FB6F-44A9-82A3-9EF588BFBE61}" srcOrd="0" destOrd="0" presId="urn:microsoft.com/office/officeart/2005/8/layout/vList2"/>
    <dgm:cxn modelId="{3AFE5EB6-9C14-45E0-8F10-05C38D2D7A9B}" srcId="{D5A80F53-DFEC-4EEC-ADE6-FAA010AAD3C1}" destId="{D8F03AEC-3670-4422-BE6C-40D1A7396118}" srcOrd="3" destOrd="0" parTransId="{74CF155D-008B-4315-8116-6A5426853EC2}" sibTransId="{63FB5E51-DED6-47D3-95A7-A6323945679A}"/>
    <dgm:cxn modelId="{DF5AABC5-C9B3-465E-99A7-E451F661B4A1}" srcId="{D5A80F53-DFEC-4EEC-ADE6-FAA010AAD3C1}" destId="{1CC4B628-ED49-46C8-B35A-244FCB1AC157}" srcOrd="2" destOrd="0" parTransId="{CDD8E75A-F79B-4858-90D1-F745B980984D}" sibTransId="{6CA9F537-9DFF-48C0-8937-0CCE40DB75BB}"/>
    <dgm:cxn modelId="{FEF99BC1-F887-4CA8-93AA-4DD795E6C170}" type="presParOf" srcId="{A2824C51-1CDA-480B-820B-9DB527DE04C2}" destId="{A97A6F46-477D-4934-ADE1-9291ADBFC659}" srcOrd="0" destOrd="0" presId="urn:microsoft.com/office/officeart/2005/8/layout/vList2"/>
    <dgm:cxn modelId="{9F5B3E58-4559-4B7D-8667-940AEFC1482F}" type="presParOf" srcId="{A2824C51-1CDA-480B-820B-9DB527DE04C2}" destId="{9AA6E8C3-61A7-4BC1-AE44-33FB12935531}" srcOrd="1" destOrd="0" presId="urn:microsoft.com/office/officeart/2005/8/layout/vList2"/>
    <dgm:cxn modelId="{F7161A64-096A-4912-A7DF-66ECC070FB4B}" type="presParOf" srcId="{A2824C51-1CDA-480B-820B-9DB527DE04C2}" destId="{A5284DA4-9371-4E2F-9B05-861BAD40DC4C}" srcOrd="2" destOrd="0" presId="urn:microsoft.com/office/officeart/2005/8/layout/vList2"/>
    <dgm:cxn modelId="{D2A9B793-674D-47CD-8B63-A3B4C0162AF4}" type="presParOf" srcId="{A2824C51-1CDA-480B-820B-9DB527DE04C2}" destId="{E1BC4575-08FB-4FD7-9F7C-ADAF8B4D64F8}" srcOrd="3" destOrd="0" presId="urn:microsoft.com/office/officeart/2005/8/layout/vList2"/>
    <dgm:cxn modelId="{0654395B-F38B-400E-AF56-25AAC20E35ED}" type="presParOf" srcId="{A2824C51-1CDA-480B-820B-9DB527DE04C2}" destId="{7CE10D4A-FB6F-44A9-82A3-9EF588BFBE61}" srcOrd="4" destOrd="0" presId="urn:microsoft.com/office/officeart/2005/8/layout/vList2"/>
    <dgm:cxn modelId="{A16EE590-B5C7-4A13-84DF-57079C13E3AE}" type="presParOf" srcId="{A2824C51-1CDA-480B-820B-9DB527DE04C2}" destId="{D7A8A269-877A-4EB0-8ECA-A0F45D01AF5F}" srcOrd="5" destOrd="0" presId="urn:microsoft.com/office/officeart/2005/8/layout/vList2"/>
    <dgm:cxn modelId="{ADABFD8E-44EA-4DF4-875D-416B4A4ED128}" type="presParOf" srcId="{A2824C51-1CDA-480B-820B-9DB527DE04C2}" destId="{33BBDDE7-F44F-4FDD-B9AA-951646380389}" srcOrd="6" destOrd="0" presId="urn:microsoft.com/office/officeart/2005/8/layout/vList2"/>
    <dgm:cxn modelId="{0EF69CDE-92E7-4AA8-9597-F6596EEA0C9C}" type="presParOf" srcId="{A2824C51-1CDA-480B-820B-9DB527DE04C2}" destId="{485376CA-D278-4E5F-A31A-0E2F621DBF46}" srcOrd="7" destOrd="0" presId="urn:microsoft.com/office/officeart/2005/8/layout/vList2"/>
    <dgm:cxn modelId="{77777AFB-BE87-43B2-B9B0-D6AA63B87E11}" type="presParOf" srcId="{A2824C51-1CDA-480B-820B-9DB527DE04C2}" destId="{390E1264-91CD-4B59-B81D-284B8780B720}" srcOrd="8" destOrd="0" presId="urn:microsoft.com/office/officeart/2005/8/layout/vList2"/>
    <dgm:cxn modelId="{DF373D4E-88F7-4550-B882-D8A8C09A1B68}" type="presParOf" srcId="{A2824C51-1CDA-480B-820B-9DB527DE04C2}" destId="{3C8B4C43-916D-443A-A3AC-92069A6BF8BE}" srcOrd="9" destOrd="0" presId="urn:microsoft.com/office/officeart/2005/8/layout/vList2"/>
    <dgm:cxn modelId="{4663D402-F187-4E99-ADC1-EA2721E4F6D2}" type="presParOf" srcId="{A2824C51-1CDA-480B-820B-9DB527DE04C2}" destId="{4E91BD0C-8F3C-4259-A515-224E70D43804}" srcOrd="1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92C47E-2494-440E-B891-02735525822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24F3F5E-17EC-4042-BA1D-229936C433DD}">
      <dgm:prSet/>
      <dgm:spPr/>
      <dgm:t>
        <a:bodyPr/>
        <a:lstStyle/>
        <a:p>
          <a:pPr>
            <a:lnSpc>
              <a:spcPct val="100000"/>
            </a:lnSpc>
          </a:pPr>
          <a:r>
            <a:rPr lang="en-GB" dirty="0">
              <a:latin typeface="Arial" panose="020B0604020202020204" pitchFamily="34" charset="0"/>
              <a:cs typeface="Arial" panose="020B0604020202020204" pitchFamily="34" charset="0"/>
            </a:rPr>
            <a:t>KardiaMobile has the potential to streamline AF detection by reducing waiting times, enabling immediate ECG capture, and lowering unnecessary referrals (</a:t>
          </a:r>
          <a:r>
            <a:rPr lang="en-GB" dirty="0" err="1">
              <a:latin typeface="Arial" panose="020B0604020202020204" pitchFamily="34" charset="0"/>
              <a:cs typeface="Arial" panose="020B0604020202020204" pitchFamily="34" charset="0"/>
            </a:rPr>
            <a:t>Lowres</a:t>
          </a:r>
          <a:r>
            <a:rPr lang="en-GB" dirty="0">
              <a:latin typeface="Arial" panose="020B0604020202020204" pitchFamily="34" charset="0"/>
              <a:cs typeface="Arial" panose="020B0604020202020204" pitchFamily="34" charset="0"/>
            </a:rPr>
            <a:t>, 2022). These improvements support integrated care models and are particularly valuable for older adults and individuals in rural areas who face barriers accessing specialist services (Bennett, 2020). When embedded effectively, the device contributes to more efficient clinical pathways and reduces pressure on secondary care (</a:t>
          </a:r>
          <a:r>
            <a:rPr lang="en-GB" dirty="0" err="1">
              <a:latin typeface="Arial" panose="020B0604020202020204" pitchFamily="34" charset="0"/>
              <a:cs typeface="Arial" panose="020B0604020202020204" pitchFamily="34" charset="0"/>
            </a:rPr>
            <a:t>Bashshur</a:t>
          </a:r>
          <a:r>
            <a:rPr lang="en-GB" dirty="0">
              <a:latin typeface="Arial" panose="020B0604020202020204" pitchFamily="34" charset="0"/>
              <a:cs typeface="Arial" panose="020B0604020202020204" pitchFamily="34" charset="0"/>
            </a:rPr>
            <a:t>, 2020). These developments align with the NHS Long Term Plan (NHS England, 2019)</a:t>
          </a:r>
          <a:endParaRPr lang="en-US" dirty="0">
            <a:latin typeface="Arial" panose="020B0604020202020204" pitchFamily="34" charset="0"/>
            <a:cs typeface="Arial" panose="020B0604020202020204" pitchFamily="34" charset="0"/>
          </a:endParaRPr>
        </a:p>
      </dgm:t>
    </dgm:pt>
    <dgm:pt modelId="{E0E40944-B2EA-4D14-95AC-F5ABCA2B6B14}" type="parTrans" cxnId="{DACD4E68-6B8D-40BD-B8ED-C76360C7E1F6}">
      <dgm:prSet/>
      <dgm:spPr/>
      <dgm:t>
        <a:bodyPr/>
        <a:lstStyle/>
        <a:p>
          <a:endParaRPr lang="en-US"/>
        </a:p>
      </dgm:t>
    </dgm:pt>
    <dgm:pt modelId="{BE23596E-1981-4794-A6D6-26F2B1F3D1E0}" type="sibTrans" cxnId="{DACD4E68-6B8D-40BD-B8ED-C76360C7E1F6}">
      <dgm:prSet/>
      <dgm:spPr/>
      <dgm:t>
        <a:bodyPr/>
        <a:lstStyle/>
        <a:p>
          <a:pPr>
            <a:lnSpc>
              <a:spcPct val="100000"/>
            </a:lnSpc>
          </a:pPr>
          <a:endParaRPr lang="en-US"/>
        </a:p>
      </dgm:t>
    </dgm:pt>
    <dgm:pt modelId="{A2EA30DD-78A7-40E4-A70B-E6EB38C4C6F8}">
      <dgm:prSet/>
      <dgm:spPr/>
      <dgm:t>
        <a:bodyPr/>
        <a:lstStyle/>
        <a:p>
          <a:pPr>
            <a:lnSpc>
              <a:spcPct val="100000"/>
            </a:lnSpc>
          </a:pPr>
          <a:r>
            <a:rPr lang="en-GB" dirty="0">
              <a:latin typeface="Arial" panose="020B0604020202020204" pitchFamily="34" charset="0"/>
              <a:cs typeface="Arial" panose="020B0604020202020204" pitchFamily="34" charset="0"/>
            </a:rPr>
            <a:t>Yet these improvements depend heavily on organisational readiness. Without adequate infrastructure, the promise of streamlined pathways risks becoming unevenly realised across regions, potentially widening geographical inequalities in access to timely AF diagnosis.</a:t>
          </a:r>
        </a:p>
        <a:p>
          <a:pPr>
            <a:lnSpc>
              <a:spcPct val="100000"/>
            </a:lnSpc>
          </a:pPr>
          <a:r>
            <a:rPr lang="en-GB" dirty="0">
              <a:latin typeface="Arial" panose="020B0604020202020204" pitchFamily="34" charset="0"/>
              <a:cs typeface="Arial" panose="020B0604020202020204" pitchFamily="34" charset="0"/>
            </a:rPr>
            <a:t>Variation across Integrated Care Systems means that benefits may be realised unevenly, reinforcing regional disparities in digital maturity.</a:t>
          </a:r>
          <a:endParaRPr lang="en-US" dirty="0">
            <a:latin typeface="Arial" panose="020B0604020202020204" pitchFamily="34" charset="0"/>
            <a:cs typeface="Arial" panose="020B0604020202020204" pitchFamily="34" charset="0"/>
          </a:endParaRPr>
        </a:p>
      </dgm:t>
    </dgm:pt>
    <dgm:pt modelId="{DDE0DF0D-269F-497C-857C-777BEAFE9FB0}" type="parTrans" cxnId="{F78273CD-DF9A-4809-BE40-4766A2998854}">
      <dgm:prSet/>
      <dgm:spPr/>
      <dgm:t>
        <a:bodyPr/>
        <a:lstStyle/>
        <a:p>
          <a:endParaRPr lang="en-US"/>
        </a:p>
      </dgm:t>
    </dgm:pt>
    <dgm:pt modelId="{E001EF0F-B318-48A2-9275-EA0211F9B83C}" type="sibTrans" cxnId="{F78273CD-DF9A-4809-BE40-4766A2998854}">
      <dgm:prSet/>
      <dgm:spPr/>
      <dgm:t>
        <a:bodyPr/>
        <a:lstStyle/>
        <a:p>
          <a:endParaRPr lang="en-US"/>
        </a:p>
      </dgm:t>
    </dgm:pt>
    <dgm:pt modelId="{A58361A8-D14F-44C1-B708-595393471FA0}" type="pres">
      <dgm:prSet presAssocID="{FC92C47E-2494-440E-B891-027355258220}" presName="root" presStyleCnt="0">
        <dgm:presLayoutVars>
          <dgm:dir/>
          <dgm:resizeHandles val="exact"/>
        </dgm:presLayoutVars>
      </dgm:prSet>
      <dgm:spPr/>
    </dgm:pt>
    <dgm:pt modelId="{1CB90CF5-BA2C-4789-875E-89CE6E6A66D5}" type="pres">
      <dgm:prSet presAssocID="{FC92C47E-2494-440E-B891-027355258220}" presName="container" presStyleCnt="0">
        <dgm:presLayoutVars>
          <dgm:dir/>
          <dgm:resizeHandles val="exact"/>
        </dgm:presLayoutVars>
      </dgm:prSet>
      <dgm:spPr/>
    </dgm:pt>
    <dgm:pt modelId="{63CEEA0D-85B0-40C1-BB11-7A4663430BBE}" type="pres">
      <dgm:prSet presAssocID="{324F3F5E-17EC-4042-BA1D-229936C433DD}" presName="compNode" presStyleCnt="0"/>
      <dgm:spPr/>
    </dgm:pt>
    <dgm:pt modelId="{0B8E2135-122A-45A6-95CE-15B8659B3878}" type="pres">
      <dgm:prSet presAssocID="{324F3F5E-17EC-4042-BA1D-229936C433DD}" presName="iconBgRect" presStyleLbl="bgShp" presStyleIdx="0" presStyleCnt="2"/>
      <dgm:spPr/>
    </dgm:pt>
    <dgm:pt modelId="{A03331A7-9741-449D-A634-4E30F350C75C}" type="pres">
      <dgm:prSet presAssocID="{324F3F5E-17EC-4042-BA1D-229936C433DD}"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rt with Pulse"/>
        </a:ext>
      </dgm:extLst>
    </dgm:pt>
    <dgm:pt modelId="{56F0EA1A-569B-49FC-B8E3-8C6CEBE82C36}" type="pres">
      <dgm:prSet presAssocID="{324F3F5E-17EC-4042-BA1D-229936C433DD}" presName="spaceRect" presStyleCnt="0"/>
      <dgm:spPr/>
    </dgm:pt>
    <dgm:pt modelId="{0D8D7CE4-5C2C-4F98-8AAC-70684E9C47E9}" type="pres">
      <dgm:prSet presAssocID="{324F3F5E-17EC-4042-BA1D-229936C433DD}" presName="textRect" presStyleLbl="revTx" presStyleIdx="0" presStyleCnt="2">
        <dgm:presLayoutVars>
          <dgm:chMax val="1"/>
          <dgm:chPref val="1"/>
        </dgm:presLayoutVars>
      </dgm:prSet>
      <dgm:spPr/>
    </dgm:pt>
    <dgm:pt modelId="{850B70AB-54BD-4643-A42F-79F18E4F4FF4}" type="pres">
      <dgm:prSet presAssocID="{BE23596E-1981-4794-A6D6-26F2B1F3D1E0}" presName="sibTrans" presStyleLbl="sibTrans2D1" presStyleIdx="0" presStyleCnt="0"/>
      <dgm:spPr/>
    </dgm:pt>
    <dgm:pt modelId="{6674440E-01EE-49F3-BB6F-EE8E274FE348}" type="pres">
      <dgm:prSet presAssocID="{A2EA30DD-78A7-40E4-A70B-E6EB38C4C6F8}" presName="compNode" presStyleCnt="0"/>
      <dgm:spPr/>
    </dgm:pt>
    <dgm:pt modelId="{045614E6-54F4-4219-ADC7-5A351571591F}" type="pres">
      <dgm:prSet presAssocID="{A2EA30DD-78A7-40E4-A70B-E6EB38C4C6F8}" presName="iconBgRect" presStyleLbl="bgShp" presStyleIdx="1" presStyleCnt="2"/>
      <dgm:spPr/>
    </dgm:pt>
    <dgm:pt modelId="{9FB3F77C-21F5-431A-8283-573B3190AE56}" type="pres">
      <dgm:prSet presAssocID="{A2EA30DD-78A7-40E4-A70B-E6EB38C4C6F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B95048F3-2251-4399-8E93-3C50EE2939D9}" type="pres">
      <dgm:prSet presAssocID="{A2EA30DD-78A7-40E4-A70B-E6EB38C4C6F8}" presName="spaceRect" presStyleCnt="0"/>
      <dgm:spPr/>
    </dgm:pt>
    <dgm:pt modelId="{BBE87ACB-5974-4A5E-A793-A6713176D626}" type="pres">
      <dgm:prSet presAssocID="{A2EA30DD-78A7-40E4-A70B-E6EB38C4C6F8}" presName="textRect" presStyleLbl="revTx" presStyleIdx="1" presStyleCnt="2">
        <dgm:presLayoutVars>
          <dgm:chMax val="1"/>
          <dgm:chPref val="1"/>
        </dgm:presLayoutVars>
      </dgm:prSet>
      <dgm:spPr/>
    </dgm:pt>
  </dgm:ptLst>
  <dgm:cxnLst>
    <dgm:cxn modelId="{9B66A310-A57D-447C-AEE5-6C3300D9801D}" type="presOf" srcId="{324F3F5E-17EC-4042-BA1D-229936C433DD}" destId="{0D8D7CE4-5C2C-4F98-8AAC-70684E9C47E9}" srcOrd="0" destOrd="0" presId="urn:microsoft.com/office/officeart/2018/2/layout/IconCircleList"/>
    <dgm:cxn modelId="{FB683D23-0F9D-4202-9722-010392585591}" type="presOf" srcId="{BE23596E-1981-4794-A6D6-26F2B1F3D1E0}" destId="{850B70AB-54BD-4643-A42F-79F18E4F4FF4}" srcOrd="0" destOrd="0" presId="urn:microsoft.com/office/officeart/2018/2/layout/IconCircleList"/>
    <dgm:cxn modelId="{DACD4E68-6B8D-40BD-B8ED-C76360C7E1F6}" srcId="{FC92C47E-2494-440E-B891-027355258220}" destId="{324F3F5E-17EC-4042-BA1D-229936C433DD}" srcOrd="0" destOrd="0" parTransId="{E0E40944-B2EA-4D14-95AC-F5ABCA2B6B14}" sibTransId="{BE23596E-1981-4794-A6D6-26F2B1F3D1E0}"/>
    <dgm:cxn modelId="{80B99C85-D2FB-49C0-A4DC-62C50E2816BB}" type="presOf" srcId="{A2EA30DD-78A7-40E4-A70B-E6EB38C4C6F8}" destId="{BBE87ACB-5974-4A5E-A793-A6713176D626}" srcOrd="0" destOrd="0" presId="urn:microsoft.com/office/officeart/2018/2/layout/IconCircleList"/>
    <dgm:cxn modelId="{F78273CD-DF9A-4809-BE40-4766A2998854}" srcId="{FC92C47E-2494-440E-B891-027355258220}" destId="{A2EA30DD-78A7-40E4-A70B-E6EB38C4C6F8}" srcOrd="1" destOrd="0" parTransId="{DDE0DF0D-269F-497C-857C-777BEAFE9FB0}" sibTransId="{E001EF0F-B318-48A2-9275-EA0211F9B83C}"/>
    <dgm:cxn modelId="{0408A1FF-04AE-49BB-9527-EAA06AECEEF2}" type="presOf" srcId="{FC92C47E-2494-440E-B891-027355258220}" destId="{A58361A8-D14F-44C1-B708-595393471FA0}" srcOrd="0" destOrd="0" presId="urn:microsoft.com/office/officeart/2018/2/layout/IconCircleList"/>
    <dgm:cxn modelId="{69548347-2E04-4FC4-8F45-FB620E3433A3}" type="presParOf" srcId="{A58361A8-D14F-44C1-B708-595393471FA0}" destId="{1CB90CF5-BA2C-4789-875E-89CE6E6A66D5}" srcOrd="0" destOrd="0" presId="urn:microsoft.com/office/officeart/2018/2/layout/IconCircleList"/>
    <dgm:cxn modelId="{D7F8C5E6-C9C1-4CDA-A702-D7826843B598}" type="presParOf" srcId="{1CB90CF5-BA2C-4789-875E-89CE6E6A66D5}" destId="{63CEEA0D-85B0-40C1-BB11-7A4663430BBE}" srcOrd="0" destOrd="0" presId="urn:microsoft.com/office/officeart/2018/2/layout/IconCircleList"/>
    <dgm:cxn modelId="{54025EA4-3336-423D-9987-BFD7372A6569}" type="presParOf" srcId="{63CEEA0D-85B0-40C1-BB11-7A4663430BBE}" destId="{0B8E2135-122A-45A6-95CE-15B8659B3878}" srcOrd="0" destOrd="0" presId="urn:microsoft.com/office/officeart/2018/2/layout/IconCircleList"/>
    <dgm:cxn modelId="{8B3C6861-580C-4053-9992-8BE5645745DF}" type="presParOf" srcId="{63CEEA0D-85B0-40C1-BB11-7A4663430BBE}" destId="{A03331A7-9741-449D-A634-4E30F350C75C}" srcOrd="1" destOrd="0" presId="urn:microsoft.com/office/officeart/2018/2/layout/IconCircleList"/>
    <dgm:cxn modelId="{D3430E96-397C-4BA0-8191-1C0AAC3551D2}" type="presParOf" srcId="{63CEEA0D-85B0-40C1-BB11-7A4663430BBE}" destId="{56F0EA1A-569B-49FC-B8E3-8C6CEBE82C36}" srcOrd="2" destOrd="0" presId="urn:microsoft.com/office/officeart/2018/2/layout/IconCircleList"/>
    <dgm:cxn modelId="{B012AE4E-0D4E-4BD8-BB44-ED5521378833}" type="presParOf" srcId="{63CEEA0D-85B0-40C1-BB11-7A4663430BBE}" destId="{0D8D7CE4-5C2C-4F98-8AAC-70684E9C47E9}" srcOrd="3" destOrd="0" presId="urn:microsoft.com/office/officeart/2018/2/layout/IconCircleList"/>
    <dgm:cxn modelId="{1F6ED4F6-4A90-4CB4-BEF9-7318CD821600}" type="presParOf" srcId="{1CB90CF5-BA2C-4789-875E-89CE6E6A66D5}" destId="{850B70AB-54BD-4643-A42F-79F18E4F4FF4}" srcOrd="1" destOrd="0" presId="urn:microsoft.com/office/officeart/2018/2/layout/IconCircleList"/>
    <dgm:cxn modelId="{A86ABB0B-00DA-4873-8375-436F636F81ED}" type="presParOf" srcId="{1CB90CF5-BA2C-4789-875E-89CE6E6A66D5}" destId="{6674440E-01EE-49F3-BB6F-EE8E274FE348}" srcOrd="2" destOrd="0" presId="urn:microsoft.com/office/officeart/2018/2/layout/IconCircleList"/>
    <dgm:cxn modelId="{23B4373E-DB80-41FF-84CB-2F85EAC8D419}" type="presParOf" srcId="{6674440E-01EE-49F3-BB6F-EE8E274FE348}" destId="{045614E6-54F4-4219-ADC7-5A351571591F}" srcOrd="0" destOrd="0" presId="urn:microsoft.com/office/officeart/2018/2/layout/IconCircleList"/>
    <dgm:cxn modelId="{047472E4-DA04-4D06-97CC-C8E655F40FFA}" type="presParOf" srcId="{6674440E-01EE-49F3-BB6F-EE8E274FE348}" destId="{9FB3F77C-21F5-431A-8283-573B3190AE56}" srcOrd="1" destOrd="0" presId="urn:microsoft.com/office/officeart/2018/2/layout/IconCircleList"/>
    <dgm:cxn modelId="{53666EBD-D028-445F-9228-F0C4B539A5B2}" type="presParOf" srcId="{6674440E-01EE-49F3-BB6F-EE8E274FE348}" destId="{B95048F3-2251-4399-8E93-3C50EE2939D9}" srcOrd="2" destOrd="0" presId="urn:microsoft.com/office/officeart/2018/2/layout/IconCircleList"/>
    <dgm:cxn modelId="{DD9EB66E-063B-4F79-B406-A419DA6C4DEC}" type="presParOf" srcId="{6674440E-01EE-49F3-BB6F-EE8E274FE348}" destId="{BBE87ACB-5974-4A5E-A793-A6713176D62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0C6A72-084C-45A2-A0C1-C769167EFCD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4C344FA-64AA-4B50-844A-9F14153BB746}">
      <dgm:prSet/>
      <dgm:spPr/>
      <dgm:t>
        <a:bodyPr/>
        <a:lstStyle/>
        <a:p>
          <a:r>
            <a:rPr lang="en-US" b="0" i="0" baseline="0"/>
            <a:t>Immediate results support self‑management.</a:t>
          </a:r>
          <a:endParaRPr lang="en-US"/>
        </a:p>
      </dgm:t>
    </dgm:pt>
    <dgm:pt modelId="{8F4196F9-715B-46DF-BFC9-DD5686F355D6}" type="parTrans" cxnId="{2A928670-09A0-4F06-8A05-264A71C069B5}">
      <dgm:prSet/>
      <dgm:spPr/>
      <dgm:t>
        <a:bodyPr/>
        <a:lstStyle/>
        <a:p>
          <a:endParaRPr lang="en-US"/>
        </a:p>
      </dgm:t>
    </dgm:pt>
    <dgm:pt modelId="{55D83861-61ED-4AF4-AA92-58C5256AF4ED}" type="sibTrans" cxnId="{2A928670-09A0-4F06-8A05-264A71C069B5}">
      <dgm:prSet/>
      <dgm:spPr/>
      <dgm:t>
        <a:bodyPr/>
        <a:lstStyle/>
        <a:p>
          <a:endParaRPr lang="en-US"/>
        </a:p>
      </dgm:t>
    </dgm:pt>
    <dgm:pt modelId="{F504B1F5-42E1-4650-A2A6-3CA54EC19F7B}">
      <dgm:prSet/>
      <dgm:spPr/>
      <dgm:t>
        <a:bodyPr/>
        <a:lstStyle/>
        <a:p>
          <a:r>
            <a:rPr lang="en-US" b="0" i="0" baseline="0"/>
            <a:t>Increased access to early AF detection.</a:t>
          </a:r>
          <a:endParaRPr lang="en-US"/>
        </a:p>
      </dgm:t>
    </dgm:pt>
    <dgm:pt modelId="{03A11346-F9EF-46B1-AAF1-8C5AFA1317D3}" type="parTrans" cxnId="{47AC4252-7F02-4DBD-9EF9-44E982D15C04}">
      <dgm:prSet/>
      <dgm:spPr/>
      <dgm:t>
        <a:bodyPr/>
        <a:lstStyle/>
        <a:p>
          <a:endParaRPr lang="en-US"/>
        </a:p>
      </dgm:t>
    </dgm:pt>
    <dgm:pt modelId="{49E611E8-2788-4A1A-B842-A643A5941752}" type="sibTrans" cxnId="{47AC4252-7F02-4DBD-9EF9-44E982D15C04}">
      <dgm:prSet/>
      <dgm:spPr/>
      <dgm:t>
        <a:bodyPr/>
        <a:lstStyle/>
        <a:p>
          <a:endParaRPr lang="en-US"/>
        </a:p>
      </dgm:t>
    </dgm:pt>
    <dgm:pt modelId="{BDC7DB45-2E05-4F0E-8449-B370D36C0B79}">
      <dgm:prSet/>
      <dgm:spPr/>
      <dgm:t>
        <a:bodyPr/>
        <a:lstStyle/>
        <a:p>
          <a:r>
            <a:rPr lang="en-US" b="0" i="0" baseline="0"/>
            <a:t>Digital exclusion affects older adults.</a:t>
          </a:r>
          <a:endParaRPr lang="en-US"/>
        </a:p>
      </dgm:t>
    </dgm:pt>
    <dgm:pt modelId="{5BFCF409-9703-44D0-8ABF-724366667ADD}" type="parTrans" cxnId="{11069868-C85E-4507-B9A7-0B93D77A118C}">
      <dgm:prSet/>
      <dgm:spPr/>
      <dgm:t>
        <a:bodyPr/>
        <a:lstStyle/>
        <a:p>
          <a:endParaRPr lang="en-US"/>
        </a:p>
      </dgm:t>
    </dgm:pt>
    <dgm:pt modelId="{0A0BA0BF-D929-4BC0-903F-A00B5A490847}" type="sibTrans" cxnId="{11069868-C85E-4507-B9A7-0B93D77A118C}">
      <dgm:prSet/>
      <dgm:spPr/>
      <dgm:t>
        <a:bodyPr/>
        <a:lstStyle/>
        <a:p>
          <a:endParaRPr lang="en-US"/>
        </a:p>
      </dgm:t>
    </dgm:pt>
    <dgm:pt modelId="{5F3B5F5C-23ED-4374-8510-F1A0DAE0756D}">
      <dgm:prSet/>
      <dgm:spPr/>
      <dgm:t>
        <a:bodyPr/>
        <a:lstStyle/>
        <a:p>
          <a:r>
            <a:rPr lang="en-US" b="0" i="0" baseline="0"/>
            <a:t>Anxiety from ambiguous readings.</a:t>
          </a:r>
          <a:endParaRPr lang="en-US"/>
        </a:p>
      </dgm:t>
    </dgm:pt>
    <dgm:pt modelId="{10D180EF-9D62-40DE-BEE8-EFE3F4E4A35A}" type="parTrans" cxnId="{08369A14-D4B8-46E7-936B-2D3A504ACDBC}">
      <dgm:prSet/>
      <dgm:spPr/>
      <dgm:t>
        <a:bodyPr/>
        <a:lstStyle/>
        <a:p>
          <a:endParaRPr lang="en-US"/>
        </a:p>
      </dgm:t>
    </dgm:pt>
    <dgm:pt modelId="{1747E723-66FF-492F-B84F-094D05085EA8}" type="sibTrans" cxnId="{08369A14-D4B8-46E7-936B-2D3A504ACDBC}">
      <dgm:prSet/>
      <dgm:spPr/>
      <dgm:t>
        <a:bodyPr/>
        <a:lstStyle/>
        <a:p>
          <a:endParaRPr lang="en-US"/>
        </a:p>
      </dgm:t>
    </dgm:pt>
    <dgm:pt modelId="{99E4B3CD-4065-430E-8D8B-F93374B0EC4F}">
      <dgm:prSet/>
      <dgm:spPr/>
      <dgm:t>
        <a:bodyPr/>
        <a:lstStyle/>
        <a:p>
          <a:r>
            <a:rPr lang="en-US" b="0" i="0" baseline="0"/>
            <a:t>GDPR + DPA 2018 require transparency.</a:t>
          </a:r>
          <a:endParaRPr lang="en-US"/>
        </a:p>
      </dgm:t>
    </dgm:pt>
    <dgm:pt modelId="{167298DC-0C19-45FE-B527-EDD71E066A76}" type="parTrans" cxnId="{A7A62C21-12CB-424D-8C84-6FB21ADAA197}">
      <dgm:prSet/>
      <dgm:spPr/>
      <dgm:t>
        <a:bodyPr/>
        <a:lstStyle/>
        <a:p>
          <a:endParaRPr lang="en-US"/>
        </a:p>
      </dgm:t>
    </dgm:pt>
    <dgm:pt modelId="{C51C3C17-E64F-4826-BA70-BDB635C6922A}" type="sibTrans" cxnId="{A7A62C21-12CB-424D-8C84-6FB21ADAA197}">
      <dgm:prSet/>
      <dgm:spPr/>
      <dgm:t>
        <a:bodyPr/>
        <a:lstStyle/>
        <a:p>
          <a:endParaRPr lang="en-US"/>
        </a:p>
      </dgm:t>
    </dgm:pt>
    <dgm:pt modelId="{B09840CD-E094-48EB-98B8-B56FFF1522D5}" type="pres">
      <dgm:prSet presAssocID="{820C6A72-084C-45A2-A0C1-C769167EFCDD}" presName="linear" presStyleCnt="0">
        <dgm:presLayoutVars>
          <dgm:animLvl val="lvl"/>
          <dgm:resizeHandles val="exact"/>
        </dgm:presLayoutVars>
      </dgm:prSet>
      <dgm:spPr/>
    </dgm:pt>
    <dgm:pt modelId="{B0035AA1-EAA7-48BE-BFFB-AD16B837FD77}" type="pres">
      <dgm:prSet presAssocID="{E4C344FA-64AA-4B50-844A-9F14153BB746}" presName="parentText" presStyleLbl="node1" presStyleIdx="0" presStyleCnt="5" custLinFactY="9753" custLinFactNeighborX="0" custLinFactNeighborY="100000">
        <dgm:presLayoutVars>
          <dgm:chMax val="0"/>
          <dgm:bulletEnabled val="1"/>
        </dgm:presLayoutVars>
      </dgm:prSet>
      <dgm:spPr/>
    </dgm:pt>
    <dgm:pt modelId="{01965196-0990-41E7-BD24-E0BF6F81A0CB}" type="pres">
      <dgm:prSet presAssocID="{55D83861-61ED-4AF4-AA92-58C5256AF4ED}" presName="spacer" presStyleCnt="0"/>
      <dgm:spPr/>
    </dgm:pt>
    <dgm:pt modelId="{EEBC2305-5E59-4E56-AE4A-D8867D2C5FBA}" type="pres">
      <dgm:prSet presAssocID="{F504B1F5-42E1-4650-A2A6-3CA54EC19F7B}" presName="parentText" presStyleLbl="node1" presStyleIdx="1" presStyleCnt="5">
        <dgm:presLayoutVars>
          <dgm:chMax val="0"/>
          <dgm:bulletEnabled val="1"/>
        </dgm:presLayoutVars>
      </dgm:prSet>
      <dgm:spPr/>
    </dgm:pt>
    <dgm:pt modelId="{7B866A7C-CF4B-4427-AB69-EA924CC086E8}" type="pres">
      <dgm:prSet presAssocID="{49E611E8-2788-4A1A-B842-A643A5941752}" presName="spacer" presStyleCnt="0"/>
      <dgm:spPr/>
    </dgm:pt>
    <dgm:pt modelId="{055480C3-65BC-42F7-8BAB-F8778A247983}" type="pres">
      <dgm:prSet presAssocID="{BDC7DB45-2E05-4F0E-8449-B370D36C0B79}" presName="parentText" presStyleLbl="node1" presStyleIdx="2" presStyleCnt="5">
        <dgm:presLayoutVars>
          <dgm:chMax val="0"/>
          <dgm:bulletEnabled val="1"/>
        </dgm:presLayoutVars>
      </dgm:prSet>
      <dgm:spPr/>
    </dgm:pt>
    <dgm:pt modelId="{14A1528B-0F1C-4E93-9CEC-60290E9B74CB}" type="pres">
      <dgm:prSet presAssocID="{0A0BA0BF-D929-4BC0-903F-A00B5A490847}" presName="spacer" presStyleCnt="0"/>
      <dgm:spPr/>
    </dgm:pt>
    <dgm:pt modelId="{5656C551-DF94-4308-B1E2-ACFCDA112F51}" type="pres">
      <dgm:prSet presAssocID="{5F3B5F5C-23ED-4374-8510-F1A0DAE0756D}" presName="parentText" presStyleLbl="node1" presStyleIdx="3" presStyleCnt="5">
        <dgm:presLayoutVars>
          <dgm:chMax val="0"/>
          <dgm:bulletEnabled val="1"/>
        </dgm:presLayoutVars>
      </dgm:prSet>
      <dgm:spPr/>
    </dgm:pt>
    <dgm:pt modelId="{4F010C6D-3FEF-4F96-889A-499BF0035813}" type="pres">
      <dgm:prSet presAssocID="{1747E723-66FF-492F-B84F-094D05085EA8}" presName="spacer" presStyleCnt="0"/>
      <dgm:spPr/>
    </dgm:pt>
    <dgm:pt modelId="{16BF37BF-A2F8-47E9-B76C-19635B62B965}" type="pres">
      <dgm:prSet presAssocID="{99E4B3CD-4065-430E-8D8B-F93374B0EC4F}" presName="parentText" presStyleLbl="node1" presStyleIdx="4" presStyleCnt="5">
        <dgm:presLayoutVars>
          <dgm:chMax val="0"/>
          <dgm:bulletEnabled val="1"/>
        </dgm:presLayoutVars>
      </dgm:prSet>
      <dgm:spPr/>
    </dgm:pt>
  </dgm:ptLst>
  <dgm:cxnLst>
    <dgm:cxn modelId="{08369A14-D4B8-46E7-936B-2D3A504ACDBC}" srcId="{820C6A72-084C-45A2-A0C1-C769167EFCDD}" destId="{5F3B5F5C-23ED-4374-8510-F1A0DAE0756D}" srcOrd="3" destOrd="0" parTransId="{10D180EF-9D62-40DE-BEE8-EFE3F4E4A35A}" sibTransId="{1747E723-66FF-492F-B84F-094D05085EA8}"/>
    <dgm:cxn modelId="{A7A62C21-12CB-424D-8C84-6FB21ADAA197}" srcId="{820C6A72-084C-45A2-A0C1-C769167EFCDD}" destId="{99E4B3CD-4065-430E-8D8B-F93374B0EC4F}" srcOrd="4" destOrd="0" parTransId="{167298DC-0C19-45FE-B527-EDD71E066A76}" sibTransId="{C51C3C17-E64F-4826-BA70-BDB635C6922A}"/>
    <dgm:cxn modelId="{29D38C2F-D128-4921-9816-7B54CD0A1B5D}" type="presOf" srcId="{820C6A72-084C-45A2-A0C1-C769167EFCDD}" destId="{B09840CD-E094-48EB-98B8-B56FFF1522D5}" srcOrd="0" destOrd="0" presId="urn:microsoft.com/office/officeart/2005/8/layout/vList2"/>
    <dgm:cxn modelId="{44563B5C-531E-470B-95C6-3F0C100B4DDD}" type="presOf" srcId="{E4C344FA-64AA-4B50-844A-9F14153BB746}" destId="{B0035AA1-EAA7-48BE-BFFB-AD16B837FD77}" srcOrd="0" destOrd="0" presId="urn:microsoft.com/office/officeart/2005/8/layout/vList2"/>
    <dgm:cxn modelId="{11069868-C85E-4507-B9A7-0B93D77A118C}" srcId="{820C6A72-084C-45A2-A0C1-C769167EFCDD}" destId="{BDC7DB45-2E05-4F0E-8449-B370D36C0B79}" srcOrd="2" destOrd="0" parTransId="{5BFCF409-9703-44D0-8ABF-724366667ADD}" sibTransId="{0A0BA0BF-D929-4BC0-903F-A00B5A490847}"/>
    <dgm:cxn modelId="{3DBA6649-AFD2-4EE5-94FA-FE5BAD72F69E}" type="presOf" srcId="{BDC7DB45-2E05-4F0E-8449-B370D36C0B79}" destId="{055480C3-65BC-42F7-8BAB-F8778A247983}" srcOrd="0" destOrd="0" presId="urn:microsoft.com/office/officeart/2005/8/layout/vList2"/>
    <dgm:cxn modelId="{2A928670-09A0-4F06-8A05-264A71C069B5}" srcId="{820C6A72-084C-45A2-A0C1-C769167EFCDD}" destId="{E4C344FA-64AA-4B50-844A-9F14153BB746}" srcOrd="0" destOrd="0" parTransId="{8F4196F9-715B-46DF-BFC9-DD5686F355D6}" sibTransId="{55D83861-61ED-4AF4-AA92-58C5256AF4ED}"/>
    <dgm:cxn modelId="{47AC4252-7F02-4DBD-9EF9-44E982D15C04}" srcId="{820C6A72-084C-45A2-A0C1-C769167EFCDD}" destId="{F504B1F5-42E1-4650-A2A6-3CA54EC19F7B}" srcOrd="1" destOrd="0" parTransId="{03A11346-F9EF-46B1-AAF1-8C5AFA1317D3}" sibTransId="{49E611E8-2788-4A1A-B842-A643A5941752}"/>
    <dgm:cxn modelId="{D4199293-C756-45E7-8D21-EF87268ED61F}" type="presOf" srcId="{F504B1F5-42E1-4650-A2A6-3CA54EC19F7B}" destId="{EEBC2305-5E59-4E56-AE4A-D8867D2C5FBA}" srcOrd="0" destOrd="0" presId="urn:microsoft.com/office/officeart/2005/8/layout/vList2"/>
    <dgm:cxn modelId="{5D3715BC-2712-4B70-9146-6C7396289820}" type="presOf" srcId="{5F3B5F5C-23ED-4374-8510-F1A0DAE0756D}" destId="{5656C551-DF94-4308-B1E2-ACFCDA112F51}" srcOrd="0" destOrd="0" presId="urn:microsoft.com/office/officeart/2005/8/layout/vList2"/>
    <dgm:cxn modelId="{9CAEDADB-EF87-4CF9-BCC4-8B2366FB1DC7}" type="presOf" srcId="{99E4B3CD-4065-430E-8D8B-F93374B0EC4F}" destId="{16BF37BF-A2F8-47E9-B76C-19635B62B965}" srcOrd="0" destOrd="0" presId="urn:microsoft.com/office/officeart/2005/8/layout/vList2"/>
    <dgm:cxn modelId="{EE3DCF13-0B5D-44D1-A87C-C47EE1BFDA09}" type="presParOf" srcId="{B09840CD-E094-48EB-98B8-B56FFF1522D5}" destId="{B0035AA1-EAA7-48BE-BFFB-AD16B837FD77}" srcOrd="0" destOrd="0" presId="urn:microsoft.com/office/officeart/2005/8/layout/vList2"/>
    <dgm:cxn modelId="{2813EE21-F3B7-4D1F-AA05-E00F71092CA0}" type="presParOf" srcId="{B09840CD-E094-48EB-98B8-B56FFF1522D5}" destId="{01965196-0990-41E7-BD24-E0BF6F81A0CB}" srcOrd="1" destOrd="0" presId="urn:microsoft.com/office/officeart/2005/8/layout/vList2"/>
    <dgm:cxn modelId="{C05E61D1-5748-4399-B083-76B5F4AF19FB}" type="presParOf" srcId="{B09840CD-E094-48EB-98B8-B56FFF1522D5}" destId="{EEBC2305-5E59-4E56-AE4A-D8867D2C5FBA}" srcOrd="2" destOrd="0" presId="urn:microsoft.com/office/officeart/2005/8/layout/vList2"/>
    <dgm:cxn modelId="{BAB276C1-3020-4A70-8275-1C666DD2AA36}" type="presParOf" srcId="{B09840CD-E094-48EB-98B8-B56FFF1522D5}" destId="{7B866A7C-CF4B-4427-AB69-EA924CC086E8}" srcOrd="3" destOrd="0" presId="urn:microsoft.com/office/officeart/2005/8/layout/vList2"/>
    <dgm:cxn modelId="{1C2F0F8B-9630-4EFF-92C5-BC1BDE5EAAC9}" type="presParOf" srcId="{B09840CD-E094-48EB-98B8-B56FFF1522D5}" destId="{055480C3-65BC-42F7-8BAB-F8778A247983}" srcOrd="4" destOrd="0" presId="urn:microsoft.com/office/officeart/2005/8/layout/vList2"/>
    <dgm:cxn modelId="{685D53C5-91DA-49C7-8B44-20C911238C78}" type="presParOf" srcId="{B09840CD-E094-48EB-98B8-B56FFF1522D5}" destId="{14A1528B-0F1C-4E93-9CEC-60290E9B74CB}" srcOrd="5" destOrd="0" presId="urn:microsoft.com/office/officeart/2005/8/layout/vList2"/>
    <dgm:cxn modelId="{1EE1F4B1-83CC-45F8-9A89-11413629B204}" type="presParOf" srcId="{B09840CD-E094-48EB-98B8-B56FFF1522D5}" destId="{5656C551-DF94-4308-B1E2-ACFCDA112F51}" srcOrd="6" destOrd="0" presId="urn:microsoft.com/office/officeart/2005/8/layout/vList2"/>
    <dgm:cxn modelId="{DB1BCE02-6264-4D73-B6C9-6EBC874F62B7}" type="presParOf" srcId="{B09840CD-E094-48EB-98B8-B56FFF1522D5}" destId="{4F010C6D-3FEF-4F96-889A-499BF0035813}" srcOrd="7" destOrd="0" presId="urn:microsoft.com/office/officeart/2005/8/layout/vList2"/>
    <dgm:cxn modelId="{916712DB-A933-4004-ACF2-CDF55F0D58BE}" type="presParOf" srcId="{B09840CD-E094-48EB-98B8-B56FFF1522D5}" destId="{16BF37BF-A2F8-47E9-B76C-19635B62B96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7A6F46-477D-4934-ADE1-9291ADBFC659}">
      <dsp:nvSpPr>
        <dsp:cNvPr id="0" name=""/>
        <dsp:cNvSpPr/>
      </dsp:nvSpPr>
      <dsp:spPr>
        <a:xfrm>
          <a:off x="0" y="7320"/>
          <a:ext cx="4240847" cy="652859"/>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Portable ECG device paired with smartphone app.</a:t>
          </a:r>
          <a:endParaRPr lang="en-US" sz="1800" kern="1200"/>
        </a:p>
      </dsp:txBody>
      <dsp:txXfrm>
        <a:off x="31870" y="39190"/>
        <a:ext cx="4177107" cy="589119"/>
      </dsp:txXfrm>
    </dsp:sp>
    <dsp:sp modelId="{A5284DA4-9371-4E2F-9B05-861BAD40DC4C}">
      <dsp:nvSpPr>
        <dsp:cNvPr id="0" name=""/>
        <dsp:cNvSpPr/>
      </dsp:nvSpPr>
      <dsp:spPr>
        <a:xfrm>
          <a:off x="0" y="712020"/>
          <a:ext cx="4240847" cy="652859"/>
        </a:xfrm>
        <a:prstGeom prst="roundRect">
          <a:avLst/>
        </a:prstGeom>
        <a:solidFill>
          <a:schemeClr val="accent5">
            <a:hueOff val="-661711"/>
            <a:satOff val="-3554"/>
            <a:lumOff val="1216"/>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Provides immediate rhythm analysis for AF detection.</a:t>
          </a:r>
          <a:endParaRPr lang="en-US" sz="1800" kern="1200"/>
        </a:p>
      </dsp:txBody>
      <dsp:txXfrm>
        <a:off x="31870" y="743890"/>
        <a:ext cx="4177107" cy="589119"/>
      </dsp:txXfrm>
    </dsp:sp>
    <dsp:sp modelId="{7CE10D4A-FB6F-44A9-82A3-9EF588BFBE61}">
      <dsp:nvSpPr>
        <dsp:cNvPr id="0" name=""/>
        <dsp:cNvSpPr/>
      </dsp:nvSpPr>
      <dsp:spPr>
        <a:xfrm>
          <a:off x="0" y="1416720"/>
          <a:ext cx="4240847" cy="652859"/>
        </a:xfrm>
        <a:prstGeom prst="roundRect">
          <a:avLst/>
        </a:prstGeom>
        <a:solidFill>
          <a:schemeClr val="accent5">
            <a:hueOff val="-1323423"/>
            <a:satOff val="-7108"/>
            <a:lumOff val="2431"/>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Enables ECG capture in GP surgeries, community clinics, care homes, and at home.</a:t>
          </a:r>
          <a:endParaRPr lang="en-US" sz="1800" kern="1200"/>
        </a:p>
      </dsp:txBody>
      <dsp:txXfrm>
        <a:off x="31870" y="1448590"/>
        <a:ext cx="4177107" cy="589119"/>
      </dsp:txXfrm>
    </dsp:sp>
    <dsp:sp modelId="{33BBDDE7-F44F-4FDD-B9AA-951646380389}">
      <dsp:nvSpPr>
        <dsp:cNvPr id="0" name=""/>
        <dsp:cNvSpPr/>
      </dsp:nvSpPr>
      <dsp:spPr>
        <a:xfrm>
          <a:off x="0" y="2121420"/>
          <a:ext cx="4240847" cy="652859"/>
        </a:xfrm>
        <a:prstGeom prst="roundRect">
          <a:avLst/>
        </a:prstGeom>
        <a:solidFill>
          <a:schemeClr val="accent5">
            <a:hueOff val="-1985134"/>
            <a:satOff val="-10662"/>
            <a:lumOff val="3647"/>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NICE‑endorsed (MTG64).</a:t>
          </a:r>
          <a:endParaRPr lang="en-US" sz="1800" kern="1200"/>
        </a:p>
      </dsp:txBody>
      <dsp:txXfrm>
        <a:off x="31870" y="2153290"/>
        <a:ext cx="4177107" cy="589119"/>
      </dsp:txXfrm>
    </dsp:sp>
    <dsp:sp modelId="{390E1264-91CD-4B59-B81D-284B8780B720}">
      <dsp:nvSpPr>
        <dsp:cNvPr id="0" name=""/>
        <dsp:cNvSpPr/>
      </dsp:nvSpPr>
      <dsp:spPr>
        <a:xfrm>
          <a:off x="0" y="2826120"/>
          <a:ext cx="4240847" cy="652859"/>
        </a:xfrm>
        <a:prstGeom prst="roundRect">
          <a:avLst/>
        </a:prstGeom>
        <a:solidFill>
          <a:schemeClr val="accent5">
            <a:hueOff val="-2646845"/>
            <a:satOff val="-14216"/>
            <a:lumOff val="4862"/>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Supports NHS digital-first and early diagnosis priorities.</a:t>
          </a:r>
          <a:endParaRPr lang="en-US" sz="1800" kern="1200"/>
        </a:p>
      </dsp:txBody>
      <dsp:txXfrm>
        <a:off x="31870" y="2857990"/>
        <a:ext cx="4177107" cy="589119"/>
      </dsp:txXfrm>
    </dsp:sp>
    <dsp:sp modelId="{4E91BD0C-8F3C-4259-A515-224E70D43804}">
      <dsp:nvSpPr>
        <dsp:cNvPr id="0" name=""/>
        <dsp:cNvSpPr/>
      </dsp:nvSpPr>
      <dsp:spPr>
        <a:xfrm>
          <a:off x="0" y="3530820"/>
          <a:ext cx="4240847" cy="652859"/>
        </a:xfrm>
        <a:prstGeom prst="roundRect">
          <a:avLst/>
        </a:prstGeom>
        <a:solidFill>
          <a:schemeClr val="accent5">
            <a:hueOff val="-3308557"/>
            <a:satOff val="-17770"/>
            <a:lumOff val="6078"/>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“KardiaMobile provides a single‑lead ECG tracing in 30 seconds” (NICE, 2020)</a:t>
          </a:r>
          <a:endParaRPr lang="en-US" sz="1800" kern="1200" dirty="0"/>
        </a:p>
      </dsp:txBody>
      <dsp:txXfrm>
        <a:off x="31870" y="3562690"/>
        <a:ext cx="4177107" cy="589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8E2135-122A-45A6-95CE-15B8659B3878}">
      <dsp:nvSpPr>
        <dsp:cNvPr id="0" name=""/>
        <dsp:cNvSpPr/>
      </dsp:nvSpPr>
      <dsp:spPr>
        <a:xfrm>
          <a:off x="108988" y="1129569"/>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3331A7-9741-449D-A634-4E30F350C75C}">
      <dsp:nvSpPr>
        <dsp:cNvPr id="0" name=""/>
        <dsp:cNvSpPr/>
      </dsp:nvSpPr>
      <dsp:spPr>
        <a:xfrm>
          <a:off x="378329" y="1398910"/>
          <a:ext cx="743893" cy="7438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8D7CE4-5C2C-4F98-8AAC-70684E9C47E9}">
      <dsp:nvSpPr>
        <dsp:cNvPr id="0" name=""/>
        <dsp:cNvSpPr/>
      </dsp:nvSpPr>
      <dsp:spPr>
        <a:xfrm>
          <a:off x="1666401" y="1129569"/>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KardiaMobile has the potential to streamline AF detection by reducing waiting times, enabling immediate ECG capture, and lowering unnecessary referrals (</a:t>
          </a:r>
          <a:r>
            <a:rPr lang="en-GB" sz="1100" kern="1200" dirty="0" err="1">
              <a:latin typeface="Arial" panose="020B0604020202020204" pitchFamily="34" charset="0"/>
              <a:cs typeface="Arial" panose="020B0604020202020204" pitchFamily="34" charset="0"/>
            </a:rPr>
            <a:t>Lowres</a:t>
          </a:r>
          <a:r>
            <a:rPr lang="en-GB" sz="1100" kern="1200" dirty="0">
              <a:latin typeface="Arial" panose="020B0604020202020204" pitchFamily="34" charset="0"/>
              <a:cs typeface="Arial" panose="020B0604020202020204" pitchFamily="34" charset="0"/>
            </a:rPr>
            <a:t>, 2022). These improvements support integrated care models and are particularly valuable for older adults and individuals in rural areas who face barriers accessing specialist services (Bennett, 2020). When embedded effectively, the device contributes to more efficient clinical pathways and reduces pressure on secondary care (</a:t>
          </a:r>
          <a:r>
            <a:rPr lang="en-GB" sz="1100" kern="1200" dirty="0" err="1">
              <a:latin typeface="Arial" panose="020B0604020202020204" pitchFamily="34" charset="0"/>
              <a:cs typeface="Arial" panose="020B0604020202020204" pitchFamily="34" charset="0"/>
            </a:rPr>
            <a:t>Bashshur</a:t>
          </a:r>
          <a:r>
            <a:rPr lang="en-GB" sz="1100" kern="1200" dirty="0">
              <a:latin typeface="Arial" panose="020B0604020202020204" pitchFamily="34" charset="0"/>
              <a:cs typeface="Arial" panose="020B0604020202020204" pitchFamily="34" charset="0"/>
            </a:rPr>
            <a:t>, 2020). These developments align with the NHS Long Term Plan (NHS England, 2019)</a:t>
          </a:r>
          <a:endParaRPr lang="en-US" sz="1100" kern="1200" dirty="0">
            <a:latin typeface="Arial" panose="020B0604020202020204" pitchFamily="34" charset="0"/>
            <a:cs typeface="Arial" panose="020B0604020202020204" pitchFamily="34" charset="0"/>
          </a:endParaRPr>
        </a:p>
      </dsp:txBody>
      <dsp:txXfrm>
        <a:off x="1666401" y="1129569"/>
        <a:ext cx="3023212" cy="1282574"/>
      </dsp:txXfrm>
    </dsp:sp>
    <dsp:sp modelId="{045614E6-54F4-4219-ADC7-5A351571591F}">
      <dsp:nvSpPr>
        <dsp:cNvPr id="0" name=""/>
        <dsp:cNvSpPr/>
      </dsp:nvSpPr>
      <dsp:spPr>
        <a:xfrm>
          <a:off x="5216385" y="1129569"/>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B3F77C-21F5-431A-8283-573B3190AE56}">
      <dsp:nvSpPr>
        <dsp:cNvPr id="0" name=""/>
        <dsp:cNvSpPr/>
      </dsp:nvSpPr>
      <dsp:spPr>
        <a:xfrm>
          <a:off x="5485726" y="1398910"/>
          <a:ext cx="743893" cy="7438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E87ACB-5974-4A5E-A793-A6713176D626}">
      <dsp:nvSpPr>
        <dsp:cNvPr id="0" name=""/>
        <dsp:cNvSpPr/>
      </dsp:nvSpPr>
      <dsp:spPr>
        <a:xfrm>
          <a:off x="6773797" y="1129569"/>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Yet these improvements depend heavily on organisational readiness. Without adequate infrastructure, the promise of streamlined pathways risks becoming unevenly realised across regions, potentially widening geographical inequalities in access to timely AF diagnosis.</a:t>
          </a:r>
        </a:p>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Variation across Integrated Care Systems means that benefits may be realised unevenly, reinforcing regional disparities in digital maturity.</a:t>
          </a:r>
          <a:endParaRPr lang="en-US" sz="1100" kern="1200" dirty="0">
            <a:latin typeface="Arial" panose="020B0604020202020204" pitchFamily="34" charset="0"/>
            <a:cs typeface="Arial" panose="020B0604020202020204" pitchFamily="34" charset="0"/>
          </a:endParaRPr>
        </a:p>
      </dsp:txBody>
      <dsp:txXfrm>
        <a:off x="6773797" y="1129569"/>
        <a:ext cx="3023212" cy="1282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35AA1-EAA7-48BE-BFFB-AD16B837FD77}">
      <dsp:nvSpPr>
        <dsp:cNvPr id="0" name=""/>
        <dsp:cNvSpPr/>
      </dsp:nvSpPr>
      <dsp:spPr>
        <a:xfrm>
          <a:off x="0" y="559317"/>
          <a:ext cx="4878389" cy="47911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Immediate results support self‑management.</a:t>
          </a:r>
          <a:endParaRPr lang="en-US" sz="2100" kern="1200"/>
        </a:p>
      </dsp:txBody>
      <dsp:txXfrm>
        <a:off x="23388" y="582705"/>
        <a:ext cx="4831613" cy="432338"/>
      </dsp:txXfrm>
    </dsp:sp>
    <dsp:sp modelId="{EEBC2305-5E59-4E56-AE4A-D8867D2C5FBA}">
      <dsp:nvSpPr>
        <dsp:cNvPr id="0" name=""/>
        <dsp:cNvSpPr/>
      </dsp:nvSpPr>
      <dsp:spPr>
        <a:xfrm>
          <a:off x="0" y="991704"/>
          <a:ext cx="4878389" cy="479114"/>
        </a:xfrm>
        <a:prstGeom prst="roundRect">
          <a:avLst/>
        </a:prstGeom>
        <a:solidFill>
          <a:schemeClr val="accent5">
            <a:hueOff val="-827139"/>
            <a:satOff val="-4443"/>
            <a:lumOff val="151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Increased access to early AF detection.</a:t>
          </a:r>
          <a:endParaRPr lang="en-US" sz="2100" kern="1200"/>
        </a:p>
      </dsp:txBody>
      <dsp:txXfrm>
        <a:off x="23388" y="1015092"/>
        <a:ext cx="4831613" cy="432338"/>
      </dsp:txXfrm>
    </dsp:sp>
    <dsp:sp modelId="{055480C3-65BC-42F7-8BAB-F8778A247983}">
      <dsp:nvSpPr>
        <dsp:cNvPr id="0" name=""/>
        <dsp:cNvSpPr/>
      </dsp:nvSpPr>
      <dsp:spPr>
        <a:xfrm>
          <a:off x="0" y="1531299"/>
          <a:ext cx="4878389" cy="479114"/>
        </a:xfrm>
        <a:prstGeom prst="roundRect">
          <a:avLst/>
        </a:prstGeom>
        <a:solidFill>
          <a:schemeClr val="accent5">
            <a:hueOff val="-1654278"/>
            <a:satOff val="-8885"/>
            <a:lumOff val="303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Digital exclusion affects older adults.</a:t>
          </a:r>
          <a:endParaRPr lang="en-US" sz="2100" kern="1200"/>
        </a:p>
      </dsp:txBody>
      <dsp:txXfrm>
        <a:off x="23388" y="1554687"/>
        <a:ext cx="4831613" cy="432338"/>
      </dsp:txXfrm>
    </dsp:sp>
    <dsp:sp modelId="{5656C551-DF94-4308-B1E2-ACFCDA112F51}">
      <dsp:nvSpPr>
        <dsp:cNvPr id="0" name=""/>
        <dsp:cNvSpPr/>
      </dsp:nvSpPr>
      <dsp:spPr>
        <a:xfrm>
          <a:off x="0" y="2070894"/>
          <a:ext cx="4878389" cy="479114"/>
        </a:xfrm>
        <a:prstGeom prst="roundRect">
          <a:avLst/>
        </a:prstGeom>
        <a:solidFill>
          <a:schemeClr val="accent5">
            <a:hueOff val="-2481417"/>
            <a:satOff val="-13328"/>
            <a:lumOff val="45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Anxiety from ambiguous readings.</a:t>
          </a:r>
          <a:endParaRPr lang="en-US" sz="2100" kern="1200"/>
        </a:p>
      </dsp:txBody>
      <dsp:txXfrm>
        <a:off x="23388" y="2094282"/>
        <a:ext cx="4831613" cy="432338"/>
      </dsp:txXfrm>
    </dsp:sp>
    <dsp:sp modelId="{16BF37BF-A2F8-47E9-B76C-19635B62B965}">
      <dsp:nvSpPr>
        <dsp:cNvPr id="0" name=""/>
        <dsp:cNvSpPr/>
      </dsp:nvSpPr>
      <dsp:spPr>
        <a:xfrm>
          <a:off x="0" y="2610489"/>
          <a:ext cx="4878389" cy="479114"/>
        </a:xfrm>
        <a:prstGeom prst="roundRect">
          <a:avLst/>
        </a:prstGeom>
        <a:solidFill>
          <a:schemeClr val="accent5">
            <a:hueOff val="-3308557"/>
            <a:satOff val="-17770"/>
            <a:lumOff val="607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GDPR + DPA 2018 require transparency.</a:t>
          </a:r>
          <a:endParaRPr lang="en-US" sz="2100" kern="1200"/>
        </a:p>
      </dsp:txBody>
      <dsp:txXfrm>
        <a:off x="23388" y="2633877"/>
        <a:ext cx="4831613" cy="4323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C56D0E-A88A-4BF0-B5D0-1E683E9BD767}" type="datetimeFigureOut">
              <a:rPr lang="en-GB" smtClean="0"/>
              <a:t>05/07/2026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A83EFF-3CDB-49DC-B83B-8319783EDE06}" type="slidenum">
              <a:rPr lang="en-GB" smtClean="0"/>
              <a:t>‹#›</a:t>
            </a:fld>
            <a:endParaRPr lang="en-GB"/>
          </a:p>
        </p:txBody>
      </p:sp>
    </p:spTree>
    <p:extLst>
      <p:ext uri="{BB962C8B-B14F-4D97-AF65-F5344CB8AC3E}">
        <p14:creationId xmlns:p14="http://schemas.microsoft.com/office/powerpoint/2010/main" val="327973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Nylah Shahid, student number 2330714. This presentation summarises my critical evaluation of KardiaMobile as a digital innovation within UK health and social care. I will focus on its impact on the workforce, service delivery, patients, and wider communities, drawing directly from my Component 1 research.</a:t>
            </a:r>
          </a:p>
        </p:txBody>
      </p:sp>
      <p:sp>
        <p:nvSpPr>
          <p:cNvPr id="4" name="Slide Number Placeholder 3"/>
          <p:cNvSpPr>
            <a:spLocks noGrp="1"/>
          </p:cNvSpPr>
          <p:nvPr>
            <p:ph type="sldNum" sz="quarter" idx="5"/>
          </p:nvPr>
        </p:nvSpPr>
        <p:spPr/>
        <p:txBody>
          <a:bodyPr/>
          <a:lstStyle/>
          <a:p>
            <a:fld id="{B6A83EFF-3CDB-49DC-B83B-8319783EDE06}" type="slidenum">
              <a:rPr lang="en-GB" smtClean="0"/>
              <a:t>1</a:t>
            </a:fld>
            <a:endParaRPr lang="en-GB"/>
          </a:p>
        </p:txBody>
      </p:sp>
    </p:spTree>
    <p:extLst>
      <p:ext uri="{BB962C8B-B14F-4D97-AF65-F5344CB8AC3E}">
        <p14:creationId xmlns:p14="http://schemas.microsoft.com/office/powerpoint/2010/main" val="739265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transformation is now central to UK health and social care, with national priorities focused on improving efficiency, reducing inequalities, and enhancing patient outcomes. KardiaMobile is a handheld single‑lead ECG device introduced into UK primary care pathways around 2018. It enables rapid detection of atrial fibrillation, supporting earlier diagnosis and stroke prevention. It is used by GPs, nurses, paramedics, pharmacists, and increasingly by patients themselves. In this presentation, I will summarise the key findings from my written report, focusing on workforce impact, service delivery, patient experience, and community implications.</a:t>
            </a:r>
          </a:p>
        </p:txBody>
      </p:sp>
      <p:sp>
        <p:nvSpPr>
          <p:cNvPr id="4" name="Slide Number Placeholder 3"/>
          <p:cNvSpPr>
            <a:spLocks noGrp="1"/>
          </p:cNvSpPr>
          <p:nvPr>
            <p:ph type="sldNum" sz="quarter" idx="5"/>
          </p:nvPr>
        </p:nvSpPr>
        <p:spPr/>
        <p:txBody>
          <a:bodyPr/>
          <a:lstStyle/>
          <a:p>
            <a:fld id="{B6A83EFF-3CDB-49DC-B83B-8319783EDE06}" type="slidenum">
              <a:rPr lang="en-GB" smtClean="0"/>
              <a:t>2</a:t>
            </a:fld>
            <a:endParaRPr lang="en-GB"/>
          </a:p>
        </p:txBody>
      </p:sp>
    </p:spTree>
    <p:extLst>
      <p:ext uri="{BB962C8B-B14F-4D97-AF65-F5344CB8AC3E}">
        <p14:creationId xmlns:p14="http://schemas.microsoft.com/office/powerpoint/2010/main" val="4027228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83EFF-3CDB-49DC-B83B-8319783EDE06}" type="slidenum">
              <a:rPr lang="en-GB" smtClean="0"/>
              <a:t>3</a:t>
            </a:fld>
            <a:endParaRPr lang="en-GB"/>
          </a:p>
        </p:txBody>
      </p:sp>
    </p:spTree>
    <p:extLst>
      <p:ext uri="{BB962C8B-B14F-4D97-AF65-F5344CB8AC3E}">
        <p14:creationId xmlns:p14="http://schemas.microsoft.com/office/powerpoint/2010/main" val="1845085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83EFF-3CDB-49DC-B83B-8319783EDE06}" type="slidenum">
              <a:rPr lang="en-GB" smtClean="0"/>
              <a:t>4</a:t>
            </a:fld>
            <a:endParaRPr lang="en-GB"/>
          </a:p>
        </p:txBody>
      </p:sp>
    </p:spTree>
    <p:extLst>
      <p:ext uri="{BB962C8B-B14F-4D97-AF65-F5344CB8AC3E}">
        <p14:creationId xmlns:p14="http://schemas.microsoft.com/office/powerpoint/2010/main" val="798410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83EFF-3CDB-49DC-B83B-8319783EDE06}" type="slidenum">
              <a:rPr lang="en-GB" smtClean="0"/>
              <a:t>5</a:t>
            </a:fld>
            <a:endParaRPr lang="en-GB"/>
          </a:p>
        </p:txBody>
      </p:sp>
    </p:spTree>
    <p:extLst>
      <p:ext uri="{BB962C8B-B14F-4D97-AF65-F5344CB8AC3E}">
        <p14:creationId xmlns:p14="http://schemas.microsoft.com/office/powerpoint/2010/main" val="2423440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B6A83EFF-3CDB-49DC-B83B-8319783EDE06}" type="slidenum">
              <a:rPr lang="en-GB" smtClean="0"/>
              <a:t>6</a:t>
            </a:fld>
            <a:endParaRPr lang="en-GB"/>
          </a:p>
        </p:txBody>
      </p:sp>
    </p:spTree>
    <p:extLst>
      <p:ext uri="{BB962C8B-B14F-4D97-AF65-F5344CB8AC3E}">
        <p14:creationId xmlns:p14="http://schemas.microsoft.com/office/powerpoint/2010/main" val="30504464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83EFF-3CDB-49DC-B83B-8319783EDE06}" type="slidenum">
              <a:rPr lang="en-GB" smtClean="0"/>
              <a:t>7</a:t>
            </a:fld>
            <a:endParaRPr lang="en-GB"/>
          </a:p>
        </p:txBody>
      </p:sp>
    </p:spTree>
    <p:extLst>
      <p:ext uri="{BB962C8B-B14F-4D97-AF65-F5344CB8AC3E}">
        <p14:creationId xmlns:p14="http://schemas.microsoft.com/office/powerpoint/2010/main" val="3706161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83EFF-3CDB-49DC-B83B-8319783EDE06}" type="slidenum">
              <a:rPr lang="en-GB" smtClean="0"/>
              <a:t>8</a:t>
            </a:fld>
            <a:endParaRPr lang="en-GB"/>
          </a:p>
        </p:txBody>
      </p:sp>
    </p:spTree>
    <p:extLst>
      <p:ext uri="{BB962C8B-B14F-4D97-AF65-F5344CB8AC3E}">
        <p14:creationId xmlns:p14="http://schemas.microsoft.com/office/powerpoint/2010/main" val="1168340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83EFF-3CDB-49DC-B83B-8319783EDE06}" type="slidenum">
              <a:rPr lang="en-GB" smtClean="0"/>
              <a:t>9</a:t>
            </a:fld>
            <a:endParaRPr lang="en-GB"/>
          </a:p>
        </p:txBody>
      </p:sp>
    </p:spTree>
    <p:extLst>
      <p:ext uri="{BB962C8B-B14F-4D97-AF65-F5344CB8AC3E}">
        <p14:creationId xmlns:p14="http://schemas.microsoft.com/office/powerpoint/2010/main" val="2629965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E6FC423-1594-4EDC-9FED-34E7D7EA510C}" type="datetimeFigureOut">
              <a:rPr lang="en-GB" smtClean="0"/>
              <a:t>05/07/2026</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3092898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6FC423-1594-4EDC-9FED-34E7D7EA510C}"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707939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6FC423-1594-4EDC-9FED-34E7D7EA510C}"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2468275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6FC423-1594-4EDC-9FED-34E7D7EA510C}"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2522821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6FC423-1594-4EDC-9FED-34E7D7EA510C}" type="datetimeFigureOut">
              <a:rPr lang="en-GB" smtClean="0"/>
              <a:t>05/07/2026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1372880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6FC423-1594-4EDC-9FED-34E7D7EA510C}" type="datetimeFigureOut">
              <a:rPr lang="en-GB" smtClean="0"/>
              <a:t>05/07/2026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2289599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6FC423-1594-4EDC-9FED-34E7D7EA510C}" type="datetimeFigureOut">
              <a:rPr lang="en-GB" smtClean="0"/>
              <a:t>05/07/2026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1459000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6FC423-1594-4EDC-9FED-34E7D7EA510C}"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1921031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6FC423-1594-4EDC-9FED-34E7D7EA510C}"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3387461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6FC423-1594-4EDC-9FED-34E7D7EA510C}"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421276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6FC423-1594-4EDC-9FED-34E7D7EA510C}"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13940872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6FC423-1594-4EDC-9FED-34E7D7EA510C}"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4643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6FC423-1594-4EDC-9FED-34E7D7EA510C}"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17628590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E6FC423-1594-4EDC-9FED-34E7D7EA510C}" type="datetimeFigureOut">
              <a:rPr lang="en-GB" smtClean="0"/>
              <a:t>05/07/2026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21160518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E6FC423-1594-4EDC-9FED-34E7D7EA510C}" type="datetimeFigureOut">
              <a:rPr lang="en-GB" smtClean="0"/>
              <a:t>05/07/2026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108690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6FC423-1594-4EDC-9FED-34E7D7EA510C}"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25225642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6FC423-1594-4EDC-9FED-34E7D7EA510C}"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416880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E6FC423-1594-4EDC-9FED-34E7D7EA510C}" type="datetimeFigureOut">
              <a:rPr lang="en-GB" smtClean="0"/>
              <a:t>05/07/2026</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641A0B-DB18-464F-B140-32D193C8BD3B}" type="slidenum">
              <a:rPr lang="en-GB" smtClean="0"/>
              <a:t>‹#›</a:t>
            </a:fld>
            <a:endParaRPr lang="en-GB"/>
          </a:p>
        </p:txBody>
      </p:sp>
    </p:spTree>
    <p:extLst>
      <p:ext uri="{BB962C8B-B14F-4D97-AF65-F5344CB8AC3E}">
        <p14:creationId xmlns:p14="http://schemas.microsoft.com/office/powerpoint/2010/main" val="320519816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jpeg"/><Relationship Id="rId7" Type="http://schemas.openxmlformats.org/officeDocument/2006/relationships/diagramLayout" Target="../diagrams/layout1.xml"/><Relationship Id="rId12"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Data" Target="../diagrams/data1.xml"/><Relationship Id="rId11" Type="http://schemas.openxmlformats.org/officeDocument/2006/relationships/image" Target="../media/image6.png"/><Relationship Id="rId5" Type="http://schemas.openxmlformats.org/officeDocument/2006/relationships/image" Target="../media/image5.jpeg"/><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mc.ncbi.nlm.nih.gov/articles/PMC8170609/" TargetMode="External"/><Relationship Id="rId2" Type="http://schemas.openxmlformats.org/officeDocument/2006/relationships/hyperlink" Target="https://www.alivecor.com/" TargetMode="External"/><Relationship Id="rId1" Type="http://schemas.openxmlformats.org/officeDocument/2006/relationships/slideLayout" Target="../slideLayouts/slideLayout2.xml"/><Relationship Id="rId5" Type="http://schemas.openxmlformats.org/officeDocument/2006/relationships/hyperlink" Target="https://www.gettyimages.ie/photos/ecg-results" TargetMode="External"/><Relationship Id="rId4" Type="http://schemas.openxmlformats.org/officeDocument/2006/relationships/hyperlink" Target="https://www.dreamstime.com/digital-lock-symbol-health-record-representing-security-privacy-medical-data-management-emphasizes-importance-image352265864"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vecteezy.com/photo/57934701-hand-holding-smartphone-displaying-error-message-on-screen?utm_source=copilot.com" TargetMode="External"/><Relationship Id="rId2" Type="http://schemas.openxmlformats.org/officeDocument/2006/relationships/hyperlink" Target="https://www.bing.com/search?q=%22https%3A%2F%2Fwww.longtermplan.nhs.uk%2F%22&amp;utm_source=copilo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D6A640B-6684-4338-9199-6EE758735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BAB052D-92E4-4715-895B-E423230754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2305051" cy="6858001"/>
            <a:chOff x="0" y="0"/>
            <a:chExt cx="2305051" cy="6858001"/>
          </a:xfrm>
          <a:solidFill>
            <a:schemeClr val="bg2">
              <a:lumMod val="60000"/>
              <a:lumOff val="40000"/>
              <a:alpha val="60000"/>
            </a:schemeClr>
          </a:solidFill>
          <a:effectLst/>
        </p:grpSpPr>
        <p:sp>
          <p:nvSpPr>
            <p:cNvPr id="11" name="Rectangle 5">
              <a:extLst>
                <a:ext uri="{FF2B5EF4-FFF2-40B4-BE49-F238E27FC236}">
                  <a16:creationId xmlns:a16="http://schemas.microsoft.com/office/drawing/2014/main" id="{F9792D54-14D4-44D6-A491-DEA72C26C37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2" name="Freeform 6">
              <a:extLst>
                <a:ext uri="{FF2B5EF4-FFF2-40B4-BE49-F238E27FC236}">
                  <a16:creationId xmlns:a16="http://schemas.microsoft.com/office/drawing/2014/main" id="{D3CB19E7-637B-4FA1-B5E7-E35CF50AD3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 name="Freeform 7">
              <a:extLst>
                <a:ext uri="{FF2B5EF4-FFF2-40B4-BE49-F238E27FC236}">
                  <a16:creationId xmlns:a16="http://schemas.microsoft.com/office/drawing/2014/main" id="{B8CED72B-CBE7-450E-BE7C-247E884393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 name="Rectangle 8">
              <a:extLst>
                <a:ext uri="{FF2B5EF4-FFF2-40B4-BE49-F238E27FC236}">
                  <a16:creationId xmlns:a16="http://schemas.microsoft.com/office/drawing/2014/main" id="{3BBD7465-3665-40AE-98E8-F8503EE2096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5" name="Freeform 9">
              <a:extLst>
                <a:ext uri="{FF2B5EF4-FFF2-40B4-BE49-F238E27FC236}">
                  <a16:creationId xmlns:a16="http://schemas.microsoft.com/office/drawing/2014/main" id="{86CB6F49-3080-4A29-860D-F8F1AC4AC3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 name="Freeform 10">
              <a:extLst>
                <a:ext uri="{FF2B5EF4-FFF2-40B4-BE49-F238E27FC236}">
                  <a16:creationId xmlns:a16="http://schemas.microsoft.com/office/drawing/2014/main" id="{EA3A8EBB-EC1C-42C6-B409-E065ACD0E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11">
              <a:extLst>
                <a:ext uri="{FF2B5EF4-FFF2-40B4-BE49-F238E27FC236}">
                  <a16:creationId xmlns:a16="http://schemas.microsoft.com/office/drawing/2014/main" id="{0F0AAA08-BD9A-4F88-A60C-F2ECB84CE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12">
              <a:extLst>
                <a:ext uri="{FF2B5EF4-FFF2-40B4-BE49-F238E27FC236}">
                  <a16:creationId xmlns:a16="http://schemas.microsoft.com/office/drawing/2014/main" id="{44ACFC6E-01EE-4A01-8C39-0C4BC6B4EF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13">
              <a:extLst>
                <a:ext uri="{FF2B5EF4-FFF2-40B4-BE49-F238E27FC236}">
                  <a16:creationId xmlns:a16="http://schemas.microsoft.com/office/drawing/2014/main" id="{DDE8B861-702A-45C6-A7C5-D20764B55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4">
              <a:extLst>
                <a:ext uri="{FF2B5EF4-FFF2-40B4-BE49-F238E27FC236}">
                  <a16:creationId xmlns:a16="http://schemas.microsoft.com/office/drawing/2014/main" id="{28DFAFFC-4BAC-4606-8F45-47284ED21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5">
              <a:extLst>
                <a:ext uri="{FF2B5EF4-FFF2-40B4-BE49-F238E27FC236}">
                  <a16:creationId xmlns:a16="http://schemas.microsoft.com/office/drawing/2014/main" id="{B141C913-8CB4-4E5B-B684-BD40367775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6">
              <a:extLst>
                <a:ext uri="{FF2B5EF4-FFF2-40B4-BE49-F238E27FC236}">
                  <a16:creationId xmlns:a16="http://schemas.microsoft.com/office/drawing/2014/main" id="{81E80ADE-DC6D-491B-BAC4-A90D44FD45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Freeform 17">
              <a:extLst>
                <a:ext uri="{FF2B5EF4-FFF2-40B4-BE49-F238E27FC236}">
                  <a16:creationId xmlns:a16="http://schemas.microsoft.com/office/drawing/2014/main" id="{4A425A61-47B5-41CA-A1D6-21C358B89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Freeform 18">
              <a:extLst>
                <a:ext uri="{FF2B5EF4-FFF2-40B4-BE49-F238E27FC236}">
                  <a16:creationId xmlns:a16="http://schemas.microsoft.com/office/drawing/2014/main" id="{B44D4532-40A1-4CEB-8A1C-711180D586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19">
              <a:extLst>
                <a:ext uri="{FF2B5EF4-FFF2-40B4-BE49-F238E27FC236}">
                  <a16:creationId xmlns:a16="http://schemas.microsoft.com/office/drawing/2014/main" id="{31056221-3B7D-4E0B-A366-3E03523EF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20">
              <a:extLst>
                <a:ext uri="{FF2B5EF4-FFF2-40B4-BE49-F238E27FC236}">
                  <a16:creationId xmlns:a16="http://schemas.microsoft.com/office/drawing/2014/main" id="{0F4CE988-2CA1-4875-8419-BC9914E7A9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21">
              <a:extLst>
                <a:ext uri="{FF2B5EF4-FFF2-40B4-BE49-F238E27FC236}">
                  <a16:creationId xmlns:a16="http://schemas.microsoft.com/office/drawing/2014/main" id="{D5E11DED-8522-4839-A2C5-9D64FBB031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Freeform 22">
              <a:extLst>
                <a:ext uri="{FF2B5EF4-FFF2-40B4-BE49-F238E27FC236}">
                  <a16:creationId xmlns:a16="http://schemas.microsoft.com/office/drawing/2014/main" id="{3A1EE55C-F160-4A56-ABFE-5EE18FE21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Freeform 23">
              <a:extLst>
                <a:ext uri="{FF2B5EF4-FFF2-40B4-BE49-F238E27FC236}">
                  <a16:creationId xmlns:a16="http://schemas.microsoft.com/office/drawing/2014/main" id="{519A9CFB-FBD5-4742-9228-976E852BCC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24">
              <a:extLst>
                <a:ext uri="{FF2B5EF4-FFF2-40B4-BE49-F238E27FC236}">
                  <a16:creationId xmlns:a16="http://schemas.microsoft.com/office/drawing/2014/main" id="{E808A3F5-6663-49E0-B6BB-AFBBCD5087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25">
              <a:extLst>
                <a:ext uri="{FF2B5EF4-FFF2-40B4-BE49-F238E27FC236}">
                  <a16:creationId xmlns:a16="http://schemas.microsoft.com/office/drawing/2014/main" id="{33A492F1-3A43-47FE-8E3E-4BF2B78649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26">
              <a:extLst>
                <a:ext uri="{FF2B5EF4-FFF2-40B4-BE49-F238E27FC236}">
                  <a16:creationId xmlns:a16="http://schemas.microsoft.com/office/drawing/2014/main" id="{2ED7DF23-0B1F-4E17-8EC2-1B74D318FB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7">
              <a:extLst>
                <a:ext uri="{FF2B5EF4-FFF2-40B4-BE49-F238E27FC236}">
                  <a16:creationId xmlns:a16="http://schemas.microsoft.com/office/drawing/2014/main" id="{FE1204BD-7481-4989-957D-B61AEA964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8">
              <a:extLst>
                <a:ext uri="{FF2B5EF4-FFF2-40B4-BE49-F238E27FC236}">
                  <a16:creationId xmlns:a16="http://schemas.microsoft.com/office/drawing/2014/main" id="{DD3C5673-1874-477D-AE35-B37A919741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9">
              <a:extLst>
                <a:ext uri="{FF2B5EF4-FFF2-40B4-BE49-F238E27FC236}">
                  <a16:creationId xmlns:a16="http://schemas.microsoft.com/office/drawing/2014/main" id="{DA963A0C-386F-4A9E-89E8-67081094B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30">
              <a:extLst>
                <a:ext uri="{FF2B5EF4-FFF2-40B4-BE49-F238E27FC236}">
                  <a16:creationId xmlns:a16="http://schemas.microsoft.com/office/drawing/2014/main" id="{D527BB52-D4EE-4CAA-A8A0-53A27DC7FF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31">
              <a:extLst>
                <a:ext uri="{FF2B5EF4-FFF2-40B4-BE49-F238E27FC236}">
                  <a16:creationId xmlns:a16="http://schemas.microsoft.com/office/drawing/2014/main" id="{2A037511-5E0A-4293-81AB-28C5DC96B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32">
              <a:extLst>
                <a:ext uri="{FF2B5EF4-FFF2-40B4-BE49-F238E27FC236}">
                  <a16:creationId xmlns:a16="http://schemas.microsoft.com/office/drawing/2014/main" id="{42A7FE1C-EF14-483B-B5FC-FDC150282A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Rectangle 33">
              <a:extLst>
                <a:ext uri="{FF2B5EF4-FFF2-40B4-BE49-F238E27FC236}">
                  <a16:creationId xmlns:a16="http://schemas.microsoft.com/office/drawing/2014/main" id="{45A82D49-825B-47BC-8622-A1D54C5C212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0" name="Freeform 34">
              <a:extLst>
                <a:ext uri="{FF2B5EF4-FFF2-40B4-BE49-F238E27FC236}">
                  <a16:creationId xmlns:a16="http://schemas.microsoft.com/office/drawing/2014/main" id="{039D74A5-B4AF-4800-B941-E5F8CD44E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1" name="Freeform 35">
              <a:extLst>
                <a:ext uri="{FF2B5EF4-FFF2-40B4-BE49-F238E27FC236}">
                  <a16:creationId xmlns:a16="http://schemas.microsoft.com/office/drawing/2014/main" id="{70B5D059-1472-474F-BDE6-881B5D1CD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2" name="Freeform 36">
              <a:extLst>
                <a:ext uri="{FF2B5EF4-FFF2-40B4-BE49-F238E27FC236}">
                  <a16:creationId xmlns:a16="http://schemas.microsoft.com/office/drawing/2014/main" id="{736D79CC-81E0-4C87-ABAC-58197ADB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3" name="Freeform 37">
              <a:extLst>
                <a:ext uri="{FF2B5EF4-FFF2-40B4-BE49-F238E27FC236}">
                  <a16:creationId xmlns:a16="http://schemas.microsoft.com/office/drawing/2014/main" id="{7E72BA97-1228-4006-B095-8D9FB45FB1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4" name="Freeform 38">
              <a:extLst>
                <a:ext uri="{FF2B5EF4-FFF2-40B4-BE49-F238E27FC236}">
                  <a16:creationId xmlns:a16="http://schemas.microsoft.com/office/drawing/2014/main" id="{36FA3A99-37FB-4B03-A810-425BC9B37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5" name="Freeform 39">
              <a:extLst>
                <a:ext uri="{FF2B5EF4-FFF2-40B4-BE49-F238E27FC236}">
                  <a16:creationId xmlns:a16="http://schemas.microsoft.com/office/drawing/2014/main" id="{2E45B959-2AD5-4FE4-BF6A-4F011011CF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6" name="Freeform 40">
              <a:extLst>
                <a:ext uri="{FF2B5EF4-FFF2-40B4-BE49-F238E27FC236}">
                  <a16:creationId xmlns:a16="http://schemas.microsoft.com/office/drawing/2014/main" id="{CEE29A17-924F-4EED-A18C-E6A0137E52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41">
              <a:extLst>
                <a:ext uri="{FF2B5EF4-FFF2-40B4-BE49-F238E27FC236}">
                  <a16:creationId xmlns:a16="http://schemas.microsoft.com/office/drawing/2014/main" id="{EFB8BDF1-3A59-4EE5-BFAB-4F4B301E3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42">
              <a:extLst>
                <a:ext uri="{FF2B5EF4-FFF2-40B4-BE49-F238E27FC236}">
                  <a16:creationId xmlns:a16="http://schemas.microsoft.com/office/drawing/2014/main" id="{8F94E417-93B4-4071-A6D1-AE66CA6822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43">
              <a:extLst>
                <a:ext uri="{FF2B5EF4-FFF2-40B4-BE49-F238E27FC236}">
                  <a16:creationId xmlns:a16="http://schemas.microsoft.com/office/drawing/2014/main" id="{A18F44A8-385D-4EB4-A013-7EB252A27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44">
              <a:extLst>
                <a:ext uri="{FF2B5EF4-FFF2-40B4-BE49-F238E27FC236}">
                  <a16:creationId xmlns:a16="http://schemas.microsoft.com/office/drawing/2014/main" id="{B25FB320-9784-4EA9-B1AE-3BF9106E6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Rectangle 45">
              <a:extLst>
                <a:ext uri="{FF2B5EF4-FFF2-40B4-BE49-F238E27FC236}">
                  <a16:creationId xmlns:a16="http://schemas.microsoft.com/office/drawing/2014/main" id="{C9EB05E6-5BE4-4EE1-9F0C-E8B57B362EA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52" name="Freeform 46">
              <a:extLst>
                <a:ext uri="{FF2B5EF4-FFF2-40B4-BE49-F238E27FC236}">
                  <a16:creationId xmlns:a16="http://schemas.microsoft.com/office/drawing/2014/main" id="{C66CAA98-15DB-4EF7-B2CA-54F523A3C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47">
              <a:extLst>
                <a:ext uri="{FF2B5EF4-FFF2-40B4-BE49-F238E27FC236}">
                  <a16:creationId xmlns:a16="http://schemas.microsoft.com/office/drawing/2014/main" id="{7A30C330-EB27-4D08-82D2-7311A8505E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Freeform 48">
              <a:extLst>
                <a:ext uri="{FF2B5EF4-FFF2-40B4-BE49-F238E27FC236}">
                  <a16:creationId xmlns:a16="http://schemas.microsoft.com/office/drawing/2014/main" id="{285C54D0-DCD8-43CD-AE6D-00487565C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5" name="Freeform 49">
              <a:extLst>
                <a:ext uri="{FF2B5EF4-FFF2-40B4-BE49-F238E27FC236}">
                  <a16:creationId xmlns:a16="http://schemas.microsoft.com/office/drawing/2014/main" id="{BC525C34-0A4A-4042-8FA3-F64A115AEA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6" name="Freeform 50">
              <a:extLst>
                <a:ext uri="{FF2B5EF4-FFF2-40B4-BE49-F238E27FC236}">
                  <a16:creationId xmlns:a16="http://schemas.microsoft.com/office/drawing/2014/main" id="{870751A2-DBE9-4631-86D3-800E774916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7" name="Freeform 51">
              <a:extLst>
                <a:ext uri="{FF2B5EF4-FFF2-40B4-BE49-F238E27FC236}">
                  <a16:creationId xmlns:a16="http://schemas.microsoft.com/office/drawing/2014/main" id="{ED6D7806-3E23-488D-80ED-281D3DA72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8" name="Freeform 52">
              <a:extLst>
                <a:ext uri="{FF2B5EF4-FFF2-40B4-BE49-F238E27FC236}">
                  <a16:creationId xmlns:a16="http://schemas.microsoft.com/office/drawing/2014/main" id="{170E0895-F9C9-44BA-AF81-F7938C7E4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 name="Freeform 53">
              <a:extLst>
                <a:ext uri="{FF2B5EF4-FFF2-40B4-BE49-F238E27FC236}">
                  <a16:creationId xmlns:a16="http://schemas.microsoft.com/office/drawing/2014/main" id="{75AD3DD3-BD4A-4DD9-9AC1-C60E341744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 name="Freeform 54">
              <a:extLst>
                <a:ext uri="{FF2B5EF4-FFF2-40B4-BE49-F238E27FC236}">
                  <a16:creationId xmlns:a16="http://schemas.microsoft.com/office/drawing/2014/main" id="{D047B55E-0847-4696-8101-A643C3C7E9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 name="Freeform 55">
              <a:extLst>
                <a:ext uri="{FF2B5EF4-FFF2-40B4-BE49-F238E27FC236}">
                  <a16:creationId xmlns:a16="http://schemas.microsoft.com/office/drawing/2014/main" id="{CB3EF1DB-37BD-463B-A542-7AA57DC9F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 name="Freeform 56">
              <a:extLst>
                <a:ext uri="{FF2B5EF4-FFF2-40B4-BE49-F238E27FC236}">
                  <a16:creationId xmlns:a16="http://schemas.microsoft.com/office/drawing/2014/main" id="{95D0E013-2F18-4248-9D83-3BFF25A05C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 name="Freeform 57">
              <a:extLst>
                <a:ext uri="{FF2B5EF4-FFF2-40B4-BE49-F238E27FC236}">
                  <a16:creationId xmlns:a16="http://schemas.microsoft.com/office/drawing/2014/main" id="{E7D95722-3A1F-4917-8C16-D4D409941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 name="Freeform 58">
              <a:extLst>
                <a:ext uri="{FF2B5EF4-FFF2-40B4-BE49-F238E27FC236}">
                  <a16:creationId xmlns:a16="http://schemas.microsoft.com/office/drawing/2014/main" id="{A54912BE-A961-4720-992C-09A2D13DE2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 useBgFill="1">
        <p:nvSpPr>
          <p:cNvPr id="66" name="Round Diagonal Corner Rectangle 7">
            <a:extLst>
              <a:ext uri="{FF2B5EF4-FFF2-40B4-BE49-F238E27FC236}">
                <a16:creationId xmlns:a16="http://schemas.microsoft.com/office/drawing/2014/main" id="{FF5E4228-419E-44B9-B090-94A9540E5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079" y="0"/>
            <a:ext cx="8132922"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DA0EB-CEB9-B9DC-EE74-E529A6C51DA6}"/>
              </a:ext>
            </a:extLst>
          </p:cNvPr>
          <p:cNvSpPr>
            <a:spLocks noGrp="1"/>
          </p:cNvSpPr>
          <p:nvPr>
            <p:ph type="ctrTitle"/>
          </p:nvPr>
        </p:nvSpPr>
        <p:spPr>
          <a:xfrm>
            <a:off x="4654296" y="963613"/>
            <a:ext cx="6013703" cy="4149724"/>
          </a:xfrm>
        </p:spPr>
        <p:txBody>
          <a:bodyPr anchor="ctr">
            <a:normAutofit/>
          </a:bodyPr>
          <a:lstStyle/>
          <a:p>
            <a:r>
              <a:rPr lang="en-GB" sz="2900"/>
              <a:t>Nylah shahid </a:t>
            </a:r>
            <a:br>
              <a:rPr lang="en-GB" sz="2900"/>
            </a:br>
            <a:r>
              <a:rPr lang="en-GB" sz="2900"/>
              <a:t>2330714</a:t>
            </a:r>
            <a:br>
              <a:rPr lang="en-GB" sz="2900"/>
            </a:br>
            <a:r>
              <a:rPr lang="en-GB" sz="2900"/>
              <a:t>BMHP6026</a:t>
            </a:r>
            <a:br>
              <a:rPr lang="en-GB" sz="2900"/>
            </a:br>
            <a:r>
              <a:rPr lang="en-GB" sz="2900"/>
              <a:t>Digital transformation in the health and care professions </a:t>
            </a:r>
            <a:br>
              <a:rPr lang="en-GB" sz="2900"/>
            </a:br>
            <a:r>
              <a:rPr lang="en-GB" sz="2900"/>
              <a:t>Martin Svejda</a:t>
            </a:r>
            <a:br>
              <a:rPr lang="en-GB" sz="2900"/>
            </a:br>
            <a:r>
              <a:rPr lang="en-GB" sz="2900"/>
              <a:t>component 2 </a:t>
            </a:r>
            <a:br>
              <a:rPr lang="en-GB" sz="2900"/>
            </a:br>
            <a:endParaRPr lang="en-GB" sz="2900"/>
          </a:p>
        </p:txBody>
      </p:sp>
      <p:sp>
        <p:nvSpPr>
          <p:cNvPr id="3" name="Subtitle 2">
            <a:extLst>
              <a:ext uri="{FF2B5EF4-FFF2-40B4-BE49-F238E27FC236}">
                <a16:creationId xmlns:a16="http://schemas.microsoft.com/office/drawing/2014/main" id="{666BE1AF-841F-7044-6BEE-9CB5AF8151B3}"/>
              </a:ext>
            </a:extLst>
          </p:cNvPr>
          <p:cNvSpPr>
            <a:spLocks noGrp="1"/>
          </p:cNvSpPr>
          <p:nvPr>
            <p:ph type="subTitle" idx="1"/>
          </p:nvPr>
        </p:nvSpPr>
        <p:spPr>
          <a:xfrm>
            <a:off x="1180571" y="963612"/>
            <a:ext cx="2502269" cy="4149725"/>
          </a:xfrm>
        </p:spPr>
        <p:txBody>
          <a:bodyPr anchor="ctr">
            <a:normAutofit/>
          </a:bodyPr>
          <a:lstStyle/>
          <a:p>
            <a:pPr algn="r"/>
            <a:r>
              <a:rPr lang="en-GB" b="1">
                <a:solidFill>
                  <a:schemeClr val="tx1"/>
                </a:solidFill>
              </a:rPr>
              <a:t>KardiaMobile as a Digital Innovation in UK Health Care</a:t>
            </a:r>
            <a:r>
              <a:rPr lang="en-GB">
                <a:solidFill>
                  <a:schemeClr val="tx1"/>
                </a:solidFill>
              </a:rPr>
              <a:t> </a:t>
            </a:r>
            <a:r>
              <a:rPr lang="en-GB" i="1">
                <a:solidFill>
                  <a:schemeClr val="tx1"/>
                </a:solidFill>
              </a:rPr>
              <a:t>A Critical Evaluation of Workforce, Service Delivery, and Patient Impact</a:t>
            </a:r>
            <a:endParaRPr lang="en-GB">
              <a:solidFill>
                <a:schemeClr val="tx1"/>
              </a:solidFill>
            </a:endParaRPr>
          </a:p>
        </p:txBody>
      </p:sp>
    </p:spTree>
    <p:extLst>
      <p:ext uri="{BB962C8B-B14F-4D97-AF65-F5344CB8AC3E}">
        <p14:creationId xmlns:p14="http://schemas.microsoft.com/office/powerpoint/2010/main" val="873970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38" name="Group 137">
            <a:extLst>
              <a:ext uri="{FF2B5EF4-FFF2-40B4-BE49-F238E27FC236}">
                <a16:creationId xmlns:a16="http://schemas.microsoft.com/office/drawing/2014/main" id="{4CB5CC6F-11C1-4C07-87C0-F043993E89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9" name="Rectangle 138">
              <a:extLst>
                <a:ext uri="{FF2B5EF4-FFF2-40B4-BE49-F238E27FC236}">
                  <a16:creationId xmlns:a16="http://schemas.microsoft.com/office/drawing/2014/main" id="{FADA3C27-4EC6-4DCA-BB85-C75BAAE82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2">
              <a:extLst>
                <a:ext uri="{FF2B5EF4-FFF2-40B4-BE49-F238E27FC236}">
                  <a16:creationId xmlns:a16="http://schemas.microsoft.com/office/drawing/2014/main" id="{2D8216BF-F79F-406D-A3B4-46744068AC43}"/>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grpSp>
        <p:nvGrpSpPr>
          <p:cNvPr id="140" name="Group 139">
            <a:extLst>
              <a:ext uri="{FF2B5EF4-FFF2-40B4-BE49-F238E27FC236}">
                <a16:creationId xmlns:a16="http://schemas.microsoft.com/office/drawing/2014/main" id="{C6C16BE5-8A9A-432D-8A61-230FA03816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1779"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41" name="Rectangle 5">
              <a:extLst>
                <a:ext uri="{FF2B5EF4-FFF2-40B4-BE49-F238E27FC236}">
                  <a16:creationId xmlns:a16="http://schemas.microsoft.com/office/drawing/2014/main" id="{2E852AB2-2672-41DF-9CF6-FCDEF1805EF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42" name="Freeform 6">
              <a:extLst>
                <a:ext uri="{FF2B5EF4-FFF2-40B4-BE49-F238E27FC236}">
                  <a16:creationId xmlns:a16="http://schemas.microsoft.com/office/drawing/2014/main" id="{90283F1A-A49E-441D-BDF5-35B8BEE426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3" name="Freeform 7">
              <a:extLst>
                <a:ext uri="{FF2B5EF4-FFF2-40B4-BE49-F238E27FC236}">
                  <a16:creationId xmlns:a16="http://schemas.microsoft.com/office/drawing/2014/main" id="{B0BC41A4-F3F1-4CD4-B266-D9DAA21710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4" name="Rectangle 8">
              <a:extLst>
                <a:ext uri="{FF2B5EF4-FFF2-40B4-BE49-F238E27FC236}">
                  <a16:creationId xmlns:a16="http://schemas.microsoft.com/office/drawing/2014/main" id="{6E29DA39-130F-41A1-A21E-4FB453948A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45" name="Freeform 9">
              <a:extLst>
                <a:ext uri="{FF2B5EF4-FFF2-40B4-BE49-F238E27FC236}">
                  <a16:creationId xmlns:a16="http://schemas.microsoft.com/office/drawing/2014/main" id="{39995AD4-F8DE-4CEB-B958-1DBF7EAC29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6" name="Freeform 10">
              <a:extLst>
                <a:ext uri="{FF2B5EF4-FFF2-40B4-BE49-F238E27FC236}">
                  <a16:creationId xmlns:a16="http://schemas.microsoft.com/office/drawing/2014/main" id="{D1F7DCE1-6887-4FE0-A7D7-3652030CF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7" name="Freeform 11">
              <a:extLst>
                <a:ext uri="{FF2B5EF4-FFF2-40B4-BE49-F238E27FC236}">
                  <a16:creationId xmlns:a16="http://schemas.microsoft.com/office/drawing/2014/main" id="{4E46B0E1-9543-441D-AD1D-1308AF88C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8" name="Freeform 12">
              <a:extLst>
                <a:ext uri="{FF2B5EF4-FFF2-40B4-BE49-F238E27FC236}">
                  <a16:creationId xmlns:a16="http://schemas.microsoft.com/office/drawing/2014/main" id="{E8C112C9-8D48-4612-AE0B-CF59EC743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9" name="Freeform 13">
              <a:extLst>
                <a:ext uri="{FF2B5EF4-FFF2-40B4-BE49-F238E27FC236}">
                  <a16:creationId xmlns:a16="http://schemas.microsoft.com/office/drawing/2014/main" id="{2D16C38C-4A3B-4060-9A3B-C47DD6DE7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0" name="Freeform 14">
              <a:extLst>
                <a:ext uri="{FF2B5EF4-FFF2-40B4-BE49-F238E27FC236}">
                  <a16:creationId xmlns:a16="http://schemas.microsoft.com/office/drawing/2014/main" id="{0A9B4CAA-8439-44B3-B738-2123169FA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1" name="Freeform 15">
              <a:extLst>
                <a:ext uri="{FF2B5EF4-FFF2-40B4-BE49-F238E27FC236}">
                  <a16:creationId xmlns:a16="http://schemas.microsoft.com/office/drawing/2014/main" id="{8C6EF933-69B7-48C8-9337-4E0DEF6E75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2" name="Freeform 16">
              <a:extLst>
                <a:ext uri="{FF2B5EF4-FFF2-40B4-BE49-F238E27FC236}">
                  <a16:creationId xmlns:a16="http://schemas.microsoft.com/office/drawing/2014/main" id="{B428AEFA-3C03-48AA-AEA5-8E3F58904C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3" name="Freeform 17">
              <a:extLst>
                <a:ext uri="{FF2B5EF4-FFF2-40B4-BE49-F238E27FC236}">
                  <a16:creationId xmlns:a16="http://schemas.microsoft.com/office/drawing/2014/main" id="{041D2508-FE53-47C0-887F-38BD1FB73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4" name="Freeform 18">
              <a:extLst>
                <a:ext uri="{FF2B5EF4-FFF2-40B4-BE49-F238E27FC236}">
                  <a16:creationId xmlns:a16="http://schemas.microsoft.com/office/drawing/2014/main" id="{2C0392BD-D896-4A41-B18B-1389FE1F00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5" name="Freeform 19">
              <a:extLst>
                <a:ext uri="{FF2B5EF4-FFF2-40B4-BE49-F238E27FC236}">
                  <a16:creationId xmlns:a16="http://schemas.microsoft.com/office/drawing/2014/main" id="{B3272EA3-C600-441C-BFC9-ACFF90CD4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6" name="Freeform 20">
              <a:extLst>
                <a:ext uri="{FF2B5EF4-FFF2-40B4-BE49-F238E27FC236}">
                  <a16:creationId xmlns:a16="http://schemas.microsoft.com/office/drawing/2014/main" id="{D8731AA3-BC2D-408B-9D72-C804B8B9ED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7" name="Freeform 21">
              <a:extLst>
                <a:ext uri="{FF2B5EF4-FFF2-40B4-BE49-F238E27FC236}">
                  <a16:creationId xmlns:a16="http://schemas.microsoft.com/office/drawing/2014/main" id="{BE934A31-790A-459C-A997-670583ADCC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8" name="Freeform 22">
              <a:extLst>
                <a:ext uri="{FF2B5EF4-FFF2-40B4-BE49-F238E27FC236}">
                  <a16:creationId xmlns:a16="http://schemas.microsoft.com/office/drawing/2014/main" id="{241F679B-BBF0-49DA-A9F3-D623BA752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9" name="Freeform 23">
              <a:extLst>
                <a:ext uri="{FF2B5EF4-FFF2-40B4-BE49-F238E27FC236}">
                  <a16:creationId xmlns:a16="http://schemas.microsoft.com/office/drawing/2014/main" id="{0BDC4BE0-E1FF-48B5-A064-70F561454E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0" name="Freeform 24">
              <a:extLst>
                <a:ext uri="{FF2B5EF4-FFF2-40B4-BE49-F238E27FC236}">
                  <a16:creationId xmlns:a16="http://schemas.microsoft.com/office/drawing/2014/main" id="{245FC7BA-96DB-41CB-B43A-8EEE482C317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1" name="Freeform 25">
              <a:extLst>
                <a:ext uri="{FF2B5EF4-FFF2-40B4-BE49-F238E27FC236}">
                  <a16:creationId xmlns:a16="http://schemas.microsoft.com/office/drawing/2014/main" id="{3BBD03A9-646B-40EE-9A27-15297EC93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2" name="Freeform 26">
              <a:extLst>
                <a:ext uri="{FF2B5EF4-FFF2-40B4-BE49-F238E27FC236}">
                  <a16:creationId xmlns:a16="http://schemas.microsoft.com/office/drawing/2014/main" id="{4D738FC2-47B4-4BC9-B109-05C56DC00D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3" name="Freeform 27">
              <a:extLst>
                <a:ext uri="{FF2B5EF4-FFF2-40B4-BE49-F238E27FC236}">
                  <a16:creationId xmlns:a16="http://schemas.microsoft.com/office/drawing/2014/main" id="{148BE0A7-2537-452C-BA13-B78D302CB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4" name="Freeform 28">
              <a:extLst>
                <a:ext uri="{FF2B5EF4-FFF2-40B4-BE49-F238E27FC236}">
                  <a16:creationId xmlns:a16="http://schemas.microsoft.com/office/drawing/2014/main" id="{CF6A9D45-D849-4BF5-BBA0-D7BE29B884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5" name="Freeform 29">
              <a:extLst>
                <a:ext uri="{FF2B5EF4-FFF2-40B4-BE49-F238E27FC236}">
                  <a16:creationId xmlns:a16="http://schemas.microsoft.com/office/drawing/2014/main" id="{13F44E41-B5E8-472D-80F2-4539AD3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6" name="Freeform 30">
              <a:extLst>
                <a:ext uri="{FF2B5EF4-FFF2-40B4-BE49-F238E27FC236}">
                  <a16:creationId xmlns:a16="http://schemas.microsoft.com/office/drawing/2014/main" id="{CE052494-AAF2-4C3C-A072-317B7F9873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7" name="Freeform 31">
              <a:extLst>
                <a:ext uri="{FF2B5EF4-FFF2-40B4-BE49-F238E27FC236}">
                  <a16:creationId xmlns:a16="http://schemas.microsoft.com/office/drawing/2014/main" id="{90345C3D-13FE-4815-9563-58A52B457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8" name="Freeform 32">
              <a:extLst>
                <a:ext uri="{FF2B5EF4-FFF2-40B4-BE49-F238E27FC236}">
                  <a16:creationId xmlns:a16="http://schemas.microsoft.com/office/drawing/2014/main" id="{37908D29-2BB3-4D6C-92DB-864F630573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9" name="Rectangle 33">
              <a:extLst>
                <a:ext uri="{FF2B5EF4-FFF2-40B4-BE49-F238E27FC236}">
                  <a16:creationId xmlns:a16="http://schemas.microsoft.com/office/drawing/2014/main" id="{174B5792-73C4-4FBF-BAD9-F9A5BBC5916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70" name="Freeform 34">
              <a:extLst>
                <a:ext uri="{FF2B5EF4-FFF2-40B4-BE49-F238E27FC236}">
                  <a16:creationId xmlns:a16="http://schemas.microsoft.com/office/drawing/2014/main" id="{D4741BB8-0638-4A06-85A7-69FE81BC445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1" name="Freeform 35">
              <a:extLst>
                <a:ext uri="{FF2B5EF4-FFF2-40B4-BE49-F238E27FC236}">
                  <a16:creationId xmlns:a16="http://schemas.microsoft.com/office/drawing/2014/main" id="{FBDB982D-6E9A-426E-86B1-69031E104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2" name="Freeform 36">
              <a:extLst>
                <a:ext uri="{FF2B5EF4-FFF2-40B4-BE49-F238E27FC236}">
                  <a16:creationId xmlns:a16="http://schemas.microsoft.com/office/drawing/2014/main" id="{400B8260-9575-48DB-9175-B1C8530241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3" name="Freeform 37">
              <a:extLst>
                <a:ext uri="{FF2B5EF4-FFF2-40B4-BE49-F238E27FC236}">
                  <a16:creationId xmlns:a16="http://schemas.microsoft.com/office/drawing/2014/main" id="{52FB1DD3-BAEC-4974-89F5-36B6959459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4" name="Freeform 38">
              <a:extLst>
                <a:ext uri="{FF2B5EF4-FFF2-40B4-BE49-F238E27FC236}">
                  <a16:creationId xmlns:a16="http://schemas.microsoft.com/office/drawing/2014/main" id="{E51161AB-FDC1-4703-9C29-C410366B9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5" name="Freeform 39">
              <a:extLst>
                <a:ext uri="{FF2B5EF4-FFF2-40B4-BE49-F238E27FC236}">
                  <a16:creationId xmlns:a16="http://schemas.microsoft.com/office/drawing/2014/main" id="{DE6123AD-33B5-429C-B8F7-DB1A8FDABF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6" name="Freeform 40">
              <a:extLst>
                <a:ext uri="{FF2B5EF4-FFF2-40B4-BE49-F238E27FC236}">
                  <a16:creationId xmlns:a16="http://schemas.microsoft.com/office/drawing/2014/main" id="{8C454A1D-B20A-4994-8C14-EE5DD3B993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7" name="Freeform 41">
              <a:extLst>
                <a:ext uri="{FF2B5EF4-FFF2-40B4-BE49-F238E27FC236}">
                  <a16:creationId xmlns:a16="http://schemas.microsoft.com/office/drawing/2014/main" id="{CFA7BB74-790B-45D7-B94B-DD4D83ED81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8" name="Freeform 42">
              <a:extLst>
                <a:ext uri="{FF2B5EF4-FFF2-40B4-BE49-F238E27FC236}">
                  <a16:creationId xmlns:a16="http://schemas.microsoft.com/office/drawing/2014/main" id="{19BBC3FC-0052-4BDB-8D6A-421E07EE26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9" name="Freeform 43">
              <a:extLst>
                <a:ext uri="{FF2B5EF4-FFF2-40B4-BE49-F238E27FC236}">
                  <a16:creationId xmlns:a16="http://schemas.microsoft.com/office/drawing/2014/main" id="{42A3E4B3-707A-4D0A-BEED-61A77E96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0" name="Freeform 44">
              <a:extLst>
                <a:ext uri="{FF2B5EF4-FFF2-40B4-BE49-F238E27FC236}">
                  <a16:creationId xmlns:a16="http://schemas.microsoft.com/office/drawing/2014/main" id="{089BBE83-D985-45E9-B442-1326F6FBA5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1" name="Rectangle 45">
              <a:extLst>
                <a:ext uri="{FF2B5EF4-FFF2-40B4-BE49-F238E27FC236}">
                  <a16:creationId xmlns:a16="http://schemas.microsoft.com/office/drawing/2014/main" id="{FE1B194F-F703-4020-92ED-DBDB5C234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82" name="Freeform 46">
              <a:extLst>
                <a:ext uri="{FF2B5EF4-FFF2-40B4-BE49-F238E27FC236}">
                  <a16:creationId xmlns:a16="http://schemas.microsoft.com/office/drawing/2014/main" id="{D7A22662-B7AF-4857-AD78-716690A268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3" name="Freeform 47">
              <a:extLst>
                <a:ext uri="{FF2B5EF4-FFF2-40B4-BE49-F238E27FC236}">
                  <a16:creationId xmlns:a16="http://schemas.microsoft.com/office/drawing/2014/main" id="{62C16BE5-0C4B-48FC-ABA4-36A8F2DFE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4" name="Freeform 48">
              <a:extLst>
                <a:ext uri="{FF2B5EF4-FFF2-40B4-BE49-F238E27FC236}">
                  <a16:creationId xmlns:a16="http://schemas.microsoft.com/office/drawing/2014/main" id="{C2327DB7-B7F2-4829-909E-A03D62252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5" name="Freeform 49">
              <a:extLst>
                <a:ext uri="{FF2B5EF4-FFF2-40B4-BE49-F238E27FC236}">
                  <a16:creationId xmlns:a16="http://schemas.microsoft.com/office/drawing/2014/main" id="{167918EB-9EB1-413F-8C39-F018CCDCCD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6" name="Freeform 50">
              <a:extLst>
                <a:ext uri="{FF2B5EF4-FFF2-40B4-BE49-F238E27FC236}">
                  <a16:creationId xmlns:a16="http://schemas.microsoft.com/office/drawing/2014/main" id="{B971E245-631A-4364-A177-C1D1B6B4D3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7" name="Freeform 51">
              <a:extLst>
                <a:ext uri="{FF2B5EF4-FFF2-40B4-BE49-F238E27FC236}">
                  <a16:creationId xmlns:a16="http://schemas.microsoft.com/office/drawing/2014/main" id="{1D4C1872-66E3-45EB-BDE7-26C02A17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8" name="Freeform 52">
              <a:extLst>
                <a:ext uri="{FF2B5EF4-FFF2-40B4-BE49-F238E27FC236}">
                  <a16:creationId xmlns:a16="http://schemas.microsoft.com/office/drawing/2014/main" id="{D2BC0771-493C-4FEF-958F-859C53924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9" name="Freeform 53">
              <a:extLst>
                <a:ext uri="{FF2B5EF4-FFF2-40B4-BE49-F238E27FC236}">
                  <a16:creationId xmlns:a16="http://schemas.microsoft.com/office/drawing/2014/main" id="{E339169B-1EE1-4E4F-BA0C-BD3AD57FD7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0" name="Freeform 54">
              <a:extLst>
                <a:ext uri="{FF2B5EF4-FFF2-40B4-BE49-F238E27FC236}">
                  <a16:creationId xmlns:a16="http://schemas.microsoft.com/office/drawing/2014/main" id="{BBC80538-8C59-46A3-B187-66C9A6D3F2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1" name="Freeform 55">
              <a:extLst>
                <a:ext uri="{FF2B5EF4-FFF2-40B4-BE49-F238E27FC236}">
                  <a16:creationId xmlns:a16="http://schemas.microsoft.com/office/drawing/2014/main" id="{C5F9090C-11D8-4272-815D-11B1911DA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2" name="Freeform 56">
              <a:extLst>
                <a:ext uri="{FF2B5EF4-FFF2-40B4-BE49-F238E27FC236}">
                  <a16:creationId xmlns:a16="http://schemas.microsoft.com/office/drawing/2014/main" id="{A361F786-6FA9-4EAD-81EF-BF4734D466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3" name="Freeform 57">
              <a:extLst>
                <a:ext uri="{FF2B5EF4-FFF2-40B4-BE49-F238E27FC236}">
                  <a16:creationId xmlns:a16="http://schemas.microsoft.com/office/drawing/2014/main" id="{63B2A436-CEC8-477C-ACDD-6E5D2ABBC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4" name="Freeform 58">
              <a:extLst>
                <a:ext uri="{FF2B5EF4-FFF2-40B4-BE49-F238E27FC236}">
                  <a16:creationId xmlns:a16="http://schemas.microsoft.com/office/drawing/2014/main" id="{7FAE92CD-EBFF-4DB4-9F5D-00D33E902E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08226092-FE0D-DEBA-6E6C-8F05AFF4B2EE}"/>
              </a:ext>
            </a:extLst>
          </p:cNvPr>
          <p:cNvSpPr>
            <a:spLocks noGrp="1"/>
          </p:cNvSpPr>
          <p:nvPr>
            <p:ph type="title"/>
          </p:nvPr>
        </p:nvSpPr>
        <p:spPr>
          <a:xfrm>
            <a:off x="5491209" y="618518"/>
            <a:ext cx="5877676" cy="1478570"/>
          </a:xfrm>
        </p:spPr>
        <p:txBody>
          <a:bodyPr>
            <a:normAutofit/>
          </a:bodyPr>
          <a:lstStyle/>
          <a:p>
            <a:pPr algn="ctr"/>
            <a:r>
              <a:rPr lang="en-GB" dirty="0"/>
              <a:t>Introduction 	</a:t>
            </a:r>
          </a:p>
        </p:txBody>
      </p:sp>
      <p:pic>
        <p:nvPicPr>
          <p:cNvPr id="6" name="Picture 5" descr="Smartphone with chart graphic">
            <a:extLst>
              <a:ext uri="{FF2B5EF4-FFF2-40B4-BE49-F238E27FC236}">
                <a16:creationId xmlns:a16="http://schemas.microsoft.com/office/drawing/2014/main" id="{33B041F2-3FF2-F441-8376-596680596A6D}"/>
              </a:ext>
            </a:extLst>
          </p:cNvPr>
          <p:cNvPicPr>
            <a:picLocks noChangeAspect="1"/>
          </p:cNvPicPr>
          <p:nvPr/>
        </p:nvPicPr>
        <p:blipFill>
          <a:blip r:embed="rId5">
            <a:extLst>
              <a:ext uri="{28A0092B-C50C-407E-A947-70E740481C1C}">
                <a14:useLocalDpi xmlns:a14="http://schemas.microsoft.com/office/drawing/2010/main" val="0"/>
              </a:ext>
            </a:extLst>
          </a:blip>
          <a:srcRect b="11187"/>
          <a:stretch>
            <a:fillRect/>
          </a:stretch>
        </p:blipFill>
        <p:spPr>
          <a:xfrm>
            <a:off x="-5597" y="1"/>
            <a:ext cx="4635583" cy="3427413"/>
          </a:xfrm>
          <a:custGeom>
            <a:avLst/>
            <a:gdLst/>
            <a:ahLst/>
            <a:cxnLst/>
            <a:rect l="l" t="t" r="r" b="b"/>
            <a:pathLst>
              <a:path w="4635583" h="3427413">
                <a:moveTo>
                  <a:pt x="0" y="0"/>
                </a:moveTo>
                <a:lnTo>
                  <a:pt x="4635583" y="0"/>
                </a:lnTo>
                <a:lnTo>
                  <a:pt x="4635583" y="3427413"/>
                </a:lnTo>
                <a:lnTo>
                  <a:pt x="0" y="3427413"/>
                </a:lnTo>
                <a:close/>
              </a:path>
            </a:pathLst>
          </a:custGeom>
        </p:spPr>
      </p:pic>
      <p:pic>
        <p:nvPicPr>
          <p:cNvPr id="8" name="Picture 7" descr="Heart speech bubble social media icon">
            <a:extLst>
              <a:ext uri="{FF2B5EF4-FFF2-40B4-BE49-F238E27FC236}">
                <a16:creationId xmlns:a16="http://schemas.microsoft.com/office/drawing/2014/main" id="{A514DE42-41F4-B076-62E5-43F99AAF8C3E}"/>
              </a:ext>
            </a:extLst>
          </p:cNvPr>
          <p:cNvPicPr>
            <a:picLocks noChangeAspect="1"/>
          </p:cNvPicPr>
          <p:nvPr/>
        </p:nvPicPr>
        <p:blipFill>
          <a:blip r:embed="rId6">
            <a:extLst>
              <a:ext uri="{28A0092B-C50C-407E-A947-70E740481C1C}">
                <a14:useLocalDpi xmlns:a14="http://schemas.microsoft.com/office/drawing/2010/main" val="0"/>
              </a:ext>
            </a:extLst>
          </a:blip>
          <a:srcRect l="14194" r="14529" b="2"/>
          <a:stretch>
            <a:fillRect/>
          </a:stretch>
        </p:blipFill>
        <p:spPr>
          <a:xfrm>
            <a:off x="-5597" y="3427414"/>
            <a:ext cx="4635583" cy="3430587"/>
          </a:xfrm>
          <a:custGeom>
            <a:avLst/>
            <a:gdLst/>
            <a:ahLst/>
            <a:cxnLst/>
            <a:rect l="l" t="t" r="r" b="b"/>
            <a:pathLst>
              <a:path w="4635583" h="3430587">
                <a:moveTo>
                  <a:pt x="0" y="0"/>
                </a:moveTo>
                <a:lnTo>
                  <a:pt x="4635583" y="0"/>
                </a:lnTo>
                <a:lnTo>
                  <a:pt x="4635583" y="3430587"/>
                </a:lnTo>
                <a:lnTo>
                  <a:pt x="0" y="3430587"/>
                </a:lnTo>
                <a:close/>
              </a:path>
            </a:pathLst>
          </a:custGeom>
        </p:spPr>
      </p:pic>
      <p:cxnSp>
        <p:nvCxnSpPr>
          <p:cNvPr id="195" name="Straight Connector 194">
            <a:extLst>
              <a:ext uri="{FF2B5EF4-FFF2-40B4-BE49-F238E27FC236}">
                <a16:creationId xmlns:a16="http://schemas.microsoft.com/office/drawing/2014/main" id="{E104AA93-67FD-43AC-92F9-5840A89E43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32483"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196" name="Straight Connector 195">
            <a:extLst>
              <a:ext uri="{FF2B5EF4-FFF2-40B4-BE49-F238E27FC236}">
                <a16:creationId xmlns:a16="http://schemas.microsoft.com/office/drawing/2014/main" id="{95AE1CAD-A877-4C0B-91F7-CA9C684C94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4635583"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sp>
        <p:nvSpPr>
          <p:cNvPr id="4" name="Rectangle 1">
            <a:extLst>
              <a:ext uri="{FF2B5EF4-FFF2-40B4-BE49-F238E27FC236}">
                <a16:creationId xmlns:a16="http://schemas.microsoft.com/office/drawing/2014/main" id="{599607EC-53C9-3DF3-1ED5-C7645FC02ED2}"/>
              </a:ext>
            </a:extLst>
          </p:cNvPr>
          <p:cNvSpPr>
            <a:spLocks noGrp="1" noChangeArrowheads="1"/>
          </p:cNvSpPr>
          <p:nvPr>
            <p:ph idx="1"/>
          </p:nvPr>
        </p:nvSpPr>
        <p:spPr bwMode="auto">
          <a:xfrm>
            <a:off x="5166955" y="2249486"/>
            <a:ext cx="6785861" cy="43608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lvl="0" indent="0" eaLnBrk="0" fontAlgn="base" hangingPunct="0">
              <a:lnSpc>
                <a:spcPct val="110000"/>
              </a:lnSpc>
              <a:spcBef>
                <a:spcPct val="0"/>
              </a:spcBef>
              <a:spcAft>
                <a:spcPts val="600"/>
              </a:spcAft>
              <a:buSzTx/>
              <a:buFontTx/>
              <a:buChar char="•"/>
            </a:pPr>
            <a:r>
              <a:rPr lang="en-GB" sz="1800" dirty="0"/>
              <a:t>Digital transformation is reshaping UK health and social care, driven by national priorities to improve efficiency, reduce inequalities, and expand preventative care (Department of Health and Social Care, 2022). KardiaMobile, a handheld single‑lead ECG device, has become a prominent example of this shift. My research critically evaluated its impact on the workforce, service delivery, and patient experience, drawing on contemporary evidence and UK policy frameworks such as the NHS Long Term Plan (NHS England, 2019). This presentation summarises the key findings from Component 1</a:t>
            </a: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a:t>
            </a:r>
          </a:p>
          <a:p>
            <a:pPr marL="0" lvl="0" indent="0" eaLnBrk="0" fontAlgn="base" hangingPunct="0">
              <a:lnSpc>
                <a:spcPct val="110000"/>
              </a:lnSpc>
              <a:spcBef>
                <a:spcPct val="0"/>
              </a:spcBef>
              <a:spcAft>
                <a:spcPts val="600"/>
              </a:spcAft>
              <a:buFontTx/>
              <a:buChar char="•"/>
            </a:pPr>
            <a:r>
              <a:rPr lang="en-GB" sz="1700" dirty="0">
                <a:latin typeface="Arial" panose="020B0604020202020204" pitchFamily="34" charset="0"/>
                <a:cs typeface="Arial" panose="020B0604020202020204" pitchFamily="34" charset="0"/>
              </a:rPr>
              <a:t>“Digital transformation is now central to improving efficiency and outcomes in UK health care” (DHSC, 2022).</a:t>
            </a:r>
            <a:endParaRPr kumimoji="0" lang="en-US" altLang="en-US" sz="1700" b="0" i="0" u="none" strike="noStrike" cap="none" normalizeH="0" baseline="0" dirty="0">
              <a:ln>
                <a:noFill/>
              </a:ln>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3067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250" name="Group 249">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51" name="Rectangle 250">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2"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9647DEEE-6645-320B-0E86-D90C5FC163B8}"/>
              </a:ext>
            </a:extLst>
          </p:cNvPr>
          <p:cNvSpPr>
            <a:spLocks noGrp="1"/>
          </p:cNvSpPr>
          <p:nvPr>
            <p:ph type="title"/>
          </p:nvPr>
        </p:nvSpPr>
        <p:spPr>
          <a:xfrm>
            <a:off x="4825105" y="266093"/>
            <a:ext cx="3084891" cy="1478570"/>
          </a:xfrm>
        </p:spPr>
        <p:txBody>
          <a:bodyPr>
            <a:normAutofit/>
          </a:bodyPr>
          <a:lstStyle/>
          <a:p>
            <a:r>
              <a:rPr lang="en-GB" sz="3200" dirty="0"/>
              <a:t>What KardiaMobile Does</a:t>
            </a:r>
          </a:p>
        </p:txBody>
      </p:sp>
      <p:pic>
        <p:nvPicPr>
          <p:cNvPr id="12" name="Picture 11" descr="Electrocardiogram">
            <a:extLst>
              <a:ext uri="{FF2B5EF4-FFF2-40B4-BE49-F238E27FC236}">
                <a16:creationId xmlns:a16="http://schemas.microsoft.com/office/drawing/2014/main" id="{A5132B78-6E53-C3E0-20A0-B532706AF6D7}"/>
              </a:ext>
            </a:extLst>
          </p:cNvPr>
          <p:cNvPicPr>
            <a:picLocks noChangeAspect="1"/>
          </p:cNvPicPr>
          <p:nvPr/>
        </p:nvPicPr>
        <p:blipFill>
          <a:blip r:embed="rId5">
            <a:extLst>
              <a:ext uri="{28A0092B-C50C-407E-A947-70E740481C1C}">
                <a14:useLocalDpi xmlns:a14="http://schemas.microsoft.com/office/drawing/2010/main" val="0"/>
              </a:ext>
            </a:extLst>
          </a:blip>
          <a:srcRect l="19985" r="6172" b="2"/>
          <a:stretch>
            <a:fillRect/>
          </a:stretch>
        </p:blipFill>
        <p:spPr>
          <a:xfrm>
            <a:off x="0" y="-12531"/>
            <a:ext cx="4359215" cy="6857990"/>
          </a:xfrm>
          <a:prstGeom prst="rect">
            <a:avLst/>
          </a:prstGeom>
        </p:spPr>
      </p:pic>
      <p:grpSp>
        <p:nvGrpSpPr>
          <p:cNvPr id="254" name="Group 253">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255" name="Rectangle 254">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256"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7"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8" name="Rectangle 257">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259"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0"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1"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2"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3"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4"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5"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6"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7"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8"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9"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0"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1"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2"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3"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4"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5"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6"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7"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8"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9"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0"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1"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2"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3" name="Rectangle 282">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284"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5"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6"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7"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8"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9"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0"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1"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2"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3"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4"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5" name="Rectangle 294">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296"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7"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8"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9"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0"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1"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2"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3"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4"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5"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6"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7"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8"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aphicFrame>
        <p:nvGraphicFramePr>
          <p:cNvPr id="153" name="Content Placeholder 2">
            <a:extLst>
              <a:ext uri="{FF2B5EF4-FFF2-40B4-BE49-F238E27FC236}">
                <a16:creationId xmlns:a16="http://schemas.microsoft.com/office/drawing/2014/main" id="{1F2AEB5E-CEA7-415E-BFC6-3581BE7DBA67}"/>
              </a:ext>
            </a:extLst>
          </p:cNvPr>
          <p:cNvGraphicFramePr>
            <a:graphicFrameLocks noGrp="1"/>
          </p:cNvGraphicFramePr>
          <p:nvPr>
            <p:ph idx="1"/>
            <p:extLst>
              <p:ext uri="{D42A27DB-BD31-4B8C-83A1-F6EECF244321}">
                <p14:modId xmlns:p14="http://schemas.microsoft.com/office/powerpoint/2010/main" val="3305408503"/>
              </p:ext>
            </p:extLst>
          </p:nvPr>
        </p:nvGraphicFramePr>
        <p:xfrm>
          <a:off x="4498340" y="2148680"/>
          <a:ext cx="4240847" cy="419100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5" name="Picture 14" descr="Electrocardiogram">
            <a:extLst>
              <a:ext uri="{FF2B5EF4-FFF2-40B4-BE49-F238E27FC236}">
                <a16:creationId xmlns:a16="http://schemas.microsoft.com/office/drawing/2014/main" id="{3D836C67-7F51-E92D-791B-1E438FEBB1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62999" y="11430"/>
            <a:ext cx="3390763" cy="6858000"/>
          </a:xfrm>
          <a:prstGeom prst="rect">
            <a:avLst/>
          </a:prstGeom>
        </p:spPr>
      </p:pic>
      <p:pic>
        <p:nvPicPr>
          <p:cNvPr id="4" name="Picture 3">
            <a:extLst>
              <a:ext uri="{FF2B5EF4-FFF2-40B4-BE49-F238E27FC236}">
                <a16:creationId xmlns:a16="http://schemas.microsoft.com/office/drawing/2014/main" id="{EF4139BC-E21E-C6CB-CB8C-2FD4A3586933}"/>
              </a:ext>
            </a:extLst>
          </p:cNvPr>
          <p:cNvPicPr>
            <a:picLocks noChangeAspect="1"/>
          </p:cNvPicPr>
          <p:nvPr/>
        </p:nvPicPr>
        <p:blipFill>
          <a:blip r:embed="rId11"/>
          <a:stretch>
            <a:fillRect/>
          </a:stretch>
        </p:blipFill>
        <p:spPr>
          <a:xfrm>
            <a:off x="8597965" y="64811"/>
            <a:ext cx="3601180" cy="1357368"/>
          </a:xfrm>
          <a:prstGeom prst="rect">
            <a:avLst/>
          </a:prstGeom>
        </p:spPr>
      </p:pic>
      <p:pic>
        <p:nvPicPr>
          <p:cNvPr id="8" name="Picture 7">
            <a:extLst>
              <a:ext uri="{FF2B5EF4-FFF2-40B4-BE49-F238E27FC236}">
                <a16:creationId xmlns:a16="http://schemas.microsoft.com/office/drawing/2014/main" id="{EE6161B3-7674-51F8-D70F-8F8910BB6A8F}"/>
              </a:ext>
            </a:extLst>
          </p:cNvPr>
          <p:cNvPicPr>
            <a:picLocks noChangeAspect="1"/>
          </p:cNvPicPr>
          <p:nvPr/>
        </p:nvPicPr>
        <p:blipFill>
          <a:blip r:embed="rId12"/>
          <a:stretch>
            <a:fillRect/>
          </a:stretch>
        </p:blipFill>
        <p:spPr>
          <a:xfrm>
            <a:off x="32700" y="4713819"/>
            <a:ext cx="4400550" cy="2152650"/>
          </a:xfrm>
          <a:prstGeom prst="rect">
            <a:avLst/>
          </a:prstGeom>
        </p:spPr>
      </p:pic>
    </p:spTree>
    <p:extLst>
      <p:ext uri="{BB962C8B-B14F-4D97-AF65-F5344CB8AC3E}">
        <p14:creationId xmlns:p14="http://schemas.microsoft.com/office/powerpoint/2010/main" val="3771735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grpId="0" nodeType="clickEffect">
                                  <p:stCondLst>
                                    <p:cond delay="0"/>
                                  </p:stCondLst>
                                  <p:childTnLst>
                                    <p:set>
                                      <p:cBhvr>
                                        <p:cTn id="18" dur="1" fill="hold">
                                          <p:stCondLst>
                                            <p:cond delay="0"/>
                                          </p:stCondLst>
                                        </p:cTn>
                                        <p:tgtEl>
                                          <p:spTgt spid="153"/>
                                        </p:tgtEl>
                                        <p:attrNameLst>
                                          <p:attrName>style.visibility</p:attrName>
                                        </p:attrNameLst>
                                      </p:cBhvr>
                                      <p:to>
                                        <p:strVal val="visible"/>
                                      </p:to>
                                    </p:set>
                                    <p:anim calcmode="lin" valueType="num">
                                      <p:cBhvr>
                                        <p:cTn id="19" dur="1000" fill="hold"/>
                                        <p:tgtEl>
                                          <p:spTgt spid="153"/>
                                        </p:tgtEl>
                                        <p:attrNameLst>
                                          <p:attrName>ppt_w</p:attrName>
                                        </p:attrNameLst>
                                      </p:cBhvr>
                                      <p:tavLst>
                                        <p:tav tm="0">
                                          <p:val>
                                            <p:fltVal val="0"/>
                                          </p:val>
                                        </p:tav>
                                        <p:tav tm="100000">
                                          <p:val>
                                            <p:strVal val="#ppt_w"/>
                                          </p:val>
                                        </p:tav>
                                      </p:tavLst>
                                    </p:anim>
                                    <p:anim calcmode="lin" valueType="num">
                                      <p:cBhvr>
                                        <p:cTn id="20" dur="1000" fill="hold"/>
                                        <p:tgtEl>
                                          <p:spTgt spid="153"/>
                                        </p:tgtEl>
                                        <p:attrNameLst>
                                          <p:attrName>ppt_h</p:attrName>
                                        </p:attrNameLst>
                                      </p:cBhvr>
                                      <p:tavLst>
                                        <p:tav tm="0">
                                          <p:val>
                                            <p:fltVal val="0"/>
                                          </p:val>
                                        </p:tav>
                                        <p:tav tm="100000">
                                          <p:val>
                                            <p:strVal val="#ppt_h"/>
                                          </p:val>
                                        </p:tav>
                                      </p:tavLst>
                                    </p:anim>
                                    <p:anim calcmode="lin" valueType="num">
                                      <p:cBhvr>
                                        <p:cTn id="21" dur="1000" fill="hold"/>
                                        <p:tgtEl>
                                          <p:spTgt spid="153"/>
                                        </p:tgtEl>
                                        <p:attrNameLst>
                                          <p:attrName>style.rotation</p:attrName>
                                        </p:attrNameLst>
                                      </p:cBhvr>
                                      <p:tavLst>
                                        <p:tav tm="0">
                                          <p:val>
                                            <p:fltVal val="90"/>
                                          </p:val>
                                        </p:tav>
                                        <p:tav tm="100000">
                                          <p:val>
                                            <p:fltVal val="0"/>
                                          </p:val>
                                        </p:tav>
                                      </p:tavLst>
                                    </p:anim>
                                    <p:animEffect transition="in" filter="fade">
                                      <p:cBhvr>
                                        <p:cTn id="22" dur="1000"/>
                                        <p:tgtEl>
                                          <p:spTgt spid="15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53"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47" name="Rectangle 46">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5D6C69A9-42BD-6B5A-D77E-C0E85C463956}"/>
              </a:ext>
            </a:extLst>
          </p:cNvPr>
          <p:cNvSpPr>
            <a:spLocks noGrp="1"/>
          </p:cNvSpPr>
          <p:nvPr>
            <p:ph type="title"/>
          </p:nvPr>
        </p:nvSpPr>
        <p:spPr>
          <a:xfrm>
            <a:off x="4996697" y="618518"/>
            <a:ext cx="6050713" cy="1478570"/>
          </a:xfrm>
        </p:spPr>
        <p:txBody>
          <a:bodyPr>
            <a:normAutofit/>
          </a:bodyPr>
          <a:lstStyle/>
          <a:p>
            <a:r>
              <a:rPr lang="en-GB" dirty="0"/>
              <a:t>Workforce Impact (Benefits)</a:t>
            </a:r>
          </a:p>
        </p:txBody>
      </p:sp>
      <p:pic>
        <p:nvPicPr>
          <p:cNvPr id="5" name="Picture 4" descr="Stethoscope">
            <a:extLst>
              <a:ext uri="{FF2B5EF4-FFF2-40B4-BE49-F238E27FC236}">
                <a16:creationId xmlns:a16="http://schemas.microsoft.com/office/drawing/2014/main" id="{0EEBF526-EBAC-3BD4-0B35-02F0A17F7566}"/>
              </a:ext>
            </a:extLst>
          </p:cNvPr>
          <p:cNvPicPr>
            <a:picLocks noChangeAspect="1"/>
          </p:cNvPicPr>
          <p:nvPr/>
        </p:nvPicPr>
        <p:blipFill>
          <a:blip r:embed="rId5">
            <a:extLst>
              <a:ext uri="{28A0092B-C50C-407E-A947-70E740481C1C}">
                <a14:useLocalDpi xmlns:a14="http://schemas.microsoft.com/office/drawing/2010/main" val="0"/>
              </a:ext>
            </a:extLst>
          </a:blip>
          <a:srcRect l="34213" r="20667" b="-1"/>
          <a:stretch>
            <a:fillRect/>
          </a:stretch>
        </p:blipFill>
        <p:spPr>
          <a:xfrm>
            <a:off x="-5597" y="10"/>
            <a:ext cx="4635583" cy="6857990"/>
          </a:xfrm>
          <a:prstGeom prst="rect">
            <a:avLst/>
          </a:prstGeom>
        </p:spPr>
      </p:pic>
      <p:grpSp>
        <p:nvGrpSpPr>
          <p:cNvPr id="50" name="Group 49">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51" name="Rectangle 50">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2"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5"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8"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9"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0"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1"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2"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3"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4"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5"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6"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7"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8"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9" name="Rectangle 78">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80"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1"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2"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3"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4"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5"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6"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7"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8"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9"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0"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1" name="Rectangle 90">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92"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3"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4"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5"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6"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7"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8"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9"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0"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1"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2"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CED03857-3393-AC4F-B780-7FEB2AEBF48E}"/>
              </a:ext>
            </a:extLst>
          </p:cNvPr>
          <p:cNvSpPr>
            <a:spLocks noGrp="1"/>
          </p:cNvSpPr>
          <p:nvPr>
            <p:ph idx="1"/>
          </p:nvPr>
        </p:nvSpPr>
        <p:spPr>
          <a:xfrm>
            <a:off x="4968958" y="2249486"/>
            <a:ext cx="6284829" cy="3989995"/>
          </a:xfrm>
        </p:spPr>
        <p:txBody>
          <a:bodyPr>
            <a:normAutofit lnSpcReduction="10000"/>
          </a:bodyPr>
          <a:lstStyle/>
          <a:p>
            <a:pPr marL="0" indent="0">
              <a:lnSpc>
                <a:spcPct val="110000"/>
              </a:lnSpc>
              <a:buNone/>
            </a:pPr>
            <a:r>
              <a:rPr lang="en-GB" sz="1500" dirty="0"/>
              <a:t>KardiaMobile enhances diagnostic efficiency by providing rapid ECG readings that increase clinical confidence and reduce reliance on traditional 12‑lead ECGs (Chan, 2020). Its portability supports multidisciplinary teams, particularly within community cardiology pathways, where clinicians can conduct assessments outside traditional clinical environments (Tieleman, 2019). Paramedics report that the device improves triage accuracy by enabling earlier rhythm assessment during emergency care (Miller, 2021). In community pharmacy settings, KardiaMobile has also been shown to support AF screening when appropriate governance and training are in place (Hobbs, 2022). Collectively, these developments strengthen professional autonomy and contribute to a more proactive, preventative model of cardiovascular care.</a:t>
            </a:r>
          </a:p>
          <a:p>
            <a:pPr marL="0" indent="0">
              <a:lnSpc>
                <a:spcPct val="110000"/>
              </a:lnSpc>
              <a:buNone/>
            </a:pPr>
            <a:r>
              <a:rPr lang="en-GB" sz="1600" dirty="0"/>
              <a:t>However, these efficiency gains come with trade‑offs: faster diagnosis is achieved at the cost of shifting more interpretive responsibility onto frontline staff, which raises questions about whether primary care teams have sufficient time and training to safely absorb this expanded diagnostic role.</a:t>
            </a:r>
            <a:endParaRPr lang="en-GB" sz="1500" dirty="0"/>
          </a:p>
        </p:txBody>
      </p:sp>
    </p:spTree>
    <p:extLst>
      <p:ext uri="{BB962C8B-B14F-4D97-AF65-F5344CB8AC3E}">
        <p14:creationId xmlns:p14="http://schemas.microsoft.com/office/powerpoint/2010/main" val="3606464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5" name="Picture 4" descr="Chart displayed on screen">
            <a:extLst>
              <a:ext uri="{FF2B5EF4-FFF2-40B4-BE49-F238E27FC236}">
                <a16:creationId xmlns:a16="http://schemas.microsoft.com/office/drawing/2014/main" id="{9C175C5D-323F-AC59-ADA0-12277C5B8F2A}"/>
              </a:ext>
            </a:extLst>
          </p:cNvPr>
          <p:cNvPicPr>
            <a:picLocks noChangeAspect="1"/>
          </p:cNvPicPr>
          <p:nvPr/>
        </p:nvPicPr>
        <p:blipFill>
          <a:blip r:embed="rId4">
            <a:extLst>
              <a:ext uri="{28A0092B-C50C-407E-A947-70E740481C1C}">
                <a14:useLocalDpi xmlns:a14="http://schemas.microsoft.com/office/drawing/2010/main" val="0"/>
              </a:ext>
            </a:extLst>
          </a:blip>
          <a:srcRect t="1542" r="3" b="3"/>
          <a:stretch>
            <a:fillRect/>
          </a:stretch>
        </p:blipFill>
        <p:spPr>
          <a:xfrm>
            <a:off x="5363308" y="0"/>
            <a:ext cx="6828691" cy="6858000"/>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2" name="Title 1">
            <a:extLst>
              <a:ext uri="{FF2B5EF4-FFF2-40B4-BE49-F238E27FC236}">
                <a16:creationId xmlns:a16="http://schemas.microsoft.com/office/drawing/2014/main" id="{4813429D-C4E1-E30D-0CFB-B024D4677751}"/>
              </a:ext>
            </a:extLst>
          </p:cNvPr>
          <p:cNvSpPr>
            <a:spLocks noGrp="1"/>
          </p:cNvSpPr>
          <p:nvPr>
            <p:ph type="title"/>
          </p:nvPr>
        </p:nvSpPr>
        <p:spPr>
          <a:xfrm>
            <a:off x="0" y="628043"/>
            <a:ext cx="9905998" cy="1478570"/>
          </a:xfrm>
        </p:spPr>
        <p:txBody>
          <a:bodyPr>
            <a:normAutofit/>
          </a:bodyPr>
          <a:lstStyle/>
          <a:p>
            <a:pPr algn="ctr"/>
            <a:r>
              <a:rPr lang="en-GB" dirty="0"/>
              <a:t>Workforce Impact (Challenges)</a:t>
            </a:r>
          </a:p>
        </p:txBody>
      </p:sp>
      <p:sp>
        <p:nvSpPr>
          <p:cNvPr id="3" name="Content Placeholder 2">
            <a:extLst>
              <a:ext uri="{FF2B5EF4-FFF2-40B4-BE49-F238E27FC236}">
                <a16:creationId xmlns:a16="http://schemas.microsoft.com/office/drawing/2014/main" id="{F78940C5-51FF-554F-AED2-8FAA657A9453}"/>
              </a:ext>
            </a:extLst>
          </p:cNvPr>
          <p:cNvSpPr>
            <a:spLocks noGrp="1"/>
          </p:cNvSpPr>
          <p:nvPr>
            <p:ph idx="1"/>
          </p:nvPr>
        </p:nvSpPr>
        <p:spPr>
          <a:xfrm>
            <a:off x="436562" y="2106613"/>
            <a:ext cx="5659438" cy="4132263"/>
          </a:xfrm>
        </p:spPr>
        <p:txBody>
          <a:bodyPr anchor="ctr">
            <a:normAutofit fontScale="92500" lnSpcReduction="20000"/>
          </a:bodyPr>
          <a:lstStyle/>
          <a:p>
            <a:pPr marL="0" indent="0">
              <a:lnSpc>
                <a:spcPct val="110000"/>
              </a:lnSpc>
              <a:buNone/>
            </a:pPr>
            <a:r>
              <a:rPr lang="en-GB" sz="1500" dirty="0"/>
              <a:t>Single‑lead ECGs are more susceptible to artefacts, requiring clinicians to develop additional interpretive skills to avoid misclassification (Williams, 2021). Variation in digital literacy across the workforce contributes to inconsistent adoption and confidence when using handheld ECG devices (Emmett, Jones and Patel, 2024). The device also increases digital workload through additional documentation, data uploading, and follow‑up tasks, which can reduce consultation time and increase administrative pressure (Stewart, 2020). Normalisation Process Theory highlights that successful adoption depends on shared understanding, engagement, and organisational support rather than technical performance alone (May, 2018). </a:t>
            </a:r>
          </a:p>
          <a:p>
            <a:pPr marL="0" indent="0">
              <a:lnSpc>
                <a:spcPct val="110000"/>
              </a:lnSpc>
              <a:buNone/>
            </a:pPr>
            <a:r>
              <a:rPr lang="en-GB" sz="1400" dirty="0"/>
              <a:t>These challenges reflect wider national concerns highlighted in the Topol Review (2019), which emphasises that digital transformation requires sustained investment in workforce capability, not just new technologies.</a:t>
            </a:r>
            <a:endParaRPr lang="en-GB" sz="1500" dirty="0"/>
          </a:p>
          <a:p>
            <a:pPr marL="0" indent="0">
              <a:lnSpc>
                <a:spcPct val="110000"/>
              </a:lnSpc>
              <a:buNone/>
            </a:pPr>
            <a:r>
              <a:rPr lang="en-GB" sz="1600" dirty="0"/>
              <a:t>This highlights a deeper issue: digital tools do not simply “slot into” existing workflows. They reshape professional boundaries, redistribute workload, and expose variation in digital competence. The question becomes not only whether KardiaMobile works, but whether organisations are prepared for the cultural and operational changes it demands</a:t>
            </a:r>
            <a:endParaRPr lang="en-GB" sz="1500" dirty="0"/>
          </a:p>
          <a:p>
            <a:pPr>
              <a:lnSpc>
                <a:spcPct val="110000"/>
              </a:lnSpc>
            </a:pPr>
            <a:endParaRPr lang="en-GB" sz="1500" dirty="0"/>
          </a:p>
        </p:txBody>
      </p:sp>
    </p:spTree>
    <p:extLst>
      <p:ext uri="{BB962C8B-B14F-4D97-AF65-F5344CB8AC3E}">
        <p14:creationId xmlns:p14="http://schemas.microsoft.com/office/powerpoint/2010/main" val="125409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3">
                                            <p:txEl>
                                              <p:pRg st="0" end="0"/>
                                            </p:txEl>
                                          </p:spTgt>
                                        </p:tgtEl>
                                      </p:cBhvr>
                                    </p:animEffect>
                                    <p:anim calcmode="lin" valueType="num">
                                      <p:cBhvr>
                                        <p:cTn id="7" dur="1000"/>
                                        <p:tgtEl>
                                          <p:spTgt spid="3">
                                            <p:txEl>
                                              <p:pRg st="0" end="0"/>
                                            </p:txEl>
                                          </p:spTgt>
                                        </p:tgtEl>
                                        <p:attrNameLst>
                                          <p:attrName>ppt_x</p:attrName>
                                        </p:attrNameLst>
                                      </p:cBhvr>
                                      <p:tavLst>
                                        <p:tav tm="0">
                                          <p:val>
                                            <p:strVal val="ppt_x"/>
                                          </p:val>
                                        </p:tav>
                                        <p:tav tm="100000">
                                          <p:val>
                                            <p:strVal val="ppt_x"/>
                                          </p:val>
                                        </p:tav>
                                      </p:tavLst>
                                    </p:anim>
                                    <p:anim calcmode="lin" valueType="num">
                                      <p:cBhvr>
                                        <p:cTn id="8" dur="1000"/>
                                        <p:tgtEl>
                                          <p:spTgt spid="3">
                                            <p:txEl>
                                              <p:pRg st="0" end="0"/>
                                            </p:txEl>
                                          </p:spTgt>
                                        </p:tgtEl>
                                        <p:attrNameLst>
                                          <p:attrName>ppt_y</p:attrName>
                                        </p:attrNameLst>
                                      </p:cBhvr>
                                      <p:tavLst>
                                        <p:tav tm="0">
                                          <p:val>
                                            <p:strVal val="ppt_y"/>
                                          </p:val>
                                        </p:tav>
                                        <p:tav tm="100000">
                                          <p:val>
                                            <p:strVal val="ppt_y+.1"/>
                                          </p:val>
                                        </p:tav>
                                      </p:tavLst>
                                    </p:anim>
                                    <p:set>
                                      <p:cBhvr>
                                        <p:cTn id="9" dur="1" fill="hold">
                                          <p:stCondLst>
                                            <p:cond delay="999"/>
                                          </p:stCondLst>
                                        </p:cTn>
                                        <p:tgtEl>
                                          <p:spTgt spid="3">
                                            <p:txEl>
                                              <p:pRg st="0" end="0"/>
                                            </p:txEl>
                                          </p:spTgt>
                                        </p:tgtEl>
                                        <p:attrNameLst>
                                          <p:attrName>style.visibility</p:attrName>
                                        </p:attrNameLst>
                                      </p:cBhvr>
                                      <p:to>
                                        <p:strVal val="hidden"/>
                                      </p:to>
                                    </p:set>
                                  </p:childTnLst>
                                </p:cTn>
                              </p:par>
                              <p:par>
                                <p:cTn id="10" presetID="42" presetClass="exit" presetSubtype="0" fill="hold" nodeType="withEffect">
                                  <p:stCondLst>
                                    <p:cond delay="0"/>
                                  </p:stCondLst>
                                  <p:childTnLst>
                                    <p:animEffect transition="out" filter="fade">
                                      <p:cBhvr>
                                        <p:cTn id="11" dur="1000"/>
                                        <p:tgtEl>
                                          <p:spTgt spid="3">
                                            <p:txEl>
                                              <p:pRg st="1" end="1"/>
                                            </p:txEl>
                                          </p:spTgt>
                                        </p:tgtEl>
                                      </p:cBhvr>
                                    </p:animEffect>
                                    <p:anim calcmode="lin" valueType="num">
                                      <p:cBhvr>
                                        <p:cTn id="12" dur="1000"/>
                                        <p:tgtEl>
                                          <p:spTgt spid="3">
                                            <p:txEl>
                                              <p:pRg st="1" end="1"/>
                                            </p:txEl>
                                          </p:spTgt>
                                        </p:tgtEl>
                                        <p:attrNameLst>
                                          <p:attrName>ppt_x</p:attrName>
                                        </p:attrNameLst>
                                      </p:cBhvr>
                                      <p:tavLst>
                                        <p:tav tm="0">
                                          <p:val>
                                            <p:strVal val="ppt_x"/>
                                          </p:val>
                                        </p:tav>
                                        <p:tav tm="100000">
                                          <p:val>
                                            <p:strVal val="ppt_x"/>
                                          </p:val>
                                        </p:tav>
                                      </p:tavLst>
                                    </p:anim>
                                    <p:anim calcmode="lin" valueType="num">
                                      <p:cBhvr>
                                        <p:cTn id="13" dur="1000"/>
                                        <p:tgtEl>
                                          <p:spTgt spid="3">
                                            <p:txEl>
                                              <p:pRg st="1" end="1"/>
                                            </p:txEl>
                                          </p:spTgt>
                                        </p:tgtEl>
                                        <p:attrNameLst>
                                          <p:attrName>ppt_y</p:attrName>
                                        </p:attrNameLst>
                                      </p:cBhvr>
                                      <p:tavLst>
                                        <p:tav tm="0">
                                          <p:val>
                                            <p:strVal val="ppt_y"/>
                                          </p:val>
                                        </p:tav>
                                        <p:tav tm="100000">
                                          <p:val>
                                            <p:strVal val="ppt_y+.1"/>
                                          </p:val>
                                        </p:tav>
                                      </p:tavLst>
                                    </p:anim>
                                    <p:set>
                                      <p:cBhvr>
                                        <p:cTn id="14" dur="1" fill="hold">
                                          <p:stCondLst>
                                            <p:cond delay="999"/>
                                          </p:stCondLst>
                                        </p:cTn>
                                        <p:tgtEl>
                                          <p:spTgt spid="3">
                                            <p:txEl>
                                              <p:pRg st="1" end="1"/>
                                            </p:txEl>
                                          </p:spTgt>
                                        </p:tgtEl>
                                        <p:attrNameLst>
                                          <p:attrName>style.visibility</p:attrName>
                                        </p:attrNameLst>
                                      </p:cBhvr>
                                      <p:to>
                                        <p:strVal val="hidden"/>
                                      </p:to>
                                    </p:set>
                                  </p:childTnLst>
                                </p:cTn>
                              </p:par>
                              <p:par>
                                <p:cTn id="15" presetID="42" presetClass="exit" presetSubtype="0" fill="hold" nodeType="withEffect">
                                  <p:stCondLst>
                                    <p:cond delay="0"/>
                                  </p:stCondLst>
                                  <p:childTnLst>
                                    <p:animEffect transition="out" filter="fade">
                                      <p:cBhvr>
                                        <p:cTn id="16" dur="1000"/>
                                        <p:tgtEl>
                                          <p:spTgt spid="3">
                                            <p:txEl>
                                              <p:pRg st="2" end="2"/>
                                            </p:txEl>
                                          </p:spTgt>
                                        </p:tgtEl>
                                      </p:cBhvr>
                                    </p:animEffect>
                                    <p:anim calcmode="lin" valueType="num">
                                      <p:cBhvr>
                                        <p:cTn id="17" dur="1000"/>
                                        <p:tgtEl>
                                          <p:spTgt spid="3">
                                            <p:txEl>
                                              <p:pRg st="2" end="2"/>
                                            </p:txEl>
                                          </p:spTgt>
                                        </p:tgtEl>
                                        <p:attrNameLst>
                                          <p:attrName>ppt_x</p:attrName>
                                        </p:attrNameLst>
                                      </p:cBhvr>
                                      <p:tavLst>
                                        <p:tav tm="0">
                                          <p:val>
                                            <p:strVal val="ppt_x"/>
                                          </p:val>
                                        </p:tav>
                                        <p:tav tm="100000">
                                          <p:val>
                                            <p:strVal val="ppt_x"/>
                                          </p:val>
                                        </p:tav>
                                      </p:tavLst>
                                    </p:anim>
                                    <p:anim calcmode="lin" valueType="num">
                                      <p:cBhvr>
                                        <p:cTn id="18" dur="1000"/>
                                        <p:tgtEl>
                                          <p:spTgt spid="3">
                                            <p:txEl>
                                              <p:pRg st="2" end="2"/>
                                            </p:txEl>
                                          </p:spTgt>
                                        </p:tgtEl>
                                        <p:attrNameLst>
                                          <p:attrName>ppt_y</p:attrName>
                                        </p:attrNameLst>
                                      </p:cBhvr>
                                      <p:tavLst>
                                        <p:tav tm="0">
                                          <p:val>
                                            <p:strVal val="ppt_y"/>
                                          </p:val>
                                        </p:tav>
                                        <p:tav tm="100000">
                                          <p:val>
                                            <p:strVal val="ppt_y+.1"/>
                                          </p:val>
                                        </p:tav>
                                      </p:tavLst>
                                    </p:anim>
                                    <p:set>
                                      <p:cBhvr>
                                        <p:cTn id="19" dur="1" fill="hold">
                                          <p:stCondLst>
                                            <p:cond delay="999"/>
                                          </p:stCondLst>
                                        </p:cTn>
                                        <p:tgtEl>
                                          <p:spTgt spid="3">
                                            <p:txEl>
                                              <p:pRg st="2" end="2"/>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BD1B9-73DD-FF0E-DA08-AEB2290CACC0}"/>
              </a:ext>
            </a:extLst>
          </p:cNvPr>
          <p:cNvSpPr>
            <a:spLocks noGrp="1"/>
          </p:cNvSpPr>
          <p:nvPr>
            <p:ph type="title"/>
          </p:nvPr>
        </p:nvSpPr>
        <p:spPr>
          <a:xfrm>
            <a:off x="646113" y="1105082"/>
            <a:ext cx="9905998" cy="1478570"/>
          </a:xfrm>
        </p:spPr>
        <p:txBody>
          <a:bodyPr/>
          <a:lstStyle/>
          <a:p>
            <a:r>
              <a:rPr lang="en-GB" dirty="0"/>
              <a:t>Service Delivery (Benefits)</a:t>
            </a:r>
          </a:p>
        </p:txBody>
      </p:sp>
      <p:graphicFrame>
        <p:nvGraphicFramePr>
          <p:cNvPr id="9" name="Content Placeholder 2">
            <a:extLst>
              <a:ext uri="{FF2B5EF4-FFF2-40B4-BE49-F238E27FC236}">
                <a16:creationId xmlns:a16="http://schemas.microsoft.com/office/drawing/2014/main" id="{9CF625A6-D7BA-6262-8EFA-173FA2CD980A}"/>
              </a:ext>
            </a:extLst>
          </p:cNvPr>
          <p:cNvGraphicFramePr>
            <a:graphicFrameLocks noGrp="1"/>
          </p:cNvGraphicFramePr>
          <p:nvPr>
            <p:ph idx="1"/>
            <p:extLst>
              <p:ext uri="{D42A27DB-BD31-4B8C-83A1-F6EECF244321}">
                <p14:modId xmlns:p14="http://schemas.microsoft.com/office/powerpoint/2010/main" val="3516593021"/>
              </p:ext>
            </p:extLst>
          </p:nvPr>
        </p:nvGraphicFramePr>
        <p:xfrm>
          <a:off x="1141412" y="2249487"/>
          <a:ext cx="9905999" cy="3541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5EC8549-8710-3A9D-2C54-543D0E00CD9D}"/>
              </a:ext>
            </a:extLst>
          </p:cNvPr>
          <p:cNvSpPr txBox="1"/>
          <p:nvPr/>
        </p:nvSpPr>
        <p:spPr>
          <a:xfrm>
            <a:off x="3048000" y="2182505"/>
            <a:ext cx="6096000" cy="646331"/>
          </a:xfrm>
          <a:prstGeom prst="rect">
            <a:avLst/>
          </a:prstGeom>
          <a:noFill/>
        </p:spPr>
        <p:txBody>
          <a:bodyPr wrap="square">
            <a:spAutoFit/>
          </a:bodyPr>
          <a:lstStyle/>
          <a:p>
            <a:pPr>
              <a:buNone/>
            </a:pPr>
            <a:br>
              <a:rPr lang="en-GB" dirty="0"/>
            </a:br>
            <a:endParaRPr lang="en-GB" dirty="0"/>
          </a:p>
        </p:txBody>
      </p:sp>
      <p:pic>
        <p:nvPicPr>
          <p:cNvPr id="7" name="Graphic 6" descr="Badge Tick1 outline">
            <a:extLst>
              <a:ext uri="{FF2B5EF4-FFF2-40B4-BE49-F238E27FC236}">
                <a16:creationId xmlns:a16="http://schemas.microsoft.com/office/drawing/2014/main" id="{B2DF401C-DF8E-5EAA-B55F-9057F1BD667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334124" y="567622"/>
            <a:ext cx="2219325" cy="2219325"/>
          </a:xfrm>
          <a:prstGeom prst="rect">
            <a:avLst/>
          </a:prstGeom>
        </p:spPr>
      </p:pic>
    </p:spTree>
    <p:extLst>
      <p:ext uri="{BB962C8B-B14F-4D97-AF65-F5344CB8AC3E}">
        <p14:creationId xmlns:p14="http://schemas.microsoft.com/office/powerpoint/2010/main" val="725546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3199A763-EF45-9102-3C55-98081B3C1B3C}"/>
              </a:ext>
            </a:extLst>
          </p:cNvPr>
          <p:cNvSpPr>
            <a:spLocks noGrp="1"/>
          </p:cNvSpPr>
          <p:nvPr>
            <p:ph type="title"/>
          </p:nvPr>
        </p:nvSpPr>
        <p:spPr>
          <a:xfrm>
            <a:off x="3553619" y="280988"/>
            <a:ext cx="4459286" cy="1478570"/>
          </a:xfrm>
        </p:spPr>
        <p:txBody>
          <a:bodyPr>
            <a:normAutofit/>
          </a:bodyPr>
          <a:lstStyle/>
          <a:p>
            <a:r>
              <a:rPr lang="en-GB" sz="3200" dirty="0"/>
              <a:t>Service Delivery (Challenges)</a:t>
            </a:r>
          </a:p>
        </p:txBody>
      </p:sp>
      <p:sp>
        <p:nvSpPr>
          <p:cNvPr id="10" name="Content Placeholder 9">
            <a:extLst>
              <a:ext uri="{FF2B5EF4-FFF2-40B4-BE49-F238E27FC236}">
                <a16:creationId xmlns:a16="http://schemas.microsoft.com/office/drawing/2014/main" id="{CC45AECF-50FC-766B-A04F-157315755FA2}"/>
              </a:ext>
            </a:extLst>
          </p:cNvPr>
          <p:cNvSpPr>
            <a:spLocks noGrp="1"/>
          </p:cNvSpPr>
          <p:nvPr>
            <p:ph idx="1"/>
          </p:nvPr>
        </p:nvSpPr>
        <p:spPr>
          <a:xfrm>
            <a:off x="788987" y="2073766"/>
            <a:ext cx="5276809" cy="4856162"/>
          </a:xfrm>
        </p:spPr>
        <p:txBody>
          <a:bodyPr>
            <a:normAutofit/>
          </a:bodyPr>
          <a:lstStyle/>
          <a:p>
            <a:pPr>
              <a:lnSpc>
                <a:spcPct val="110000"/>
              </a:lnSpc>
            </a:pPr>
            <a:r>
              <a:rPr lang="en-GB" sz="1100" dirty="0">
                <a:latin typeface="Arial" panose="020B0604020202020204" pitchFamily="34" charset="0"/>
                <a:cs typeface="Arial" panose="020B0604020202020204" pitchFamily="34" charset="0"/>
              </a:rPr>
              <a:t>However, service delivery benefits depend on accuracy and infrastructure. Handheld ECG devices can produce false positives and false negatives, which may either increase cardiology workload or delay diagnosis (</a:t>
            </a:r>
            <a:r>
              <a:rPr lang="en-GB" sz="1100" dirty="0" err="1">
                <a:latin typeface="Arial" panose="020B0604020202020204" pitchFamily="34" charset="0"/>
                <a:cs typeface="Arial" panose="020B0604020202020204" pitchFamily="34" charset="0"/>
              </a:rPr>
              <a:t>Desteghe</a:t>
            </a:r>
            <a:r>
              <a:rPr lang="en-GB" sz="1100" dirty="0">
                <a:latin typeface="Arial" panose="020B0604020202020204" pitchFamily="34" charset="0"/>
                <a:cs typeface="Arial" panose="020B0604020202020204" pitchFamily="34" charset="0"/>
              </a:rPr>
              <a:t>, 2017). Integration with NHS electronic health records remains inconsistent, leading to manual workarounds that increase administrative burden (Bennett, 2020). Governance gaps in community settings further complicate safe implementation (Bray et al., 2021), demonstrating that digital tools require strong organisational readiness to deliver meaningful improvements.</a:t>
            </a:r>
          </a:p>
          <a:p>
            <a:pPr>
              <a:lnSpc>
                <a:spcPct val="110000"/>
              </a:lnSpc>
            </a:pPr>
            <a:r>
              <a:rPr lang="en-GB" sz="1100" dirty="0">
                <a:latin typeface="Arial" panose="020B0604020202020204" pitchFamily="34" charset="0"/>
                <a:cs typeface="Arial" panose="020B0604020202020204" pitchFamily="34" charset="0"/>
              </a:rPr>
              <a:t>Evidence for handheld ECG devices is still limited by small sample sizes, variable study quality, and a lack of long‑term UK‑based outcome data, indicating a need for further robust evaluation.</a:t>
            </a:r>
          </a:p>
          <a:p>
            <a:pPr>
              <a:lnSpc>
                <a:spcPct val="110000"/>
              </a:lnSpc>
            </a:pPr>
            <a:r>
              <a:rPr lang="en-GB" sz="1100" dirty="0">
                <a:latin typeface="Arial" panose="020B0604020202020204" pitchFamily="34" charset="0"/>
                <a:cs typeface="Arial" panose="020B0604020202020204" pitchFamily="34" charset="0"/>
              </a:rPr>
              <a:t>This raises a critical question: at what cost do we pursue rapid, decentralised AF screening? If false positives increase specialist referrals, the intended efficiency gains may be reversed. Conversely, false negatives may delay treatment, illustrating that digital innovation can introduce new forms of clinical risk alongside its benefits.</a:t>
            </a:r>
          </a:p>
        </p:txBody>
      </p:sp>
      <p:pic>
        <p:nvPicPr>
          <p:cNvPr id="14" name="Picture 13">
            <a:extLst>
              <a:ext uri="{FF2B5EF4-FFF2-40B4-BE49-F238E27FC236}">
                <a16:creationId xmlns:a16="http://schemas.microsoft.com/office/drawing/2014/main" id="{2AAA8DD7-F19C-3515-B032-17DAF3BC677F}"/>
              </a:ext>
            </a:extLst>
          </p:cNvPr>
          <p:cNvPicPr>
            <a:picLocks noChangeAspect="1"/>
          </p:cNvPicPr>
          <p:nvPr/>
        </p:nvPicPr>
        <p:blipFill>
          <a:blip r:embed="rId5"/>
          <a:stretch>
            <a:fillRect/>
          </a:stretch>
        </p:blipFill>
        <p:spPr>
          <a:xfrm>
            <a:off x="6218196" y="1903413"/>
            <a:ext cx="5456279" cy="291910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23" name="Group 22">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4"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5"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6"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0"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1"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2"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3"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4"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5"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6"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
        <p:nvSpPr>
          <p:cNvPr id="15" name="TextBox 14">
            <a:extLst>
              <a:ext uri="{FF2B5EF4-FFF2-40B4-BE49-F238E27FC236}">
                <a16:creationId xmlns:a16="http://schemas.microsoft.com/office/drawing/2014/main" id="{BC0ED56D-7F06-2F78-E61B-0F8F82CFB0CC}"/>
              </a:ext>
            </a:extLst>
          </p:cNvPr>
          <p:cNvSpPr txBox="1"/>
          <p:nvPr/>
        </p:nvSpPr>
        <p:spPr>
          <a:xfrm>
            <a:off x="8234362" y="4867275"/>
            <a:ext cx="2290763" cy="646331"/>
          </a:xfrm>
          <a:prstGeom prst="rect">
            <a:avLst/>
          </a:prstGeom>
          <a:noFill/>
        </p:spPr>
        <p:txBody>
          <a:bodyPr wrap="square" rtlCol="0">
            <a:spAutoFit/>
          </a:bodyPr>
          <a:lstStyle/>
          <a:p>
            <a:r>
              <a:rPr lang="en-GB" dirty="0"/>
              <a:t>Figure 1: AliveCor (2022)</a:t>
            </a:r>
          </a:p>
        </p:txBody>
      </p:sp>
    </p:spTree>
    <p:extLst>
      <p:ext uri="{BB962C8B-B14F-4D97-AF65-F5344CB8AC3E}">
        <p14:creationId xmlns:p14="http://schemas.microsoft.com/office/powerpoint/2010/main" val="171900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BFA2-2252-427C-10FA-A74017D980F5}"/>
              </a:ext>
            </a:extLst>
          </p:cNvPr>
          <p:cNvSpPr>
            <a:spLocks noGrp="1"/>
          </p:cNvSpPr>
          <p:nvPr>
            <p:ph type="title"/>
          </p:nvPr>
        </p:nvSpPr>
        <p:spPr>
          <a:xfrm>
            <a:off x="1239839" y="319681"/>
            <a:ext cx="10321925" cy="1478570"/>
          </a:xfrm>
        </p:spPr>
        <p:txBody>
          <a:bodyPr>
            <a:normAutofit/>
          </a:bodyPr>
          <a:lstStyle/>
          <a:p>
            <a:r>
              <a:rPr lang="en-GB" dirty="0"/>
              <a:t> Patient Experience: Empowerment </a:t>
            </a:r>
            <a:br>
              <a:rPr lang="en-GB" dirty="0"/>
            </a:br>
            <a:r>
              <a:rPr lang="en-GB" dirty="0"/>
              <a:t>and Engagement</a:t>
            </a:r>
            <a:br>
              <a:rPr lang="en-GB" dirty="0"/>
            </a:br>
            <a:r>
              <a:rPr lang="en-GB" sz="2000" dirty="0"/>
              <a:t>Benefits and Positive Impacts</a:t>
            </a:r>
          </a:p>
        </p:txBody>
      </p:sp>
      <p:graphicFrame>
        <p:nvGraphicFramePr>
          <p:cNvPr id="9" name="Rectangle 1">
            <a:extLst>
              <a:ext uri="{FF2B5EF4-FFF2-40B4-BE49-F238E27FC236}">
                <a16:creationId xmlns:a16="http://schemas.microsoft.com/office/drawing/2014/main" id="{0CCFDAED-6B75-FD7B-9F5A-8B5C6C1556EF}"/>
              </a:ext>
            </a:extLst>
          </p:cNvPr>
          <p:cNvGraphicFramePr>
            <a:graphicFrameLocks noGrp="1"/>
          </p:cNvGraphicFramePr>
          <p:nvPr>
            <p:ph sz="half" idx="1"/>
            <p:extLst>
              <p:ext uri="{D42A27DB-BD31-4B8C-83A1-F6EECF244321}">
                <p14:modId xmlns:p14="http://schemas.microsoft.com/office/powerpoint/2010/main" val="957536010"/>
              </p:ext>
            </p:extLst>
          </p:nvPr>
        </p:nvGraphicFramePr>
        <p:xfrm>
          <a:off x="866164" y="1450600"/>
          <a:ext cx="4878389" cy="3541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4">
            <a:extLst>
              <a:ext uri="{FF2B5EF4-FFF2-40B4-BE49-F238E27FC236}">
                <a16:creationId xmlns:a16="http://schemas.microsoft.com/office/drawing/2014/main" id="{489B6BCB-E1F6-1697-49F7-2491D8F4A07F}"/>
              </a:ext>
            </a:extLst>
          </p:cNvPr>
          <p:cNvSpPr>
            <a:spLocks noGrp="1"/>
          </p:cNvSpPr>
          <p:nvPr>
            <p:ph sz="half" idx="2"/>
          </p:nvPr>
        </p:nvSpPr>
        <p:spPr>
          <a:xfrm>
            <a:off x="6192982" y="3220882"/>
            <a:ext cx="5845031" cy="3386984"/>
          </a:xfrm>
          <a:ln>
            <a:solidFill>
              <a:srgbClr val="0070C0"/>
            </a:solidFill>
          </a:ln>
        </p:spPr>
        <p:txBody>
          <a:bodyPr>
            <a:normAutofit/>
          </a:bodyPr>
          <a:lstStyle/>
          <a:p>
            <a:r>
              <a:rPr lang="en-GB" sz="1100" dirty="0">
                <a:latin typeface="Arial" panose="020B0604020202020204" pitchFamily="34" charset="0"/>
                <a:cs typeface="Arial" panose="020B0604020202020204" pitchFamily="34" charset="0"/>
              </a:rPr>
              <a:t> For many patients, KardiaMobile enhances autonomy by enabling immediate feedback, self‑monitoring, and more active participation in cardiovascular health (Reed, 2022). Mobile health tools have been shown to strengthen engagement and support shared decision‑making, particularly when users feel confident using the technology (Cowie, 2021). The device therefore contributes to a more personalised and preventative model of care. </a:t>
            </a:r>
          </a:p>
          <a:p>
            <a:r>
              <a:rPr lang="en-GB" sz="1100" dirty="0">
                <a:latin typeface="Arial" panose="020B0604020202020204" pitchFamily="34" charset="0"/>
                <a:cs typeface="Arial" panose="020B0604020202020204" pitchFamily="34" charset="0"/>
              </a:rPr>
              <a:t>While some patients have to buy it privately, other NHS  areas provide it for free through local funding. when they do have to pay for it themselves, the cost can block access and worsen health inequalities.</a:t>
            </a:r>
          </a:p>
          <a:p>
            <a:r>
              <a:rPr lang="en-GB" sz="1100" dirty="0">
                <a:latin typeface="Arial" panose="020B0604020202020204" pitchFamily="34" charset="0"/>
                <a:cs typeface="Arial" panose="020B0604020202020204" pitchFamily="34" charset="0"/>
              </a:rPr>
              <a:t>However, empowerment is not universal. It is shaped by digital confidence, socioeconomic status, and access to technology. This means KardiaMobile may empower some patients while unintentionally excluding others, reinforcing existing health inequalities.</a:t>
            </a:r>
          </a:p>
        </p:txBody>
      </p:sp>
      <p:pic>
        <p:nvPicPr>
          <p:cNvPr id="12" name="Picture 11">
            <a:extLst>
              <a:ext uri="{FF2B5EF4-FFF2-40B4-BE49-F238E27FC236}">
                <a16:creationId xmlns:a16="http://schemas.microsoft.com/office/drawing/2014/main" id="{B04182F9-7E91-FB9F-3770-D12C8716765E}"/>
              </a:ext>
            </a:extLst>
          </p:cNvPr>
          <p:cNvPicPr>
            <a:picLocks noChangeAspect="1"/>
          </p:cNvPicPr>
          <p:nvPr/>
        </p:nvPicPr>
        <p:blipFill>
          <a:blip r:embed="rId8"/>
          <a:stretch>
            <a:fillRect/>
          </a:stretch>
        </p:blipFill>
        <p:spPr>
          <a:xfrm>
            <a:off x="8824913" y="0"/>
            <a:ext cx="3367087" cy="2901201"/>
          </a:xfrm>
          <a:prstGeom prst="rect">
            <a:avLst/>
          </a:prstGeom>
        </p:spPr>
      </p:pic>
      <p:sp>
        <p:nvSpPr>
          <p:cNvPr id="13" name="TextBox 12">
            <a:extLst>
              <a:ext uri="{FF2B5EF4-FFF2-40B4-BE49-F238E27FC236}">
                <a16:creationId xmlns:a16="http://schemas.microsoft.com/office/drawing/2014/main" id="{BE2455B9-0777-FCA3-8AD5-BCE0167146C6}"/>
              </a:ext>
            </a:extLst>
          </p:cNvPr>
          <p:cNvSpPr txBox="1"/>
          <p:nvPr/>
        </p:nvSpPr>
        <p:spPr>
          <a:xfrm>
            <a:off x="9048750" y="2901201"/>
            <a:ext cx="3143250" cy="261610"/>
          </a:xfrm>
          <a:prstGeom prst="rect">
            <a:avLst/>
          </a:prstGeom>
          <a:noFill/>
        </p:spPr>
        <p:txBody>
          <a:bodyPr wrap="square" rtlCol="0">
            <a:spAutoFit/>
          </a:bodyPr>
          <a:lstStyle/>
          <a:p>
            <a:r>
              <a:rPr lang="en-GB" sz="1100" dirty="0"/>
              <a:t>Image source: Getty Images (2022)</a:t>
            </a:r>
          </a:p>
        </p:txBody>
      </p:sp>
      <p:sp>
        <p:nvSpPr>
          <p:cNvPr id="4" name="TextBox 3">
            <a:extLst>
              <a:ext uri="{FF2B5EF4-FFF2-40B4-BE49-F238E27FC236}">
                <a16:creationId xmlns:a16="http://schemas.microsoft.com/office/drawing/2014/main" id="{CE2C5132-979E-C803-7CFC-3EEFA1DED27B}"/>
              </a:ext>
            </a:extLst>
          </p:cNvPr>
          <p:cNvSpPr txBox="1"/>
          <p:nvPr/>
        </p:nvSpPr>
        <p:spPr>
          <a:xfrm>
            <a:off x="866164" y="4992314"/>
            <a:ext cx="4696891" cy="646331"/>
          </a:xfrm>
          <a:prstGeom prst="rect">
            <a:avLst/>
          </a:prstGeom>
          <a:noFill/>
          <a:ln>
            <a:noFill/>
          </a:ln>
        </p:spPr>
        <p:txBody>
          <a:bodyPr wrap="square">
            <a:spAutoFit/>
          </a:bodyPr>
          <a:lstStyle/>
          <a:p>
            <a:r>
              <a:rPr lang="en-GB" sz="1200" dirty="0"/>
              <a:t>Behavioural models such as the Technology Acceptance Model suggest that perceived usefulness and ease of use strongly shape whether patients feel empowered or overwhelmed</a:t>
            </a:r>
          </a:p>
        </p:txBody>
      </p:sp>
    </p:spTree>
    <p:extLst>
      <p:ext uri="{BB962C8B-B14F-4D97-AF65-F5344CB8AC3E}">
        <p14:creationId xmlns:p14="http://schemas.microsoft.com/office/powerpoint/2010/main" val="2390286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AEDCB-43F8-DABC-2D2F-201411E18D51}"/>
              </a:ext>
            </a:extLst>
          </p:cNvPr>
          <p:cNvSpPr>
            <a:spLocks noGrp="1"/>
          </p:cNvSpPr>
          <p:nvPr>
            <p:ph type="title"/>
          </p:nvPr>
        </p:nvSpPr>
        <p:spPr>
          <a:xfrm>
            <a:off x="1060730" y="-82686"/>
            <a:ext cx="9905998" cy="1478570"/>
          </a:xfrm>
        </p:spPr>
        <p:txBody>
          <a:bodyPr/>
          <a:lstStyle/>
          <a:p>
            <a:r>
              <a:rPr lang="en-GB" dirty="0"/>
              <a:t>Community Impact</a:t>
            </a:r>
          </a:p>
        </p:txBody>
      </p:sp>
      <p:sp>
        <p:nvSpPr>
          <p:cNvPr id="4" name="Rectangle 1">
            <a:extLst>
              <a:ext uri="{FF2B5EF4-FFF2-40B4-BE49-F238E27FC236}">
                <a16:creationId xmlns:a16="http://schemas.microsoft.com/office/drawing/2014/main" id="{0BCF47C4-4B2E-34B2-C34B-B8FEA5F1223E}"/>
              </a:ext>
            </a:extLst>
          </p:cNvPr>
          <p:cNvSpPr>
            <a:spLocks noGrp="1" noChangeArrowheads="1"/>
          </p:cNvSpPr>
          <p:nvPr>
            <p:ph sz="half" idx="1"/>
          </p:nvPr>
        </p:nvSpPr>
        <p:spPr bwMode="auto">
          <a:xfrm>
            <a:off x="4213412" y="1526557"/>
            <a:ext cx="5916705"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SzTx/>
              <a:buNone/>
            </a:pPr>
            <a:r>
              <a:rPr lang="en-GB" sz="1400" b="1" dirty="0"/>
              <a:t>• Reduces stroke burden at population level through earlier AF detection</a:t>
            </a:r>
          </a:p>
          <a:p>
            <a:pPr marL="0" lvl="0" indent="0" eaLnBrk="0" fontAlgn="base" hangingPunct="0">
              <a:lnSpc>
                <a:spcPct val="100000"/>
              </a:lnSpc>
              <a:spcBef>
                <a:spcPct val="0"/>
              </a:spcBef>
              <a:spcAft>
                <a:spcPct val="0"/>
              </a:spcAft>
              <a:buSzTx/>
              <a:buNone/>
            </a:pPr>
            <a:r>
              <a:rPr lang="en-GB" sz="1400" b="1" dirty="0"/>
              <a:t>• Strengthens community‑based screening pathways.</a:t>
            </a:r>
            <a:r>
              <a:rPr lang="en-GB" sz="1400" dirty="0"/>
              <a:t> </a:t>
            </a:r>
          </a:p>
          <a:p>
            <a:pPr marL="0" lvl="0" indent="0" eaLnBrk="0" fontAlgn="base" hangingPunct="0">
              <a:lnSpc>
                <a:spcPct val="100000"/>
              </a:lnSpc>
              <a:spcBef>
                <a:spcPct val="0"/>
              </a:spcBef>
              <a:spcAft>
                <a:spcPct val="0"/>
              </a:spcAft>
              <a:buSzTx/>
              <a:buNone/>
            </a:pPr>
            <a:r>
              <a:rPr lang="en-GB" sz="1400" b="1" dirty="0"/>
              <a:t>• Improves access to cardiac assessment in rural and underserved areas.</a:t>
            </a:r>
          </a:p>
          <a:p>
            <a:pPr marL="0" lvl="0" indent="0" eaLnBrk="0" fontAlgn="base" hangingPunct="0">
              <a:lnSpc>
                <a:spcPct val="100000"/>
              </a:lnSpc>
              <a:spcBef>
                <a:spcPct val="0"/>
              </a:spcBef>
              <a:spcAft>
                <a:spcPct val="0"/>
              </a:spcAft>
              <a:buSzTx/>
              <a:buNone/>
            </a:pPr>
            <a:r>
              <a:rPr lang="en-GB" sz="1400" b="1" dirty="0"/>
              <a:t>• Contributes to preventative public health by enabling timely intervention.</a:t>
            </a:r>
          </a:p>
          <a:p>
            <a:pPr marL="0" lvl="0" indent="0" eaLnBrk="0" fontAlgn="base" hangingPunct="0">
              <a:lnSpc>
                <a:spcPct val="100000"/>
              </a:lnSpc>
              <a:spcBef>
                <a:spcPct val="0"/>
              </a:spcBef>
              <a:spcAft>
                <a:spcPct val="0"/>
              </a:spcAft>
              <a:buSzTx/>
              <a:buNone/>
            </a:pPr>
            <a:r>
              <a:rPr lang="en-GB" sz="1400" b="1" dirty="0"/>
              <a:t>• Highlights the need for equitable access to avoid widening health inequalities.</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5" name="Content Placeholder 4">
            <a:extLst>
              <a:ext uri="{FF2B5EF4-FFF2-40B4-BE49-F238E27FC236}">
                <a16:creationId xmlns:a16="http://schemas.microsoft.com/office/drawing/2014/main" id="{52C9788D-9535-A0EF-8BCA-5B3177930249}"/>
              </a:ext>
            </a:extLst>
          </p:cNvPr>
          <p:cNvSpPr>
            <a:spLocks noGrp="1"/>
          </p:cNvSpPr>
          <p:nvPr>
            <p:ph sz="half" idx="2"/>
          </p:nvPr>
        </p:nvSpPr>
        <p:spPr>
          <a:xfrm>
            <a:off x="3998260" y="3172898"/>
            <a:ext cx="6203575" cy="3541714"/>
          </a:xfrm>
        </p:spPr>
        <p:txBody>
          <a:bodyPr>
            <a:normAutofit fontScale="62500" lnSpcReduction="20000"/>
          </a:bodyPr>
          <a:lstStyle/>
          <a:p>
            <a:r>
              <a:rPr lang="en-GB" dirty="0"/>
              <a:t> </a:t>
            </a:r>
            <a:r>
              <a:rPr lang="en-GB" sz="2200" dirty="0"/>
              <a:t>Not all patients benefit equally. Digital exclusion remains a significant barrier, particularly for older adults, individuals with limited digital literacy, and those unable to afford the device privately (Greenhalgh, 2022). Some patients experience anxiety when interpreting ambiguous readings without clinical support (Stewart, 2020), and accuracy limitations may lead to false reassurance or unnecessary worry (</a:t>
            </a:r>
            <a:r>
              <a:rPr lang="en-GB" sz="2200" dirty="0" err="1"/>
              <a:t>Desteghe</a:t>
            </a:r>
            <a:r>
              <a:rPr lang="en-GB" sz="2200" dirty="0"/>
              <a:t>, 2017). These issues highlight the need for inclusive design, patient education, and accessible support pathways.</a:t>
            </a:r>
          </a:p>
          <a:p>
            <a:r>
              <a:rPr lang="en-GB" sz="2200" dirty="0"/>
              <a:t>This demonstrates that digital health tools can generate emotional labour for patients, who must interpret biometric data without immediate clinical support. The device therefore shifts part of the diagnostic burden onto service users, raising ethical questions about responsibility and reassurance.</a:t>
            </a:r>
          </a:p>
          <a:p>
            <a:r>
              <a:rPr lang="en-GB" sz="2000" dirty="0"/>
              <a:t>Earlier AF detection may reduce long‑term stroke‑related costs, but cost‑effectiveness depends on accurate triage, appropriate follow‑up, and consistent, equitable screening pathway design.</a:t>
            </a:r>
            <a:endParaRPr lang="en-GB" sz="2200" dirty="0"/>
          </a:p>
        </p:txBody>
      </p:sp>
      <p:pic>
        <p:nvPicPr>
          <p:cNvPr id="7" name="Picture 6">
            <a:extLst>
              <a:ext uri="{FF2B5EF4-FFF2-40B4-BE49-F238E27FC236}">
                <a16:creationId xmlns:a16="http://schemas.microsoft.com/office/drawing/2014/main" id="{18776232-9E0B-8CDE-FEE5-836536F7C1A5}"/>
              </a:ext>
            </a:extLst>
          </p:cNvPr>
          <p:cNvPicPr>
            <a:picLocks noChangeAspect="1"/>
          </p:cNvPicPr>
          <p:nvPr/>
        </p:nvPicPr>
        <p:blipFill>
          <a:blip r:embed="rId3">
            <a:alphaModFix/>
          </a:blip>
          <a:stretch>
            <a:fillRect/>
          </a:stretch>
        </p:blipFill>
        <p:spPr>
          <a:xfrm>
            <a:off x="406448" y="1323230"/>
            <a:ext cx="3541058" cy="4356847"/>
          </a:xfrm>
          <a:prstGeom prst="rect">
            <a:avLst/>
          </a:prstGeom>
        </p:spPr>
      </p:pic>
      <p:sp>
        <p:nvSpPr>
          <p:cNvPr id="8" name="TextBox 7">
            <a:extLst>
              <a:ext uri="{FF2B5EF4-FFF2-40B4-BE49-F238E27FC236}">
                <a16:creationId xmlns:a16="http://schemas.microsoft.com/office/drawing/2014/main" id="{073647A6-151A-CB63-AD7E-2789B35569B9}"/>
              </a:ext>
            </a:extLst>
          </p:cNvPr>
          <p:cNvSpPr txBox="1"/>
          <p:nvPr/>
        </p:nvSpPr>
        <p:spPr>
          <a:xfrm>
            <a:off x="1144587" y="5607423"/>
            <a:ext cx="2752165" cy="646331"/>
          </a:xfrm>
          <a:prstGeom prst="rect">
            <a:avLst/>
          </a:prstGeom>
          <a:noFill/>
        </p:spPr>
        <p:txBody>
          <a:bodyPr wrap="square" rtlCol="0">
            <a:spAutoFit/>
          </a:bodyPr>
          <a:lstStyle/>
          <a:p>
            <a:r>
              <a:rPr lang="en-GB" dirty="0"/>
              <a:t>Image source: </a:t>
            </a:r>
            <a:r>
              <a:rPr lang="en-GB" dirty="0" err="1"/>
              <a:t>Vecteezy</a:t>
            </a:r>
            <a:r>
              <a:rPr lang="en-GB" dirty="0"/>
              <a:t> (2024)</a:t>
            </a:r>
          </a:p>
        </p:txBody>
      </p:sp>
      <p:pic>
        <p:nvPicPr>
          <p:cNvPr id="6" name="Graphic 5" descr="Close with solid fill">
            <a:extLst>
              <a:ext uri="{FF2B5EF4-FFF2-40B4-BE49-F238E27FC236}">
                <a16:creationId xmlns:a16="http://schemas.microsoft.com/office/drawing/2014/main" id="{568F397B-AC08-FCB9-611C-05C10D34058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163647" y="3429000"/>
            <a:ext cx="551016" cy="551016"/>
          </a:xfrm>
          <a:prstGeom prst="rect">
            <a:avLst/>
          </a:prstGeom>
        </p:spPr>
      </p:pic>
    </p:spTree>
    <p:extLst>
      <p:ext uri="{BB962C8B-B14F-4D97-AF65-F5344CB8AC3E}">
        <p14:creationId xmlns:p14="http://schemas.microsoft.com/office/powerpoint/2010/main" val="202313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E2D6038E-9AE2-50BC-99BB-E9D207212290}"/>
              </a:ext>
            </a:extLst>
          </p:cNvPr>
          <p:cNvSpPr>
            <a:spLocks noGrp="1"/>
          </p:cNvSpPr>
          <p:nvPr>
            <p:ph type="title"/>
          </p:nvPr>
        </p:nvSpPr>
        <p:spPr>
          <a:xfrm>
            <a:off x="4996697" y="618518"/>
            <a:ext cx="6050713" cy="1478570"/>
          </a:xfrm>
        </p:spPr>
        <p:txBody>
          <a:bodyPr>
            <a:normAutofit/>
          </a:bodyPr>
          <a:lstStyle/>
          <a:p>
            <a:r>
              <a:rPr lang="en-GB" dirty="0"/>
              <a:t>Information Governance and Data Ethics</a:t>
            </a:r>
          </a:p>
        </p:txBody>
      </p:sp>
      <p:pic>
        <p:nvPicPr>
          <p:cNvPr id="5" name="Picture 4">
            <a:extLst>
              <a:ext uri="{FF2B5EF4-FFF2-40B4-BE49-F238E27FC236}">
                <a16:creationId xmlns:a16="http://schemas.microsoft.com/office/drawing/2014/main" id="{D7CA11B3-AB87-CCA1-CAE5-7048F7905DE1}"/>
              </a:ext>
            </a:extLst>
          </p:cNvPr>
          <p:cNvPicPr>
            <a:picLocks noChangeAspect="1"/>
          </p:cNvPicPr>
          <p:nvPr/>
        </p:nvPicPr>
        <p:blipFill>
          <a:blip r:embed="rId4"/>
          <a:srcRect l="25285" r="36694"/>
          <a:stretch>
            <a:fillRect/>
          </a:stretch>
        </p:blipFill>
        <p:spPr>
          <a:xfrm>
            <a:off x="-5597" y="10"/>
            <a:ext cx="4635583" cy="6857990"/>
          </a:xfrm>
          <a:prstGeom prst="rect">
            <a:avLst/>
          </a:prstGeom>
        </p:spPr>
      </p:pic>
      <p:grpSp>
        <p:nvGrpSpPr>
          <p:cNvPr id="14" name="Group 13">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5" name="Rectangle 14">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6"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 name="Rectangle 17">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9"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Rectangle 42">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4"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5" name="Rectangle 54">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6"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8"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0E32889B-7AF5-86DE-10FC-584C5DDD861E}"/>
              </a:ext>
            </a:extLst>
          </p:cNvPr>
          <p:cNvSpPr>
            <a:spLocks noGrp="1"/>
          </p:cNvSpPr>
          <p:nvPr>
            <p:ph idx="1"/>
          </p:nvPr>
        </p:nvSpPr>
        <p:spPr>
          <a:xfrm>
            <a:off x="4968958" y="2249487"/>
            <a:ext cx="6808704" cy="3541714"/>
          </a:xfrm>
        </p:spPr>
        <p:txBody>
          <a:bodyPr>
            <a:normAutofit fontScale="92500" lnSpcReduction="10000"/>
          </a:bodyPr>
          <a:lstStyle/>
          <a:p>
            <a:pPr>
              <a:lnSpc>
                <a:spcPct val="110000"/>
              </a:lnSpc>
            </a:pPr>
            <a:r>
              <a:rPr lang="en-GB" sz="1300" dirty="0">
                <a:latin typeface="Arial" panose="020B0604020202020204" pitchFamily="34" charset="0"/>
                <a:cs typeface="Arial" panose="020B0604020202020204" pitchFamily="34" charset="0"/>
              </a:rPr>
              <a:t> KardiaMobile processes special category health data, requiring strict adherence to UK GDPR principles, including lawfulness, transparency, and data minimisation (Information Commissioner’s Office, 2023). The involvement of third‑party applications raises concerns about data storage, consent, and patient trust (Shaw, 2021). Staff must understand their responsibilities under the Data Protection Act 2018 to ensure safe and ethical use. Effective governance is essential for maintaining public confidence in digital health technologies (Savickas, Turner and Lewis, 2023). </a:t>
            </a:r>
            <a:r>
              <a:rPr lang="en-GB" sz="1400" dirty="0">
                <a:latin typeface="Arial" panose="020B0604020202020204" pitchFamily="34" charset="0"/>
                <a:cs typeface="Arial" panose="020B0604020202020204" pitchFamily="34" charset="0"/>
              </a:rPr>
              <a:t>Algorithmic transparency remains limited, raising questions about how automated AF interpretations are validated and communicated to patients.</a:t>
            </a:r>
            <a:endParaRPr lang="en-GB" sz="1300" dirty="0">
              <a:latin typeface="Arial" panose="020B0604020202020204" pitchFamily="34" charset="0"/>
              <a:cs typeface="Arial" panose="020B0604020202020204" pitchFamily="34" charset="0"/>
            </a:endParaRPr>
          </a:p>
          <a:p>
            <a:pPr>
              <a:lnSpc>
                <a:spcPct val="110000"/>
              </a:lnSpc>
            </a:pPr>
            <a:r>
              <a:rPr lang="en-GB" sz="1300" dirty="0">
                <a:latin typeface="Arial" panose="020B0604020202020204" pitchFamily="34" charset="0"/>
                <a:cs typeface="Arial" panose="020B0604020202020204" pitchFamily="34" charset="0"/>
              </a:rPr>
              <a:t>A key concern is whether patients fully understand how their biometric data is processed by third‑party systems. Transparency is essential yet often lacking in consumer‑facing digital tools. This creates a tension between innovation and trust, suggesting that governance must evolve as rapidly as the technologies it seeks to regulate.</a:t>
            </a:r>
          </a:p>
          <a:p>
            <a:pPr>
              <a:lnSpc>
                <a:spcPct val="110000"/>
              </a:lnSpc>
            </a:pPr>
            <a:r>
              <a:rPr lang="en-GB" sz="1400" dirty="0"/>
              <a:t>Caldicott Principle 1  ‘justify the purpose’  is particularly relevant, as organisations must clearly explain why patient ECG data is collected, how it is used, and who can access it (National Data Guardian, 2020). </a:t>
            </a:r>
            <a:endParaRPr lang="en-GB" sz="1300" dirty="0"/>
          </a:p>
        </p:txBody>
      </p:sp>
      <p:sp>
        <p:nvSpPr>
          <p:cNvPr id="6" name="TextBox 5">
            <a:extLst>
              <a:ext uri="{FF2B5EF4-FFF2-40B4-BE49-F238E27FC236}">
                <a16:creationId xmlns:a16="http://schemas.microsoft.com/office/drawing/2014/main" id="{439BE3DB-107D-843E-ED93-8BF26E8EFA14}"/>
              </a:ext>
            </a:extLst>
          </p:cNvPr>
          <p:cNvSpPr txBox="1"/>
          <p:nvPr/>
        </p:nvSpPr>
        <p:spPr>
          <a:xfrm>
            <a:off x="4724400" y="6430963"/>
            <a:ext cx="3514165" cy="276999"/>
          </a:xfrm>
          <a:prstGeom prst="rect">
            <a:avLst/>
          </a:prstGeom>
          <a:noFill/>
        </p:spPr>
        <p:txBody>
          <a:bodyPr wrap="square" rtlCol="0">
            <a:spAutoFit/>
          </a:bodyPr>
          <a:lstStyle/>
          <a:p>
            <a:r>
              <a:rPr lang="en-GB" sz="1200" dirty="0"/>
              <a:t>Image source: </a:t>
            </a:r>
            <a:r>
              <a:rPr lang="en-GB" sz="1200" dirty="0" err="1"/>
              <a:t>Dreamstime</a:t>
            </a:r>
            <a:r>
              <a:rPr lang="en-GB" sz="1200" dirty="0"/>
              <a:t> (2026)</a:t>
            </a:r>
          </a:p>
        </p:txBody>
      </p:sp>
    </p:spTree>
    <p:extLst>
      <p:ext uri="{BB962C8B-B14F-4D97-AF65-F5344CB8AC3E}">
        <p14:creationId xmlns:p14="http://schemas.microsoft.com/office/powerpoint/2010/main" val="1322975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DDE5A2A-04EF-287D-A3C7-2702B58896BC}"/>
              </a:ext>
            </a:extLst>
          </p:cNvPr>
          <p:cNvSpPr>
            <a:spLocks noGrp="1"/>
          </p:cNvSpPr>
          <p:nvPr>
            <p:ph type="title"/>
          </p:nvPr>
        </p:nvSpPr>
        <p:spPr/>
        <p:txBody>
          <a:bodyPr/>
          <a:lstStyle/>
          <a:p>
            <a:r>
              <a:rPr lang="en-GB" dirty="0"/>
              <a:t>Overall Critical Evaluation</a:t>
            </a:r>
          </a:p>
        </p:txBody>
      </p:sp>
      <p:sp>
        <p:nvSpPr>
          <p:cNvPr id="6" name="Content Placeholder 5">
            <a:extLst>
              <a:ext uri="{FF2B5EF4-FFF2-40B4-BE49-F238E27FC236}">
                <a16:creationId xmlns:a16="http://schemas.microsoft.com/office/drawing/2014/main" id="{0EFD7198-ED6D-DF6C-C171-ED912ED11F1D}"/>
              </a:ext>
            </a:extLst>
          </p:cNvPr>
          <p:cNvSpPr>
            <a:spLocks noGrp="1"/>
          </p:cNvSpPr>
          <p:nvPr>
            <p:ph idx="1"/>
          </p:nvPr>
        </p:nvSpPr>
        <p:spPr>
          <a:xfrm>
            <a:off x="498764" y="2097088"/>
            <a:ext cx="10548647" cy="3694113"/>
          </a:xfrm>
        </p:spPr>
        <p:txBody>
          <a:bodyPr>
            <a:normAutofit fontScale="55000" lnSpcReduction="20000"/>
          </a:bodyPr>
          <a:lstStyle/>
          <a:p>
            <a:r>
              <a:rPr lang="en-GB" dirty="0"/>
              <a:t>KardiaMobile illustrates how digital innovation can strengthen UK cardiovascular care by improving diagnostic efficiency, expanding access, and supporting more preventative, patient‑centred pathways. However, its impact is shaped less by the device itself and more by the socio‑technical systems into which it is introduced. Workforce readiness, digital literacy, organisational infrastructure, and information governance determine whether benefits are realised consistently or equitably across Integrated Care Systems. The device also introduces new forms of risk, including accuracy limitations, emotional burden for patients, and increased administrative workload, demonstrating that digital tools can create unintended consequences alongside intended improvements.</a:t>
            </a:r>
          </a:p>
          <a:p>
            <a:r>
              <a:rPr lang="en-GB" dirty="0"/>
              <a:t>This evaluation shows that successful digital transformation requires more than technological adoption; it demands cultural change, investment in training, robust governance, and clear pathways that support safe and consistent use. Aligning implementation with national priorities in the NHS Long Term Plan, DHSC digital strategy, and the Topol Review is essential for ensuring sustainability and scalability. A blended diagnostic model combining handheld ECGs with 12‑lead access and wearable continuous‑monitoring technologies  which offers a more reliable and inclusive approach that mitigates single‑lead limitations while supporting early detection. . It is a highly beneficial community triage tool to quickly capture symptomatic, intermittent arrhythmias during routine clinical interactions. However, this clinical benefit is strictly limited by systemic constraints, including fragmented digital infrastructure, variations in staff digital literacy, and the risk of movement artifacts requiring a confirmatory standard 12-lead ECG. </a:t>
            </a:r>
          </a:p>
          <a:p>
            <a:r>
              <a:rPr lang="en-GB" dirty="0"/>
              <a:t>Ultimately, KardiaMobile demonstrates that digital innovation can transform UK health care, but only when implemented thoughtfully, ethically, and with explicit attention to the inequalities it may unintentionally reproduce. Its value lies not simply in its technical capability, but in how effectively organisations prepare their workforce, protect patient data, and design inclusive pathways that ensure digital progress benefits all service users.</a:t>
            </a:r>
          </a:p>
        </p:txBody>
      </p:sp>
    </p:spTree>
    <p:extLst>
      <p:ext uri="{BB962C8B-B14F-4D97-AF65-F5344CB8AC3E}">
        <p14:creationId xmlns:p14="http://schemas.microsoft.com/office/powerpoint/2010/main" val="946175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 calcmode="lin" valueType="num">
                                      <p:cBhvr additive="base">
                                        <p:cTn id="14"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 calcmode="lin" valueType="num">
                                      <p:cBhvr additive="base">
                                        <p:cTn id="20"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6">
                                            <p:txEl>
                                              <p:pRg st="2" end="2"/>
                                            </p:txEl>
                                          </p:spTgt>
                                        </p:tgtEl>
                                        <p:attrNameLst>
                                          <p:attrName>style.visibility</p:attrName>
                                        </p:attrNameLst>
                                      </p:cBhvr>
                                      <p:to>
                                        <p:strVal val="visible"/>
                                      </p:to>
                                    </p:set>
                                    <p:anim calcmode="lin" valueType="num">
                                      <p:cBhvr additive="base">
                                        <p:cTn id="26"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996CB-CFDA-3EDF-A790-F385953A1606}"/>
              </a:ext>
            </a:extLst>
          </p:cNvPr>
          <p:cNvSpPr>
            <a:spLocks noGrp="1"/>
          </p:cNvSpPr>
          <p:nvPr>
            <p:ph type="title"/>
          </p:nvPr>
        </p:nvSpPr>
        <p:spPr>
          <a:xfrm>
            <a:off x="712788" y="-128890"/>
            <a:ext cx="9736137" cy="1115032"/>
          </a:xfrm>
        </p:spPr>
        <p:txBody>
          <a:bodyPr/>
          <a:lstStyle/>
          <a:p>
            <a:pPr algn="ctr"/>
            <a:r>
              <a:rPr lang="en-GB" dirty="0"/>
              <a:t>Reference list </a:t>
            </a:r>
          </a:p>
        </p:txBody>
      </p:sp>
      <p:sp>
        <p:nvSpPr>
          <p:cNvPr id="3" name="Content Placeholder 2">
            <a:extLst>
              <a:ext uri="{FF2B5EF4-FFF2-40B4-BE49-F238E27FC236}">
                <a16:creationId xmlns:a16="http://schemas.microsoft.com/office/drawing/2014/main" id="{A5FCEE1C-2AE6-DA56-FC30-835C34EC1819}"/>
              </a:ext>
            </a:extLst>
          </p:cNvPr>
          <p:cNvSpPr>
            <a:spLocks noGrp="1"/>
          </p:cNvSpPr>
          <p:nvPr>
            <p:ph idx="1"/>
          </p:nvPr>
        </p:nvSpPr>
        <p:spPr>
          <a:xfrm>
            <a:off x="561975" y="885825"/>
            <a:ext cx="11458575" cy="5543549"/>
          </a:xfrm>
        </p:spPr>
        <p:txBody>
          <a:bodyPr>
            <a:normAutofit fontScale="40000" lnSpcReduction="20000"/>
          </a:bodyPr>
          <a:lstStyle/>
          <a:p>
            <a:r>
              <a:rPr lang="en-GB" b="1" dirty="0"/>
              <a:t>AliveCor</a:t>
            </a:r>
            <a:r>
              <a:rPr lang="en-GB" dirty="0"/>
              <a:t> (2022) </a:t>
            </a:r>
            <a:r>
              <a:rPr lang="en-GB" i="1" dirty="0"/>
              <a:t>Example KardiaMobile ECG trace</a:t>
            </a:r>
            <a:r>
              <a:rPr lang="en-GB" dirty="0"/>
              <a:t>. Available at: </a:t>
            </a:r>
            <a:r>
              <a:rPr lang="en-GB" dirty="0">
                <a:hlinkClick r:id="rId2"/>
              </a:rPr>
              <a:t>https://www.alivecor.com</a:t>
            </a:r>
            <a:r>
              <a:rPr lang="en-GB" dirty="0"/>
              <a:t> (Accessed: 29 June 2026).</a:t>
            </a:r>
          </a:p>
          <a:p>
            <a:r>
              <a:rPr lang="en-GB" b="1" dirty="0"/>
              <a:t>Baird, B.</a:t>
            </a:r>
            <a:r>
              <a:rPr lang="en-GB" dirty="0"/>
              <a:t> (2020) </a:t>
            </a:r>
            <a:r>
              <a:rPr lang="en-GB" i="1" dirty="0"/>
              <a:t>Understanding workload pressures in primary care</a:t>
            </a:r>
            <a:r>
              <a:rPr lang="en-GB" dirty="0"/>
              <a:t>. London: The King’s Fund.</a:t>
            </a:r>
          </a:p>
          <a:p>
            <a:r>
              <a:rPr lang="en-GB" b="1" dirty="0" err="1"/>
              <a:t>Bashshur</a:t>
            </a:r>
            <a:r>
              <a:rPr lang="en-GB" b="1" dirty="0"/>
              <a:t>, R.L.</a:t>
            </a:r>
            <a:r>
              <a:rPr lang="en-GB" dirty="0"/>
              <a:t> (2020) ‘Telemedicine and remote monitoring: evidence for improved clinical pathways’, </a:t>
            </a:r>
            <a:r>
              <a:rPr lang="en-GB" i="1" dirty="0"/>
              <a:t>Journal of Telemedicine and eHealth</a:t>
            </a:r>
            <a:r>
              <a:rPr lang="en-GB" dirty="0"/>
              <a:t>, 26(4), pp. 245–252.</a:t>
            </a:r>
          </a:p>
          <a:p>
            <a:r>
              <a:rPr lang="en-GB" b="1" dirty="0"/>
              <a:t>Bennett, L.</a:t>
            </a:r>
            <a:r>
              <a:rPr lang="en-GB" dirty="0"/>
              <a:t> (2020) ‘Digital integration challenges in NHS primary care’, </a:t>
            </a:r>
            <a:r>
              <a:rPr lang="en-GB" i="1" dirty="0"/>
              <a:t>British Journal of Healthcare Management</a:t>
            </a:r>
            <a:r>
              <a:rPr lang="en-GB" dirty="0"/>
              <a:t>, 26(9), pp. 1–8.</a:t>
            </a:r>
          </a:p>
          <a:p>
            <a:r>
              <a:rPr lang="en-GB" b="1" dirty="0"/>
              <a:t>Bray, E.P., Jones, M., </a:t>
            </a:r>
            <a:r>
              <a:rPr lang="en-GB" b="1" dirty="0" err="1"/>
              <a:t>Rajappan</a:t>
            </a:r>
            <a:r>
              <a:rPr lang="en-GB" b="1" dirty="0"/>
              <a:t>, K. and Hobbs, F.D.R.</a:t>
            </a:r>
            <a:r>
              <a:rPr lang="en-GB" dirty="0"/>
              <a:t> (2021) ‘Community pharmacy screening for atrial fibrillation using KardiaMobile: a feasibility study’, </a:t>
            </a:r>
            <a:r>
              <a:rPr lang="en-GB" i="1" dirty="0"/>
              <a:t>British Journal of General Practice</a:t>
            </a:r>
            <a:r>
              <a:rPr lang="en-GB" dirty="0"/>
              <a:t>, 71(703), pp. e123–e130.</a:t>
            </a:r>
          </a:p>
          <a:p>
            <a:r>
              <a:rPr lang="en-GB" b="1" dirty="0"/>
              <a:t>Chan, N.</a:t>
            </a:r>
            <a:r>
              <a:rPr lang="en-GB" dirty="0"/>
              <a:t> (2020) ‘Clinical utility of handheld ECG devices in primary care’, </a:t>
            </a:r>
            <a:r>
              <a:rPr lang="en-GB" i="1" dirty="0"/>
              <a:t>British Journal of Cardiology</a:t>
            </a:r>
            <a:r>
              <a:rPr lang="en-GB" dirty="0"/>
              <a:t>, 27(3), pp. 45–52.</a:t>
            </a:r>
          </a:p>
          <a:p>
            <a:r>
              <a:rPr lang="en-GB" b="1" dirty="0"/>
              <a:t>Cowie, M.</a:t>
            </a:r>
            <a:r>
              <a:rPr lang="en-GB" dirty="0"/>
              <a:t> (2021) ‘Patient engagement with mobile health technologies in cardiovascular care’, </a:t>
            </a:r>
            <a:r>
              <a:rPr lang="en-GB" i="1" dirty="0"/>
              <a:t>European Heart Journal – Digital Health</a:t>
            </a:r>
            <a:r>
              <a:rPr lang="en-GB" dirty="0"/>
              <a:t>, 2(1), pp. 12–20.</a:t>
            </a:r>
          </a:p>
          <a:p>
            <a:r>
              <a:rPr lang="en-GB" b="1" dirty="0"/>
              <a:t>Department of Health and Social Care</a:t>
            </a:r>
            <a:r>
              <a:rPr lang="en-GB" dirty="0"/>
              <a:t> (2022) </a:t>
            </a:r>
            <a:r>
              <a:rPr lang="en-GB" i="1" dirty="0"/>
              <a:t>Digital transformation in health and social care</a:t>
            </a:r>
            <a:r>
              <a:rPr lang="en-GB" dirty="0"/>
              <a:t>. London: DHSC.</a:t>
            </a:r>
          </a:p>
          <a:p>
            <a:r>
              <a:rPr lang="en-GB" b="1" dirty="0" err="1"/>
              <a:t>Desteghe</a:t>
            </a:r>
            <a:r>
              <a:rPr lang="en-GB" b="1" dirty="0"/>
              <a:t>, L. et al.</a:t>
            </a:r>
            <a:r>
              <a:rPr lang="en-GB" dirty="0"/>
              <a:t> (2021) ‘Performance of handheld ECG devices for atrial fibrillation screening: a systematic review and meta‑analysis’, </a:t>
            </a:r>
            <a:r>
              <a:rPr lang="en-GB" i="1" dirty="0"/>
              <a:t>Journal of Clinical Medicine</a:t>
            </a:r>
            <a:r>
              <a:rPr lang="en-GB" dirty="0"/>
              <a:t>, 10(11). Available at: </a:t>
            </a:r>
            <a:r>
              <a:rPr lang="en-GB" dirty="0">
                <a:hlinkClick r:id="rId3"/>
              </a:rPr>
              <a:t>https://pmc.ncbi.nlm.nih.gov/articles/PMC8170609/</a:t>
            </a:r>
            <a:r>
              <a:rPr lang="en-GB" dirty="0"/>
              <a:t> (Accessed: 8 June 2026).</a:t>
            </a:r>
          </a:p>
          <a:p>
            <a:r>
              <a:rPr lang="en-GB" b="1" dirty="0" err="1"/>
              <a:t>Dreamstime</a:t>
            </a:r>
            <a:r>
              <a:rPr lang="en-GB" dirty="0"/>
              <a:t> (2026) </a:t>
            </a:r>
            <a:r>
              <a:rPr lang="en-GB" i="1" dirty="0"/>
              <a:t>Digital lock symbol on health record representing security and privacy</a:t>
            </a:r>
            <a:r>
              <a:rPr lang="en-GB" dirty="0"/>
              <a:t>. Available at: </a:t>
            </a:r>
            <a:r>
              <a:rPr lang="en-GB" dirty="0">
                <a:hlinkClick r:id="rId4"/>
              </a:rPr>
              <a:t>https://www.dreamstime.com/digital-lock-symbol-health-record-representing-security-privacy-medical-data-management-emphasizes-importance-image352265864</a:t>
            </a:r>
            <a:r>
              <a:rPr lang="en-GB" dirty="0"/>
              <a:t> (Accessed: 29 June 2026).</a:t>
            </a:r>
          </a:p>
          <a:p>
            <a:r>
              <a:rPr lang="en-GB" b="1" dirty="0"/>
              <a:t>Emmett, C., Jones, R. and Patel, S.</a:t>
            </a:r>
            <a:r>
              <a:rPr lang="en-GB" dirty="0"/>
              <a:t> (2024) ‘Digital readiness and workforce confidence in health care’, </a:t>
            </a:r>
            <a:r>
              <a:rPr lang="en-GB" i="1" dirty="0"/>
              <a:t>Journal of Health Services Research</a:t>
            </a:r>
            <a:r>
              <a:rPr lang="en-GB" dirty="0"/>
              <a:t>, 29(1), pp. 33–47.</a:t>
            </a:r>
          </a:p>
          <a:p>
            <a:r>
              <a:rPr lang="en-GB" b="1" dirty="0"/>
              <a:t>Getty Images</a:t>
            </a:r>
            <a:r>
              <a:rPr lang="en-GB" dirty="0"/>
              <a:t> (2022) </a:t>
            </a:r>
            <a:r>
              <a:rPr lang="en-GB" i="1" dirty="0"/>
              <a:t>ECG results displayed on digital device</a:t>
            </a:r>
            <a:r>
              <a:rPr lang="en-GB" dirty="0"/>
              <a:t>. Available at: </a:t>
            </a:r>
            <a:r>
              <a:rPr lang="en-GB" dirty="0">
                <a:hlinkClick r:id="rId5"/>
              </a:rPr>
              <a:t>https://www.gettyimages.ie/photos/ecg-results</a:t>
            </a:r>
            <a:r>
              <a:rPr lang="en-GB" dirty="0"/>
              <a:t> (Accessed: 29 June 2026).</a:t>
            </a:r>
          </a:p>
          <a:p>
            <a:r>
              <a:rPr lang="en-GB" b="1" dirty="0"/>
              <a:t>Greenhalgh, T.</a:t>
            </a:r>
            <a:r>
              <a:rPr lang="en-GB" dirty="0"/>
              <a:t> (2022) ‘Digital exclusion and health inequalities’, </a:t>
            </a:r>
            <a:r>
              <a:rPr lang="en-GB" i="1" dirty="0"/>
              <a:t>The Lancet Digital Health</a:t>
            </a:r>
            <a:r>
              <a:rPr lang="en-GB" dirty="0"/>
              <a:t>, 4(3), pp. e177–e185.</a:t>
            </a:r>
          </a:p>
          <a:p>
            <a:r>
              <a:rPr lang="en-GB" b="1" dirty="0"/>
              <a:t>Hobbs, F.</a:t>
            </a:r>
            <a:r>
              <a:rPr lang="en-GB" dirty="0"/>
              <a:t> (2022) ‘Atrial fibrillation detection in community settings’, </a:t>
            </a:r>
            <a:r>
              <a:rPr lang="en-GB" i="1" dirty="0"/>
              <a:t>British Journal of General Practice</a:t>
            </a:r>
            <a:r>
              <a:rPr lang="en-GB" dirty="0"/>
              <a:t>, 72(715), pp. 120–128.</a:t>
            </a:r>
          </a:p>
          <a:p>
            <a:r>
              <a:rPr lang="en-GB" b="1" dirty="0"/>
              <a:t>Information Commissioner’s Office</a:t>
            </a:r>
            <a:r>
              <a:rPr lang="en-GB" dirty="0"/>
              <a:t> (2023) </a:t>
            </a:r>
            <a:r>
              <a:rPr lang="en-GB" i="1" dirty="0"/>
              <a:t>Guide to the UK GDPR</a:t>
            </a:r>
            <a:r>
              <a:rPr lang="en-GB" dirty="0"/>
              <a:t>. Wilmslow: ICO.</a:t>
            </a:r>
          </a:p>
          <a:p>
            <a:r>
              <a:rPr lang="en-GB" b="1" dirty="0" err="1"/>
              <a:t>Lowres</a:t>
            </a:r>
            <a:r>
              <a:rPr lang="en-GB" b="1" dirty="0"/>
              <a:t>, N.</a:t>
            </a:r>
            <a:r>
              <a:rPr lang="en-GB" dirty="0"/>
              <a:t> (2022) ‘Effectiveness of community AF screening using mobile ECG devices’, </a:t>
            </a:r>
            <a:r>
              <a:rPr lang="en-GB" i="1" dirty="0"/>
              <a:t>Heart</a:t>
            </a:r>
            <a:r>
              <a:rPr lang="en-GB" dirty="0"/>
              <a:t>, 108(5), pp. 389–396.</a:t>
            </a:r>
          </a:p>
          <a:p>
            <a:r>
              <a:rPr lang="en-GB" b="1" dirty="0"/>
              <a:t>Marshall, T.</a:t>
            </a:r>
            <a:r>
              <a:rPr lang="en-GB" dirty="0"/>
              <a:t> (2021) ‘Impact of delayed AF diagnosis on stroke outcomes’, </a:t>
            </a:r>
            <a:r>
              <a:rPr lang="en-GB" i="1" dirty="0"/>
              <a:t>Stroke Prevention Journal</a:t>
            </a:r>
            <a:r>
              <a:rPr lang="en-GB" dirty="0"/>
              <a:t>, 14(2), pp. 88–95.</a:t>
            </a:r>
          </a:p>
          <a:p>
            <a:r>
              <a:rPr lang="en-GB" b="1" dirty="0"/>
              <a:t>May, C.</a:t>
            </a:r>
            <a:r>
              <a:rPr lang="en-GB" dirty="0"/>
              <a:t> (2018) ‘Normalisation Process Theory: understanding the embedding of new practices’, </a:t>
            </a:r>
            <a:r>
              <a:rPr lang="en-GB" i="1" dirty="0"/>
              <a:t>Implementation Science</a:t>
            </a:r>
            <a:r>
              <a:rPr lang="en-GB" dirty="0"/>
              <a:t>, 13(1), pp. 1–12.</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242564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2BBC3F-34A9-CA51-46B4-F5D6F0FB063A}"/>
              </a:ext>
            </a:extLst>
          </p:cNvPr>
          <p:cNvSpPr>
            <a:spLocks noGrp="1"/>
          </p:cNvSpPr>
          <p:nvPr>
            <p:ph idx="1"/>
          </p:nvPr>
        </p:nvSpPr>
        <p:spPr>
          <a:xfrm>
            <a:off x="790575" y="1009649"/>
            <a:ext cx="11210925" cy="5705475"/>
          </a:xfrm>
        </p:spPr>
        <p:txBody>
          <a:bodyPr>
            <a:normAutofit/>
          </a:bodyPr>
          <a:lstStyle/>
          <a:p>
            <a:r>
              <a:rPr lang="en-GB" sz="1200" dirty="0">
                <a:latin typeface="Arial" panose="020B0604020202020204" pitchFamily="34" charset="0"/>
                <a:cs typeface="Arial" panose="020B0604020202020204" pitchFamily="34" charset="0"/>
              </a:rPr>
              <a:t> Miller, J. (2021) ‘Paramedic use of handheld ECG devices in emergency care’, </a:t>
            </a:r>
            <a:r>
              <a:rPr lang="en-GB" sz="1200" i="1" dirty="0">
                <a:latin typeface="Arial" panose="020B0604020202020204" pitchFamily="34" charset="0"/>
                <a:cs typeface="Arial" panose="020B0604020202020204" pitchFamily="34" charset="0"/>
              </a:rPr>
              <a:t>Journal of Paramedic Practice</a:t>
            </a:r>
            <a:r>
              <a:rPr lang="en-GB" sz="1200" dirty="0">
                <a:latin typeface="Arial" panose="020B0604020202020204" pitchFamily="34" charset="0"/>
                <a:cs typeface="Arial" panose="020B0604020202020204" pitchFamily="34" charset="0"/>
              </a:rPr>
              <a:t>, 13(4), pp. 150–158.</a:t>
            </a:r>
          </a:p>
          <a:p>
            <a:r>
              <a:rPr lang="en-GB" sz="1200" dirty="0">
                <a:latin typeface="Arial" panose="020B0604020202020204" pitchFamily="34" charset="0"/>
                <a:cs typeface="Arial" panose="020B0604020202020204" pitchFamily="34" charset="0"/>
              </a:rPr>
              <a:t>Mittelstadt, B. (2020) ‘Ethics of digital health and algorithmic decision-making’, </a:t>
            </a:r>
            <a:r>
              <a:rPr lang="en-GB" sz="1200" i="1" dirty="0">
                <a:latin typeface="Arial" panose="020B0604020202020204" pitchFamily="34" charset="0"/>
                <a:cs typeface="Arial" panose="020B0604020202020204" pitchFamily="34" charset="0"/>
              </a:rPr>
              <a:t>Journal of Medical Ethics</a:t>
            </a:r>
            <a:r>
              <a:rPr lang="en-GB" sz="1200" dirty="0">
                <a:latin typeface="Arial" panose="020B0604020202020204" pitchFamily="34" charset="0"/>
                <a:cs typeface="Arial" panose="020B0604020202020204" pitchFamily="34" charset="0"/>
              </a:rPr>
              <a:t>, 46(3), pp. 205–212.</a:t>
            </a:r>
          </a:p>
          <a:p>
            <a:r>
              <a:rPr lang="en-GB" sz="1200" dirty="0">
                <a:latin typeface="Arial" panose="020B0604020202020204" pitchFamily="34" charset="0"/>
                <a:cs typeface="Arial" panose="020B0604020202020204" pitchFamily="34" charset="0"/>
              </a:rPr>
              <a:t>National Data Guardian (2020) </a:t>
            </a:r>
            <a:r>
              <a:rPr lang="en-GB" sz="1200" i="1" dirty="0">
                <a:latin typeface="Arial" panose="020B0604020202020204" pitchFamily="34" charset="0"/>
                <a:cs typeface="Arial" panose="020B0604020202020204" pitchFamily="34" charset="0"/>
              </a:rPr>
              <a:t>Caldicott Principles: Guidance for Health and Care Organisations</a:t>
            </a:r>
            <a:r>
              <a:rPr lang="en-GB" sz="1200" dirty="0">
                <a:latin typeface="Arial" panose="020B0604020202020204" pitchFamily="34" charset="0"/>
                <a:cs typeface="Arial" panose="020B0604020202020204" pitchFamily="34" charset="0"/>
              </a:rPr>
              <a:t>. London: Department of Health and Social Care.</a:t>
            </a:r>
          </a:p>
          <a:p>
            <a:r>
              <a:rPr lang="en-GB" sz="1200" dirty="0">
                <a:latin typeface="Arial" panose="020B0604020202020204" pitchFamily="34" charset="0"/>
                <a:cs typeface="Arial" panose="020B0604020202020204" pitchFamily="34" charset="0"/>
              </a:rPr>
              <a:t>National Institute for Health and Care Excellence (2020) </a:t>
            </a:r>
            <a:r>
              <a:rPr lang="en-GB" sz="1200" i="1" dirty="0">
                <a:latin typeface="Arial" panose="020B0604020202020204" pitchFamily="34" charset="0"/>
                <a:cs typeface="Arial" panose="020B0604020202020204" pitchFamily="34" charset="0"/>
              </a:rPr>
              <a:t>KardiaMobile for detecting atrial fibrillation</a:t>
            </a:r>
            <a:r>
              <a:rPr lang="en-GB" sz="1200" dirty="0">
                <a:latin typeface="Arial" panose="020B0604020202020204" pitchFamily="34" charset="0"/>
                <a:cs typeface="Arial" panose="020B0604020202020204" pitchFamily="34" charset="0"/>
              </a:rPr>
              <a:t>. London: NICE.</a:t>
            </a:r>
          </a:p>
          <a:p>
            <a:r>
              <a:rPr lang="en-GB" sz="1200" dirty="0">
                <a:latin typeface="Arial" panose="020B0604020202020204" pitchFamily="34" charset="0"/>
                <a:cs typeface="Arial" panose="020B0604020202020204" pitchFamily="34" charset="0"/>
              </a:rPr>
              <a:t>NHS England (2019) </a:t>
            </a:r>
            <a:r>
              <a:rPr lang="en-GB" sz="1200" i="1" dirty="0">
                <a:latin typeface="Arial" panose="020B0604020202020204" pitchFamily="34" charset="0"/>
                <a:cs typeface="Arial" panose="020B0604020202020204" pitchFamily="34" charset="0"/>
              </a:rPr>
              <a:t>The NHS Long Term Plan</a:t>
            </a:r>
            <a:r>
              <a:rPr lang="en-GB" sz="1200" dirty="0">
                <a:latin typeface="Arial" panose="020B0604020202020204" pitchFamily="34" charset="0"/>
                <a:cs typeface="Arial" panose="020B0604020202020204" pitchFamily="34" charset="0"/>
              </a:rPr>
              <a:t>. London: NHS England. Available at: https://www.longtermplan.nhs.uk </a:t>
            </a:r>
            <a:r>
              <a:rPr lang="en-GB" sz="1200" dirty="0">
                <a:latin typeface="Arial" panose="020B0604020202020204" pitchFamily="34" charset="0"/>
                <a:cs typeface="Arial" panose="020B0604020202020204" pitchFamily="34" charset="0"/>
                <a:hlinkClick r:id="rId2" tooltip="www.bing.com"/>
              </a:rPr>
              <a:t>(longtermplan.nhs.uk in Bing)</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Patel, R. (2021) ‘Governance and safety considerations in digital AF screening’, </a:t>
            </a:r>
            <a:r>
              <a:rPr lang="en-GB" sz="1200" i="1" dirty="0">
                <a:latin typeface="Arial" panose="020B0604020202020204" pitchFamily="34" charset="0"/>
                <a:cs typeface="Arial" panose="020B0604020202020204" pitchFamily="34" charset="0"/>
              </a:rPr>
              <a:t>Clinical Governance Journal</a:t>
            </a:r>
            <a:r>
              <a:rPr lang="en-GB" sz="1200" dirty="0">
                <a:latin typeface="Arial" panose="020B0604020202020204" pitchFamily="34" charset="0"/>
                <a:cs typeface="Arial" panose="020B0604020202020204" pitchFamily="34" charset="0"/>
              </a:rPr>
              <a:t>, 26(2), pp. 95–104.</a:t>
            </a:r>
          </a:p>
          <a:p>
            <a:r>
              <a:rPr lang="en-GB" sz="1200" dirty="0">
                <a:latin typeface="Arial" panose="020B0604020202020204" pitchFamily="34" charset="0"/>
                <a:cs typeface="Arial" panose="020B0604020202020204" pitchFamily="34" charset="0"/>
              </a:rPr>
              <a:t>Reed, M. (2022) ‘Patient experiences of mobile ECG monitoring’, </a:t>
            </a:r>
            <a:r>
              <a:rPr lang="en-GB" sz="1200" i="1" dirty="0">
                <a:latin typeface="Arial" panose="020B0604020202020204" pitchFamily="34" charset="0"/>
                <a:cs typeface="Arial" panose="020B0604020202020204" pitchFamily="34" charset="0"/>
              </a:rPr>
              <a:t>Patient Experience Journal</a:t>
            </a:r>
            <a:r>
              <a:rPr lang="en-GB" sz="1200" dirty="0">
                <a:latin typeface="Arial" panose="020B0604020202020204" pitchFamily="34" charset="0"/>
                <a:cs typeface="Arial" panose="020B0604020202020204" pitchFamily="34" charset="0"/>
              </a:rPr>
              <a:t>, 9(1), pp. 45–57.</a:t>
            </a:r>
          </a:p>
          <a:p>
            <a:r>
              <a:rPr lang="en-GB" sz="1200" dirty="0">
                <a:latin typeface="Arial" panose="020B0604020202020204" pitchFamily="34" charset="0"/>
                <a:cs typeface="Arial" panose="020B0604020202020204" pitchFamily="34" charset="0"/>
              </a:rPr>
              <a:t>Savickas, V., Turner, A. and Lewis, J. (2023) ‘Information governance challenges in digital health’, </a:t>
            </a:r>
            <a:r>
              <a:rPr lang="en-GB" sz="1200" i="1" dirty="0">
                <a:latin typeface="Arial" panose="020B0604020202020204" pitchFamily="34" charset="0"/>
                <a:cs typeface="Arial" panose="020B0604020202020204" pitchFamily="34" charset="0"/>
              </a:rPr>
              <a:t>Health Informatics Journal</a:t>
            </a:r>
            <a:r>
              <a:rPr lang="en-GB" sz="1200" dirty="0">
                <a:latin typeface="Arial" panose="020B0604020202020204" pitchFamily="34" charset="0"/>
                <a:cs typeface="Arial" panose="020B0604020202020204" pitchFamily="34" charset="0"/>
              </a:rPr>
              <a:t>, 29(2), pp. 1–15.</a:t>
            </a:r>
          </a:p>
          <a:p>
            <a:r>
              <a:rPr lang="en-GB" sz="1200" dirty="0">
                <a:latin typeface="Arial" panose="020B0604020202020204" pitchFamily="34" charset="0"/>
                <a:cs typeface="Arial" panose="020B0604020202020204" pitchFamily="34" charset="0"/>
              </a:rPr>
              <a:t>Shaw, S. (2021) ‘Trust and transparency in digital health technologies’, </a:t>
            </a:r>
            <a:r>
              <a:rPr lang="en-GB" sz="1200" i="1" dirty="0">
                <a:latin typeface="Arial" panose="020B0604020202020204" pitchFamily="34" charset="0"/>
                <a:cs typeface="Arial" panose="020B0604020202020204" pitchFamily="34" charset="0"/>
              </a:rPr>
              <a:t>Social Science &amp; Medicine</a:t>
            </a:r>
            <a:r>
              <a:rPr lang="en-GB" sz="1200" dirty="0">
                <a:latin typeface="Arial" panose="020B0604020202020204" pitchFamily="34" charset="0"/>
                <a:cs typeface="Arial" panose="020B0604020202020204" pitchFamily="34" charset="0"/>
              </a:rPr>
              <a:t>, 285, pp. 1–9.</a:t>
            </a:r>
          </a:p>
          <a:p>
            <a:r>
              <a:rPr lang="en-GB" sz="1200" dirty="0">
                <a:latin typeface="Arial" panose="020B0604020202020204" pitchFamily="34" charset="0"/>
                <a:cs typeface="Arial" panose="020B0604020202020204" pitchFamily="34" charset="0"/>
              </a:rPr>
              <a:t>Stewart, A. (2020) ‘Digital workload and administrative burden in primary care’, </a:t>
            </a:r>
            <a:r>
              <a:rPr lang="en-GB" sz="1200" i="1" dirty="0">
                <a:latin typeface="Arial" panose="020B0604020202020204" pitchFamily="34" charset="0"/>
                <a:cs typeface="Arial" panose="020B0604020202020204" pitchFamily="34" charset="0"/>
              </a:rPr>
              <a:t>Journal of Primary Care Research</a:t>
            </a:r>
            <a:r>
              <a:rPr lang="en-GB" sz="1200" dirty="0">
                <a:latin typeface="Arial" panose="020B0604020202020204" pitchFamily="34" charset="0"/>
                <a:cs typeface="Arial" panose="020B0604020202020204" pitchFamily="34" charset="0"/>
              </a:rPr>
              <a:t>, 12(3), pp. 210–219.</a:t>
            </a:r>
          </a:p>
          <a:p>
            <a:r>
              <a:rPr lang="en-GB" sz="1200" dirty="0">
                <a:latin typeface="Arial" panose="020B0604020202020204" pitchFamily="34" charset="0"/>
                <a:cs typeface="Arial" panose="020B0604020202020204" pitchFamily="34" charset="0"/>
              </a:rPr>
              <a:t>Tieleman, R. (2019) ‘Use of mobile ECG devices in community cardiology pathways’, </a:t>
            </a:r>
            <a:r>
              <a:rPr lang="en-GB" sz="1200" i="1" dirty="0">
                <a:latin typeface="Arial" panose="020B0604020202020204" pitchFamily="34" charset="0"/>
                <a:cs typeface="Arial" panose="020B0604020202020204" pitchFamily="34" charset="0"/>
              </a:rPr>
              <a:t>European Journal of Preventive Cardiology</a:t>
            </a:r>
            <a:r>
              <a:rPr lang="en-GB" sz="1200" dirty="0">
                <a:latin typeface="Arial" panose="020B0604020202020204" pitchFamily="34" charset="0"/>
                <a:cs typeface="Arial" panose="020B0604020202020204" pitchFamily="34" charset="0"/>
              </a:rPr>
              <a:t>, 26(10), pp. 1132–1139.</a:t>
            </a:r>
          </a:p>
          <a:p>
            <a:r>
              <a:rPr lang="en-GB" sz="1200" dirty="0">
                <a:latin typeface="Arial" panose="020B0604020202020204" pitchFamily="34" charset="0"/>
                <a:cs typeface="Arial" panose="020B0604020202020204" pitchFamily="34" charset="0"/>
              </a:rPr>
              <a:t>Topol, E. (2019) </a:t>
            </a:r>
            <a:r>
              <a:rPr lang="en-GB" sz="1200" i="1" dirty="0">
                <a:latin typeface="Arial" panose="020B0604020202020204" pitchFamily="34" charset="0"/>
                <a:cs typeface="Arial" panose="020B0604020202020204" pitchFamily="34" charset="0"/>
              </a:rPr>
              <a:t>The Topol Review: Preparing the healthcare workforce to deliver the digital future</a:t>
            </a:r>
            <a:r>
              <a:rPr lang="en-GB" sz="1200" dirty="0">
                <a:latin typeface="Arial" panose="020B0604020202020204" pitchFamily="34" charset="0"/>
                <a:cs typeface="Arial" panose="020B0604020202020204" pitchFamily="34" charset="0"/>
              </a:rPr>
              <a:t>. London: NHS England.</a:t>
            </a:r>
          </a:p>
          <a:p>
            <a:r>
              <a:rPr lang="en-GB" sz="1200" b="1" dirty="0" err="1">
                <a:latin typeface="Arial" panose="020B0604020202020204" pitchFamily="34" charset="0"/>
                <a:cs typeface="Arial" panose="020B0604020202020204" pitchFamily="34" charset="0"/>
              </a:rPr>
              <a:t>Vecteezy</a:t>
            </a:r>
            <a:r>
              <a:rPr lang="en-GB" sz="1200" b="1" dirty="0">
                <a:latin typeface="Arial" panose="020B0604020202020204" pitchFamily="34" charset="0"/>
                <a:cs typeface="Arial" panose="020B0604020202020204" pitchFamily="34" charset="0"/>
              </a:rPr>
              <a:t> (2024) </a:t>
            </a:r>
            <a:r>
              <a:rPr lang="en-GB" sz="1200" b="1" i="1" dirty="0">
                <a:latin typeface="Arial" panose="020B0604020202020204" pitchFamily="34" charset="0"/>
                <a:cs typeface="Arial" panose="020B0604020202020204" pitchFamily="34" charset="0"/>
              </a:rPr>
              <a:t>Hand holding smartphone displaying error message on screen</a:t>
            </a:r>
            <a:r>
              <a:rPr lang="en-GB" sz="1200" b="1" dirty="0">
                <a:latin typeface="Arial" panose="020B0604020202020204" pitchFamily="34" charset="0"/>
                <a:cs typeface="Arial" panose="020B0604020202020204" pitchFamily="34" charset="0"/>
              </a:rPr>
              <a:t>. Available at: </a:t>
            </a:r>
            <a:r>
              <a:rPr lang="en-GB" sz="1200" b="1" dirty="0">
                <a:latin typeface="Arial" panose="020B0604020202020204" pitchFamily="34" charset="0"/>
                <a:cs typeface="Arial" panose="020B0604020202020204" pitchFamily="34" charset="0"/>
                <a:hlinkClick r:id="rId3" tooltip="www.vecteezy.com"/>
              </a:rPr>
              <a:t>https://www.vecteezy.com/photo/57934701-hand-holding-smartphone-displaying-error-message-on-screen</a:t>
            </a:r>
            <a:r>
              <a:rPr lang="en-GB" sz="1200" b="1" dirty="0">
                <a:latin typeface="Arial" panose="020B0604020202020204" pitchFamily="34" charset="0"/>
                <a:cs typeface="Arial" panose="020B0604020202020204" pitchFamily="34" charset="0"/>
              </a:rPr>
              <a:t> (Accessed: 29 June 2026).</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Williams, J. (2021) ‘Accuracy and limitations of single‑lead ECG devices’, </a:t>
            </a:r>
            <a:r>
              <a:rPr lang="en-GB" sz="1200" i="1" dirty="0">
                <a:latin typeface="Arial" panose="020B0604020202020204" pitchFamily="34" charset="0"/>
                <a:cs typeface="Arial" panose="020B0604020202020204" pitchFamily="34" charset="0"/>
              </a:rPr>
              <a:t>Cardiology in Practice</a:t>
            </a:r>
            <a:r>
              <a:rPr lang="en-GB" sz="1200" dirty="0">
                <a:latin typeface="Arial" panose="020B0604020202020204" pitchFamily="34" charset="0"/>
                <a:cs typeface="Arial" panose="020B0604020202020204" pitchFamily="34" charset="0"/>
              </a:rPr>
              <a:t>, 19(2), pp. 67–74.</a:t>
            </a:r>
          </a:p>
          <a:p>
            <a:endParaRPr lang="en-GB" dirty="0"/>
          </a:p>
        </p:txBody>
      </p:sp>
    </p:spTree>
    <p:extLst>
      <p:ext uri="{BB962C8B-B14F-4D97-AF65-F5344CB8AC3E}">
        <p14:creationId xmlns:p14="http://schemas.microsoft.com/office/powerpoint/2010/main" val="39086745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10119</TotalTime>
  <Words>3125</Words>
  <Application>Microsoft Office PowerPoint</Application>
  <PresentationFormat>Widescreen</PresentationFormat>
  <Paragraphs>105</Paragraphs>
  <Slides>13</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Tw Cen MT</vt:lpstr>
      <vt:lpstr>Circuit</vt:lpstr>
      <vt:lpstr>Nylah shahid  2330714 BMHP6026 Digital transformation in the health and care professions  Martin Svejda component 2  </vt:lpstr>
      <vt:lpstr>Introduction  </vt:lpstr>
      <vt:lpstr>What KardiaMobile Does</vt:lpstr>
      <vt:lpstr>Workforce Impact (Benefits)</vt:lpstr>
      <vt:lpstr>Workforce Impact (Challenges)</vt:lpstr>
      <vt:lpstr>Service Delivery (Benefits)</vt:lpstr>
      <vt:lpstr>Service Delivery (Challenges)</vt:lpstr>
      <vt:lpstr> Patient Experience: Empowerment  and Engagement Benefits and Positive Impacts</vt:lpstr>
      <vt:lpstr>Community Impact</vt:lpstr>
      <vt:lpstr>Information Governance and Data Ethics</vt:lpstr>
      <vt:lpstr>Overall Critical Evaluation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NYLAH S</dc:creator>
  <cp:lastModifiedBy>NYLAH S</cp:lastModifiedBy>
  <cp:revision>1</cp:revision>
  <dcterms:created xsi:type="dcterms:W3CDTF">2026-06-22T08:17:04Z</dcterms:created>
  <dcterms:modified xsi:type="dcterms:W3CDTF">2026-07-04T23:54:19Z</dcterms:modified>
</cp:coreProperties>
</file>