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57" r:id="rId4"/>
    <p:sldId id="258"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2A3C2-392C-7BE0-CA67-04F5E9446FE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B08F5C8-811A-AC9D-947C-3B615305681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BEF096C-D514-A07D-DCA7-1062E74F1AC8}"/>
              </a:ext>
            </a:extLst>
          </p:cNvPr>
          <p:cNvSpPr>
            <a:spLocks noGrp="1"/>
          </p:cNvSpPr>
          <p:nvPr>
            <p:ph type="dt" sz="half" idx="10"/>
          </p:nvPr>
        </p:nvSpPr>
        <p:spPr/>
        <p:txBody>
          <a:bodyPr/>
          <a:lstStyle/>
          <a:p>
            <a:fld id="{532F7A64-FB1A-534B-B4E8-8E152C7438D9}" type="datetimeFigureOut">
              <a:rPr lang="en-US" smtClean="0"/>
              <a:t>6/25/26</a:t>
            </a:fld>
            <a:endParaRPr lang="en-US"/>
          </a:p>
        </p:txBody>
      </p:sp>
      <p:sp>
        <p:nvSpPr>
          <p:cNvPr id="5" name="Footer Placeholder 4">
            <a:extLst>
              <a:ext uri="{FF2B5EF4-FFF2-40B4-BE49-F238E27FC236}">
                <a16:creationId xmlns:a16="http://schemas.microsoft.com/office/drawing/2014/main" id="{67116906-0688-EE10-C641-8681F288F9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CE16EED-881A-174A-589B-499FB0B6C939}"/>
              </a:ext>
            </a:extLst>
          </p:cNvPr>
          <p:cNvSpPr>
            <a:spLocks noGrp="1"/>
          </p:cNvSpPr>
          <p:nvPr>
            <p:ph type="sldNum" sz="quarter" idx="12"/>
          </p:nvPr>
        </p:nvSpPr>
        <p:spPr/>
        <p:txBody>
          <a:bodyPr/>
          <a:lstStyle/>
          <a:p>
            <a:fld id="{00B0FF78-E5C0-314D-9730-CF75E3D0DAD6}" type="slidenum">
              <a:rPr lang="en-US" smtClean="0"/>
              <a:t>‹#›</a:t>
            </a:fld>
            <a:endParaRPr lang="en-US"/>
          </a:p>
        </p:txBody>
      </p:sp>
    </p:spTree>
    <p:extLst>
      <p:ext uri="{BB962C8B-B14F-4D97-AF65-F5344CB8AC3E}">
        <p14:creationId xmlns:p14="http://schemas.microsoft.com/office/powerpoint/2010/main" val="28791953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5C1E0-E76A-E2D7-E69F-01BB5B9B0D7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9FE5A03-8A64-C89B-C4F1-A3FA6F98C6E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EA60D90-BA94-4574-5777-C721AB9E8A4A}"/>
              </a:ext>
            </a:extLst>
          </p:cNvPr>
          <p:cNvSpPr>
            <a:spLocks noGrp="1"/>
          </p:cNvSpPr>
          <p:nvPr>
            <p:ph type="dt" sz="half" idx="10"/>
          </p:nvPr>
        </p:nvSpPr>
        <p:spPr/>
        <p:txBody>
          <a:bodyPr/>
          <a:lstStyle/>
          <a:p>
            <a:fld id="{532F7A64-FB1A-534B-B4E8-8E152C7438D9}" type="datetimeFigureOut">
              <a:rPr lang="en-US" smtClean="0"/>
              <a:t>6/25/26</a:t>
            </a:fld>
            <a:endParaRPr lang="en-US"/>
          </a:p>
        </p:txBody>
      </p:sp>
      <p:sp>
        <p:nvSpPr>
          <p:cNvPr id="5" name="Footer Placeholder 4">
            <a:extLst>
              <a:ext uri="{FF2B5EF4-FFF2-40B4-BE49-F238E27FC236}">
                <a16:creationId xmlns:a16="http://schemas.microsoft.com/office/drawing/2014/main" id="{C0F89B99-650A-F1BA-063D-FC7812102DA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5770CE-692D-E859-9ABF-4A2BE980214E}"/>
              </a:ext>
            </a:extLst>
          </p:cNvPr>
          <p:cNvSpPr>
            <a:spLocks noGrp="1"/>
          </p:cNvSpPr>
          <p:nvPr>
            <p:ph type="sldNum" sz="quarter" idx="12"/>
          </p:nvPr>
        </p:nvSpPr>
        <p:spPr/>
        <p:txBody>
          <a:bodyPr/>
          <a:lstStyle/>
          <a:p>
            <a:fld id="{00B0FF78-E5C0-314D-9730-CF75E3D0DAD6}" type="slidenum">
              <a:rPr lang="en-US" smtClean="0"/>
              <a:t>‹#›</a:t>
            </a:fld>
            <a:endParaRPr lang="en-US"/>
          </a:p>
        </p:txBody>
      </p:sp>
    </p:spTree>
    <p:extLst>
      <p:ext uri="{BB962C8B-B14F-4D97-AF65-F5344CB8AC3E}">
        <p14:creationId xmlns:p14="http://schemas.microsoft.com/office/powerpoint/2010/main" val="14076122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84A85-A645-B0DC-7DCE-19A5E64CD55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460E2BF-F17F-2DE3-54AA-D9012595FC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BB94601-7614-8CB6-6328-E6A619721311}"/>
              </a:ext>
            </a:extLst>
          </p:cNvPr>
          <p:cNvSpPr>
            <a:spLocks noGrp="1"/>
          </p:cNvSpPr>
          <p:nvPr>
            <p:ph type="dt" sz="half" idx="10"/>
          </p:nvPr>
        </p:nvSpPr>
        <p:spPr/>
        <p:txBody>
          <a:bodyPr/>
          <a:lstStyle/>
          <a:p>
            <a:fld id="{532F7A64-FB1A-534B-B4E8-8E152C7438D9}" type="datetimeFigureOut">
              <a:rPr lang="en-US" smtClean="0"/>
              <a:t>6/25/26</a:t>
            </a:fld>
            <a:endParaRPr lang="en-US"/>
          </a:p>
        </p:txBody>
      </p:sp>
      <p:sp>
        <p:nvSpPr>
          <p:cNvPr id="5" name="Footer Placeholder 4">
            <a:extLst>
              <a:ext uri="{FF2B5EF4-FFF2-40B4-BE49-F238E27FC236}">
                <a16:creationId xmlns:a16="http://schemas.microsoft.com/office/drawing/2014/main" id="{22D6A956-5BD8-455B-F822-ABCC248011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0F97A4-8D60-176C-28CA-A033F02E1E4C}"/>
              </a:ext>
            </a:extLst>
          </p:cNvPr>
          <p:cNvSpPr>
            <a:spLocks noGrp="1"/>
          </p:cNvSpPr>
          <p:nvPr>
            <p:ph type="sldNum" sz="quarter" idx="12"/>
          </p:nvPr>
        </p:nvSpPr>
        <p:spPr/>
        <p:txBody>
          <a:bodyPr/>
          <a:lstStyle/>
          <a:p>
            <a:fld id="{00B0FF78-E5C0-314D-9730-CF75E3D0DAD6}" type="slidenum">
              <a:rPr lang="en-US" smtClean="0"/>
              <a:t>‹#›</a:t>
            </a:fld>
            <a:endParaRPr lang="en-US"/>
          </a:p>
        </p:txBody>
      </p:sp>
    </p:spTree>
    <p:extLst>
      <p:ext uri="{BB962C8B-B14F-4D97-AF65-F5344CB8AC3E}">
        <p14:creationId xmlns:p14="http://schemas.microsoft.com/office/powerpoint/2010/main" val="26499726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47E0A-F8E1-E6B0-D63E-1464E10315A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E6E2596-5479-8942-F9A7-67C34BA3F24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C3AB87E-61D5-1696-F05E-F1FF41C4B4C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629EE2F-DEB2-49F6-4D84-E4BD57E1F6F4}"/>
              </a:ext>
            </a:extLst>
          </p:cNvPr>
          <p:cNvSpPr>
            <a:spLocks noGrp="1"/>
          </p:cNvSpPr>
          <p:nvPr>
            <p:ph type="dt" sz="half" idx="10"/>
          </p:nvPr>
        </p:nvSpPr>
        <p:spPr/>
        <p:txBody>
          <a:bodyPr/>
          <a:lstStyle/>
          <a:p>
            <a:fld id="{532F7A64-FB1A-534B-B4E8-8E152C7438D9}" type="datetimeFigureOut">
              <a:rPr lang="en-US" smtClean="0"/>
              <a:t>6/25/26</a:t>
            </a:fld>
            <a:endParaRPr lang="en-US"/>
          </a:p>
        </p:txBody>
      </p:sp>
      <p:sp>
        <p:nvSpPr>
          <p:cNvPr id="6" name="Footer Placeholder 5">
            <a:extLst>
              <a:ext uri="{FF2B5EF4-FFF2-40B4-BE49-F238E27FC236}">
                <a16:creationId xmlns:a16="http://schemas.microsoft.com/office/drawing/2014/main" id="{8A1673D4-528D-5579-EA07-FBC0F2CC58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6F45EE7-B908-861C-55F0-538880BA18B1}"/>
              </a:ext>
            </a:extLst>
          </p:cNvPr>
          <p:cNvSpPr>
            <a:spLocks noGrp="1"/>
          </p:cNvSpPr>
          <p:nvPr>
            <p:ph type="sldNum" sz="quarter" idx="12"/>
          </p:nvPr>
        </p:nvSpPr>
        <p:spPr/>
        <p:txBody>
          <a:bodyPr/>
          <a:lstStyle/>
          <a:p>
            <a:fld id="{00B0FF78-E5C0-314D-9730-CF75E3D0DAD6}" type="slidenum">
              <a:rPr lang="en-US" smtClean="0"/>
              <a:t>‹#›</a:t>
            </a:fld>
            <a:endParaRPr lang="en-US"/>
          </a:p>
        </p:txBody>
      </p:sp>
    </p:spTree>
    <p:extLst>
      <p:ext uri="{BB962C8B-B14F-4D97-AF65-F5344CB8AC3E}">
        <p14:creationId xmlns:p14="http://schemas.microsoft.com/office/powerpoint/2010/main" val="2174445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807FB-4C08-255A-4317-6A058B072CB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82C9D5F-D3E1-4CDA-FEE6-6A2E80C33B7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310537D-1154-5F60-5538-93A476768CB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1283BC8-B708-1F8A-3DD2-0D40D1092E0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CEDAD0A-89D4-67A1-49D1-32104139D52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7794444-CA78-8DC7-577E-7AE61EA5499B}"/>
              </a:ext>
            </a:extLst>
          </p:cNvPr>
          <p:cNvSpPr>
            <a:spLocks noGrp="1"/>
          </p:cNvSpPr>
          <p:nvPr>
            <p:ph type="dt" sz="half" idx="10"/>
          </p:nvPr>
        </p:nvSpPr>
        <p:spPr/>
        <p:txBody>
          <a:bodyPr/>
          <a:lstStyle/>
          <a:p>
            <a:fld id="{532F7A64-FB1A-534B-B4E8-8E152C7438D9}" type="datetimeFigureOut">
              <a:rPr lang="en-US" smtClean="0"/>
              <a:t>6/25/26</a:t>
            </a:fld>
            <a:endParaRPr lang="en-US"/>
          </a:p>
        </p:txBody>
      </p:sp>
      <p:sp>
        <p:nvSpPr>
          <p:cNvPr id="8" name="Footer Placeholder 7">
            <a:extLst>
              <a:ext uri="{FF2B5EF4-FFF2-40B4-BE49-F238E27FC236}">
                <a16:creationId xmlns:a16="http://schemas.microsoft.com/office/drawing/2014/main" id="{28DB1637-FF6A-74A6-C94E-224BF02EF1C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EF1BB87-ECBA-805F-BD2B-20A730CF337A}"/>
              </a:ext>
            </a:extLst>
          </p:cNvPr>
          <p:cNvSpPr>
            <a:spLocks noGrp="1"/>
          </p:cNvSpPr>
          <p:nvPr>
            <p:ph type="sldNum" sz="quarter" idx="12"/>
          </p:nvPr>
        </p:nvSpPr>
        <p:spPr/>
        <p:txBody>
          <a:bodyPr/>
          <a:lstStyle/>
          <a:p>
            <a:fld id="{00B0FF78-E5C0-314D-9730-CF75E3D0DAD6}" type="slidenum">
              <a:rPr lang="en-US" smtClean="0"/>
              <a:t>‹#›</a:t>
            </a:fld>
            <a:endParaRPr lang="en-US"/>
          </a:p>
        </p:txBody>
      </p:sp>
    </p:spTree>
    <p:extLst>
      <p:ext uri="{BB962C8B-B14F-4D97-AF65-F5344CB8AC3E}">
        <p14:creationId xmlns:p14="http://schemas.microsoft.com/office/powerpoint/2010/main" val="770241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9E953-1856-3601-5966-84BFE3DFD16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B7B24BD-4DDA-5E0D-AB80-1DFCF2C1D15F}"/>
              </a:ext>
            </a:extLst>
          </p:cNvPr>
          <p:cNvSpPr>
            <a:spLocks noGrp="1"/>
          </p:cNvSpPr>
          <p:nvPr>
            <p:ph type="dt" sz="half" idx="10"/>
          </p:nvPr>
        </p:nvSpPr>
        <p:spPr/>
        <p:txBody>
          <a:bodyPr/>
          <a:lstStyle/>
          <a:p>
            <a:fld id="{532F7A64-FB1A-534B-B4E8-8E152C7438D9}" type="datetimeFigureOut">
              <a:rPr lang="en-US" smtClean="0"/>
              <a:t>6/25/26</a:t>
            </a:fld>
            <a:endParaRPr lang="en-US"/>
          </a:p>
        </p:txBody>
      </p:sp>
      <p:sp>
        <p:nvSpPr>
          <p:cNvPr id="4" name="Footer Placeholder 3">
            <a:extLst>
              <a:ext uri="{FF2B5EF4-FFF2-40B4-BE49-F238E27FC236}">
                <a16:creationId xmlns:a16="http://schemas.microsoft.com/office/drawing/2014/main" id="{C068B8D5-97A1-B4BA-2A20-3E003823B65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7E463B-C9A5-87CF-EC20-76BE8CF8E969}"/>
              </a:ext>
            </a:extLst>
          </p:cNvPr>
          <p:cNvSpPr>
            <a:spLocks noGrp="1"/>
          </p:cNvSpPr>
          <p:nvPr>
            <p:ph type="sldNum" sz="quarter" idx="12"/>
          </p:nvPr>
        </p:nvSpPr>
        <p:spPr/>
        <p:txBody>
          <a:bodyPr/>
          <a:lstStyle/>
          <a:p>
            <a:fld id="{00B0FF78-E5C0-314D-9730-CF75E3D0DAD6}" type="slidenum">
              <a:rPr lang="en-US" smtClean="0"/>
              <a:t>‹#›</a:t>
            </a:fld>
            <a:endParaRPr lang="en-US"/>
          </a:p>
        </p:txBody>
      </p:sp>
    </p:spTree>
    <p:extLst>
      <p:ext uri="{BB962C8B-B14F-4D97-AF65-F5344CB8AC3E}">
        <p14:creationId xmlns:p14="http://schemas.microsoft.com/office/powerpoint/2010/main" val="2387703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7E2025A-9756-969A-8977-896377D300E6}"/>
              </a:ext>
            </a:extLst>
          </p:cNvPr>
          <p:cNvSpPr>
            <a:spLocks noGrp="1"/>
          </p:cNvSpPr>
          <p:nvPr>
            <p:ph type="dt" sz="half" idx="10"/>
          </p:nvPr>
        </p:nvSpPr>
        <p:spPr/>
        <p:txBody>
          <a:bodyPr/>
          <a:lstStyle/>
          <a:p>
            <a:fld id="{532F7A64-FB1A-534B-B4E8-8E152C7438D9}" type="datetimeFigureOut">
              <a:rPr lang="en-US" smtClean="0"/>
              <a:t>6/25/26</a:t>
            </a:fld>
            <a:endParaRPr lang="en-US"/>
          </a:p>
        </p:txBody>
      </p:sp>
      <p:sp>
        <p:nvSpPr>
          <p:cNvPr id="3" name="Footer Placeholder 2">
            <a:extLst>
              <a:ext uri="{FF2B5EF4-FFF2-40B4-BE49-F238E27FC236}">
                <a16:creationId xmlns:a16="http://schemas.microsoft.com/office/drawing/2014/main" id="{D1827E82-E03C-1134-959F-367B8E609B0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513CD15-E65B-B807-3A5C-914056E298C8}"/>
              </a:ext>
            </a:extLst>
          </p:cNvPr>
          <p:cNvSpPr>
            <a:spLocks noGrp="1"/>
          </p:cNvSpPr>
          <p:nvPr>
            <p:ph type="sldNum" sz="quarter" idx="12"/>
          </p:nvPr>
        </p:nvSpPr>
        <p:spPr/>
        <p:txBody>
          <a:bodyPr/>
          <a:lstStyle/>
          <a:p>
            <a:fld id="{00B0FF78-E5C0-314D-9730-CF75E3D0DAD6}" type="slidenum">
              <a:rPr lang="en-US" smtClean="0"/>
              <a:t>‹#›</a:t>
            </a:fld>
            <a:endParaRPr lang="en-US"/>
          </a:p>
        </p:txBody>
      </p:sp>
    </p:spTree>
    <p:extLst>
      <p:ext uri="{BB962C8B-B14F-4D97-AF65-F5344CB8AC3E}">
        <p14:creationId xmlns:p14="http://schemas.microsoft.com/office/powerpoint/2010/main" val="351665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472F8-F3E5-3D7A-BF5B-3CFC3C6286F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80A62A2-6F2E-C19B-9D48-26ADC6ADCC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26D8B6A-6371-738F-3ABA-4E47BF434F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8D8DC7B-A119-1E75-6B5A-E1C41D403487}"/>
              </a:ext>
            </a:extLst>
          </p:cNvPr>
          <p:cNvSpPr>
            <a:spLocks noGrp="1"/>
          </p:cNvSpPr>
          <p:nvPr>
            <p:ph type="dt" sz="half" idx="10"/>
          </p:nvPr>
        </p:nvSpPr>
        <p:spPr/>
        <p:txBody>
          <a:bodyPr/>
          <a:lstStyle/>
          <a:p>
            <a:fld id="{532F7A64-FB1A-534B-B4E8-8E152C7438D9}" type="datetimeFigureOut">
              <a:rPr lang="en-US" smtClean="0"/>
              <a:t>6/25/26</a:t>
            </a:fld>
            <a:endParaRPr lang="en-US"/>
          </a:p>
        </p:txBody>
      </p:sp>
      <p:sp>
        <p:nvSpPr>
          <p:cNvPr id="6" name="Footer Placeholder 5">
            <a:extLst>
              <a:ext uri="{FF2B5EF4-FFF2-40B4-BE49-F238E27FC236}">
                <a16:creationId xmlns:a16="http://schemas.microsoft.com/office/drawing/2014/main" id="{76DC8BD8-075D-1F1C-7568-8F884BE68E6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51DB411-E91C-31B9-C9AA-E62C4D9BFA5C}"/>
              </a:ext>
            </a:extLst>
          </p:cNvPr>
          <p:cNvSpPr>
            <a:spLocks noGrp="1"/>
          </p:cNvSpPr>
          <p:nvPr>
            <p:ph type="sldNum" sz="quarter" idx="12"/>
          </p:nvPr>
        </p:nvSpPr>
        <p:spPr/>
        <p:txBody>
          <a:bodyPr/>
          <a:lstStyle/>
          <a:p>
            <a:fld id="{00B0FF78-E5C0-314D-9730-CF75E3D0DAD6}" type="slidenum">
              <a:rPr lang="en-US" smtClean="0"/>
              <a:t>‹#›</a:t>
            </a:fld>
            <a:endParaRPr lang="en-US"/>
          </a:p>
        </p:txBody>
      </p:sp>
    </p:spTree>
    <p:extLst>
      <p:ext uri="{BB962C8B-B14F-4D97-AF65-F5344CB8AC3E}">
        <p14:creationId xmlns:p14="http://schemas.microsoft.com/office/powerpoint/2010/main" val="2729832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5C787-40CB-9B58-3781-4F50D1C49A3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E3871C6-ACAF-4648-6DE2-32C5D85EC04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00C64C6-BC9E-1587-E356-C8DBE59D59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FC407B7-C340-CCAE-A924-6D9A19994B8C}"/>
              </a:ext>
            </a:extLst>
          </p:cNvPr>
          <p:cNvSpPr>
            <a:spLocks noGrp="1"/>
          </p:cNvSpPr>
          <p:nvPr>
            <p:ph type="dt" sz="half" idx="10"/>
          </p:nvPr>
        </p:nvSpPr>
        <p:spPr/>
        <p:txBody>
          <a:bodyPr/>
          <a:lstStyle/>
          <a:p>
            <a:fld id="{532F7A64-FB1A-534B-B4E8-8E152C7438D9}" type="datetimeFigureOut">
              <a:rPr lang="en-US" smtClean="0"/>
              <a:t>6/25/26</a:t>
            </a:fld>
            <a:endParaRPr lang="en-US"/>
          </a:p>
        </p:txBody>
      </p:sp>
      <p:sp>
        <p:nvSpPr>
          <p:cNvPr id="6" name="Footer Placeholder 5">
            <a:extLst>
              <a:ext uri="{FF2B5EF4-FFF2-40B4-BE49-F238E27FC236}">
                <a16:creationId xmlns:a16="http://schemas.microsoft.com/office/drawing/2014/main" id="{62AE0F5C-26A4-5F19-C7C8-BAA9E172FC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5BA39A3-9C12-B883-DE1E-1D587DC9F88C}"/>
              </a:ext>
            </a:extLst>
          </p:cNvPr>
          <p:cNvSpPr>
            <a:spLocks noGrp="1"/>
          </p:cNvSpPr>
          <p:nvPr>
            <p:ph type="sldNum" sz="quarter" idx="12"/>
          </p:nvPr>
        </p:nvSpPr>
        <p:spPr/>
        <p:txBody>
          <a:bodyPr/>
          <a:lstStyle/>
          <a:p>
            <a:fld id="{00B0FF78-E5C0-314D-9730-CF75E3D0DAD6}" type="slidenum">
              <a:rPr lang="en-US" smtClean="0"/>
              <a:t>‹#›</a:t>
            </a:fld>
            <a:endParaRPr lang="en-US"/>
          </a:p>
        </p:txBody>
      </p:sp>
    </p:spTree>
    <p:extLst>
      <p:ext uri="{BB962C8B-B14F-4D97-AF65-F5344CB8AC3E}">
        <p14:creationId xmlns:p14="http://schemas.microsoft.com/office/powerpoint/2010/main" val="24976203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F1432-EF8A-E07B-5BF7-B7FC7B6E10D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F49F6E8-AEF0-A725-803E-0C229A3A185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4B17A4-A1BF-C946-E3CE-CC7F5AF9DF69}"/>
              </a:ext>
            </a:extLst>
          </p:cNvPr>
          <p:cNvSpPr>
            <a:spLocks noGrp="1"/>
          </p:cNvSpPr>
          <p:nvPr>
            <p:ph type="dt" sz="half" idx="10"/>
          </p:nvPr>
        </p:nvSpPr>
        <p:spPr/>
        <p:txBody>
          <a:bodyPr/>
          <a:lstStyle/>
          <a:p>
            <a:fld id="{532F7A64-FB1A-534B-B4E8-8E152C7438D9}" type="datetimeFigureOut">
              <a:rPr lang="en-US" smtClean="0"/>
              <a:t>6/25/26</a:t>
            </a:fld>
            <a:endParaRPr lang="en-US"/>
          </a:p>
        </p:txBody>
      </p:sp>
      <p:sp>
        <p:nvSpPr>
          <p:cNvPr id="5" name="Footer Placeholder 4">
            <a:extLst>
              <a:ext uri="{FF2B5EF4-FFF2-40B4-BE49-F238E27FC236}">
                <a16:creationId xmlns:a16="http://schemas.microsoft.com/office/drawing/2014/main" id="{F8C5EECA-B078-E222-F720-B7A383D8D42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6FF4B7-4AE5-B0FD-1EE0-FF4DD01D145C}"/>
              </a:ext>
            </a:extLst>
          </p:cNvPr>
          <p:cNvSpPr>
            <a:spLocks noGrp="1"/>
          </p:cNvSpPr>
          <p:nvPr>
            <p:ph type="sldNum" sz="quarter" idx="12"/>
          </p:nvPr>
        </p:nvSpPr>
        <p:spPr/>
        <p:txBody>
          <a:bodyPr/>
          <a:lstStyle/>
          <a:p>
            <a:fld id="{00B0FF78-E5C0-314D-9730-CF75E3D0DAD6}" type="slidenum">
              <a:rPr lang="en-US" smtClean="0"/>
              <a:t>‹#›</a:t>
            </a:fld>
            <a:endParaRPr lang="en-US"/>
          </a:p>
        </p:txBody>
      </p:sp>
    </p:spTree>
    <p:extLst>
      <p:ext uri="{BB962C8B-B14F-4D97-AF65-F5344CB8AC3E}">
        <p14:creationId xmlns:p14="http://schemas.microsoft.com/office/powerpoint/2010/main" val="3610416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5BB2F1-8AFB-0FDE-D04E-5D98864E45A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452FD82-6EB8-3AD0-9E00-9E4CBE170FE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0F0FC20-4232-9AAE-35B8-2B511688C0BD}"/>
              </a:ext>
            </a:extLst>
          </p:cNvPr>
          <p:cNvSpPr>
            <a:spLocks noGrp="1"/>
          </p:cNvSpPr>
          <p:nvPr>
            <p:ph type="dt" sz="half" idx="10"/>
          </p:nvPr>
        </p:nvSpPr>
        <p:spPr/>
        <p:txBody>
          <a:bodyPr/>
          <a:lstStyle/>
          <a:p>
            <a:fld id="{532F7A64-FB1A-534B-B4E8-8E152C7438D9}" type="datetimeFigureOut">
              <a:rPr lang="en-US" smtClean="0"/>
              <a:t>6/25/26</a:t>
            </a:fld>
            <a:endParaRPr lang="en-US"/>
          </a:p>
        </p:txBody>
      </p:sp>
      <p:sp>
        <p:nvSpPr>
          <p:cNvPr id="5" name="Footer Placeholder 4">
            <a:extLst>
              <a:ext uri="{FF2B5EF4-FFF2-40B4-BE49-F238E27FC236}">
                <a16:creationId xmlns:a16="http://schemas.microsoft.com/office/drawing/2014/main" id="{F9CFD8DE-CCA1-54F0-6373-3042A2CB99E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1890894-E4EE-F185-F7F0-C9D68416CEEB}"/>
              </a:ext>
            </a:extLst>
          </p:cNvPr>
          <p:cNvSpPr>
            <a:spLocks noGrp="1"/>
          </p:cNvSpPr>
          <p:nvPr>
            <p:ph type="sldNum" sz="quarter" idx="12"/>
          </p:nvPr>
        </p:nvSpPr>
        <p:spPr/>
        <p:txBody>
          <a:bodyPr/>
          <a:lstStyle/>
          <a:p>
            <a:fld id="{00B0FF78-E5C0-314D-9730-CF75E3D0DAD6}" type="slidenum">
              <a:rPr lang="en-US" smtClean="0"/>
              <a:t>‹#›</a:t>
            </a:fld>
            <a:endParaRPr lang="en-US"/>
          </a:p>
        </p:txBody>
      </p:sp>
    </p:spTree>
    <p:extLst>
      <p:ext uri="{BB962C8B-B14F-4D97-AF65-F5344CB8AC3E}">
        <p14:creationId xmlns:p14="http://schemas.microsoft.com/office/powerpoint/2010/main" val="32084589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6B9E81-D160-1DBF-188B-833F0A5AB82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A27B3EB-7FF2-13EB-5329-903BEADD9E2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2B09372-C215-6606-9E08-088F78538D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2F7A64-FB1A-534B-B4E8-8E152C7438D9}" type="datetimeFigureOut">
              <a:rPr lang="en-US" smtClean="0"/>
              <a:t>6/25/26</a:t>
            </a:fld>
            <a:endParaRPr lang="en-US"/>
          </a:p>
        </p:txBody>
      </p:sp>
      <p:sp>
        <p:nvSpPr>
          <p:cNvPr id="5" name="Footer Placeholder 4">
            <a:extLst>
              <a:ext uri="{FF2B5EF4-FFF2-40B4-BE49-F238E27FC236}">
                <a16:creationId xmlns:a16="http://schemas.microsoft.com/office/drawing/2014/main" id="{FCC5CAEA-D518-8FD7-1EBA-9CC6D55C3F6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2DB3CDC-8031-3CD5-5D5D-38305BC3FC4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B0FF78-E5C0-314D-9730-CF75E3D0DAD6}" type="slidenum">
              <a:rPr lang="en-US" smtClean="0"/>
              <a:t>‹#›</a:t>
            </a:fld>
            <a:endParaRPr lang="en-US"/>
          </a:p>
        </p:txBody>
      </p:sp>
    </p:spTree>
    <p:extLst>
      <p:ext uri="{BB962C8B-B14F-4D97-AF65-F5344CB8AC3E}">
        <p14:creationId xmlns:p14="http://schemas.microsoft.com/office/powerpoint/2010/main" val="41084530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B74F3-23EF-8BFB-4309-1A8F78238E78}"/>
              </a:ext>
            </a:extLst>
          </p:cNvPr>
          <p:cNvSpPr>
            <a:spLocks noGrp="1"/>
          </p:cNvSpPr>
          <p:nvPr>
            <p:ph type="ctrTitle"/>
          </p:nvPr>
        </p:nvSpPr>
        <p:spPr>
          <a:xfrm>
            <a:off x="-1139567" y="-209378"/>
            <a:ext cx="9144000" cy="4402438"/>
          </a:xfrm>
        </p:spPr>
        <p:txBody>
          <a:bodyPr/>
          <a:lstStyle/>
          <a:p>
            <a:r>
              <a:rPr lang="en-GB" sz="1800" b="0" i="0" dirty="0">
                <a:effectLst/>
                <a:latin typeface="Helvetica" pitchFamily="2" charset="0"/>
              </a:rPr>
              <a:t>Content / outline </a:t>
            </a:r>
            <a:br>
              <a:rPr lang="en-GB" sz="1800" dirty="0">
                <a:effectLst/>
                <a:latin typeface="Helvetica" pitchFamily="2" charset="0"/>
              </a:rPr>
            </a:br>
            <a:r>
              <a:rPr lang="en-GB" sz="1800" b="0" i="0" dirty="0">
                <a:effectLst/>
                <a:latin typeface="Helvetica" pitchFamily="2" charset="0"/>
              </a:rPr>
              <a:t>﻿﻿﻿Introduction to Business</a:t>
            </a:r>
            <a:br>
              <a:rPr lang="en-GB" sz="1800" b="0" i="0" dirty="0">
                <a:effectLst/>
                <a:latin typeface="Helvetica" pitchFamily="2" charset="0"/>
              </a:rPr>
            </a:br>
            <a:r>
              <a:rPr lang="en-GB" sz="1800" b="0" i="0" dirty="0">
                <a:effectLst/>
                <a:latin typeface="Helvetica" pitchFamily="2" charset="0"/>
              </a:rPr>
              <a:t>Communication</a:t>
            </a:r>
            <a:br>
              <a:rPr lang="en-GB" sz="1800" dirty="0">
                <a:effectLst/>
                <a:latin typeface="Helvetica" pitchFamily="2" charset="0"/>
              </a:rPr>
            </a:br>
            <a:r>
              <a:rPr lang="en-GB" sz="1800" b="0" i="0" dirty="0">
                <a:effectLst/>
                <a:latin typeface="Helvetica" pitchFamily="2" charset="0"/>
              </a:rPr>
              <a:t>﻿﻿﻿Case Study Overview &amp;</a:t>
            </a:r>
            <a:br>
              <a:rPr lang="en-GB" sz="1800" b="0" i="0" dirty="0">
                <a:effectLst/>
                <a:latin typeface="Helvetica" pitchFamily="2" charset="0"/>
              </a:rPr>
            </a:br>
            <a:r>
              <a:rPr lang="en-GB" sz="1800" b="0" i="0" dirty="0">
                <a:effectLst/>
                <a:latin typeface="Helvetica" pitchFamily="2" charset="0"/>
              </a:rPr>
              <a:t>Communication Challenges</a:t>
            </a:r>
            <a:br>
              <a:rPr lang="en-GB" sz="1800" dirty="0">
                <a:effectLst/>
                <a:latin typeface="Helvetica" pitchFamily="2" charset="0"/>
              </a:rPr>
            </a:br>
            <a:r>
              <a:rPr lang="en-GB" sz="1800" b="0" i="0" dirty="0">
                <a:effectLst/>
                <a:latin typeface="Helvetica" pitchFamily="2" charset="0"/>
              </a:rPr>
              <a:t>﻿﻿﻿Analysis, Recommendations &amp;</a:t>
            </a:r>
            <a:br>
              <a:rPr lang="en-GB" sz="1800" b="0" i="0" dirty="0">
                <a:effectLst/>
                <a:latin typeface="Helvetica" pitchFamily="2" charset="0"/>
              </a:rPr>
            </a:br>
            <a:r>
              <a:rPr lang="en-GB" sz="1800" b="0" i="0" dirty="0">
                <a:effectLst/>
                <a:latin typeface="Helvetica" pitchFamily="2" charset="0"/>
              </a:rPr>
              <a:t>Conclusion</a:t>
            </a:r>
            <a:endParaRPr lang="en-GB" sz="1800" dirty="0">
              <a:effectLst/>
              <a:latin typeface="Helvetica" pitchFamily="2" charset="0"/>
            </a:endParaRPr>
          </a:p>
        </p:txBody>
      </p:sp>
      <p:pic>
        <p:nvPicPr>
          <p:cNvPr id="5" name="Picture 4">
            <a:extLst>
              <a:ext uri="{FF2B5EF4-FFF2-40B4-BE49-F238E27FC236}">
                <a16:creationId xmlns:a16="http://schemas.microsoft.com/office/drawing/2014/main" id="{1B88D13D-BA65-E734-DE04-A416D8DA443E}"/>
              </a:ext>
            </a:extLst>
          </p:cNvPr>
          <p:cNvPicPr>
            <a:picLocks noChangeAspect="1"/>
          </p:cNvPicPr>
          <p:nvPr/>
        </p:nvPicPr>
        <p:blipFill>
          <a:blip r:embed="rId2"/>
          <a:stretch>
            <a:fillRect/>
          </a:stretch>
        </p:blipFill>
        <p:spPr>
          <a:xfrm>
            <a:off x="5285947" y="0"/>
            <a:ext cx="6658918" cy="6858000"/>
          </a:xfrm>
          <a:prstGeom prst="rect">
            <a:avLst/>
          </a:prstGeom>
        </p:spPr>
      </p:pic>
    </p:spTree>
    <p:extLst>
      <p:ext uri="{BB962C8B-B14F-4D97-AF65-F5344CB8AC3E}">
        <p14:creationId xmlns:p14="http://schemas.microsoft.com/office/powerpoint/2010/main" val="37235254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0D694B76-6478-C439-E38F-F1E010B9B3AD}"/>
              </a:ext>
            </a:extLst>
          </p:cNvPr>
          <p:cNvSpPr>
            <a:spLocks noGrp="1"/>
          </p:cNvSpPr>
          <p:nvPr>
            <p:ph idx="1"/>
          </p:nvPr>
        </p:nvSpPr>
        <p:spPr>
          <a:xfrm>
            <a:off x="838200" y="3275033"/>
            <a:ext cx="10515600" cy="2901930"/>
          </a:xfrm>
        </p:spPr>
        <p:txBody>
          <a:bodyPr/>
          <a:lstStyle/>
          <a:p>
            <a:endParaRPr lang="en-GB" sz="1800" b="0" i="0" dirty="0">
              <a:effectLst/>
              <a:latin typeface="Helvetica" pitchFamily="2" charset="0"/>
            </a:endParaRPr>
          </a:p>
          <a:p>
            <a:endParaRPr lang="en-GB" sz="1800" dirty="0">
              <a:latin typeface="Helvetica" pitchFamily="2" charset="0"/>
            </a:endParaRPr>
          </a:p>
          <a:p>
            <a:endParaRPr lang="en-GB" sz="1800" b="0" i="0" dirty="0">
              <a:effectLst/>
              <a:latin typeface="Helvetica" pitchFamily="2" charset="0"/>
            </a:endParaRPr>
          </a:p>
          <a:p>
            <a:r>
              <a:rPr lang="en-GB" sz="1800" b="0" i="0" dirty="0">
                <a:effectLst/>
                <a:latin typeface="Helvetica" pitchFamily="2" charset="0"/>
              </a:rPr>
              <a:t>"Good morning/afternoon.My name is Angel  Here is what I will cover today: first, an introduction to business communication; second, a summary and analysis of our case study; and finally, recommendations and conclusion."</a:t>
            </a:r>
            <a:endParaRPr lang="en-GB" sz="1800" dirty="0">
              <a:effectLst/>
              <a:latin typeface="Helvetica" pitchFamily="2" charset="0"/>
            </a:endParaRPr>
          </a:p>
        </p:txBody>
      </p:sp>
      <p:pic>
        <p:nvPicPr>
          <p:cNvPr id="4" name="Picture 3">
            <a:extLst>
              <a:ext uri="{FF2B5EF4-FFF2-40B4-BE49-F238E27FC236}">
                <a16:creationId xmlns:a16="http://schemas.microsoft.com/office/drawing/2014/main" id="{B786F6A0-01E8-C71F-C45C-4BD15EE66CE6}"/>
              </a:ext>
            </a:extLst>
          </p:cNvPr>
          <p:cNvPicPr>
            <a:picLocks noChangeAspect="1"/>
          </p:cNvPicPr>
          <p:nvPr/>
        </p:nvPicPr>
        <p:blipFill>
          <a:blip r:embed="rId2"/>
          <a:stretch>
            <a:fillRect/>
          </a:stretch>
        </p:blipFill>
        <p:spPr>
          <a:xfrm>
            <a:off x="49199" y="-224634"/>
            <a:ext cx="12142801" cy="4240580"/>
          </a:xfrm>
          <a:prstGeom prst="rect">
            <a:avLst/>
          </a:prstGeom>
        </p:spPr>
      </p:pic>
    </p:spTree>
    <p:extLst>
      <p:ext uri="{BB962C8B-B14F-4D97-AF65-F5344CB8AC3E}">
        <p14:creationId xmlns:p14="http://schemas.microsoft.com/office/powerpoint/2010/main" val="2464744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30DDDC-884C-7299-61FE-5A85E9FBEB68}"/>
              </a:ext>
            </a:extLst>
          </p:cNvPr>
          <p:cNvSpPr>
            <a:spLocks noGrp="1"/>
          </p:cNvSpPr>
          <p:nvPr>
            <p:ph idx="1"/>
          </p:nvPr>
        </p:nvSpPr>
        <p:spPr>
          <a:xfrm>
            <a:off x="838200" y="3832225"/>
            <a:ext cx="9809205" cy="4351338"/>
          </a:xfrm>
        </p:spPr>
        <p:txBody>
          <a:bodyPr/>
          <a:lstStyle/>
          <a:p>
            <a:endParaRPr lang="en-GB" sz="1800" dirty="0">
              <a:effectLst/>
              <a:latin typeface="Helvetica" pitchFamily="2" charset="0"/>
            </a:endParaRPr>
          </a:p>
          <a:p>
            <a:r>
              <a:rPr lang="en-GB" sz="1800" b="0" i="0" dirty="0">
                <a:effectLst/>
                <a:latin typeface="Helvetica" pitchFamily="2" charset="0"/>
              </a:rPr>
              <a:t>"Business communication means sharing information, ideas and feedback within and outside a company. It helps work run smoothly, builds trust, and supports success.</a:t>
            </a:r>
            <a:endParaRPr lang="en-GB" sz="1800" dirty="0">
              <a:effectLst/>
              <a:latin typeface="Helvetica" pitchFamily="2" charset="0"/>
            </a:endParaRPr>
          </a:p>
          <a:p>
            <a:r>
              <a:rPr lang="en-GB" sz="1800" b="0" i="0" dirty="0">
                <a:effectLst/>
                <a:latin typeface="Helvetica" pitchFamily="2" charset="0"/>
              </a:rPr>
              <a:t>Today I'll explain this topic, go through our case study, identify its problems, and suggest practical improvements."</a:t>
            </a:r>
            <a:endParaRPr lang="en-GB" sz="1800" dirty="0">
              <a:effectLst/>
              <a:latin typeface="Helvetica" pitchFamily="2" charset="0"/>
            </a:endParaRPr>
          </a:p>
        </p:txBody>
      </p:sp>
      <p:sp>
        <p:nvSpPr>
          <p:cNvPr id="6" name="Title 5">
            <a:extLst>
              <a:ext uri="{FF2B5EF4-FFF2-40B4-BE49-F238E27FC236}">
                <a16:creationId xmlns:a16="http://schemas.microsoft.com/office/drawing/2014/main" id="{A8AEE5F0-A8EC-7C42-ADBF-354FBFC552D4}"/>
              </a:ext>
            </a:extLst>
          </p:cNvPr>
          <p:cNvSpPr>
            <a:spLocks noGrp="1"/>
          </p:cNvSpPr>
          <p:nvPr>
            <p:ph type="title"/>
          </p:nvPr>
        </p:nvSpPr>
        <p:spPr>
          <a:xfrm>
            <a:off x="1191397" y="29691"/>
            <a:ext cx="9809206" cy="1123907"/>
          </a:xfrm>
        </p:spPr>
        <p:txBody>
          <a:bodyPr>
            <a:normAutofit fontScale="90000"/>
          </a:bodyPr>
          <a:lstStyle/>
          <a:p>
            <a:r>
              <a:rPr lang="en-GB" sz="1800" b="0" i="0">
                <a:effectLst/>
                <a:latin typeface="Helvetica" pitchFamily="2" charset="0"/>
              </a:rPr>
              <a:t>SLIDE 2: Introduction</a:t>
            </a:r>
            <a:br>
              <a:rPr lang="en-GB" sz="1800">
                <a:effectLst/>
                <a:latin typeface="Helvetica" pitchFamily="2" charset="0"/>
              </a:rPr>
            </a:br>
            <a:r>
              <a:rPr lang="en-GB" sz="1800" b="0" i="0">
                <a:effectLst/>
                <a:latin typeface="Helvetica" pitchFamily="2" charset="0"/>
              </a:rPr>
              <a:t>Text on slide:</a:t>
            </a:r>
            <a:br>
              <a:rPr lang="en-GB" sz="1800">
                <a:effectLst/>
                <a:latin typeface="Helvetica" pitchFamily="2" charset="0"/>
              </a:rPr>
            </a:br>
            <a:r>
              <a:rPr lang="en-GB" sz="1800" b="0" i="0">
                <a:effectLst/>
                <a:latin typeface="Helvetica" pitchFamily="2" charset="0"/>
              </a:rPr>
              <a:t>﻿﻿Definition: Exchange of information, ideas and feedback inside and outside an organisation</a:t>
            </a:r>
            <a:br>
              <a:rPr lang="en-GB" sz="1800">
                <a:effectLst/>
                <a:latin typeface="Helvetica" pitchFamily="2" charset="0"/>
              </a:rPr>
            </a:br>
            <a:r>
              <a:rPr lang="en-GB" sz="1800" b="0" i="0">
                <a:effectLst/>
                <a:latin typeface="Helvetica" pitchFamily="2" charset="0"/>
              </a:rPr>
              <a:t>﻿﻿Purpose: Keep operations efficient, build trust, avoid mistakes, reach business goals</a:t>
            </a:r>
            <a:br>
              <a:rPr lang="en-GB" sz="1800">
                <a:effectLst/>
                <a:latin typeface="Helvetica" pitchFamily="2" charset="0"/>
              </a:rPr>
            </a:br>
            <a:r>
              <a:rPr lang="en-GB" sz="1800" b="0" i="0">
                <a:effectLst/>
                <a:latin typeface="Helvetica" pitchFamily="2" charset="0"/>
              </a:rPr>
              <a:t>﻿﻿Presentation structure</a:t>
            </a:r>
            <a:endParaRPr lang="en-GB" sz="1800">
              <a:effectLst/>
              <a:latin typeface="Helvetica" pitchFamily="2" charset="0"/>
            </a:endParaRPr>
          </a:p>
        </p:txBody>
      </p:sp>
      <p:pic>
        <p:nvPicPr>
          <p:cNvPr id="10" name="Picture 9">
            <a:extLst>
              <a:ext uri="{FF2B5EF4-FFF2-40B4-BE49-F238E27FC236}">
                <a16:creationId xmlns:a16="http://schemas.microsoft.com/office/drawing/2014/main" id="{BD6243E9-E395-61D5-82DE-92776117846F}"/>
              </a:ext>
            </a:extLst>
          </p:cNvPr>
          <p:cNvPicPr>
            <a:picLocks noChangeAspect="1"/>
          </p:cNvPicPr>
          <p:nvPr/>
        </p:nvPicPr>
        <p:blipFill>
          <a:blip r:embed="rId2"/>
          <a:stretch>
            <a:fillRect/>
          </a:stretch>
        </p:blipFill>
        <p:spPr>
          <a:xfrm>
            <a:off x="513213" y="1358557"/>
            <a:ext cx="11665057" cy="2794686"/>
          </a:xfrm>
          <a:prstGeom prst="rect">
            <a:avLst/>
          </a:prstGeom>
        </p:spPr>
      </p:pic>
    </p:spTree>
    <p:extLst>
      <p:ext uri="{BB962C8B-B14F-4D97-AF65-F5344CB8AC3E}">
        <p14:creationId xmlns:p14="http://schemas.microsoft.com/office/powerpoint/2010/main" val="475689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A9BEF0E-C2C4-B620-3B34-56D241147C98}"/>
              </a:ext>
            </a:extLst>
          </p:cNvPr>
          <p:cNvSpPr txBox="1"/>
          <p:nvPr/>
        </p:nvSpPr>
        <p:spPr>
          <a:xfrm>
            <a:off x="398163" y="1422248"/>
            <a:ext cx="6109728" cy="4524315"/>
          </a:xfrm>
          <a:prstGeom prst="rect">
            <a:avLst/>
          </a:prstGeom>
          <a:noFill/>
        </p:spPr>
        <p:txBody>
          <a:bodyPr wrap="square">
            <a:spAutoFit/>
          </a:bodyPr>
          <a:lstStyle/>
          <a:p>
            <a:pPr marL="0" marR="0">
              <a:buNone/>
            </a:pPr>
            <a:r>
              <a:rPr lang="en-GB" sz="1800" b="0" i="0" dirty="0">
                <a:effectLst/>
                <a:latin typeface="Helvetica" pitchFamily="2" charset="0"/>
              </a:rPr>
              <a:t>* SLIDE 3: Case Study Summary</a:t>
            </a:r>
            <a:endParaRPr lang="en-GB" sz="1800" dirty="0">
              <a:effectLst/>
              <a:latin typeface="Helvetica" pitchFamily="2" charset="0"/>
            </a:endParaRPr>
          </a:p>
          <a:p>
            <a:pPr marL="0" marR="0">
              <a:buNone/>
            </a:pPr>
            <a:r>
              <a:rPr lang="en-GB" sz="1800" b="0" i="0" dirty="0">
                <a:effectLst/>
                <a:latin typeface="Helvetica" pitchFamily="2" charset="0"/>
              </a:rPr>
              <a:t>Text on slide:</a:t>
            </a:r>
            <a:endParaRPr lang="en-GB" sz="1800" dirty="0">
              <a:effectLst/>
              <a:latin typeface="Helvetica" pitchFamily="2" charset="0"/>
            </a:endParaRPr>
          </a:p>
          <a:p>
            <a:pPr marL="342900" marR="0" lvl="0" indent="-342900">
              <a:buFont typeface="Arial" panose="020B0604020202020204" pitchFamily="34" charset="0"/>
              <a:buChar char="•"/>
            </a:pPr>
            <a:r>
              <a:rPr lang="en-GB" sz="1800" b="0" i="0" dirty="0">
                <a:effectLst/>
                <a:latin typeface="Helvetica" pitchFamily="2" charset="0"/>
              </a:rPr>
              <a:t>﻿﻿Context: Business facing internal communication difficulties</a:t>
            </a:r>
            <a:endParaRPr lang="en-GB" sz="1800" dirty="0">
              <a:effectLst/>
              <a:latin typeface="Helvetica" pitchFamily="2" charset="0"/>
            </a:endParaRPr>
          </a:p>
          <a:p>
            <a:pPr marL="342900" marR="0" lvl="0" indent="-342900">
              <a:buFont typeface="Arial" panose="020B0604020202020204" pitchFamily="34" charset="0"/>
              <a:buChar char="•"/>
            </a:pPr>
            <a:r>
              <a:rPr lang="en-GB" sz="1800" b="0" i="0" dirty="0">
                <a:effectLst/>
                <a:latin typeface="Helvetica" pitchFamily="2" charset="0"/>
              </a:rPr>
              <a:t>﻿﻿Main issues: Unclear instructions, slow information flow, poor team coordination</a:t>
            </a:r>
            <a:endParaRPr lang="en-GB" sz="1800" dirty="0">
              <a:effectLst/>
              <a:latin typeface="Helvetica" pitchFamily="2" charset="0"/>
            </a:endParaRPr>
          </a:p>
          <a:p>
            <a:pPr marL="342900" marR="0" lvl="0" indent="-342900">
              <a:buFont typeface="Arial" panose="020B0604020202020204" pitchFamily="34" charset="0"/>
              <a:buChar char="•"/>
            </a:pPr>
            <a:r>
              <a:rPr lang="en-GB" sz="1800" b="0" i="0" dirty="0">
                <a:effectLst/>
                <a:latin typeface="Helvetica" pitchFamily="2" charset="0"/>
              </a:rPr>
              <a:t>﻿﻿Other problems: Lack of feedback, inconsistent tools,</a:t>
            </a:r>
            <a:br>
              <a:rPr lang="en-GB" sz="1800" b="0" i="0" dirty="0">
                <a:effectLst/>
                <a:latin typeface="Helvetica" pitchFamily="2" charset="0"/>
              </a:rPr>
            </a:br>
            <a:r>
              <a:rPr lang="en-GB" sz="1800" b="0" i="0" dirty="0">
                <a:effectLst/>
                <a:latin typeface="Helvetica" pitchFamily="2" charset="0"/>
              </a:rPr>
              <a:t>misunderstandings leading to delays</a:t>
            </a:r>
          </a:p>
          <a:p>
            <a:pPr marL="342900" marR="0" lvl="0" indent="-342900">
              <a:buFont typeface="Arial" panose="020B0604020202020204" pitchFamily="34" charset="0"/>
              <a:buChar char="•"/>
            </a:pPr>
            <a:endParaRPr lang="en-GB" dirty="0">
              <a:latin typeface="Helvetica" pitchFamily="2" charset="0"/>
            </a:endParaRPr>
          </a:p>
          <a:p>
            <a:r>
              <a:rPr lang="en-GB" sz="1800" b="0" i="0" dirty="0">
                <a:effectLst/>
                <a:latin typeface="Helvetica" pitchFamily="2" charset="0"/>
              </a:rPr>
              <a:t>"This case looks at a business struggling with communication. The main issues are unclear messages,</a:t>
            </a:r>
            <a:endParaRPr lang="en-GB" sz="1800" dirty="0">
              <a:effectLst/>
              <a:latin typeface="Helvetica" pitchFamily="2" charset="0"/>
            </a:endParaRPr>
          </a:p>
          <a:p>
            <a:r>
              <a:rPr lang="en-GB" sz="1800" b="0" i="0" dirty="0">
                <a:effectLst/>
                <a:latin typeface="Helvetica" pitchFamily="2" charset="0"/>
              </a:rPr>
              <a:t>slow updates and bad coordination between teams. There's also little feedback and inconsistent tools, which cause confusion, delays and extra costs."</a:t>
            </a:r>
            <a:endParaRPr lang="en-GB" sz="1800" dirty="0">
              <a:effectLst/>
              <a:latin typeface="Helvetica" pitchFamily="2" charset="0"/>
            </a:endParaRPr>
          </a:p>
          <a:p>
            <a:pPr marL="342900" marR="0" lvl="0" indent="-342900">
              <a:buFont typeface="Arial" panose="020B0604020202020204" pitchFamily="34" charset="0"/>
              <a:buChar char="•"/>
            </a:pPr>
            <a:endParaRPr lang="en-GB" sz="1800" dirty="0">
              <a:effectLst/>
              <a:latin typeface="Helvetica" pitchFamily="2" charset="0"/>
            </a:endParaRPr>
          </a:p>
          <a:p>
            <a:pPr marL="342900" marR="0" lvl="0" indent="-342900">
              <a:buFont typeface="Arial" panose="020B0604020202020204" pitchFamily="34" charset="0"/>
              <a:buChar char="•"/>
            </a:pPr>
            <a:endParaRPr lang="en-GB" sz="1800" dirty="0">
              <a:effectLst/>
              <a:latin typeface="Helvetica" pitchFamily="2" charset="0"/>
            </a:endParaRPr>
          </a:p>
        </p:txBody>
      </p:sp>
      <p:pic>
        <p:nvPicPr>
          <p:cNvPr id="10" name="Picture 9">
            <a:extLst>
              <a:ext uri="{FF2B5EF4-FFF2-40B4-BE49-F238E27FC236}">
                <a16:creationId xmlns:a16="http://schemas.microsoft.com/office/drawing/2014/main" id="{65B68E88-5B96-4356-4606-545FB91907BB}"/>
              </a:ext>
            </a:extLst>
          </p:cNvPr>
          <p:cNvPicPr>
            <a:picLocks noChangeAspect="1"/>
          </p:cNvPicPr>
          <p:nvPr/>
        </p:nvPicPr>
        <p:blipFill>
          <a:blip r:embed="rId2"/>
          <a:stretch>
            <a:fillRect/>
          </a:stretch>
        </p:blipFill>
        <p:spPr>
          <a:xfrm>
            <a:off x="6947242" y="455718"/>
            <a:ext cx="4846595" cy="5946563"/>
          </a:xfrm>
          <a:prstGeom prst="rect">
            <a:avLst/>
          </a:prstGeom>
        </p:spPr>
      </p:pic>
    </p:spTree>
    <p:extLst>
      <p:ext uri="{BB962C8B-B14F-4D97-AF65-F5344CB8AC3E}">
        <p14:creationId xmlns:p14="http://schemas.microsoft.com/office/powerpoint/2010/main" val="447990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64E2B037-005C-0CCD-B284-236C3CD35294}"/>
              </a:ext>
            </a:extLst>
          </p:cNvPr>
          <p:cNvSpPr>
            <a:spLocks noGrp="1"/>
          </p:cNvSpPr>
          <p:nvPr>
            <p:ph type="title"/>
          </p:nvPr>
        </p:nvSpPr>
        <p:spPr>
          <a:xfrm>
            <a:off x="426307" y="-1"/>
            <a:ext cx="6335585" cy="4496487"/>
          </a:xfrm>
        </p:spPr>
        <p:txBody>
          <a:bodyPr>
            <a:normAutofit fontScale="90000"/>
          </a:bodyPr>
          <a:lstStyle/>
          <a:p>
            <a:r>
              <a:rPr lang="en-GB" sz="1800" b="0" i="0" dirty="0">
                <a:effectLst/>
                <a:latin typeface="Helvetica" pitchFamily="2" charset="0"/>
              </a:rPr>
              <a:t>Q SLIDE 4: Analysis &amp; Recommendations</a:t>
            </a:r>
            <a:br>
              <a:rPr lang="en-GB" sz="1800" dirty="0">
                <a:effectLst/>
                <a:latin typeface="Helvetica" pitchFamily="2" charset="0"/>
              </a:rPr>
            </a:br>
            <a:r>
              <a:rPr lang="en-GB" sz="1800" b="0" i="0" dirty="0">
                <a:effectLst/>
                <a:latin typeface="Helvetica" pitchFamily="2" charset="0"/>
              </a:rPr>
              <a:t>Text on slide:</a:t>
            </a:r>
            <a:br>
              <a:rPr lang="en-GB" sz="1800" dirty="0">
                <a:effectLst/>
                <a:latin typeface="Helvetica" pitchFamily="2" charset="0"/>
              </a:rPr>
            </a:br>
            <a:r>
              <a:rPr lang="en-GB" sz="1800" b="0" i="0" dirty="0">
                <a:effectLst/>
                <a:latin typeface="Helvetica" pitchFamily="2" charset="0"/>
              </a:rPr>
              <a:t>﻿﻿Root causes: No clear communication rules, wrong tools, lack of feedback culture</a:t>
            </a:r>
            <a:br>
              <a:rPr lang="en-GB" sz="1800" dirty="0">
                <a:effectLst/>
                <a:latin typeface="Helvetica" pitchFamily="2" charset="0"/>
              </a:rPr>
            </a:br>
            <a:r>
              <a:rPr lang="en-GB" sz="1800" b="0" i="0" dirty="0">
                <a:effectLst/>
                <a:latin typeface="Helvetica" pitchFamily="2" charset="0"/>
              </a:rPr>
              <a:t>﻿﻿Recommendations:</a:t>
            </a:r>
            <a:br>
              <a:rPr lang="en-GB" sz="1800" dirty="0">
                <a:effectLst/>
                <a:latin typeface="Helvetica" pitchFamily="2" charset="0"/>
              </a:rPr>
            </a:br>
            <a:r>
              <a:rPr lang="en-GB" sz="1800" b="0" i="0" dirty="0">
                <a:effectLst/>
                <a:latin typeface="Helvetica" pitchFamily="2" charset="0"/>
              </a:rPr>
              <a:t>Use clear, simple language  Agree on standard communication</a:t>
            </a:r>
            <a:br>
              <a:rPr lang="en-GB" sz="1800" dirty="0">
                <a:effectLst/>
                <a:latin typeface="Helvetica" pitchFamily="2" charset="0"/>
              </a:rPr>
            </a:br>
            <a:r>
              <a:rPr lang="en-GB" sz="1800" b="0" i="0" dirty="0">
                <a:effectLst/>
                <a:latin typeface="Helvetica" pitchFamily="2" charset="0"/>
              </a:rPr>
              <a:t>channels</a:t>
            </a:r>
            <a:br>
              <a:rPr lang="en-GB" sz="1800" dirty="0">
                <a:effectLst/>
                <a:latin typeface="Helvetica" pitchFamily="2" charset="0"/>
              </a:rPr>
            </a:br>
            <a:r>
              <a:rPr lang="en-GB" sz="1800" b="0" i="0" dirty="0">
                <a:effectLst/>
                <a:latin typeface="Helvetica" pitchFamily="2" charset="0"/>
              </a:rPr>
              <a:t>Encourage regular feedback</a:t>
            </a:r>
            <a:br>
              <a:rPr lang="en-GB" sz="1800" b="0" i="0" dirty="0">
                <a:latin typeface="Helvetica" pitchFamily="2" charset="0"/>
              </a:rPr>
            </a:br>
            <a:r>
              <a:rPr lang="en-GB" sz="1800" b="0" i="0" dirty="0">
                <a:effectLst/>
                <a:latin typeface="Helvetica" pitchFamily="2" charset="0"/>
              </a:rPr>
              <a:t>Provide basic training</a:t>
            </a:r>
            <a:br>
              <a:rPr lang="en-GB" sz="1800" dirty="0">
                <a:effectLst/>
                <a:latin typeface="Helvetica" pitchFamily="2" charset="0"/>
              </a:rPr>
            </a:br>
            <a:br>
              <a:rPr lang="en-GB" sz="1800" dirty="0">
                <a:effectLst/>
                <a:latin typeface="Helvetica" pitchFamily="2" charset="0"/>
              </a:rPr>
            </a:br>
            <a:r>
              <a:rPr lang="en-GB" sz="1800" b="0" i="0" dirty="0">
                <a:effectLst/>
                <a:latin typeface="Helvetica" pitchFamily="2" charset="0"/>
              </a:rPr>
              <a:t>"These problems happen mostly because there are no clear rules, tools don't fit the work, and feedback is rare. To fix this: use clear language, stick to agreed channels, ask for feedback often, and offer simple training.“</a:t>
            </a:r>
            <a:br>
              <a:rPr lang="en-GB" sz="1800" b="0" i="0" dirty="0">
                <a:effectLst/>
                <a:latin typeface="Helvetica" pitchFamily="2" charset="0"/>
              </a:rPr>
            </a:br>
            <a:br>
              <a:rPr lang="en-GB" sz="1800" b="0" i="0" dirty="0">
                <a:effectLst/>
                <a:latin typeface="Helvetica" pitchFamily="2" charset="0"/>
              </a:rPr>
            </a:br>
            <a:br>
              <a:rPr lang="en-GB" sz="1800" b="0" i="0" dirty="0">
                <a:effectLst/>
                <a:latin typeface="Helvetica" pitchFamily="2" charset="0"/>
              </a:rPr>
            </a:br>
            <a:br>
              <a:rPr lang="en-GB" sz="1800" b="0" i="0" dirty="0">
                <a:effectLst/>
                <a:latin typeface="Helvetica" pitchFamily="2" charset="0"/>
              </a:rPr>
            </a:br>
            <a:r>
              <a:rPr lang="en-GB" sz="1800" b="0" i="0" dirty="0">
                <a:effectLst/>
                <a:latin typeface="Helvetica" pitchFamily="2" charset="0"/>
              </a:rPr>
              <a:t>"These problems happen mostly because there are no clear rules, tools don't fit the work, and feedback is rare. To fix this: use clear language, stick to agreed channels, ask for feedback often, and offer simple training."</a:t>
            </a:r>
            <a:br>
              <a:rPr lang="en-GB" sz="1800" dirty="0">
                <a:effectLst/>
                <a:latin typeface="Helvetica" pitchFamily="2" charset="0"/>
              </a:rPr>
            </a:br>
            <a:br>
              <a:rPr lang="en-GB" sz="1800" b="0" i="0" dirty="0">
                <a:effectLst/>
                <a:latin typeface="Helvetica" pitchFamily="2" charset="0"/>
              </a:rPr>
            </a:br>
            <a:br>
              <a:rPr lang="en-GB" sz="1800" b="0" i="0" dirty="0">
                <a:effectLst/>
                <a:latin typeface="Helvetica" pitchFamily="2" charset="0"/>
              </a:rPr>
            </a:br>
            <a:endParaRPr lang="en-GB" sz="1800" dirty="0">
              <a:effectLst/>
              <a:latin typeface="Helvetica" pitchFamily="2" charset="0"/>
            </a:endParaRPr>
          </a:p>
        </p:txBody>
      </p:sp>
      <p:pic>
        <p:nvPicPr>
          <p:cNvPr id="4" name="Picture 3">
            <a:extLst>
              <a:ext uri="{FF2B5EF4-FFF2-40B4-BE49-F238E27FC236}">
                <a16:creationId xmlns:a16="http://schemas.microsoft.com/office/drawing/2014/main" id="{0306B229-5D5F-D8BE-1AB5-7A9117869CF4}"/>
              </a:ext>
            </a:extLst>
          </p:cNvPr>
          <p:cNvPicPr>
            <a:picLocks noChangeAspect="1"/>
          </p:cNvPicPr>
          <p:nvPr/>
        </p:nvPicPr>
        <p:blipFill>
          <a:blip r:embed="rId2"/>
          <a:stretch>
            <a:fillRect/>
          </a:stretch>
        </p:blipFill>
        <p:spPr>
          <a:xfrm>
            <a:off x="7311080" y="-2"/>
            <a:ext cx="4880919" cy="6858001"/>
          </a:xfrm>
          <a:prstGeom prst="rect">
            <a:avLst/>
          </a:prstGeom>
        </p:spPr>
      </p:pic>
    </p:spTree>
    <p:extLst>
      <p:ext uri="{BB962C8B-B14F-4D97-AF65-F5344CB8AC3E}">
        <p14:creationId xmlns:p14="http://schemas.microsoft.com/office/powerpoint/2010/main" val="1869657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E63285-699E-F2EC-8B5C-AD6B1AC88C0F}"/>
              </a:ext>
            </a:extLst>
          </p:cNvPr>
          <p:cNvSpPr>
            <a:spLocks noGrp="1"/>
          </p:cNvSpPr>
          <p:nvPr>
            <p:ph idx="1"/>
          </p:nvPr>
        </p:nvSpPr>
        <p:spPr>
          <a:xfrm>
            <a:off x="0" y="1253331"/>
            <a:ext cx="6829853" cy="4351338"/>
          </a:xfrm>
        </p:spPr>
        <p:txBody>
          <a:bodyPr/>
          <a:lstStyle/>
          <a:p>
            <a:r>
              <a:rPr lang="en-GB" sz="1800" b="0" i="0" dirty="0">
                <a:effectLst/>
                <a:latin typeface="Helvetica" pitchFamily="2" charset="0"/>
              </a:rPr>
              <a:t> SLIDE 5: Conclusion</a:t>
            </a:r>
            <a:endParaRPr lang="en-GB" sz="1800" dirty="0">
              <a:effectLst/>
              <a:latin typeface="Helvetica" pitchFamily="2" charset="0"/>
            </a:endParaRPr>
          </a:p>
          <a:p>
            <a:r>
              <a:rPr lang="en-GB" sz="1800" b="0" i="0" dirty="0">
                <a:effectLst/>
                <a:latin typeface="Helvetica" pitchFamily="2" charset="0"/>
              </a:rPr>
              <a:t>Text on slide:</a:t>
            </a:r>
            <a:endParaRPr lang="en-GB" sz="1800" dirty="0">
              <a:effectLst/>
              <a:latin typeface="Helvetica" pitchFamily="2" charset="0"/>
            </a:endParaRPr>
          </a:p>
          <a:p>
            <a:pPr lvl="0"/>
            <a:r>
              <a:rPr lang="en-GB" sz="1800" b="0" i="0" dirty="0">
                <a:effectLst/>
                <a:latin typeface="Helvetica" pitchFamily="2" charset="0"/>
              </a:rPr>
              <a:t>﻿﻿Good communication = better efficiency, fewer mistakes, stronger teams</a:t>
            </a:r>
            <a:endParaRPr lang="en-GB" sz="1800" dirty="0">
              <a:effectLst/>
              <a:latin typeface="Helvetica" pitchFamily="2" charset="0"/>
            </a:endParaRPr>
          </a:p>
          <a:p>
            <a:pPr lvl="0"/>
            <a:r>
              <a:rPr lang="en-GB" sz="1800" b="0" i="0" dirty="0">
                <a:effectLst/>
                <a:latin typeface="Helvetica" pitchFamily="2" charset="0"/>
              </a:rPr>
              <a:t>﻿﻿Small changes bring clear improvements</a:t>
            </a:r>
            <a:endParaRPr lang="en-GB" sz="1800" dirty="0">
              <a:effectLst/>
              <a:latin typeface="Helvetica" pitchFamily="2" charset="0"/>
            </a:endParaRPr>
          </a:p>
          <a:p>
            <a:pPr lvl="0"/>
            <a:r>
              <a:rPr lang="en-GB" sz="1800" b="0" i="0" dirty="0">
                <a:effectLst/>
                <a:latin typeface="Helvetica" pitchFamily="2" charset="0"/>
              </a:rPr>
              <a:t>﻿﻿Questions welcome</a:t>
            </a:r>
          </a:p>
          <a:p>
            <a:pPr lvl="0"/>
            <a:endParaRPr lang="en-GB" sz="1800" dirty="0">
              <a:latin typeface="Helvetica" pitchFamily="2" charset="0"/>
            </a:endParaRPr>
          </a:p>
          <a:p>
            <a:r>
              <a:rPr lang="en-GB" sz="1800" b="0" i="0" dirty="0">
                <a:effectLst/>
                <a:latin typeface="Helvetica" pitchFamily="2" charset="0"/>
              </a:rPr>
              <a:t>"To sum up: good communication is key to running a successful business.</a:t>
            </a:r>
            <a:endParaRPr lang="en-GB" sz="1800" dirty="0">
              <a:effectLst/>
              <a:latin typeface="Helvetica" pitchFamily="2" charset="0"/>
            </a:endParaRPr>
          </a:p>
          <a:p>
            <a:r>
              <a:rPr lang="en-GB" sz="1800" b="0" i="0" dirty="0">
                <a:effectLst/>
                <a:latin typeface="Helvetica" pitchFamily="2" charset="0"/>
              </a:rPr>
              <a:t>Even small changes can reduce errors and improve teamwork. Thank you for listening — I'm happy to answer any questions."</a:t>
            </a:r>
            <a:endParaRPr lang="en-GB" sz="1800" dirty="0">
              <a:effectLst/>
              <a:latin typeface="Helvetica" pitchFamily="2" charset="0"/>
            </a:endParaRPr>
          </a:p>
          <a:p>
            <a:r>
              <a:rPr lang="en-GB" sz="1800" b="0" i="0" dirty="0">
                <a:effectLst/>
                <a:latin typeface="Helvetica" pitchFamily="2" charset="0"/>
              </a:rPr>
              <a:t> </a:t>
            </a:r>
            <a:endParaRPr lang="en-GB" sz="1800" dirty="0">
              <a:effectLst/>
              <a:latin typeface="Helvetica" pitchFamily="2" charset="0"/>
            </a:endParaRPr>
          </a:p>
          <a:p>
            <a:pPr lvl="0"/>
            <a:endParaRPr lang="en-GB" sz="1800" dirty="0">
              <a:effectLst/>
              <a:latin typeface="Helvetica" pitchFamily="2" charset="0"/>
            </a:endParaRPr>
          </a:p>
        </p:txBody>
      </p:sp>
      <p:pic>
        <p:nvPicPr>
          <p:cNvPr id="6" name="Picture 5">
            <a:extLst>
              <a:ext uri="{FF2B5EF4-FFF2-40B4-BE49-F238E27FC236}">
                <a16:creationId xmlns:a16="http://schemas.microsoft.com/office/drawing/2014/main" id="{14329230-F60D-786E-8F21-C2BBA4417FD2}"/>
              </a:ext>
            </a:extLst>
          </p:cNvPr>
          <p:cNvPicPr>
            <a:picLocks noChangeAspect="1"/>
          </p:cNvPicPr>
          <p:nvPr/>
        </p:nvPicPr>
        <p:blipFill>
          <a:blip r:embed="rId2"/>
          <a:stretch>
            <a:fillRect/>
          </a:stretch>
        </p:blipFill>
        <p:spPr>
          <a:xfrm>
            <a:off x="6829853" y="0"/>
            <a:ext cx="5362147" cy="6857999"/>
          </a:xfrm>
          <a:prstGeom prst="rect">
            <a:avLst/>
          </a:prstGeom>
        </p:spPr>
      </p:pic>
    </p:spTree>
    <p:extLst>
      <p:ext uri="{BB962C8B-B14F-4D97-AF65-F5344CB8AC3E}">
        <p14:creationId xmlns:p14="http://schemas.microsoft.com/office/powerpoint/2010/main" val="345417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E116A3-DF2E-2FA3-B32C-29B47454DF61}"/>
              </a:ext>
            </a:extLst>
          </p:cNvPr>
          <p:cNvSpPr>
            <a:spLocks noGrp="1"/>
          </p:cNvSpPr>
          <p:nvPr>
            <p:ph idx="1"/>
          </p:nvPr>
        </p:nvSpPr>
        <p:spPr>
          <a:xfrm>
            <a:off x="289011" y="1253331"/>
            <a:ext cx="6575854" cy="4351338"/>
          </a:xfrm>
        </p:spPr>
        <p:txBody>
          <a:bodyPr>
            <a:normAutofit fontScale="85000" lnSpcReduction="20000"/>
          </a:bodyPr>
          <a:lstStyle/>
          <a:p>
            <a:r>
              <a:rPr lang="en-GB" sz="1800" b="0" i="0" dirty="0">
                <a:effectLst/>
                <a:latin typeface="Helvetica" pitchFamily="2" charset="0"/>
              </a:rPr>
              <a:t>Slide: Communication Barriers</a:t>
            </a:r>
            <a:endParaRPr lang="en-GB" sz="1800" dirty="0">
              <a:effectLst/>
              <a:latin typeface="Helvetica" pitchFamily="2" charset="0"/>
            </a:endParaRPr>
          </a:p>
          <a:p>
            <a:r>
              <a:rPr lang="en-GB" sz="1800" b="0" i="0" dirty="0">
                <a:effectLst/>
                <a:latin typeface="Helvetica" pitchFamily="2" charset="0"/>
              </a:rPr>
              <a:t>Text for slide:</a:t>
            </a:r>
            <a:endParaRPr lang="en-GB" sz="1800" dirty="0">
              <a:effectLst/>
              <a:latin typeface="Helvetica" pitchFamily="2" charset="0"/>
            </a:endParaRPr>
          </a:p>
          <a:p>
            <a:pPr lvl="0"/>
            <a:r>
              <a:rPr lang="en-GB" sz="1800" b="0" i="0" dirty="0">
                <a:effectLst/>
                <a:latin typeface="Helvetica" pitchFamily="2" charset="0"/>
              </a:rPr>
              <a:t>﻿﻿Language &amp; Semantic Barriers:</a:t>
            </a:r>
            <a:br>
              <a:rPr lang="en-GB" sz="1800" b="0" i="0" dirty="0">
                <a:effectLst/>
                <a:latin typeface="Helvetica" pitchFamily="2" charset="0"/>
              </a:rPr>
            </a:br>
            <a:r>
              <a:rPr lang="en-GB" sz="1800" b="0" i="0" dirty="0">
                <a:effectLst/>
                <a:latin typeface="Helvetica" pitchFamily="2" charset="0"/>
              </a:rPr>
              <a:t>Unclear jargon, vague instructions, or mixed terminology → e.g. staff misunderstanding safety procedures</a:t>
            </a:r>
            <a:endParaRPr lang="en-GB" sz="1800" dirty="0">
              <a:effectLst/>
              <a:latin typeface="Helvetica" pitchFamily="2" charset="0"/>
            </a:endParaRPr>
          </a:p>
          <a:p>
            <a:pPr lvl="0"/>
            <a:r>
              <a:rPr lang="en-GB" sz="1800" b="0" i="0" dirty="0">
                <a:effectLst/>
                <a:latin typeface="Helvetica" pitchFamily="2" charset="0"/>
              </a:rPr>
              <a:t>﻿﻿Physical/Channel Barriers:</a:t>
            </a:r>
            <a:br>
              <a:rPr lang="en-GB" sz="1800" b="0" i="0" dirty="0">
                <a:effectLst/>
                <a:latin typeface="Helvetica" pitchFamily="2" charset="0"/>
              </a:rPr>
            </a:br>
            <a:r>
              <a:rPr lang="en-GB" sz="1800" b="0" i="0" dirty="0">
                <a:effectLst/>
                <a:latin typeface="Helvetica" pitchFamily="2" charset="0"/>
              </a:rPr>
              <a:t>Outdated tools, no shared platform, or slow updates → e.g. critical food safety notices delayed</a:t>
            </a:r>
            <a:endParaRPr lang="en-GB" sz="1800" dirty="0">
              <a:effectLst/>
              <a:latin typeface="Helvetica" pitchFamily="2" charset="0"/>
            </a:endParaRPr>
          </a:p>
          <a:p>
            <a:pPr lvl="0"/>
            <a:r>
              <a:rPr lang="en-GB" sz="1800" b="0" i="0" dirty="0">
                <a:effectLst/>
                <a:latin typeface="Helvetica" pitchFamily="2" charset="0"/>
              </a:rPr>
              <a:t>﻿﻿Organisational Barriers: Long reporting chains, lack of feedback flow → e.g. frontline issues not reaching management</a:t>
            </a:r>
            <a:endParaRPr lang="en-GB" sz="1800" dirty="0">
              <a:effectLst/>
              <a:latin typeface="Helvetica" pitchFamily="2" charset="0"/>
            </a:endParaRPr>
          </a:p>
          <a:p>
            <a:pPr lvl="0"/>
            <a:r>
              <a:rPr lang="en-GB" sz="1800" b="0" i="0" dirty="0">
                <a:effectLst/>
                <a:latin typeface="Helvetica" pitchFamily="2" charset="0"/>
              </a:rPr>
              <a:t>﻿﻿Psychological Barriers: Distraction, stress, or fear of speaking up → e.g. workers not reporting small hazards early</a:t>
            </a:r>
          </a:p>
          <a:p>
            <a:pPr lvl="0"/>
            <a:endParaRPr lang="en-GB" sz="1800" dirty="0">
              <a:effectLst/>
              <a:latin typeface="Helvetica" pitchFamily="2" charset="0"/>
            </a:endParaRPr>
          </a:p>
          <a:p>
            <a:r>
              <a:rPr lang="en-GB" sz="1800" b="0" i="0" dirty="0">
                <a:effectLst/>
                <a:latin typeface="Helvetica" pitchFamily="2" charset="0"/>
              </a:rPr>
              <a:t>Script:</a:t>
            </a:r>
            <a:endParaRPr lang="en-GB" sz="1800" dirty="0">
              <a:effectLst/>
              <a:latin typeface="Helvetica" pitchFamily="2" charset="0"/>
            </a:endParaRPr>
          </a:p>
          <a:p>
            <a:r>
              <a:rPr lang="en-GB" sz="1800" b="0" i="0" dirty="0">
                <a:effectLst/>
                <a:latin typeface="Helvetica" pitchFamily="2" charset="0"/>
              </a:rPr>
              <a:t>"First, let's look at communication barriers in this case. We have unclear language, inconsistent tools, slow information flow through the hierarchy, and hesitation to raise concerns. For example, vague safety instructions led to confusion, while delayed updates created risks to food safety and daily operations."</a:t>
            </a:r>
            <a:endParaRPr lang="en-GB" sz="1800" dirty="0">
              <a:effectLst/>
              <a:latin typeface="Helvetica" pitchFamily="2" charset="0"/>
            </a:endParaRPr>
          </a:p>
          <a:p>
            <a:pPr lvl="0"/>
            <a:endParaRPr lang="en-GB" sz="1800" dirty="0">
              <a:effectLst/>
              <a:latin typeface="Helvetica" pitchFamily="2" charset="0"/>
            </a:endParaRPr>
          </a:p>
        </p:txBody>
      </p:sp>
      <p:pic>
        <p:nvPicPr>
          <p:cNvPr id="6" name="Picture 5">
            <a:extLst>
              <a:ext uri="{FF2B5EF4-FFF2-40B4-BE49-F238E27FC236}">
                <a16:creationId xmlns:a16="http://schemas.microsoft.com/office/drawing/2014/main" id="{5CB22F17-7BC5-1DF4-E73D-E52BEE67A963}"/>
              </a:ext>
            </a:extLst>
          </p:cNvPr>
          <p:cNvPicPr>
            <a:picLocks noChangeAspect="1"/>
          </p:cNvPicPr>
          <p:nvPr/>
        </p:nvPicPr>
        <p:blipFill>
          <a:blip r:embed="rId2"/>
          <a:stretch>
            <a:fillRect/>
          </a:stretch>
        </p:blipFill>
        <p:spPr>
          <a:xfrm>
            <a:off x="7118178" y="51980"/>
            <a:ext cx="5073822" cy="6806020"/>
          </a:xfrm>
          <a:prstGeom prst="rect">
            <a:avLst/>
          </a:prstGeom>
        </p:spPr>
      </p:pic>
    </p:spTree>
    <p:extLst>
      <p:ext uri="{BB962C8B-B14F-4D97-AF65-F5344CB8AC3E}">
        <p14:creationId xmlns:p14="http://schemas.microsoft.com/office/powerpoint/2010/main" val="6799793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0D7534-0DD2-4F5E-D00A-3BDDFFCC2014}"/>
              </a:ext>
            </a:extLst>
          </p:cNvPr>
          <p:cNvSpPr>
            <a:spLocks noGrp="1"/>
          </p:cNvSpPr>
          <p:nvPr>
            <p:ph idx="1"/>
          </p:nvPr>
        </p:nvSpPr>
        <p:spPr>
          <a:xfrm>
            <a:off x="0" y="898868"/>
            <a:ext cx="6010876" cy="5245185"/>
          </a:xfrm>
        </p:spPr>
        <p:txBody>
          <a:bodyPr>
            <a:normAutofit fontScale="85000" lnSpcReduction="20000"/>
          </a:bodyPr>
          <a:lstStyle/>
          <a:p>
            <a:r>
              <a:rPr lang="en-GB" sz="1800" b="0" i="0" dirty="0">
                <a:effectLst/>
                <a:latin typeface="Helvetica" pitchFamily="2" charset="0"/>
              </a:rPr>
              <a:t>• Slide: Theoretical Framework</a:t>
            </a:r>
            <a:endParaRPr lang="en-GB" sz="1800" dirty="0">
              <a:effectLst/>
              <a:latin typeface="Helvetica" pitchFamily="2" charset="0"/>
            </a:endParaRPr>
          </a:p>
          <a:p>
            <a:r>
              <a:rPr lang="en-GB" sz="1800" b="0" i="0" dirty="0">
                <a:effectLst/>
                <a:latin typeface="Helvetica" pitchFamily="2" charset="0"/>
              </a:rPr>
              <a:t>Text for slide:</a:t>
            </a:r>
            <a:endParaRPr lang="en-GB" sz="1800" dirty="0">
              <a:effectLst/>
              <a:latin typeface="Helvetica" pitchFamily="2" charset="0"/>
            </a:endParaRPr>
          </a:p>
          <a:p>
            <a:r>
              <a:rPr lang="en-GB" sz="1800" b="0" i="0" dirty="0">
                <a:effectLst/>
                <a:latin typeface="Helvetica" pitchFamily="2" charset="0"/>
              </a:rPr>
              <a:t>• Shannon &amp; Weaver Model: Sender →</a:t>
            </a:r>
            <a:endParaRPr lang="en-GB" sz="1800" dirty="0">
              <a:effectLst/>
              <a:latin typeface="Helvetica" pitchFamily="2" charset="0"/>
            </a:endParaRPr>
          </a:p>
          <a:p>
            <a:r>
              <a:rPr lang="en-GB" sz="1800" b="0" i="0" dirty="0">
                <a:effectLst/>
                <a:latin typeface="Helvetica" pitchFamily="2" charset="0"/>
              </a:rPr>
              <a:t>Encoding → Channel → Decoding →</a:t>
            </a:r>
            <a:endParaRPr lang="en-GB" sz="1800" dirty="0">
              <a:effectLst/>
              <a:latin typeface="Helvetica" pitchFamily="2" charset="0"/>
            </a:endParaRPr>
          </a:p>
          <a:p>
            <a:r>
              <a:rPr lang="en-GB" sz="1800" b="0" i="0" dirty="0">
                <a:effectLst/>
                <a:latin typeface="Helvetica" pitchFamily="2" charset="0"/>
              </a:rPr>
              <a:t>Receiver → Feedback; highlights noise/distortion as the main barrier</a:t>
            </a:r>
            <a:endParaRPr lang="en-GB" sz="1800" dirty="0">
              <a:effectLst/>
              <a:latin typeface="Helvetica" pitchFamily="2" charset="0"/>
            </a:endParaRPr>
          </a:p>
          <a:p>
            <a:pPr lvl="0"/>
            <a:r>
              <a:rPr lang="en-GB" sz="1800" b="0" i="0" dirty="0">
                <a:effectLst/>
                <a:latin typeface="Helvetica" pitchFamily="2" charset="0"/>
              </a:rPr>
              <a:t>﻿﻿</a:t>
            </a:r>
            <a:r>
              <a:rPr lang="en-GB" sz="1800" b="0" i="0" dirty="0" err="1">
                <a:effectLst/>
                <a:latin typeface="Helvetica" pitchFamily="2" charset="0"/>
              </a:rPr>
              <a:t>Schramm</a:t>
            </a:r>
            <a:r>
              <a:rPr lang="en-GB" sz="1800" b="0" i="0" dirty="0">
                <a:effectLst/>
                <a:latin typeface="Helvetica" pitchFamily="2" charset="0"/>
              </a:rPr>
              <a:t> Model: Emphasises shared understanding, context, and feedback loop</a:t>
            </a:r>
            <a:endParaRPr lang="en-GB" sz="1800" dirty="0">
              <a:effectLst/>
              <a:latin typeface="Helvetica" pitchFamily="2" charset="0"/>
            </a:endParaRPr>
          </a:p>
          <a:p>
            <a:pPr lvl="0"/>
            <a:r>
              <a:rPr lang="en-GB" sz="1800" b="0" i="0" dirty="0">
                <a:effectLst/>
                <a:latin typeface="Helvetica" pitchFamily="2" charset="0"/>
              </a:rPr>
              <a:t>﻿﻿How it helps: These models show where breakdowns happen - we can fix encoding, choose better channels, reduce noise, and build feedback loops to remove barriers</a:t>
            </a:r>
          </a:p>
          <a:p>
            <a:pPr lvl="0"/>
            <a:endParaRPr lang="en-GB" sz="1800" dirty="0">
              <a:latin typeface="Helvetica" pitchFamily="2" charset="0"/>
            </a:endParaRPr>
          </a:p>
          <a:p>
            <a:r>
              <a:rPr lang="en-GB" sz="1800" b="0" i="0" dirty="0">
                <a:effectLst/>
                <a:latin typeface="Helvetica" pitchFamily="2" charset="0"/>
              </a:rPr>
              <a:t>Script:</a:t>
            </a:r>
            <a:endParaRPr lang="en-GB" sz="1800" dirty="0">
              <a:effectLst/>
              <a:latin typeface="Helvetica" pitchFamily="2" charset="0"/>
            </a:endParaRPr>
          </a:p>
          <a:p>
            <a:r>
              <a:rPr lang="en-GB" sz="1800" b="0" i="0" dirty="0">
                <a:effectLst/>
                <a:latin typeface="Helvetica" pitchFamily="2" charset="0"/>
              </a:rPr>
              <a:t>"We use two key models here.</a:t>
            </a:r>
            <a:endParaRPr lang="en-GB" sz="1800" dirty="0">
              <a:effectLst/>
              <a:latin typeface="Helvetica" pitchFamily="2" charset="0"/>
            </a:endParaRPr>
          </a:p>
          <a:p>
            <a:r>
              <a:rPr lang="en-GB" sz="1800" b="0" i="0" dirty="0">
                <a:effectLst/>
                <a:latin typeface="Helvetica" pitchFamily="2" charset="0"/>
              </a:rPr>
              <a:t>Shannon &amp; Weaver explains how</a:t>
            </a:r>
            <a:endParaRPr lang="en-GB" sz="1800" dirty="0">
              <a:effectLst/>
              <a:latin typeface="Helvetica" pitchFamily="2" charset="0"/>
            </a:endParaRPr>
          </a:p>
          <a:p>
            <a:r>
              <a:rPr lang="en-GB" sz="1800" b="0" i="0" dirty="0">
                <a:effectLst/>
                <a:latin typeface="Helvetica" pitchFamily="2" charset="0"/>
              </a:rPr>
              <a:t>'noise' - like unclear messages or bad tools — blocks communication.</a:t>
            </a:r>
            <a:endParaRPr lang="en-GB" sz="1800" dirty="0">
              <a:effectLst/>
              <a:latin typeface="Helvetica" pitchFamily="2" charset="0"/>
            </a:endParaRPr>
          </a:p>
          <a:p>
            <a:r>
              <a:rPr lang="en-GB" sz="1800" b="0" i="0" dirty="0" err="1">
                <a:effectLst/>
                <a:latin typeface="Helvetica" pitchFamily="2" charset="0"/>
              </a:rPr>
              <a:t>Schramm</a:t>
            </a:r>
            <a:r>
              <a:rPr lang="en-GB" sz="1800" b="0" i="0" dirty="0">
                <a:effectLst/>
                <a:latin typeface="Helvetica" pitchFamily="2" charset="0"/>
              </a:rPr>
              <a:t> adds that success depends on shared context and feedback.</a:t>
            </a:r>
            <a:endParaRPr lang="en-GB" sz="1800" dirty="0">
              <a:effectLst/>
              <a:latin typeface="Helvetica" pitchFamily="2" charset="0"/>
            </a:endParaRPr>
          </a:p>
          <a:p>
            <a:r>
              <a:rPr lang="en-GB" sz="1800" b="0" i="0" dirty="0">
                <a:effectLst/>
                <a:latin typeface="Helvetica" pitchFamily="2" charset="0"/>
              </a:rPr>
              <a:t>Together they show us exactly where to fix gaps to avoid misunderstandings."</a:t>
            </a:r>
            <a:endParaRPr lang="en-GB" sz="1800" dirty="0">
              <a:effectLst/>
              <a:latin typeface="Helvetica" pitchFamily="2" charset="0"/>
            </a:endParaRPr>
          </a:p>
          <a:p>
            <a:pPr lvl="0"/>
            <a:endParaRPr lang="en-GB" sz="1800" dirty="0">
              <a:effectLst/>
              <a:latin typeface="Helvetica" pitchFamily="2" charset="0"/>
            </a:endParaRPr>
          </a:p>
        </p:txBody>
      </p:sp>
      <p:pic>
        <p:nvPicPr>
          <p:cNvPr id="6" name="Picture 5">
            <a:extLst>
              <a:ext uri="{FF2B5EF4-FFF2-40B4-BE49-F238E27FC236}">
                <a16:creationId xmlns:a16="http://schemas.microsoft.com/office/drawing/2014/main" id="{45EE6AC9-5BAA-7E50-CADF-C7D9B4BB6196}"/>
              </a:ext>
            </a:extLst>
          </p:cNvPr>
          <p:cNvPicPr>
            <a:picLocks noChangeAspect="1"/>
          </p:cNvPicPr>
          <p:nvPr/>
        </p:nvPicPr>
        <p:blipFill>
          <a:blip r:embed="rId2"/>
          <a:stretch>
            <a:fillRect/>
          </a:stretch>
        </p:blipFill>
        <p:spPr>
          <a:xfrm>
            <a:off x="6181126" y="1"/>
            <a:ext cx="6282722" cy="6858000"/>
          </a:xfrm>
          <a:prstGeom prst="rect">
            <a:avLst/>
          </a:prstGeom>
        </p:spPr>
      </p:pic>
    </p:spTree>
    <p:extLst>
      <p:ext uri="{BB962C8B-B14F-4D97-AF65-F5344CB8AC3E}">
        <p14:creationId xmlns:p14="http://schemas.microsoft.com/office/powerpoint/2010/main" val="4143238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A02EAAC-5DCE-9692-1E16-99BA491AD2B8}"/>
              </a:ext>
            </a:extLst>
          </p:cNvPr>
          <p:cNvSpPr>
            <a:spLocks noGrp="1"/>
          </p:cNvSpPr>
          <p:nvPr>
            <p:ph idx="1"/>
          </p:nvPr>
        </p:nvSpPr>
        <p:spPr>
          <a:xfrm>
            <a:off x="0" y="651947"/>
            <a:ext cx="6507205" cy="5554105"/>
          </a:xfrm>
        </p:spPr>
        <p:txBody>
          <a:bodyPr>
            <a:normAutofit lnSpcReduction="10000"/>
          </a:bodyPr>
          <a:lstStyle/>
          <a:p>
            <a:r>
              <a:rPr lang="en-GB" sz="1800" b="0" i="0" dirty="0">
                <a:effectLst/>
                <a:latin typeface="Helvetica" pitchFamily="2" charset="0"/>
              </a:rPr>
              <a:t>Slide: Strategies to Overcome</a:t>
            </a:r>
            <a:endParaRPr lang="en-GB" sz="1800" dirty="0">
              <a:effectLst/>
              <a:latin typeface="Helvetica" pitchFamily="2" charset="0"/>
            </a:endParaRPr>
          </a:p>
          <a:p>
            <a:r>
              <a:rPr lang="en-GB" sz="1800" b="0" i="0" dirty="0">
                <a:effectLst/>
                <a:latin typeface="Helvetica" pitchFamily="2" charset="0"/>
              </a:rPr>
              <a:t>Barriers</a:t>
            </a:r>
            <a:endParaRPr lang="en-GB" sz="1800" dirty="0">
              <a:effectLst/>
              <a:latin typeface="Helvetica" pitchFamily="2" charset="0"/>
            </a:endParaRPr>
          </a:p>
          <a:p>
            <a:r>
              <a:rPr lang="en-GB" sz="1800" b="0" i="0" dirty="0">
                <a:effectLst/>
                <a:latin typeface="Helvetica" pitchFamily="2" charset="0"/>
              </a:rPr>
              <a:t>Text for slide:</a:t>
            </a:r>
            <a:endParaRPr lang="en-GB" sz="1800" dirty="0">
              <a:effectLst/>
              <a:latin typeface="Helvetica" pitchFamily="2" charset="0"/>
            </a:endParaRPr>
          </a:p>
          <a:p>
            <a:pPr lvl="0"/>
            <a:r>
              <a:rPr lang="en-GB" sz="1800" b="0" i="0" dirty="0">
                <a:effectLst/>
                <a:latin typeface="Helvetica" pitchFamily="2" charset="0"/>
              </a:rPr>
              <a:t>﻿﻿Standardise communication: Use simple, clear language + agreed channels (e.g. digital logs + daily briefings)</a:t>
            </a:r>
            <a:endParaRPr lang="en-GB" sz="1800" dirty="0">
              <a:effectLst/>
              <a:latin typeface="Helvetica" pitchFamily="2" charset="0"/>
            </a:endParaRPr>
          </a:p>
          <a:p>
            <a:pPr lvl="0"/>
            <a:r>
              <a:rPr lang="en-GB" sz="1800" b="0" i="0" dirty="0">
                <a:effectLst/>
                <a:latin typeface="Helvetica" pitchFamily="2" charset="0"/>
              </a:rPr>
              <a:t>﻿﻿Create feedback loops: Encourage staff to report issues, with quick response times</a:t>
            </a:r>
            <a:endParaRPr lang="en-GB" sz="1800" dirty="0">
              <a:effectLst/>
              <a:latin typeface="Helvetica" pitchFamily="2" charset="0"/>
            </a:endParaRPr>
          </a:p>
          <a:p>
            <a:pPr lvl="0"/>
            <a:r>
              <a:rPr lang="en-GB" sz="1800" b="0" i="0" dirty="0">
                <a:effectLst/>
                <a:latin typeface="Helvetica" pitchFamily="2" charset="0"/>
              </a:rPr>
              <a:t>﻿﻿Simplify reporting lines: Shorten the chain so safety concerns reach managers faster</a:t>
            </a:r>
            <a:endParaRPr lang="en-GB" sz="1800" dirty="0">
              <a:effectLst/>
              <a:latin typeface="Helvetica" pitchFamily="2" charset="0"/>
            </a:endParaRPr>
          </a:p>
          <a:p>
            <a:pPr lvl="0"/>
            <a:r>
              <a:rPr lang="en-GB" sz="1800" b="0" i="0" dirty="0">
                <a:effectLst/>
                <a:latin typeface="Helvetica" pitchFamily="2" charset="0"/>
              </a:rPr>
              <a:t>﻿﻿Train teams: Regular refreshers on procedures and clear communication</a:t>
            </a:r>
          </a:p>
          <a:p>
            <a:pPr lvl="0"/>
            <a:endParaRPr lang="en-GB" sz="1800" dirty="0">
              <a:latin typeface="Helvetica" pitchFamily="2" charset="0"/>
            </a:endParaRPr>
          </a:p>
          <a:p>
            <a:r>
              <a:rPr lang="en-GB" sz="1800" b="0" i="0" dirty="0">
                <a:effectLst/>
                <a:latin typeface="Helvetica" pitchFamily="2" charset="0"/>
              </a:rPr>
              <a:t>Impact on the case:</a:t>
            </a:r>
            <a:endParaRPr lang="en-GB" sz="1800" dirty="0">
              <a:effectLst/>
              <a:latin typeface="Helvetica" pitchFamily="2" charset="0"/>
            </a:endParaRPr>
          </a:p>
          <a:p>
            <a:r>
              <a:rPr lang="en-GB" sz="1800" b="0" i="0" dirty="0">
                <a:effectLst/>
                <a:latin typeface="Helvetica" pitchFamily="2" charset="0"/>
              </a:rPr>
              <a:t>Reduces mistakes &amp; misinterpretation → higher food safety</a:t>
            </a:r>
            <a:endParaRPr lang="en-GB" sz="1800" dirty="0">
              <a:effectLst/>
              <a:latin typeface="Helvetica" pitchFamily="2" charset="0"/>
            </a:endParaRPr>
          </a:p>
          <a:p>
            <a:r>
              <a:rPr lang="en-GB" sz="1800" b="0" i="0" dirty="0">
                <a:effectLst/>
                <a:latin typeface="Helvetica" pitchFamily="2" charset="0"/>
              </a:rPr>
              <a:t> Faster response to issues → fewer operational delays</a:t>
            </a:r>
            <a:endParaRPr lang="en-GB" sz="1800" dirty="0">
              <a:effectLst/>
              <a:latin typeface="Helvetica" pitchFamily="2" charset="0"/>
            </a:endParaRPr>
          </a:p>
          <a:p>
            <a:r>
              <a:rPr lang="en-GB" sz="1800" b="0" i="0" dirty="0">
                <a:effectLst/>
                <a:latin typeface="Helvetica" pitchFamily="2" charset="0"/>
              </a:rPr>
              <a:t>Better transparency → stronger team compliance &amp; accountability</a:t>
            </a:r>
            <a:endParaRPr lang="en-GB" sz="1800" dirty="0">
              <a:effectLst/>
              <a:latin typeface="Helvetica" pitchFamily="2" charset="0"/>
            </a:endParaRPr>
          </a:p>
          <a:p>
            <a:pPr lvl="0"/>
            <a:endParaRPr lang="en-GB" sz="1800" dirty="0">
              <a:effectLst/>
              <a:latin typeface="Helvetica" pitchFamily="2" charset="0"/>
            </a:endParaRPr>
          </a:p>
        </p:txBody>
      </p:sp>
      <p:pic>
        <p:nvPicPr>
          <p:cNvPr id="6" name="Picture 5">
            <a:extLst>
              <a:ext uri="{FF2B5EF4-FFF2-40B4-BE49-F238E27FC236}">
                <a16:creationId xmlns:a16="http://schemas.microsoft.com/office/drawing/2014/main" id="{77D45D8F-D423-5CD5-2210-403EE7032FB4}"/>
              </a:ext>
            </a:extLst>
          </p:cNvPr>
          <p:cNvPicPr>
            <a:picLocks noChangeAspect="1"/>
          </p:cNvPicPr>
          <p:nvPr/>
        </p:nvPicPr>
        <p:blipFill>
          <a:blip r:embed="rId2"/>
          <a:stretch>
            <a:fillRect/>
          </a:stretch>
        </p:blipFill>
        <p:spPr>
          <a:xfrm>
            <a:off x="6387070" y="0"/>
            <a:ext cx="5804930" cy="6532025"/>
          </a:xfrm>
          <a:prstGeom prst="rect">
            <a:avLst/>
          </a:prstGeom>
        </p:spPr>
      </p:pic>
    </p:spTree>
    <p:extLst>
      <p:ext uri="{BB962C8B-B14F-4D97-AF65-F5344CB8AC3E}">
        <p14:creationId xmlns:p14="http://schemas.microsoft.com/office/powerpoint/2010/main" val="34036485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6B6BA-6FCC-3DC6-C792-A1F171C0DD8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B9DD4B6-2ADD-C2E3-4E25-EE56733CB397}"/>
              </a:ext>
            </a:extLst>
          </p:cNvPr>
          <p:cNvSpPr>
            <a:spLocks noGrp="1"/>
          </p:cNvSpPr>
          <p:nvPr>
            <p:ph idx="1"/>
          </p:nvPr>
        </p:nvSpPr>
        <p:spPr/>
        <p:txBody>
          <a:bodyPr/>
          <a:lstStyle/>
          <a:p>
            <a:r>
              <a:rPr lang="en-GB" sz="1800" b="0" i="0">
                <a:effectLst/>
                <a:latin typeface="Helvetica" pitchFamily="2" charset="0"/>
              </a:rPr>
              <a:t>Script:</a:t>
            </a:r>
            <a:endParaRPr lang="en-GB" sz="1800">
              <a:effectLst/>
              <a:latin typeface="Helvetica" pitchFamily="2" charset="0"/>
            </a:endParaRPr>
          </a:p>
          <a:p>
            <a:r>
              <a:rPr lang="en-GB" sz="1800" b="0" i="0">
                <a:effectLst/>
                <a:latin typeface="Helvetica" pitchFamily="2" charset="0"/>
              </a:rPr>
              <a:t>"To fix these issues, we can standardise our messages and channels, build regular feedback, simplify reporting, and run training.</a:t>
            </a:r>
            <a:endParaRPr lang="en-GB" sz="1800">
              <a:effectLst/>
              <a:latin typeface="Helvetica" pitchFamily="2" charset="0"/>
            </a:endParaRPr>
          </a:p>
          <a:p>
            <a:r>
              <a:rPr lang="en-GB" sz="1800" b="0" i="0">
                <a:effectLst/>
                <a:latin typeface="Helvetica" pitchFamily="2" charset="0"/>
              </a:rPr>
              <a:t>This directly improves food safety: clear instructions mean correct procedures are followed, while faster reporting stops risks from growing.</a:t>
            </a:r>
            <a:endParaRPr lang="en-GB" sz="1800">
              <a:effectLst/>
              <a:latin typeface="Helvetica" pitchFamily="2" charset="0"/>
            </a:endParaRPr>
          </a:p>
          <a:p>
            <a:r>
              <a:rPr lang="en-GB" sz="1800" b="0" i="0">
                <a:effectLst/>
                <a:latin typeface="Helvetica" pitchFamily="2" charset="0"/>
              </a:rPr>
              <a:t>Overall, operations become smoother, safer and more reliable."</a:t>
            </a:r>
            <a:endParaRPr lang="en-GB" sz="1800">
              <a:effectLst/>
              <a:latin typeface="Helvetica" pitchFamily="2" charset="0"/>
            </a:endParaRPr>
          </a:p>
        </p:txBody>
      </p:sp>
    </p:spTree>
    <p:extLst>
      <p:ext uri="{BB962C8B-B14F-4D97-AF65-F5344CB8AC3E}">
        <p14:creationId xmlns:p14="http://schemas.microsoft.com/office/powerpoint/2010/main" val="3129348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Content / outline  ﻿﻿﻿Introduction to Business Communication ﻿﻿﻿Case Study Overview &amp; Communication Challenges ﻿﻿﻿Analysis, Recommendations &amp; Conclusion</vt:lpstr>
      <vt:lpstr>PowerPoint Presentation</vt:lpstr>
      <vt:lpstr>SLIDE 2: Introduction Text on slide: ﻿﻿Definition: Exchange of information, ideas and feedback inside and outside an organisation ﻿﻿Purpose: Keep operations efficient, build trust, avoid mistakes, reach business goals ﻿﻿Presentation structure</vt:lpstr>
      <vt:lpstr>PowerPoint Presentation</vt:lpstr>
      <vt:lpstr>Q SLIDE 4: Analysis &amp; Recommendations Text on slide: ﻿﻿Root causes: No clear communication rules, wrong tools, lack of feedback culture ﻿﻿Recommendations: Use clear, simple language  Agree on standard communication channels Encourage regular feedback Provide basic training  "These problems happen mostly because there are no clear rules, tools don't fit the work, and feedback is rare. To fix this: use clear language, stick to agreed channels, ask for feedback often, and offer simple training.“    "These problems happen mostly because there are no clear rules, tools don't fit the work, and feedback is rare. To fix this: use clear language, stick to agreed channels, ask for feedback often, and offer simple training."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Content Slide ﻿﻿﻿Introduction to Business Communication ﻿﻿﻿Case Study Overview &amp; Communication Challenges ﻿﻿﻿Analysis, Recommendations &amp; Conclusion</dc:title>
  <dc:creator>Michelle Tampos</dc:creator>
  <cp:lastModifiedBy>Michelle Tampos</cp:lastModifiedBy>
  <cp:revision>7</cp:revision>
  <dcterms:created xsi:type="dcterms:W3CDTF">2026-06-22T23:35:31Z</dcterms:created>
  <dcterms:modified xsi:type="dcterms:W3CDTF">2026-06-25T15:27:04Z</dcterms:modified>
</cp:coreProperties>
</file>