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6D7AF5-8855-4CF0-BB86-21A87525E14F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4451E6-DF69-4A09-86AA-3F143DB604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66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4451E6-DF69-4A09-86AA-3F143DB604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578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C6C94-8DE1-706C-5097-5F4BBAC3E6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821405-6911-92AF-072E-77208CB0D6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984-82C1-FA7C-90B7-FA26EBC1E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92F23-923D-5B55-5E50-59C0CF3F7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F4E11-CDA1-0510-B4D6-F41ADD48AB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71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9DB20-0130-614F-05C9-323892C08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7FCA8-2353-8B4A-8110-CB6F653803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85F2-3F3D-E61C-DC44-72964ED89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3F467-623E-B0DD-1816-91C0ED48E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27EA6-6C09-7B0B-E039-F9A9F051D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279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70A05-68FA-68F1-4466-3F55B3511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CFEAEC-C736-8E6F-FCCC-A19D8DA95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29066-2071-619A-DEDA-C6FE434F9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D4445-2FD0-C26F-E4F2-86C9F3877B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2C972B-B341-AA48-1535-C2E779301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145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30675-8FB9-042D-EB2C-FEF8195E6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33BA8-DDBB-45E5-1F09-A2F3093F72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3CF1D-4D4B-6CB0-4CF3-D10160143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DEAF4-4662-A83E-13D2-90DECF4EB2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CF1B48-BA8E-B09C-C2B9-5483D9C1D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2F935B-3F38-FD75-742C-66FAF867C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450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C006D-78BA-949B-392F-B6DF6A88B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9C901-233B-2CCA-EB1F-7D48D9BF19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F9823-40AA-A699-4595-85590BF88F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449959-1187-AF04-3B5F-C4E8447D4D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C8A8DE-D943-8FD7-5EFE-F4584F7C90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5BE457-5B36-46DA-4CD3-0C7C46997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8BE890-4796-0762-5E10-A57F02121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86810D-5DD0-6EA1-4070-37068AD8C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166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59D2-D0FB-89C3-9498-CE9BF7BEC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E16EAA-4993-DEB6-D248-CCC9BA75C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84B841-E146-A706-EBFB-47805474C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09BB5E-A0CF-917A-ADAC-8F1EDAFCB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540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F26FCE-08A2-C973-A1C1-16D0C6870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E72FD6-8B85-9098-EB46-1369901B0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8FD1AD-1821-8E0D-64BE-84AF29856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84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C0B5C-C4C8-D247-1846-2C1E09914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EAED0-130E-8DBC-26EF-DA83939CAA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FD7D1F-0B2B-2CFA-4BC8-37D977492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30D9A-0AA4-D4FC-DAD4-35320C7EA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D5E9F-5EB5-9685-2778-2C718C23B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145852-B584-E06E-C1C0-AB4748707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81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354E-439B-DA94-4FB4-60E3EEF3F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8C340F-E376-683C-229A-83B81C4A72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50DB4-1550-1C92-499B-24EB9C8B16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F18C7-1B4E-E501-36CB-76E977316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71BEF-EB40-6CE5-B30E-DE8CF4397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9495CF-A56C-A2DF-82CE-CBB29C521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973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EBE02-4204-5F48-0768-F677A56BF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8F7D5B-412F-ADDC-AA5D-F93A248B83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D1EEB-5921-76A1-BF2A-0419D4D3F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D7474-3E28-1B75-4624-958AE4B74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DD53D-DFE6-8B0D-279C-F31BEB919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9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6A8DFC-3743-CF59-F704-2B08EE52D1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F9866-FA23-2689-D378-BA7D3BFCED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07BC4-1A98-7D5F-896D-20B08B596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01128-3AD8-D981-A579-427D4A8C8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16139-E659-E167-1E07-D69C01C5B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63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9948EA-F80F-AD06-C2ED-09E50E23D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5A5E5-4C43-42BB-8176-5DE00E37B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D303C-470E-D778-CE91-EE26836720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808AE0A-F3FB-4175-B3DF-88B3103E1A9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50701D-310E-4BC6-295A-FFE859FD55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8A45D-A598-8A24-7B0E-68B8FA4CE2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5ECF743-A033-4955-8A2A-F01153AB64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94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ybershamans.blogspot.com/2010/07/desteptarea-romaniei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raphis-artwork.blogspot.com/2012/04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lovoapp.com/bs/ro/cluj-napoca/stores/sarmale-delivery-clj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graphis-artwork.blogspot.com/2011/04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yellow and red flag&#10;&#10;AI-generated content may be incorrect.">
            <a:extLst>
              <a:ext uri="{FF2B5EF4-FFF2-40B4-BE49-F238E27FC236}">
                <a16:creationId xmlns:a16="http://schemas.microsoft.com/office/drawing/2014/main" id="{1F18E457-AAA1-5661-E6DD-C5218FA3E8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52" r="1" b="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F97642-7233-9445-90F8-44A980BF0E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64638" y="-263028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dirty="0"/>
              <a:t>Welcome &amp; 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CE1227-6C0B-5D8D-AA47-813D551CDC81}"/>
              </a:ext>
            </a:extLst>
          </p:cNvPr>
          <p:cNvSpPr txBox="1"/>
          <p:nvPr/>
        </p:nvSpPr>
        <p:spPr>
          <a:xfrm>
            <a:off x="7059634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ybershamans.blogspot.com/2010/07/desteptarea-romaniei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259F68DD-67FE-BD57-60FB-941DE7A0069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338526" y="3894942"/>
            <a:ext cx="585042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Name: Silvia Badea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From Romania, living in Wales for 15 years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background: Romanian, Christian Orthodox, traditional family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Why culture matters: Helps hospitality staff understand guest expectations.</a:t>
            </a:r>
          </a:p>
        </p:txBody>
      </p:sp>
    </p:spTree>
    <p:extLst>
      <p:ext uri="{BB962C8B-B14F-4D97-AF65-F5344CB8AC3E}">
        <p14:creationId xmlns:p14="http://schemas.microsoft.com/office/powerpoint/2010/main" val="1061905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D6EEA-6C01-6BFD-6E14-7B099B346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Romanian Traditions &amp; Hospitality</a:t>
            </a:r>
          </a:p>
        </p:txBody>
      </p:sp>
      <p:sp>
        <p:nvSpPr>
          <p:cNvPr id="20" name="Content Placeholder 9">
            <a:extLst>
              <a:ext uri="{FF2B5EF4-FFF2-40B4-BE49-F238E27FC236}">
                <a16:creationId xmlns:a16="http://schemas.microsoft.com/office/drawing/2014/main" id="{4A9C79C6-70FD-D048-DD91-3989FAD72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Easter</a:t>
            </a:r>
            <a:r>
              <a:rPr lang="en-GB" sz="2000" dirty="0"/>
              <a:t>: egg painting, midnight church service, family meal</a:t>
            </a:r>
          </a:p>
          <a:p>
            <a:pPr marL="0" indent="0">
              <a:buNone/>
            </a:pPr>
            <a:r>
              <a:rPr lang="en-GB" sz="2000" b="1" dirty="0"/>
              <a:t>Christmas</a:t>
            </a:r>
            <a:r>
              <a:rPr lang="en-GB" sz="2000" dirty="0"/>
              <a:t>: carols (‘</a:t>
            </a:r>
            <a:r>
              <a:rPr lang="en-GB" sz="2000" dirty="0" err="1"/>
              <a:t>colinde</a:t>
            </a:r>
            <a:r>
              <a:rPr lang="en-GB" sz="2000" dirty="0"/>
              <a:t>’), gift-giving, family gatherings</a:t>
            </a:r>
          </a:p>
          <a:p>
            <a:pPr marL="0" indent="0">
              <a:buNone/>
            </a:pPr>
            <a:r>
              <a:rPr lang="en-GB" sz="2000" b="1" dirty="0"/>
              <a:t>1 December – Romania’s National Day</a:t>
            </a:r>
            <a:br>
              <a:rPr lang="en-GB" sz="2000" dirty="0"/>
            </a:br>
            <a:r>
              <a:rPr lang="en-GB" sz="2000" dirty="0"/>
              <a:t>– Marked with military parades, public celebrations, and community gatherings</a:t>
            </a:r>
            <a:br>
              <a:rPr lang="en-GB" sz="2000" dirty="0"/>
            </a:br>
            <a:r>
              <a:rPr lang="en-GB" sz="2000" dirty="0"/>
              <a:t>– A moment of national unity and pride</a:t>
            </a:r>
            <a:br>
              <a:rPr lang="en-GB" sz="2000" dirty="0"/>
            </a:br>
            <a:r>
              <a:rPr lang="en-GB" sz="2000" dirty="0"/>
              <a:t>– Reflects respect for history, a shared sense of belonging</a:t>
            </a:r>
          </a:p>
          <a:p>
            <a:pPr marL="0" indent="0">
              <a:buNone/>
            </a:pPr>
            <a:r>
              <a:rPr lang="en-GB" sz="2000" i="1" dirty="0"/>
              <a:t>Hospitality values</a:t>
            </a:r>
            <a:r>
              <a:rPr lang="en-GB" sz="2000" dirty="0"/>
              <a:t>: sharing food, generosity, communal gatherings</a:t>
            </a:r>
            <a:endParaRPr lang="en-US" sz="2000" dirty="0"/>
          </a:p>
        </p:txBody>
      </p:sp>
      <p:pic>
        <p:nvPicPr>
          <p:cNvPr id="5" name="Content Placeholder 4" descr="A group of eggs in a basket&#10;&#10;AI-generated content may be incorrect.">
            <a:extLst>
              <a:ext uri="{FF2B5EF4-FFF2-40B4-BE49-F238E27FC236}">
                <a16:creationId xmlns:a16="http://schemas.microsoft.com/office/drawing/2014/main" id="{23397121-66B3-A0DC-A738-47E4846CEC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263" r="20528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464970-084D-58F1-C3A3-E1145E10486A}"/>
              </a:ext>
            </a:extLst>
          </p:cNvPr>
          <p:cNvSpPr txBox="1"/>
          <p:nvPr/>
        </p:nvSpPr>
        <p:spPr>
          <a:xfrm>
            <a:off x="9581991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graphis-artwork.blogspot.com/2012/0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480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1616FE-2DEE-9F8C-EAD2-43AAE806D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How Romanians Communicate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BECDBD9-458C-13C9-35D0-750E19D7A6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080" y="2872899"/>
            <a:ext cx="4243589" cy="332066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Verbal: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polite, formal with elders, friendly with peers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Non-verbal: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eye contact shows respect, gestures minimal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Personal space: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close with family, polite distance with strangers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Hospitality implication: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staff should be polite, use respectful tone, observe personal space</a:t>
            </a:r>
          </a:p>
        </p:txBody>
      </p:sp>
      <p:pic>
        <p:nvPicPr>
          <p:cNvPr id="8" name="Picture 7" descr="Two people hugging&#10;&#10;AI-generated content may be incorrect.">
            <a:extLst>
              <a:ext uri="{FF2B5EF4-FFF2-40B4-BE49-F238E27FC236}">
                <a16:creationId xmlns:a16="http://schemas.microsoft.com/office/drawing/2014/main" id="{17367FE0-AE74-F787-6C03-1AF1DD768A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345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8584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E5BBC-3439-B276-5285-DA0624F1D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Core Romanian Values</a:t>
            </a:r>
          </a:p>
        </p:txBody>
      </p:sp>
      <p:pic>
        <p:nvPicPr>
          <p:cNvPr id="6" name="Picture 5" descr="A group of people around a table with food&#10;&#10;AI-generated content may be incorrect.">
            <a:extLst>
              <a:ext uri="{FF2B5EF4-FFF2-40B4-BE49-F238E27FC236}">
                <a16:creationId xmlns:a16="http://schemas.microsoft.com/office/drawing/2014/main" id="{2D54E749-658A-7177-6ED2-DC316450AF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4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38648A4-351B-92FB-0D8A-138E260552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97762" y="2706624"/>
            <a:ext cx="6251110" cy="34838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Respect for elders &amp; authority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family and community bonds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Generosity &amp; welcoming guests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Faith &amp; religious tradition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Hospitality expectation: warmth, attention, respecting customs</a:t>
            </a:r>
          </a:p>
        </p:txBody>
      </p:sp>
    </p:spTree>
    <p:extLst>
      <p:ext uri="{BB962C8B-B14F-4D97-AF65-F5344CB8AC3E}">
        <p14:creationId xmlns:p14="http://schemas.microsoft.com/office/powerpoint/2010/main" val="3640843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bowl of food on a table&#10;&#10;AI-generated content may be incorrect.">
            <a:extLst>
              <a:ext uri="{FF2B5EF4-FFF2-40B4-BE49-F238E27FC236}">
                <a16:creationId xmlns:a16="http://schemas.microsoft.com/office/drawing/2014/main" id="{686E3ED0-771A-1CBE-2ABC-682344BEDE6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0"/>
          <a:stretch>
            <a:fillRect/>
          </a:stretch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1A7D51-1FCA-6F64-83D0-C1FFBB793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195"/>
            <a:ext cx="10165218" cy="2806506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 Expect as a Guest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5F81478-E75F-F4B0-FB43-14E66EBADB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3526300"/>
            <a:ext cx="10165218" cy="25884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Warm greetings and friendly staff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Personalised attention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Traditional food options when possible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Privacy and respect for rituals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Cultural awareness from staff (language, customs, diet)</a:t>
            </a:r>
          </a:p>
        </p:txBody>
      </p:sp>
    </p:spTree>
    <p:extLst>
      <p:ext uri="{BB962C8B-B14F-4D97-AF65-F5344CB8AC3E}">
        <p14:creationId xmlns:p14="http://schemas.microsoft.com/office/powerpoint/2010/main" val="3822216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9FD34-6C87-AEC8-D082-2C04E1AB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2119" y="891540"/>
            <a:ext cx="4589493" cy="1578308"/>
          </a:xfrm>
        </p:spPr>
        <p:txBody>
          <a:bodyPr>
            <a:normAutofit/>
          </a:bodyPr>
          <a:lstStyle/>
          <a:p>
            <a:r>
              <a:rPr lang="en-GB" sz="4000"/>
              <a:t>Making Guests Feel Included</a:t>
            </a:r>
          </a:p>
        </p:txBody>
      </p:sp>
      <p:pic>
        <p:nvPicPr>
          <p:cNvPr id="6" name="Picture 5" descr="A group of people outside with a barbecue grill&#10;&#10;AI-generated content may be incorrect.">
            <a:extLst>
              <a:ext uri="{FF2B5EF4-FFF2-40B4-BE49-F238E27FC236}">
                <a16:creationId xmlns:a16="http://schemas.microsoft.com/office/drawing/2014/main" id="{632DB915-13D8-F3B6-2232-C43A8F435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"/>
          <a:stretch>
            <a:fillRect/>
          </a:stretch>
        </p:blipFill>
        <p:spPr>
          <a:xfrm>
            <a:off x="1" y="10"/>
            <a:ext cx="6832674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60E9C77-B9F0-A79E-0E21-124BF55724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92119" y="2630161"/>
            <a:ext cx="4589491" cy="33324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Friendly conversations and sharing stories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Cultural exchange: learning about my background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Feeling respected, safe, and included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Personal touches: greetings, small gestures, understanding preferences</a:t>
            </a:r>
          </a:p>
        </p:txBody>
      </p:sp>
    </p:spTree>
    <p:extLst>
      <p:ext uri="{BB962C8B-B14F-4D97-AF65-F5344CB8AC3E}">
        <p14:creationId xmlns:p14="http://schemas.microsoft.com/office/powerpoint/2010/main" val="3305646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oup of people wearing traditional clothes&#10;&#10;AI-generated content may be incorrect.">
            <a:extLst>
              <a:ext uri="{FF2B5EF4-FFF2-40B4-BE49-F238E27FC236}">
                <a16:creationId xmlns:a16="http://schemas.microsoft.com/office/drawing/2014/main" id="{16310EC6-6B4F-F762-C8AC-DCA0CF6599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58381-E554-6516-624C-C281CAC6E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Summary &amp; Reflection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C1752C8-04B5-495E-46C1-BB9B8CEA88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3161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Traditions, communication, and values shape expectations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Warmth, respect, and attention are key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Cultural awareness improves guest experience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72A98C-DD65-8D20-6E38-949AE35ACC09}"/>
              </a:ext>
            </a:extLst>
          </p:cNvPr>
          <p:cNvSpPr txBox="1"/>
          <p:nvPr/>
        </p:nvSpPr>
        <p:spPr>
          <a:xfrm>
            <a:off x="7059634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graphis-artwork.blogspot.com/2011/0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96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478BBA-316C-C001-85CF-EAB1B23D8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list: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D8F0100-372B-A293-748D-10329759F5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70153" y="1526033"/>
            <a:ext cx="5536397" cy="39352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342900" lvl="0" indent="-342900" eaLnBrk="0" fontAlgn="base" hangingPunct="0"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1600" dirty="0"/>
              <a:t>Berry, J.W., 2019. Acculturation: A personal, historical and conceptual journey. </a:t>
            </a:r>
            <a:r>
              <a:rPr lang="en-GB" sz="1600" i="1" dirty="0"/>
              <a:t>Applied Psychology</a:t>
            </a:r>
            <a:r>
              <a:rPr lang="en-GB" sz="1600" dirty="0"/>
              <a:t>, 68(3), pp.603–620.</a:t>
            </a:r>
            <a:endParaRPr lang="en-US" altLang="en-US" sz="1500" dirty="0">
              <a:latin typeface="Arial" panose="020B0604020202020204" pitchFamily="34" charset="0"/>
            </a:endParaRPr>
          </a:p>
          <a:p>
            <a:pPr marL="342900" lvl="0" indent="-342900" eaLnBrk="0" fontAlgn="base" hangingPunct="0">
              <a:spcBef>
                <a:spcPct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1600" dirty="0"/>
              <a:t>Huynh, Q. L., 2012. Bilingualism and biculturalism as predictors of adaptation. </a:t>
            </a:r>
            <a:r>
              <a:rPr lang="en-GB" sz="1600" i="1" dirty="0"/>
              <a:t>Journal of Cross-Cultural Psychology</a:t>
            </a:r>
            <a:r>
              <a:rPr lang="en-GB" sz="1600" dirty="0"/>
              <a:t>, 43(1), pp.127–142.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Ionescu, A., 2022.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Education and family values in Romania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Romanian Journal of Social Studies, 18(2), pp.45-60.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Piccinelli, E., 2024.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role of perceived discrimination within acculturation stress and psychological outcomes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Journal of Cross-Cultural Psychology, 55(1), pp.101-118.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Wang, Z. &amp; Giovanis, E., 2024.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Cultural integration, subjective identity, and well-being: Global migrants in the UK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Current Psychology, 43(14), pp.12634-12652.</a:t>
            </a:r>
          </a:p>
          <a:p>
            <a:pPr marL="342900" marR="0" lvl="0" indent="-34290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Ward, C., 2024. 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Down the rabbit hole: Acculturation, integration and adaptation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 Journal of Intercultural Relations, 21(3), pp.201-219.</a:t>
            </a:r>
          </a:p>
        </p:txBody>
      </p:sp>
    </p:spTree>
    <p:extLst>
      <p:ext uri="{BB962C8B-B14F-4D97-AF65-F5344CB8AC3E}">
        <p14:creationId xmlns:p14="http://schemas.microsoft.com/office/powerpoint/2010/main" val="1309995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9EC18-9948-E1D8-82D9-B8138563F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78BC3-8869-3238-25E4-0CFED097C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031" y="4076802"/>
            <a:ext cx="5561938" cy="15345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736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493</Words>
  <Application>Microsoft Office PowerPoint</Application>
  <PresentationFormat>Widescreen</PresentationFormat>
  <Paragraphs>49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Wingdings</vt:lpstr>
      <vt:lpstr>Office Theme</vt:lpstr>
      <vt:lpstr>Welcome &amp; Introduction</vt:lpstr>
      <vt:lpstr>Romanian Traditions &amp; Hospitality</vt:lpstr>
      <vt:lpstr>How Romanians Communicate</vt:lpstr>
      <vt:lpstr>Core Romanian Values</vt:lpstr>
      <vt:lpstr>What I Expect as a Guest</vt:lpstr>
      <vt:lpstr>Making Guests Feel Included</vt:lpstr>
      <vt:lpstr>Summary &amp; Reflection</vt:lpstr>
      <vt:lpstr>References list: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Silvia Badea (2130240)</dc:creator>
  <cp:lastModifiedBy>Silvia Badea (2130240)</cp:lastModifiedBy>
  <cp:revision>3</cp:revision>
  <dcterms:created xsi:type="dcterms:W3CDTF">2025-11-16T14:58:23Z</dcterms:created>
  <dcterms:modified xsi:type="dcterms:W3CDTF">2025-11-24T19:09:10Z</dcterms:modified>
</cp:coreProperties>
</file>