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sldIdLst>
    <p:sldId id="256" r:id="rId5"/>
    <p:sldId id="272" r:id="rId6"/>
    <p:sldId id="257" r:id="rId7"/>
    <p:sldId id="270" r:id="rId8"/>
    <p:sldId id="275" r:id="rId9"/>
    <p:sldId id="274" r:id="rId10"/>
    <p:sldId id="273" r:id="rId11"/>
    <p:sldId id="260" r:id="rId12"/>
    <p:sldId id="262" r:id="rId13"/>
    <p:sldId id="263" r:id="rId14"/>
    <p:sldId id="259" r:id="rId15"/>
    <p:sldId id="258" r:id="rId16"/>
    <p:sldId id="264" r:id="rId17"/>
    <p:sldId id="278" r:id="rId18"/>
    <p:sldId id="265" r:id="rId19"/>
    <p:sldId id="276" r:id="rId20"/>
    <p:sldId id="277" r:id="rId21"/>
    <p:sldId id="279" r:id="rId22"/>
    <p:sldId id="280" r:id="rId23"/>
    <p:sldId id="268" r:id="rId24"/>
    <p:sldId id="271" r:id="rId25"/>
    <p:sldId id="281"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CA6EA4-4AB5-4B01-BE23-CC1DD1F2BB77}" v="4" dt="2019-12-09T19:54:33.1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34" autoAdjust="0"/>
    <p:restoredTop sz="94660"/>
  </p:normalViewPr>
  <p:slideViewPr>
    <p:cSldViewPr snapToGrid="0">
      <p:cViewPr varScale="1">
        <p:scale>
          <a:sx n="62" d="100"/>
          <a:sy n="62" d="100"/>
        </p:scale>
        <p:origin x="84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3F90F4-69FE-4A14-BB56-D8B11AE470A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0BF4EBD-6865-4DC7-B84E-381C623F9C5D}">
      <dgm:prSet custT="1"/>
      <dgm:spPr/>
      <dgm:t>
        <a:bodyPr/>
        <a:lstStyle/>
        <a:p>
          <a:pPr>
            <a:lnSpc>
              <a:spcPct val="100000"/>
            </a:lnSpc>
          </a:pPr>
          <a:r>
            <a:rPr lang="en-US" sz="1400" dirty="0" err="1">
              <a:latin typeface="Arial" panose="020B0604020202020204" pitchFamily="34" charset="0"/>
              <a:cs typeface="Arial" panose="020B0604020202020204" pitchFamily="34" charset="0"/>
            </a:rPr>
            <a:t>Truell</a:t>
          </a:r>
          <a:r>
            <a:rPr lang="en-US" sz="1400" dirty="0">
              <a:latin typeface="Arial" panose="020B0604020202020204" pitchFamily="34" charset="0"/>
              <a:cs typeface="Arial" panose="020B0604020202020204" pitchFamily="34" charset="0"/>
            </a:rPr>
            <a:t>, (2001)</a:t>
          </a:r>
        </a:p>
      </dgm:t>
    </dgm:pt>
    <dgm:pt modelId="{4855D0A7-1C32-4380-B62A-539210A5D352}" type="parTrans" cxnId="{9C871AC5-1345-4F5E-AD36-7B29FCD55224}">
      <dgm:prSet/>
      <dgm:spPr/>
      <dgm:t>
        <a:bodyPr/>
        <a:lstStyle/>
        <a:p>
          <a:endParaRPr lang="en-US"/>
        </a:p>
      </dgm:t>
    </dgm:pt>
    <dgm:pt modelId="{231580BC-3CAB-4D12-AAF9-3A3D3DB71B1D}" type="sibTrans" cxnId="{9C871AC5-1345-4F5E-AD36-7B29FCD55224}">
      <dgm:prSet/>
      <dgm:spPr/>
      <dgm:t>
        <a:bodyPr/>
        <a:lstStyle/>
        <a:p>
          <a:pPr>
            <a:lnSpc>
              <a:spcPct val="100000"/>
            </a:lnSpc>
          </a:pPr>
          <a:endParaRPr lang="en-US"/>
        </a:p>
      </dgm:t>
    </dgm:pt>
    <dgm:pt modelId="{06649F4A-8DB3-41D3-9521-8F3962023B40}">
      <dgm:prSet custT="1"/>
      <dgm:spPr/>
      <dgm:t>
        <a:bodyPr/>
        <a:lstStyle/>
        <a:p>
          <a:pPr>
            <a:lnSpc>
              <a:spcPct val="100000"/>
            </a:lnSpc>
          </a:pPr>
          <a:r>
            <a:rPr lang="en-US" sz="1400" dirty="0">
              <a:latin typeface="Arial" panose="020B0604020202020204" pitchFamily="34" charset="0"/>
              <a:cs typeface="Arial" panose="020B0604020202020204" pitchFamily="34" charset="0"/>
            </a:rPr>
            <a:t>McAuliffe, (2002)</a:t>
          </a:r>
        </a:p>
      </dgm:t>
    </dgm:pt>
    <dgm:pt modelId="{BF88AC71-E5CE-41EE-813A-A24684FEA58F}" type="parTrans" cxnId="{CA1A0664-F055-4061-B098-EE72136A682A}">
      <dgm:prSet/>
      <dgm:spPr/>
      <dgm:t>
        <a:bodyPr/>
        <a:lstStyle/>
        <a:p>
          <a:endParaRPr lang="en-US"/>
        </a:p>
      </dgm:t>
    </dgm:pt>
    <dgm:pt modelId="{CB56D5EC-67A6-4025-B213-827B6D7A75FF}" type="sibTrans" cxnId="{CA1A0664-F055-4061-B098-EE72136A682A}">
      <dgm:prSet/>
      <dgm:spPr/>
      <dgm:t>
        <a:bodyPr/>
        <a:lstStyle/>
        <a:p>
          <a:pPr>
            <a:lnSpc>
              <a:spcPct val="100000"/>
            </a:lnSpc>
          </a:pPr>
          <a:endParaRPr lang="en-US"/>
        </a:p>
      </dgm:t>
    </dgm:pt>
    <dgm:pt modelId="{EDA0FFA4-F3EA-4EFA-9324-0A540C3D25D0}">
      <dgm:prSet custT="1"/>
      <dgm:spPr/>
      <dgm:t>
        <a:bodyPr/>
        <a:lstStyle/>
        <a:p>
          <a:pPr>
            <a:lnSpc>
              <a:spcPct val="100000"/>
            </a:lnSpc>
          </a:pPr>
          <a:r>
            <a:rPr lang="en-US" sz="1400" dirty="0">
              <a:latin typeface="Arial" panose="020B0604020202020204" pitchFamily="34" charset="0"/>
              <a:cs typeface="Arial" panose="020B0604020202020204" pitchFamily="34" charset="0"/>
            </a:rPr>
            <a:t>Black, G.T. (2010)</a:t>
          </a:r>
        </a:p>
      </dgm:t>
    </dgm:pt>
    <dgm:pt modelId="{D37F063F-59DB-4021-AC71-E7F0DACBD821}" type="parTrans" cxnId="{5E08811D-D261-468F-9A8E-32AF76C4E250}">
      <dgm:prSet/>
      <dgm:spPr/>
      <dgm:t>
        <a:bodyPr/>
        <a:lstStyle/>
        <a:p>
          <a:endParaRPr lang="en-US"/>
        </a:p>
      </dgm:t>
    </dgm:pt>
    <dgm:pt modelId="{F0B10EF4-8851-4BF2-878F-40C7442F1A17}" type="sibTrans" cxnId="{5E08811D-D261-468F-9A8E-32AF76C4E250}">
      <dgm:prSet/>
      <dgm:spPr/>
      <dgm:t>
        <a:bodyPr/>
        <a:lstStyle/>
        <a:p>
          <a:pPr>
            <a:lnSpc>
              <a:spcPct val="100000"/>
            </a:lnSpc>
          </a:pPr>
          <a:endParaRPr lang="en-US"/>
        </a:p>
      </dgm:t>
    </dgm:pt>
    <dgm:pt modelId="{CA0ECFAE-793F-4FA3-ADCB-8940A0CC6E82}" type="pres">
      <dgm:prSet presAssocID="{C53F90F4-69FE-4A14-BB56-D8B11AE470A2}" presName="root" presStyleCnt="0">
        <dgm:presLayoutVars>
          <dgm:dir/>
          <dgm:resizeHandles val="exact"/>
        </dgm:presLayoutVars>
      </dgm:prSet>
      <dgm:spPr/>
    </dgm:pt>
    <dgm:pt modelId="{0560F6F2-54CA-47F7-8B60-E3A08524C98E}" type="pres">
      <dgm:prSet presAssocID="{C53F90F4-69FE-4A14-BB56-D8B11AE470A2}" presName="container" presStyleCnt="0">
        <dgm:presLayoutVars>
          <dgm:dir/>
          <dgm:resizeHandles val="exact"/>
        </dgm:presLayoutVars>
      </dgm:prSet>
      <dgm:spPr/>
    </dgm:pt>
    <dgm:pt modelId="{DEDBA7AC-02A4-4885-9024-3E89AD666525}" type="pres">
      <dgm:prSet presAssocID="{D0BF4EBD-6865-4DC7-B84E-381C623F9C5D}" presName="compNode" presStyleCnt="0"/>
      <dgm:spPr/>
    </dgm:pt>
    <dgm:pt modelId="{C10B1A02-5552-40D7-8786-EAEB2E3F5720}" type="pres">
      <dgm:prSet presAssocID="{D0BF4EBD-6865-4DC7-B84E-381C623F9C5D}" presName="iconBgRect" presStyleLbl="bgShp" presStyleIdx="0" presStyleCnt="3"/>
      <dgm:spPr>
        <a:solidFill>
          <a:schemeClr val="accent3">
            <a:lumMod val="75000"/>
          </a:schemeClr>
        </a:solidFill>
      </dgm:spPr>
    </dgm:pt>
    <dgm:pt modelId="{A3B4B79A-A8D6-40B8-A5FE-5DB8230D214D}" type="pres">
      <dgm:prSet presAssocID="{D0BF4EBD-6865-4DC7-B84E-381C623F9C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Sad face with no fill"/>
        </a:ext>
      </dgm:extLst>
    </dgm:pt>
    <dgm:pt modelId="{ED39D437-CEE5-416C-8BB4-4B52B7975431}" type="pres">
      <dgm:prSet presAssocID="{D0BF4EBD-6865-4DC7-B84E-381C623F9C5D}" presName="spaceRect" presStyleCnt="0"/>
      <dgm:spPr/>
    </dgm:pt>
    <dgm:pt modelId="{D613A26D-8308-42C5-A71F-CE42254D912D}" type="pres">
      <dgm:prSet presAssocID="{D0BF4EBD-6865-4DC7-B84E-381C623F9C5D}" presName="textRect" presStyleLbl="revTx" presStyleIdx="0" presStyleCnt="3">
        <dgm:presLayoutVars>
          <dgm:chMax val="1"/>
          <dgm:chPref val="1"/>
        </dgm:presLayoutVars>
      </dgm:prSet>
      <dgm:spPr/>
    </dgm:pt>
    <dgm:pt modelId="{7A85E98F-E0BA-484F-AB9A-F2F64F589035}" type="pres">
      <dgm:prSet presAssocID="{231580BC-3CAB-4D12-AAF9-3A3D3DB71B1D}" presName="sibTrans" presStyleLbl="sibTrans2D1" presStyleIdx="0" presStyleCnt="0"/>
      <dgm:spPr/>
    </dgm:pt>
    <dgm:pt modelId="{B853C97C-83F2-4F3C-9C21-A25CDE5413C6}" type="pres">
      <dgm:prSet presAssocID="{06649F4A-8DB3-41D3-9521-8F3962023B40}" presName="compNode" presStyleCnt="0"/>
      <dgm:spPr/>
    </dgm:pt>
    <dgm:pt modelId="{4ABB43DD-0CB5-478C-ABC9-567EB6DE7086}" type="pres">
      <dgm:prSet presAssocID="{06649F4A-8DB3-41D3-9521-8F3962023B40}" presName="iconBgRect" presStyleLbl="bgShp" presStyleIdx="1" presStyleCnt="3" custLinFactNeighborX="-99583"/>
      <dgm:spPr>
        <a:solidFill>
          <a:schemeClr val="accent4">
            <a:lumMod val="75000"/>
          </a:schemeClr>
        </a:solidFill>
      </dgm:spPr>
    </dgm:pt>
    <dgm:pt modelId="{095E30A2-EFE6-4F5A-9AC3-B457634AA747}" type="pres">
      <dgm:prSet presAssocID="{06649F4A-8DB3-41D3-9521-8F3962023B40}" presName="iconRect" presStyleLbl="node1" presStyleIdx="1" presStyleCnt="3" custLinFactX="-71694" custLinFactNeighborX="-100000" custLinFactNeighborY="0"/>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Target Audience"/>
        </a:ext>
      </dgm:extLst>
    </dgm:pt>
    <dgm:pt modelId="{4D098C0D-FFAA-4060-80A5-4BD445302027}" type="pres">
      <dgm:prSet presAssocID="{06649F4A-8DB3-41D3-9521-8F3962023B40}" presName="spaceRect" presStyleCnt="0"/>
      <dgm:spPr/>
    </dgm:pt>
    <dgm:pt modelId="{F3BE5E1B-CAC6-4032-B7FD-4CAA911642A3}" type="pres">
      <dgm:prSet presAssocID="{06649F4A-8DB3-41D3-9521-8F3962023B40}" presName="textRect" presStyleLbl="revTx" presStyleIdx="1" presStyleCnt="3" custScaleX="105037" custLinFactNeighborX="-40495" custLinFactNeighborY="0">
        <dgm:presLayoutVars>
          <dgm:chMax val="1"/>
          <dgm:chPref val="1"/>
        </dgm:presLayoutVars>
      </dgm:prSet>
      <dgm:spPr/>
    </dgm:pt>
    <dgm:pt modelId="{D8CB64D9-076D-4E77-ACB8-6DB65E3D3355}" type="pres">
      <dgm:prSet presAssocID="{CB56D5EC-67A6-4025-B213-827B6D7A75FF}" presName="sibTrans" presStyleLbl="sibTrans2D1" presStyleIdx="0" presStyleCnt="0"/>
      <dgm:spPr/>
    </dgm:pt>
    <dgm:pt modelId="{4BC2D265-8028-44E2-9471-CA970FE98709}" type="pres">
      <dgm:prSet presAssocID="{EDA0FFA4-F3EA-4EFA-9324-0A540C3D25D0}" presName="compNode" presStyleCnt="0"/>
      <dgm:spPr/>
    </dgm:pt>
    <dgm:pt modelId="{A455F345-50A6-4DFE-B4DA-00A04C786000}" type="pres">
      <dgm:prSet presAssocID="{EDA0FFA4-F3EA-4EFA-9324-0A540C3D25D0}" presName="iconBgRect" presStyleLbl="bgShp" presStyleIdx="2" presStyleCnt="3" custLinFactX="-87713" custLinFactNeighborX="-100000" custLinFactNeighborY="-141"/>
      <dgm:spPr>
        <a:solidFill>
          <a:schemeClr val="accent1">
            <a:lumMod val="75000"/>
          </a:schemeClr>
        </a:solidFill>
      </dgm:spPr>
    </dgm:pt>
    <dgm:pt modelId="{ED49114D-B07B-423E-AFA4-0A863C58D7FB}" type="pres">
      <dgm:prSet presAssocID="{EDA0FFA4-F3EA-4EFA-9324-0A540C3D25D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Man and woman"/>
        </a:ext>
      </dgm:extLst>
    </dgm:pt>
    <dgm:pt modelId="{4D87215F-053D-4E4D-A175-AD6F0C3BB7BA}" type="pres">
      <dgm:prSet presAssocID="{EDA0FFA4-F3EA-4EFA-9324-0A540C3D25D0}" presName="spaceRect" presStyleCnt="0"/>
      <dgm:spPr/>
    </dgm:pt>
    <dgm:pt modelId="{7862A9B4-910A-4660-8C32-0D1D449624B3}" type="pres">
      <dgm:prSet presAssocID="{EDA0FFA4-F3EA-4EFA-9324-0A540C3D25D0}" presName="textRect" presStyleLbl="revTx" presStyleIdx="2" presStyleCnt="3" custLinFactNeighborX="-77292" custLinFactNeighborY="0">
        <dgm:presLayoutVars>
          <dgm:chMax val="1"/>
          <dgm:chPref val="1"/>
        </dgm:presLayoutVars>
      </dgm:prSet>
      <dgm:spPr/>
    </dgm:pt>
  </dgm:ptLst>
  <dgm:cxnLst>
    <dgm:cxn modelId="{EF01DB02-B718-4777-A477-21381A1F3986}" type="presOf" srcId="{CB56D5EC-67A6-4025-B213-827B6D7A75FF}" destId="{D8CB64D9-076D-4E77-ACB8-6DB65E3D3355}" srcOrd="0" destOrd="0" presId="urn:microsoft.com/office/officeart/2018/2/layout/IconCircleList"/>
    <dgm:cxn modelId="{5E08811D-D261-468F-9A8E-32AF76C4E250}" srcId="{C53F90F4-69FE-4A14-BB56-D8B11AE470A2}" destId="{EDA0FFA4-F3EA-4EFA-9324-0A540C3D25D0}" srcOrd="2" destOrd="0" parTransId="{D37F063F-59DB-4021-AC71-E7F0DACBD821}" sibTransId="{F0B10EF4-8851-4BF2-878F-40C7442F1A17}"/>
    <dgm:cxn modelId="{33AD1F2B-542E-4980-83DC-33C458F22D0E}" type="presOf" srcId="{231580BC-3CAB-4D12-AAF9-3A3D3DB71B1D}" destId="{7A85E98F-E0BA-484F-AB9A-F2F64F589035}" srcOrd="0" destOrd="0" presId="urn:microsoft.com/office/officeart/2018/2/layout/IconCircleList"/>
    <dgm:cxn modelId="{516DFE3F-3404-4704-8E7E-5C9724A3B1AD}" type="presOf" srcId="{EDA0FFA4-F3EA-4EFA-9324-0A540C3D25D0}" destId="{7862A9B4-910A-4660-8C32-0D1D449624B3}" srcOrd="0" destOrd="0" presId="urn:microsoft.com/office/officeart/2018/2/layout/IconCircleList"/>
    <dgm:cxn modelId="{CA1A0664-F055-4061-B098-EE72136A682A}" srcId="{C53F90F4-69FE-4A14-BB56-D8B11AE470A2}" destId="{06649F4A-8DB3-41D3-9521-8F3962023B40}" srcOrd="1" destOrd="0" parTransId="{BF88AC71-E5CE-41EE-813A-A24684FEA58F}" sibTransId="{CB56D5EC-67A6-4025-B213-827B6D7A75FF}"/>
    <dgm:cxn modelId="{2C637386-6D7B-4B79-9CC5-4C9A0F60F35B}" type="presOf" srcId="{D0BF4EBD-6865-4DC7-B84E-381C623F9C5D}" destId="{D613A26D-8308-42C5-A71F-CE42254D912D}" srcOrd="0" destOrd="0" presId="urn:microsoft.com/office/officeart/2018/2/layout/IconCircleList"/>
    <dgm:cxn modelId="{DABCD5A3-AECF-479D-B4DD-0E95B0C14C55}" type="presOf" srcId="{06649F4A-8DB3-41D3-9521-8F3962023B40}" destId="{F3BE5E1B-CAC6-4032-B7FD-4CAA911642A3}" srcOrd="0" destOrd="0" presId="urn:microsoft.com/office/officeart/2018/2/layout/IconCircleList"/>
    <dgm:cxn modelId="{9C871AC5-1345-4F5E-AD36-7B29FCD55224}" srcId="{C53F90F4-69FE-4A14-BB56-D8B11AE470A2}" destId="{D0BF4EBD-6865-4DC7-B84E-381C623F9C5D}" srcOrd="0" destOrd="0" parTransId="{4855D0A7-1C32-4380-B62A-539210A5D352}" sibTransId="{231580BC-3CAB-4D12-AAF9-3A3D3DB71B1D}"/>
    <dgm:cxn modelId="{10C51BD9-2F85-4E42-A1FC-0451C5DA4DB9}" type="presOf" srcId="{C53F90F4-69FE-4A14-BB56-D8B11AE470A2}" destId="{CA0ECFAE-793F-4FA3-ADCB-8940A0CC6E82}" srcOrd="0" destOrd="0" presId="urn:microsoft.com/office/officeart/2018/2/layout/IconCircleList"/>
    <dgm:cxn modelId="{0508121D-7B48-4A21-8BD5-83965EB717A4}" type="presParOf" srcId="{CA0ECFAE-793F-4FA3-ADCB-8940A0CC6E82}" destId="{0560F6F2-54CA-47F7-8B60-E3A08524C98E}" srcOrd="0" destOrd="0" presId="urn:microsoft.com/office/officeart/2018/2/layout/IconCircleList"/>
    <dgm:cxn modelId="{AF638051-91B7-4B0A-AA67-59CC08FBECD9}" type="presParOf" srcId="{0560F6F2-54CA-47F7-8B60-E3A08524C98E}" destId="{DEDBA7AC-02A4-4885-9024-3E89AD666525}" srcOrd="0" destOrd="0" presId="urn:microsoft.com/office/officeart/2018/2/layout/IconCircleList"/>
    <dgm:cxn modelId="{A83CF525-C705-4388-9787-37E40701BBE8}" type="presParOf" srcId="{DEDBA7AC-02A4-4885-9024-3E89AD666525}" destId="{C10B1A02-5552-40D7-8786-EAEB2E3F5720}" srcOrd="0" destOrd="0" presId="urn:microsoft.com/office/officeart/2018/2/layout/IconCircleList"/>
    <dgm:cxn modelId="{664A3FB8-55F4-4995-AA3C-CBB75BB2796A}" type="presParOf" srcId="{DEDBA7AC-02A4-4885-9024-3E89AD666525}" destId="{A3B4B79A-A8D6-40B8-A5FE-5DB8230D214D}" srcOrd="1" destOrd="0" presId="urn:microsoft.com/office/officeart/2018/2/layout/IconCircleList"/>
    <dgm:cxn modelId="{14031836-9AD0-4462-8765-7851546AEC18}" type="presParOf" srcId="{DEDBA7AC-02A4-4885-9024-3E89AD666525}" destId="{ED39D437-CEE5-416C-8BB4-4B52B7975431}" srcOrd="2" destOrd="0" presId="urn:microsoft.com/office/officeart/2018/2/layout/IconCircleList"/>
    <dgm:cxn modelId="{7C84C57B-EDBC-43BB-8CDB-3FC56D06B476}" type="presParOf" srcId="{DEDBA7AC-02A4-4885-9024-3E89AD666525}" destId="{D613A26D-8308-42C5-A71F-CE42254D912D}" srcOrd="3" destOrd="0" presId="urn:microsoft.com/office/officeart/2018/2/layout/IconCircleList"/>
    <dgm:cxn modelId="{310FA554-8381-456B-9A68-78A90FDD2DB2}" type="presParOf" srcId="{0560F6F2-54CA-47F7-8B60-E3A08524C98E}" destId="{7A85E98F-E0BA-484F-AB9A-F2F64F589035}" srcOrd="1" destOrd="0" presId="urn:microsoft.com/office/officeart/2018/2/layout/IconCircleList"/>
    <dgm:cxn modelId="{2F81AE14-0AA2-4833-B0FE-7C23AA7890AB}" type="presParOf" srcId="{0560F6F2-54CA-47F7-8B60-E3A08524C98E}" destId="{B853C97C-83F2-4F3C-9C21-A25CDE5413C6}" srcOrd="2" destOrd="0" presId="urn:microsoft.com/office/officeart/2018/2/layout/IconCircleList"/>
    <dgm:cxn modelId="{1440DA7F-0D54-4AAD-930C-B98ABD37B20C}" type="presParOf" srcId="{B853C97C-83F2-4F3C-9C21-A25CDE5413C6}" destId="{4ABB43DD-0CB5-478C-ABC9-567EB6DE7086}" srcOrd="0" destOrd="0" presId="urn:microsoft.com/office/officeart/2018/2/layout/IconCircleList"/>
    <dgm:cxn modelId="{552F2C7C-360C-4507-996F-156A608B3B81}" type="presParOf" srcId="{B853C97C-83F2-4F3C-9C21-A25CDE5413C6}" destId="{095E30A2-EFE6-4F5A-9AC3-B457634AA747}" srcOrd="1" destOrd="0" presId="urn:microsoft.com/office/officeart/2018/2/layout/IconCircleList"/>
    <dgm:cxn modelId="{B627637F-029F-4BF0-93C5-F6471249E3A3}" type="presParOf" srcId="{B853C97C-83F2-4F3C-9C21-A25CDE5413C6}" destId="{4D098C0D-FFAA-4060-80A5-4BD445302027}" srcOrd="2" destOrd="0" presId="urn:microsoft.com/office/officeart/2018/2/layout/IconCircleList"/>
    <dgm:cxn modelId="{94BFEAD8-4702-41C1-BCDD-066B8CBD79A7}" type="presParOf" srcId="{B853C97C-83F2-4F3C-9C21-A25CDE5413C6}" destId="{F3BE5E1B-CAC6-4032-B7FD-4CAA911642A3}" srcOrd="3" destOrd="0" presId="urn:microsoft.com/office/officeart/2018/2/layout/IconCircleList"/>
    <dgm:cxn modelId="{21F9AA3E-A7D3-4BC3-8B2E-0FAF01AD1DAD}" type="presParOf" srcId="{0560F6F2-54CA-47F7-8B60-E3A08524C98E}" destId="{D8CB64D9-076D-4E77-ACB8-6DB65E3D3355}" srcOrd="3" destOrd="0" presId="urn:microsoft.com/office/officeart/2018/2/layout/IconCircleList"/>
    <dgm:cxn modelId="{762BEC8E-BED0-4FBB-A8BC-CA9C850DCDB6}" type="presParOf" srcId="{0560F6F2-54CA-47F7-8B60-E3A08524C98E}" destId="{4BC2D265-8028-44E2-9471-CA970FE98709}" srcOrd="4" destOrd="0" presId="urn:microsoft.com/office/officeart/2018/2/layout/IconCircleList"/>
    <dgm:cxn modelId="{866A9510-90A2-4C05-B930-29CB62DECCC8}" type="presParOf" srcId="{4BC2D265-8028-44E2-9471-CA970FE98709}" destId="{A455F345-50A6-4DFE-B4DA-00A04C786000}" srcOrd="0" destOrd="0" presId="urn:microsoft.com/office/officeart/2018/2/layout/IconCircleList"/>
    <dgm:cxn modelId="{B875B1A2-C7DF-4749-A0B4-7F7BA6EAFA2E}" type="presParOf" srcId="{4BC2D265-8028-44E2-9471-CA970FE98709}" destId="{ED49114D-B07B-423E-AFA4-0A863C58D7FB}" srcOrd="1" destOrd="0" presId="urn:microsoft.com/office/officeart/2018/2/layout/IconCircleList"/>
    <dgm:cxn modelId="{464D7B9F-6F73-411C-A256-6A00D13558E6}" type="presParOf" srcId="{4BC2D265-8028-44E2-9471-CA970FE98709}" destId="{4D87215F-053D-4E4D-A175-AD6F0C3BB7BA}" srcOrd="2" destOrd="0" presId="urn:microsoft.com/office/officeart/2018/2/layout/IconCircleList"/>
    <dgm:cxn modelId="{67B93C4F-0B3E-4E8C-BB81-A75D3FF351DE}" type="presParOf" srcId="{4BC2D265-8028-44E2-9471-CA970FE98709}" destId="{7862A9B4-910A-4660-8C32-0D1D449624B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4D7B51-AB1A-40AE-9402-7F6395403803}"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GB"/>
        </a:p>
      </dgm:t>
    </dgm:pt>
    <dgm:pt modelId="{43EEF85A-5D7C-4F4A-99A3-2F9282B684F6}">
      <dgm:prSet phldrT="[Text]"/>
      <dgm:spPr/>
      <dgm:t>
        <a:bodyPr/>
        <a:lstStyle/>
        <a:p>
          <a:pPr>
            <a:lnSpc>
              <a:spcPct val="100000"/>
            </a:lnSpc>
          </a:pPr>
          <a:r>
            <a:rPr lang="en-GB" dirty="0">
              <a:latin typeface="Arial" panose="020B0604020202020204" pitchFamily="34" charset="0"/>
              <a:cs typeface="Arial" panose="020B0604020202020204" pitchFamily="34" charset="0"/>
            </a:rPr>
            <a:t>Not enough literature, what literature that is available is out-dated</a:t>
          </a:r>
        </a:p>
      </dgm:t>
    </dgm:pt>
    <dgm:pt modelId="{E6DBC5AA-06EB-4341-9528-DBBE25C06D59}" type="parTrans" cxnId="{7F13591F-DF84-4101-8809-0A0A8A9DA458}">
      <dgm:prSet/>
      <dgm:spPr/>
      <dgm:t>
        <a:bodyPr/>
        <a:lstStyle/>
        <a:p>
          <a:endParaRPr lang="en-GB"/>
        </a:p>
      </dgm:t>
    </dgm:pt>
    <dgm:pt modelId="{98CA489A-60DB-4EBB-B63F-AF48E08F7F52}" type="sibTrans" cxnId="{7F13591F-DF84-4101-8809-0A0A8A9DA458}">
      <dgm:prSet/>
      <dgm:spPr/>
      <dgm:t>
        <a:bodyPr/>
        <a:lstStyle/>
        <a:p>
          <a:endParaRPr lang="en-GB"/>
        </a:p>
      </dgm:t>
    </dgm:pt>
    <dgm:pt modelId="{1272FC79-BBE2-4F4C-B215-B360A9081883}">
      <dgm:prSet phldrT="[Text]"/>
      <dgm:spPr/>
      <dgm:t>
        <a:bodyPr/>
        <a:lstStyle/>
        <a:p>
          <a:pPr>
            <a:lnSpc>
              <a:spcPct val="100000"/>
            </a:lnSpc>
          </a:pPr>
          <a:r>
            <a:rPr lang="en-GB" dirty="0">
              <a:latin typeface="Arial" panose="020B0604020202020204" pitchFamily="34" charset="0"/>
              <a:cs typeface="Arial" panose="020B0604020202020204" pitchFamily="34" charset="0"/>
            </a:rPr>
            <a:t>Implementation of data collection method- Because researcher has limited experience in primary data collection</a:t>
          </a:r>
        </a:p>
      </dgm:t>
    </dgm:pt>
    <dgm:pt modelId="{88345C45-9E44-4A01-B6AD-7028CED2EAEE}" type="parTrans" cxnId="{13A5271D-7031-4C73-8CC5-B4DEBE5E9B35}">
      <dgm:prSet/>
      <dgm:spPr/>
      <dgm:t>
        <a:bodyPr/>
        <a:lstStyle/>
        <a:p>
          <a:endParaRPr lang="en-GB"/>
        </a:p>
      </dgm:t>
    </dgm:pt>
    <dgm:pt modelId="{17B6FCEB-77AD-4BAA-ACA9-BC59FC21402B}" type="sibTrans" cxnId="{13A5271D-7031-4C73-8CC5-B4DEBE5E9B35}">
      <dgm:prSet/>
      <dgm:spPr/>
      <dgm:t>
        <a:bodyPr/>
        <a:lstStyle/>
        <a:p>
          <a:endParaRPr lang="en-GB"/>
        </a:p>
      </dgm:t>
    </dgm:pt>
    <dgm:pt modelId="{47122286-9382-4092-95A0-03B33A3B2214}">
      <dgm:prSet phldrT="[Text]"/>
      <dgm:spPr/>
      <dgm:t>
        <a:bodyPr/>
        <a:lstStyle/>
        <a:p>
          <a:pPr>
            <a:lnSpc>
              <a:spcPct val="100000"/>
            </a:lnSpc>
          </a:pPr>
          <a:r>
            <a:rPr lang="en-GB" dirty="0">
              <a:latin typeface="Arial" panose="020B0604020202020204" pitchFamily="34" charset="0"/>
              <a:cs typeface="Arial" panose="020B0604020202020204" pitchFamily="34" charset="0"/>
            </a:rPr>
            <a:t>No Participants</a:t>
          </a:r>
        </a:p>
      </dgm:t>
    </dgm:pt>
    <dgm:pt modelId="{7366EC5E-2543-4F20-99FF-7A73372DE9BF}" type="parTrans" cxnId="{BA28DAA0-29A8-4186-BA6A-473D57FC180B}">
      <dgm:prSet/>
      <dgm:spPr/>
      <dgm:t>
        <a:bodyPr/>
        <a:lstStyle/>
        <a:p>
          <a:endParaRPr lang="en-GB"/>
        </a:p>
      </dgm:t>
    </dgm:pt>
    <dgm:pt modelId="{B9375C32-1513-497D-9D55-AF076E98DBCE}" type="sibTrans" cxnId="{BA28DAA0-29A8-4186-BA6A-473D57FC180B}">
      <dgm:prSet/>
      <dgm:spPr/>
      <dgm:t>
        <a:bodyPr/>
        <a:lstStyle/>
        <a:p>
          <a:endParaRPr lang="en-GB"/>
        </a:p>
      </dgm:t>
    </dgm:pt>
    <dgm:pt modelId="{48C14D9B-83E4-4E89-85E0-03CBCD03BF21}">
      <dgm:prSet/>
      <dgm:spPr/>
      <dgm:t>
        <a:bodyPr/>
        <a:lstStyle/>
        <a:p>
          <a:pPr>
            <a:lnSpc>
              <a:spcPct val="100000"/>
            </a:lnSpc>
          </a:pPr>
          <a:r>
            <a:rPr lang="en-GB" dirty="0">
              <a:latin typeface="Arial" panose="020B0604020202020204" pitchFamily="34" charset="0"/>
              <a:cs typeface="Arial" panose="020B0604020202020204" pitchFamily="34" charset="0"/>
            </a:rPr>
            <a:t>A study could have been undertaken- as researcher is still in counselling training</a:t>
          </a:r>
        </a:p>
      </dgm:t>
    </dgm:pt>
    <dgm:pt modelId="{5F5F5332-2D21-40DF-AF59-821BA0B517C6}" type="parTrans" cxnId="{3D89DBE2-7366-4607-80CC-7966FC9A31C7}">
      <dgm:prSet/>
      <dgm:spPr/>
      <dgm:t>
        <a:bodyPr/>
        <a:lstStyle/>
        <a:p>
          <a:endParaRPr lang="en-GB"/>
        </a:p>
      </dgm:t>
    </dgm:pt>
    <dgm:pt modelId="{BCA7DAC9-F173-44BE-ACF3-D80F8DB9D116}" type="sibTrans" cxnId="{3D89DBE2-7366-4607-80CC-7966FC9A31C7}">
      <dgm:prSet/>
      <dgm:spPr/>
      <dgm:t>
        <a:bodyPr/>
        <a:lstStyle/>
        <a:p>
          <a:endParaRPr lang="en-GB"/>
        </a:p>
      </dgm:t>
    </dgm:pt>
    <dgm:pt modelId="{158E9B07-7BF3-4F5F-AF36-5BC5709E8249}" type="pres">
      <dgm:prSet presAssocID="{4B4D7B51-AB1A-40AE-9402-7F6395403803}" presName="root" presStyleCnt="0">
        <dgm:presLayoutVars>
          <dgm:dir/>
          <dgm:resizeHandles val="exact"/>
        </dgm:presLayoutVars>
      </dgm:prSet>
      <dgm:spPr/>
    </dgm:pt>
    <dgm:pt modelId="{0A6E69C3-551C-48C5-AFCA-DEE70FCFD37B}" type="pres">
      <dgm:prSet presAssocID="{43EEF85A-5D7C-4F4A-99A3-2F9282B684F6}" presName="compNode" presStyleCnt="0"/>
      <dgm:spPr/>
    </dgm:pt>
    <dgm:pt modelId="{20862EEC-2F4D-4D01-9534-360A2A7E9EF2}" type="pres">
      <dgm:prSet presAssocID="{43EEF85A-5D7C-4F4A-99A3-2F9282B684F6}" presName="bgRect" presStyleLbl="bgShp" presStyleIdx="0" presStyleCnt="4"/>
      <dgm:spPr/>
    </dgm:pt>
    <dgm:pt modelId="{EC3AFFD5-96A7-4CCA-8FE8-D4F68C5E1DBD}" type="pres">
      <dgm:prSet presAssocID="{43EEF85A-5D7C-4F4A-99A3-2F9282B684F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B111DBAB-9554-4CDD-BE39-5121C94F5C57}" type="pres">
      <dgm:prSet presAssocID="{43EEF85A-5D7C-4F4A-99A3-2F9282B684F6}" presName="spaceRect" presStyleCnt="0"/>
      <dgm:spPr/>
    </dgm:pt>
    <dgm:pt modelId="{C7C9BA9D-0812-4D54-BD3A-2DEBB5E3039D}" type="pres">
      <dgm:prSet presAssocID="{43EEF85A-5D7C-4F4A-99A3-2F9282B684F6}" presName="parTx" presStyleLbl="revTx" presStyleIdx="0" presStyleCnt="4">
        <dgm:presLayoutVars>
          <dgm:chMax val="0"/>
          <dgm:chPref val="0"/>
        </dgm:presLayoutVars>
      </dgm:prSet>
      <dgm:spPr/>
    </dgm:pt>
    <dgm:pt modelId="{EB68E397-FA6C-4D0A-975B-93E11F69F9F2}" type="pres">
      <dgm:prSet presAssocID="{98CA489A-60DB-4EBB-B63F-AF48E08F7F52}" presName="sibTrans" presStyleCnt="0"/>
      <dgm:spPr/>
    </dgm:pt>
    <dgm:pt modelId="{3226FFEC-9E5B-43D3-9C3A-55B7FCDB6E5D}" type="pres">
      <dgm:prSet presAssocID="{1272FC79-BBE2-4F4C-B215-B360A9081883}" presName="compNode" presStyleCnt="0"/>
      <dgm:spPr/>
    </dgm:pt>
    <dgm:pt modelId="{38C1F4F8-638E-4560-83AB-4760B8544CD7}" type="pres">
      <dgm:prSet presAssocID="{1272FC79-BBE2-4F4C-B215-B360A9081883}" presName="bgRect" presStyleLbl="bgShp" presStyleIdx="1" presStyleCnt="4" custLinFactNeighborY="13493"/>
      <dgm:spPr/>
    </dgm:pt>
    <dgm:pt modelId="{A849AAF6-2704-4CAF-8FC1-7B11A664A160}" type="pres">
      <dgm:prSet presAssocID="{1272FC79-BBE2-4F4C-B215-B360A908188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on Shelf"/>
        </a:ext>
      </dgm:extLst>
    </dgm:pt>
    <dgm:pt modelId="{F2BB74C2-1732-4192-A300-EFD34A6F7ED2}" type="pres">
      <dgm:prSet presAssocID="{1272FC79-BBE2-4F4C-B215-B360A9081883}" presName="spaceRect" presStyleCnt="0"/>
      <dgm:spPr/>
    </dgm:pt>
    <dgm:pt modelId="{9D29F127-E9DC-4591-99B8-2EAD5D97FD3D}" type="pres">
      <dgm:prSet presAssocID="{1272FC79-BBE2-4F4C-B215-B360A9081883}" presName="parTx" presStyleLbl="revTx" presStyleIdx="1" presStyleCnt="4">
        <dgm:presLayoutVars>
          <dgm:chMax val="0"/>
          <dgm:chPref val="0"/>
        </dgm:presLayoutVars>
      </dgm:prSet>
      <dgm:spPr/>
    </dgm:pt>
    <dgm:pt modelId="{682B030F-E616-4996-ACE3-4389AD515F16}" type="pres">
      <dgm:prSet presAssocID="{17B6FCEB-77AD-4BAA-ACA9-BC59FC21402B}" presName="sibTrans" presStyleCnt="0"/>
      <dgm:spPr/>
    </dgm:pt>
    <dgm:pt modelId="{3AE8B968-0BDE-4660-A98D-515D72EF1BE3}" type="pres">
      <dgm:prSet presAssocID="{47122286-9382-4092-95A0-03B33A3B2214}" presName="compNode" presStyleCnt="0"/>
      <dgm:spPr/>
    </dgm:pt>
    <dgm:pt modelId="{7A1B4989-261C-4A04-B899-B200C9F8CC8F}" type="pres">
      <dgm:prSet presAssocID="{47122286-9382-4092-95A0-03B33A3B2214}" presName="bgRect" presStyleLbl="bgShp" presStyleIdx="2" presStyleCnt="4"/>
      <dgm:spPr/>
    </dgm:pt>
    <dgm:pt modelId="{0DBF28E9-E7B6-4872-AD46-12A6B0723B9C}" type="pres">
      <dgm:prSet presAssocID="{47122286-9382-4092-95A0-03B33A3B221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oLittering"/>
        </a:ext>
      </dgm:extLst>
    </dgm:pt>
    <dgm:pt modelId="{E90ADFA1-6D3F-40D7-A793-39FEC929CC41}" type="pres">
      <dgm:prSet presAssocID="{47122286-9382-4092-95A0-03B33A3B2214}" presName="spaceRect" presStyleCnt="0"/>
      <dgm:spPr/>
    </dgm:pt>
    <dgm:pt modelId="{962FF4E9-1F5C-4E15-B03C-72773D425FA3}" type="pres">
      <dgm:prSet presAssocID="{47122286-9382-4092-95A0-03B33A3B2214}" presName="parTx" presStyleLbl="revTx" presStyleIdx="2" presStyleCnt="4">
        <dgm:presLayoutVars>
          <dgm:chMax val="0"/>
          <dgm:chPref val="0"/>
        </dgm:presLayoutVars>
      </dgm:prSet>
      <dgm:spPr/>
    </dgm:pt>
    <dgm:pt modelId="{73E27BF1-EFE1-4EFD-8C06-AB4E466A3A04}" type="pres">
      <dgm:prSet presAssocID="{B9375C32-1513-497D-9D55-AF076E98DBCE}" presName="sibTrans" presStyleCnt="0"/>
      <dgm:spPr/>
    </dgm:pt>
    <dgm:pt modelId="{971ECD02-9A54-458E-8563-1E667BC7D671}" type="pres">
      <dgm:prSet presAssocID="{48C14D9B-83E4-4E89-85E0-03CBCD03BF21}" presName="compNode" presStyleCnt="0"/>
      <dgm:spPr/>
    </dgm:pt>
    <dgm:pt modelId="{5DD7911D-7DFC-4A9F-B532-15997BDA02A1}" type="pres">
      <dgm:prSet presAssocID="{48C14D9B-83E4-4E89-85E0-03CBCD03BF21}" presName="bgRect" presStyleLbl="bgShp" presStyleIdx="3" presStyleCnt="4"/>
      <dgm:spPr/>
    </dgm:pt>
    <dgm:pt modelId="{ABB559C0-BA4A-4E11-86A5-3AFC39E58C38}" type="pres">
      <dgm:prSet presAssocID="{48C14D9B-83E4-4E89-85E0-03CBCD03BF2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21BE4FC6-A03B-4EAF-BC95-644A1A47FFB0}" type="pres">
      <dgm:prSet presAssocID="{48C14D9B-83E4-4E89-85E0-03CBCD03BF21}" presName="spaceRect" presStyleCnt="0"/>
      <dgm:spPr/>
    </dgm:pt>
    <dgm:pt modelId="{DC36EAE1-A7AF-491F-AF5B-F85DAA463CA1}" type="pres">
      <dgm:prSet presAssocID="{48C14D9B-83E4-4E89-85E0-03CBCD03BF21}" presName="parTx" presStyleLbl="revTx" presStyleIdx="3" presStyleCnt="4">
        <dgm:presLayoutVars>
          <dgm:chMax val="0"/>
          <dgm:chPref val="0"/>
        </dgm:presLayoutVars>
      </dgm:prSet>
      <dgm:spPr/>
    </dgm:pt>
  </dgm:ptLst>
  <dgm:cxnLst>
    <dgm:cxn modelId="{6DE3B50A-083A-46D4-B7E4-AD9FDB5A200D}" type="presOf" srcId="{48C14D9B-83E4-4E89-85E0-03CBCD03BF21}" destId="{DC36EAE1-A7AF-491F-AF5B-F85DAA463CA1}" srcOrd="0" destOrd="0" presId="urn:microsoft.com/office/officeart/2018/2/layout/IconVerticalSolidList"/>
    <dgm:cxn modelId="{D8FA7E12-F2E7-48B8-9F6A-AB7E335C1716}" type="presOf" srcId="{1272FC79-BBE2-4F4C-B215-B360A9081883}" destId="{9D29F127-E9DC-4591-99B8-2EAD5D97FD3D}" srcOrd="0" destOrd="0" presId="urn:microsoft.com/office/officeart/2018/2/layout/IconVerticalSolidList"/>
    <dgm:cxn modelId="{13A5271D-7031-4C73-8CC5-B4DEBE5E9B35}" srcId="{4B4D7B51-AB1A-40AE-9402-7F6395403803}" destId="{1272FC79-BBE2-4F4C-B215-B360A9081883}" srcOrd="1" destOrd="0" parTransId="{88345C45-9E44-4A01-B6AD-7028CED2EAEE}" sibTransId="{17B6FCEB-77AD-4BAA-ACA9-BC59FC21402B}"/>
    <dgm:cxn modelId="{7F13591F-DF84-4101-8809-0A0A8A9DA458}" srcId="{4B4D7B51-AB1A-40AE-9402-7F6395403803}" destId="{43EEF85A-5D7C-4F4A-99A3-2F9282B684F6}" srcOrd="0" destOrd="0" parTransId="{E6DBC5AA-06EB-4341-9528-DBBE25C06D59}" sibTransId="{98CA489A-60DB-4EBB-B63F-AF48E08F7F52}"/>
    <dgm:cxn modelId="{4A30C94B-8ABB-43F9-94D2-43A03083004D}" type="presOf" srcId="{43EEF85A-5D7C-4F4A-99A3-2F9282B684F6}" destId="{C7C9BA9D-0812-4D54-BD3A-2DEBB5E3039D}" srcOrd="0" destOrd="0" presId="urn:microsoft.com/office/officeart/2018/2/layout/IconVerticalSolidList"/>
    <dgm:cxn modelId="{BD3DF678-CF0C-4978-B34F-B465026747AF}" type="presOf" srcId="{47122286-9382-4092-95A0-03B33A3B2214}" destId="{962FF4E9-1F5C-4E15-B03C-72773D425FA3}" srcOrd="0" destOrd="0" presId="urn:microsoft.com/office/officeart/2018/2/layout/IconVerticalSolidList"/>
    <dgm:cxn modelId="{BA28DAA0-29A8-4186-BA6A-473D57FC180B}" srcId="{4B4D7B51-AB1A-40AE-9402-7F6395403803}" destId="{47122286-9382-4092-95A0-03B33A3B2214}" srcOrd="2" destOrd="0" parTransId="{7366EC5E-2543-4F20-99FF-7A73372DE9BF}" sibTransId="{B9375C32-1513-497D-9D55-AF076E98DBCE}"/>
    <dgm:cxn modelId="{3D89DBE2-7366-4607-80CC-7966FC9A31C7}" srcId="{4B4D7B51-AB1A-40AE-9402-7F6395403803}" destId="{48C14D9B-83E4-4E89-85E0-03CBCD03BF21}" srcOrd="3" destOrd="0" parTransId="{5F5F5332-2D21-40DF-AF59-821BA0B517C6}" sibTransId="{BCA7DAC9-F173-44BE-ACF3-D80F8DB9D116}"/>
    <dgm:cxn modelId="{F6101FE4-F676-4F97-B91B-344994F21592}" type="presOf" srcId="{4B4D7B51-AB1A-40AE-9402-7F6395403803}" destId="{158E9B07-7BF3-4F5F-AF36-5BC5709E8249}" srcOrd="0" destOrd="0" presId="urn:microsoft.com/office/officeart/2018/2/layout/IconVerticalSolidList"/>
    <dgm:cxn modelId="{6A010131-E340-49EB-BCC3-6CEE4C3FE7DD}" type="presParOf" srcId="{158E9B07-7BF3-4F5F-AF36-5BC5709E8249}" destId="{0A6E69C3-551C-48C5-AFCA-DEE70FCFD37B}" srcOrd="0" destOrd="0" presId="urn:microsoft.com/office/officeart/2018/2/layout/IconVerticalSolidList"/>
    <dgm:cxn modelId="{44197C81-96AC-4582-88A8-857FF1CE4C22}" type="presParOf" srcId="{0A6E69C3-551C-48C5-AFCA-DEE70FCFD37B}" destId="{20862EEC-2F4D-4D01-9534-360A2A7E9EF2}" srcOrd="0" destOrd="0" presId="urn:microsoft.com/office/officeart/2018/2/layout/IconVerticalSolidList"/>
    <dgm:cxn modelId="{1AA630A5-24B5-476D-9114-DE8363D9E20C}" type="presParOf" srcId="{0A6E69C3-551C-48C5-AFCA-DEE70FCFD37B}" destId="{EC3AFFD5-96A7-4CCA-8FE8-D4F68C5E1DBD}" srcOrd="1" destOrd="0" presId="urn:microsoft.com/office/officeart/2018/2/layout/IconVerticalSolidList"/>
    <dgm:cxn modelId="{2EFB31D1-F6CB-43F6-BEB3-984D8A73CA9E}" type="presParOf" srcId="{0A6E69C3-551C-48C5-AFCA-DEE70FCFD37B}" destId="{B111DBAB-9554-4CDD-BE39-5121C94F5C57}" srcOrd="2" destOrd="0" presId="urn:microsoft.com/office/officeart/2018/2/layout/IconVerticalSolidList"/>
    <dgm:cxn modelId="{6DB62638-226E-45F1-9119-AA5A9C4CBF5F}" type="presParOf" srcId="{0A6E69C3-551C-48C5-AFCA-DEE70FCFD37B}" destId="{C7C9BA9D-0812-4D54-BD3A-2DEBB5E3039D}" srcOrd="3" destOrd="0" presId="urn:microsoft.com/office/officeart/2018/2/layout/IconVerticalSolidList"/>
    <dgm:cxn modelId="{4BB5D3BC-1375-4A9C-B350-4BE6C9C819F3}" type="presParOf" srcId="{158E9B07-7BF3-4F5F-AF36-5BC5709E8249}" destId="{EB68E397-FA6C-4D0A-975B-93E11F69F9F2}" srcOrd="1" destOrd="0" presId="urn:microsoft.com/office/officeart/2018/2/layout/IconVerticalSolidList"/>
    <dgm:cxn modelId="{8203C876-9C83-444D-988A-08587538064E}" type="presParOf" srcId="{158E9B07-7BF3-4F5F-AF36-5BC5709E8249}" destId="{3226FFEC-9E5B-43D3-9C3A-55B7FCDB6E5D}" srcOrd="2" destOrd="0" presId="urn:microsoft.com/office/officeart/2018/2/layout/IconVerticalSolidList"/>
    <dgm:cxn modelId="{7B27FA13-7669-46C9-86E7-4C9C046D1DD6}" type="presParOf" srcId="{3226FFEC-9E5B-43D3-9C3A-55B7FCDB6E5D}" destId="{38C1F4F8-638E-4560-83AB-4760B8544CD7}" srcOrd="0" destOrd="0" presId="urn:microsoft.com/office/officeart/2018/2/layout/IconVerticalSolidList"/>
    <dgm:cxn modelId="{84A90A92-46E4-425F-8934-2A185527D914}" type="presParOf" srcId="{3226FFEC-9E5B-43D3-9C3A-55B7FCDB6E5D}" destId="{A849AAF6-2704-4CAF-8FC1-7B11A664A160}" srcOrd="1" destOrd="0" presId="urn:microsoft.com/office/officeart/2018/2/layout/IconVerticalSolidList"/>
    <dgm:cxn modelId="{0B90C6CE-0448-41A6-BC80-3104A1DC2292}" type="presParOf" srcId="{3226FFEC-9E5B-43D3-9C3A-55B7FCDB6E5D}" destId="{F2BB74C2-1732-4192-A300-EFD34A6F7ED2}" srcOrd="2" destOrd="0" presId="urn:microsoft.com/office/officeart/2018/2/layout/IconVerticalSolidList"/>
    <dgm:cxn modelId="{EB40E193-41BE-4056-B77F-9535D6509799}" type="presParOf" srcId="{3226FFEC-9E5B-43D3-9C3A-55B7FCDB6E5D}" destId="{9D29F127-E9DC-4591-99B8-2EAD5D97FD3D}" srcOrd="3" destOrd="0" presId="urn:microsoft.com/office/officeart/2018/2/layout/IconVerticalSolidList"/>
    <dgm:cxn modelId="{27D6DD81-ABC7-4683-AFD5-B09ABA388D91}" type="presParOf" srcId="{158E9B07-7BF3-4F5F-AF36-5BC5709E8249}" destId="{682B030F-E616-4996-ACE3-4389AD515F16}" srcOrd="3" destOrd="0" presId="urn:microsoft.com/office/officeart/2018/2/layout/IconVerticalSolidList"/>
    <dgm:cxn modelId="{65B5E240-338D-46C0-B221-C77FDD30BFDF}" type="presParOf" srcId="{158E9B07-7BF3-4F5F-AF36-5BC5709E8249}" destId="{3AE8B968-0BDE-4660-A98D-515D72EF1BE3}" srcOrd="4" destOrd="0" presId="urn:microsoft.com/office/officeart/2018/2/layout/IconVerticalSolidList"/>
    <dgm:cxn modelId="{D9FB6B74-8C3C-46F9-9D1A-7FF18734EDD8}" type="presParOf" srcId="{3AE8B968-0BDE-4660-A98D-515D72EF1BE3}" destId="{7A1B4989-261C-4A04-B899-B200C9F8CC8F}" srcOrd="0" destOrd="0" presId="urn:microsoft.com/office/officeart/2018/2/layout/IconVerticalSolidList"/>
    <dgm:cxn modelId="{5FD80105-011D-4260-B1D9-8EE1EBB1DBF2}" type="presParOf" srcId="{3AE8B968-0BDE-4660-A98D-515D72EF1BE3}" destId="{0DBF28E9-E7B6-4872-AD46-12A6B0723B9C}" srcOrd="1" destOrd="0" presId="urn:microsoft.com/office/officeart/2018/2/layout/IconVerticalSolidList"/>
    <dgm:cxn modelId="{7F07A02C-639D-4277-8502-ED04A05BEAC0}" type="presParOf" srcId="{3AE8B968-0BDE-4660-A98D-515D72EF1BE3}" destId="{E90ADFA1-6D3F-40D7-A793-39FEC929CC41}" srcOrd="2" destOrd="0" presId="urn:microsoft.com/office/officeart/2018/2/layout/IconVerticalSolidList"/>
    <dgm:cxn modelId="{ABCF87E2-4403-405D-99EA-C432699504E8}" type="presParOf" srcId="{3AE8B968-0BDE-4660-A98D-515D72EF1BE3}" destId="{962FF4E9-1F5C-4E15-B03C-72773D425FA3}" srcOrd="3" destOrd="0" presId="urn:microsoft.com/office/officeart/2018/2/layout/IconVerticalSolidList"/>
    <dgm:cxn modelId="{D56D1791-4014-4907-8309-C7BDECC78725}" type="presParOf" srcId="{158E9B07-7BF3-4F5F-AF36-5BC5709E8249}" destId="{73E27BF1-EFE1-4EFD-8C06-AB4E466A3A04}" srcOrd="5" destOrd="0" presId="urn:microsoft.com/office/officeart/2018/2/layout/IconVerticalSolidList"/>
    <dgm:cxn modelId="{16B10976-2768-468C-B12A-F58E23B689D8}" type="presParOf" srcId="{158E9B07-7BF3-4F5F-AF36-5BC5709E8249}" destId="{971ECD02-9A54-458E-8563-1E667BC7D671}" srcOrd="6" destOrd="0" presId="urn:microsoft.com/office/officeart/2018/2/layout/IconVerticalSolidList"/>
    <dgm:cxn modelId="{AE9DDF4E-262D-4B27-B1DE-F76B6E0713D8}" type="presParOf" srcId="{971ECD02-9A54-458E-8563-1E667BC7D671}" destId="{5DD7911D-7DFC-4A9F-B532-15997BDA02A1}" srcOrd="0" destOrd="0" presId="urn:microsoft.com/office/officeart/2018/2/layout/IconVerticalSolidList"/>
    <dgm:cxn modelId="{9F3CEEF7-3DA1-4DC5-84CD-24FB5E1B4380}" type="presParOf" srcId="{971ECD02-9A54-458E-8563-1E667BC7D671}" destId="{ABB559C0-BA4A-4E11-86A5-3AFC39E58C38}" srcOrd="1" destOrd="0" presId="urn:microsoft.com/office/officeart/2018/2/layout/IconVerticalSolidList"/>
    <dgm:cxn modelId="{5D349C2A-5EC3-4F9E-8817-025CDD46BC0D}" type="presParOf" srcId="{971ECD02-9A54-458E-8563-1E667BC7D671}" destId="{21BE4FC6-A03B-4EAF-BC95-644A1A47FFB0}" srcOrd="2" destOrd="0" presId="urn:microsoft.com/office/officeart/2018/2/layout/IconVerticalSolidList"/>
    <dgm:cxn modelId="{068B9EE2-A784-482F-921F-9DBA2FEC6590}" type="presParOf" srcId="{971ECD02-9A54-458E-8563-1E667BC7D671}" destId="{DC36EAE1-A7AF-491F-AF5B-F85DAA463CA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0B1A02-5552-40D7-8786-EAEB2E3F5720}">
      <dsp:nvSpPr>
        <dsp:cNvPr id="0" name=""/>
        <dsp:cNvSpPr/>
      </dsp:nvSpPr>
      <dsp:spPr>
        <a:xfrm>
          <a:off x="146532" y="1311074"/>
          <a:ext cx="907914" cy="907914"/>
        </a:xfrm>
        <a:prstGeom prst="ellipse">
          <a:avLst/>
        </a:prstGeom>
        <a:solidFill>
          <a:schemeClr val="accent3">
            <a:lumMod val="75000"/>
          </a:schemeClr>
        </a:solidFill>
        <a:ln>
          <a:noFill/>
        </a:ln>
        <a:effectLst/>
      </dsp:spPr>
      <dsp:style>
        <a:lnRef idx="0">
          <a:scrgbClr r="0" g="0" b="0"/>
        </a:lnRef>
        <a:fillRef idx="1">
          <a:scrgbClr r="0" g="0" b="0"/>
        </a:fillRef>
        <a:effectRef idx="0">
          <a:scrgbClr r="0" g="0" b="0"/>
        </a:effectRef>
        <a:fontRef idx="minor"/>
      </dsp:style>
    </dsp:sp>
    <dsp:sp modelId="{A3B4B79A-A8D6-40B8-A5FE-5DB8230D214D}">
      <dsp:nvSpPr>
        <dsp:cNvPr id="0" name=""/>
        <dsp:cNvSpPr/>
      </dsp:nvSpPr>
      <dsp:spPr>
        <a:xfrm>
          <a:off x="337194" y="1501735"/>
          <a:ext cx="526590" cy="5265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13A26D-8308-42C5-A71F-CE42254D912D}">
      <dsp:nvSpPr>
        <dsp:cNvPr id="0" name=""/>
        <dsp:cNvSpPr/>
      </dsp:nvSpPr>
      <dsp:spPr>
        <a:xfrm>
          <a:off x="1248999" y="1311074"/>
          <a:ext cx="2140082" cy="907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err="1">
              <a:latin typeface="Arial" panose="020B0604020202020204" pitchFamily="34" charset="0"/>
              <a:cs typeface="Arial" panose="020B0604020202020204" pitchFamily="34" charset="0"/>
            </a:rPr>
            <a:t>Truell</a:t>
          </a:r>
          <a:r>
            <a:rPr lang="en-US" sz="1400" kern="1200" dirty="0">
              <a:latin typeface="Arial" panose="020B0604020202020204" pitchFamily="34" charset="0"/>
              <a:cs typeface="Arial" panose="020B0604020202020204" pitchFamily="34" charset="0"/>
            </a:rPr>
            <a:t>, (2001)</a:t>
          </a:r>
        </a:p>
      </dsp:txBody>
      <dsp:txXfrm>
        <a:off x="1248999" y="1311074"/>
        <a:ext cx="2140082" cy="907914"/>
      </dsp:txXfrm>
    </dsp:sp>
    <dsp:sp modelId="{4ABB43DD-0CB5-478C-ABC9-567EB6DE7086}">
      <dsp:nvSpPr>
        <dsp:cNvPr id="0" name=""/>
        <dsp:cNvSpPr/>
      </dsp:nvSpPr>
      <dsp:spPr>
        <a:xfrm>
          <a:off x="2857848" y="1311074"/>
          <a:ext cx="907914" cy="907914"/>
        </a:xfrm>
        <a:prstGeom prst="ellipse">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095E30A2-EFE6-4F5A-9AC3-B457634AA747}">
      <dsp:nvSpPr>
        <dsp:cNvPr id="0" name=""/>
        <dsp:cNvSpPr/>
      </dsp:nvSpPr>
      <dsp:spPr>
        <a:xfrm>
          <a:off x="3048514" y="1501735"/>
          <a:ext cx="526590" cy="5265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BE5E1B-CAC6-4032-B7FD-4CAA911642A3}">
      <dsp:nvSpPr>
        <dsp:cNvPr id="0" name=""/>
        <dsp:cNvSpPr/>
      </dsp:nvSpPr>
      <dsp:spPr>
        <a:xfrm>
          <a:off x="3943918" y="1311074"/>
          <a:ext cx="2247878" cy="907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McAuliffe, (2002)</a:t>
          </a:r>
        </a:p>
      </dsp:txBody>
      <dsp:txXfrm>
        <a:off x="3943918" y="1311074"/>
        <a:ext cx="2247878" cy="907914"/>
      </dsp:txXfrm>
    </dsp:sp>
    <dsp:sp modelId="{A455F345-50A6-4DFE-B4DA-00A04C786000}">
      <dsp:nvSpPr>
        <dsp:cNvPr id="0" name=""/>
        <dsp:cNvSpPr/>
      </dsp:nvSpPr>
      <dsp:spPr>
        <a:xfrm>
          <a:off x="5727044" y="1309793"/>
          <a:ext cx="907914" cy="907914"/>
        </a:xfrm>
        <a:prstGeom prst="ellipse">
          <a:avLst/>
        </a:prstGeom>
        <a:solidFill>
          <a:schemeClr val="accent1">
            <a:lumMod val="75000"/>
          </a:schemeClr>
        </a:solidFill>
        <a:ln>
          <a:noFill/>
        </a:ln>
        <a:effectLst/>
      </dsp:spPr>
      <dsp:style>
        <a:lnRef idx="0">
          <a:scrgbClr r="0" g="0" b="0"/>
        </a:lnRef>
        <a:fillRef idx="1">
          <a:scrgbClr r="0" g="0" b="0"/>
        </a:fillRef>
        <a:effectRef idx="0">
          <a:scrgbClr r="0" g="0" b="0"/>
        </a:effectRef>
        <a:fontRef idx="minor"/>
      </dsp:style>
    </dsp:sp>
    <dsp:sp modelId="{ED49114D-B07B-423E-AFA4-0A863C58D7FB}">
      <dsp:nvSpPr>
        <dsp:cNvPr id="0" name=""/>
        <dsp:cNvSpPr/>
      </dsp:nvSpPr>
      <dsp:spPr>
        <a:xfrm>
          <a:off x="7621979" y="1501735"/>
          <a:ext cx="526590" cy="5265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62A9B4-910A-4660-8C32-0D1D449624B3}">
      <dsp:nvSpPr>
        <dsp:cNvPr id="0" name=""/>
        <dsp:cNvSpPr/>
      </dsp:nvSpPr>
      <dsp:spPr>
        <a:xfrm>
          <a:off x="6879671" y="1311074"/>
          <a:ext cx="2140082" cy="9079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Black, G.T. (2010)</a:t>
          </a:r>
        </a:p>
      </dsp:txBody>
      <dsp:txXfrm>
        <a:off x="6879671" y="1311074"/>
        <a:ext cx="2140082" cy="9079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862EEC-2F4D-4D01-9534-360A2A7E9EF2}">
      <dsp:nvSpPr>
        <dsp:cNvPr id="0" name=""/>
        <dsp:cNvSpPr/>
      </dsp:nvSpPr>
      <dsp:spPr>
        <a:xfrm>
          <a:off x="0" y="1599"/>
          <a:ext cx="5019040" cy="8107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3AFFD5-96A7-4CCA-8FE8-D4F68C5E1DBD}">
      <dsp:nvSpPr>
        <dsp:cNvPr id="0" name=""/>
        <dsp:cNvSpPr/>
      </dsp:nvSpPr>
      <dsp:spPr>
        <a:xfrm>
          <a:off x="245242" y="184011"/>
          <a:ext cx="445895" cy="4458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C9BA9D-0812-4D54-BD3A-2DEBB5E3039D}">
      <dsp:nvSpPr>
        <dsp:cNvPr id="0" name=""/>
        <dsp:cNvSpPr/>
      </dsp:nvSpPr>
      <dsp:spPr>
        <a:xfrm>
          <a:off x="936379" y="1599"/>
          <a:ext cx="4082660" cy="810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01" tIns="85801" rIns="85801" bIns="85801"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Not enough literature, what literature that is available is out-dated</a:t>
          </a:r>
        </a:p>
      </dsp:txBody>
      <dsp:txXfrm>
        <a:off x="936379" y="1599"/>
        <a:ext cx="4082660" cy="810718"/>
      </dsp:txXfrm>
    </dsp:sp>
    <dsp:sp modelId="{38C1F4F8-638E-4560-83AB-4760B8544CD7}">
      <dsp:nvSpPr>
        <dsp:cNvPr id="0" name=""/>
        <dsp:cNvSpPr/>
      </dsp:nvSpPr>
      <dsp:spPr>
        <a:xfrm>
          <a:off x="0" y="1124387"/>
          <a:ext cx="5019040" cy="8107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49AAF6-2704-4CAF-8FC1-7B11A664A160}">
      <dsp:nvSpPr>
        <dsp:cNvPr id="0" name=""/>
        <dsp:cNvSpPr/>
      </dsp:nvSpPr>
      <dsp:spPr>
        <a:xfrm>
          <a:off x="245242" y="1197409"/>
          <a:ext cx="445895" cy="4458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29F127-E9DC-4591-99B8-2EAD5D97FD3D}">
      <dsp:nvSpPr>
        <dsp:cNvPr id="0" name=""/>
        <dsp:cNvSpPr/>
      </dsp:nvSpPr>
      <dsp:spPr>
        <a:xfrm>
          <a:off x="936379" y="1014997"/>
          <a:ext cx="4082660" cy="810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01" tIns="85801" rIns="85801" bIns="85801"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Implementation of data collection method- Because researcher has limited experience in primary data collection</a:t>
          </a:r>
        </a:p>
      </dsp:txBody>
      <dsp:txXfrm>
        <a:off x="936379" y="1014997"/>
        <a:ext cx="4082660" cy="810718"/>
      </dsp:txXfrm>
    </dsp:sp>
    <dsp:sp modelId="{7A1B4989-261C-4A04-B899-B200C9F8CC8F}">
      <dsp:nvSpPr>
        <dsp:cNvPr id="0" name=""/>
        <dsp:cNvSpPr/>
      </dsp:nvSpPr>
      <dsp:spPr>
        <a:xfrm>
          <a:off x="0" y="2028395"/>
          <a:ext cx="5019040" cy="8107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BF28E9-E7B6-4872-AD46-12A6B0723B9C}">
      <dsp:nvSpPr>
        <dsp:cNvPr id="0" name=""/>
        <dsp:cNvSpPr/>
      </dsp:nvSpPr>
      <dsp:spPr>
        <a:xfrm>
          <a:off x="245242" y="2210807"/>
          <a:ext cx="445895" cy="4458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2FF4E9-1F5C-4E15-B03C-72773D425FA3}">
      <dsp:nvSpPr>
        <dsp:cNvPr id="0" name=""/>
        <dsp:cNvSpPr/>
      </dsp:nvSpPr>
      <dsp:spPr>
        <a:xfrm>
          <a:off x="936379" y="2028395"/>
          <a:ext cx="4082660" cy="810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01" tIns="85801" rIns="85801" bIns="85801"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No Participants</a:t>
          </a:r>
        </a:p>
      </dsp:txBody>
      <dsp:txXfrm>
        <a:off x="936379" y="2028395"/>
        <a:ext cx="4082660" cy="810718"/>
      </dsp:txXfrm>
    </dsp:sp>
    <dsp:sp modelId="{5DD7911D-7DFC-4A9F-B532-15997BDA02A1}">
      <dsp:nvSpPr>
        <dsp:cNvPr id="0" name=""/>
        <dsp:cNvSpPr/>
      </dsp:nvSpPr>
      <dsp:spPr>
        <a:xfrm>
          <a:off x="0" y="3041793"/>
          <a:ext cx="5019040" cy="8107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B559C0-BA4A-4E11-86A5-3AFC39E58C38}">
      <dsp:nvSpPr>
        <dsp:cNvPr id="0" name=""/>
        <dsp:cNvSpPr/>
      </dsp:nvSpPr>
      <dsp:spPr>
        <a:xfrm>
          <a:off x="245242" y="3224205"/>
          <a:ext cx="445895" cy="44589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36EAE1-A7AF-491F-AF5B-F85DAA463CA1}">
      <dsp:nvSpPr>
        <dsp:cNvPr id="0" name=""/>
        <dsp:cNvSpPr/>
      </dsp:nvSpPr>
      <dsp:spPr>
        <a:xfrm>
          <a:off x="936379" y="3041793"/>
          <a:ext cx="4082660" cy="810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01" tIns="85801" rIns="85801" bIns="85801" numCol="1" spcCol="1270" anchor="ctr" anchorCtr="0">
          <a:noAutofit/>
        </a:bodyPr>
        <a:lstStyle/>
        <a:p>
          <a:pPr marL="0" lvl="0" indent="0" algn="l"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A study could have been undertaken- as researcher is still in counselling training</a:t>
          </a:r>
        </a:p>
      </dsp:txBody>
      <dsp:txXfrm>
        <a:off x="936379" y="3041793"/>
        <a:ext cx="4082660" cy="81071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8D8CE453-D9F3-4362-9C96-C2080CCB8371}" type="datetimeFigureOut">
              <a:rPr lang="en-GB" smtClean="0"/>
              <a:t>08/12/2019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5094245E-1253-4493-B456-FC9B762D563B}" type="slidenum">
              <a:rPr lang="en-GB" smtClean="0"/>
              <a:t>‹#›</a:t>
            </a:fld>
            <a:endParaRPr lang="en-GB"/>
          </a:p>
        </p:txBody>
      </p:sp>
    </p:spTree>
    <p:extLst>
      <p:ext uri="{BB962C8B-B14F-4D97-AF65-F5344CB8AC3E}">
        <p14:creationId xmlns:p14="http://schemas.microsoft.com/office/powerpoint/2010/main" val="221804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8CE453-D9F3-4362-9C96-C2080CCB8371}" type="datetimeFigureOut">
              <a:rPr lang="en-GB" smtClean="0"/>
              <a:t>08/12/2019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4245E-1253-4493-B456-FC9B762D563B}" type="slidenum">
              <a:rPr lang="en-GB" smtClean="0"/>
              <a:t>‹#›</a:t>
            </a:fld>
            <a:endParaRPr lang="en-GB"/>
          </a:p>
        </p:txBody>
      </p:sp>
    </p:spTree>
    <p:extLst>
      <p:ext uri="{BB962C8B-B14F-4D97-AF65-F5344CB8AC3E}">
        <p14:creationId xmlns:p14="http://schemas.microsoft.com/office/powerpoint/2010/main" val="1742098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8D8CE453-D9F3-4362-9C96-C2080CCB8371}" type="datetimeFigureOut">
              <a:rPr lang="en-GB" smtClean="0"/>
              <a:t>08/12/2019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5094245E-1253-4493-B456-FC9B762D563B}" type="slidenum">
              <a:rPr lang="en-GB" smtClean="0"/>
              <a:t>‹#›</a:t>
            </a:fld>
            <a:endParaRPr lang="en-GB"/>
          </a:p>
        </p:txBody>
      </p:sp>
    </p:spTree>
    <p:extLst>
      <p:ext uri="{BB962C8B-B14F-4D97-AF65-F5344CB8AC3E}">
        <p14:creationId xmlns:p14="http://schemas.microsoft.com/office/powerpoint/2010/main" val="3537600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D8CE453-D9F3-4362-9C96-C2080CCB8371}" type="datetimeFigureOut">
              <a:rPr lang="en-GB" smtClean="0"/>
              <a:t>08/12/2019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94245E-1253-4493-B456-FC9B762D563B}" type="slidenum">
              <a:rPr lang="en-GB" smtClean="0"/>
              <a:t>‹#›</a:t>
            </a:fld>
            <a:endParaRPr lang="en-GB"/>
          </a:p>
        </p:txBody>
      </p:sp>
    </p:spTree>
    <p:extLst>
      <p:ext uri="{BB962C8B-B14F-4D97-AF65-F5344CB8AC3E}">
        <p14:creationId xmlns:p14="http://schemas.microsoft.com/office/powerpoint/2010/main" val="1676840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D8CE453-D9F3-4362-9C96-C2080CCB8371}" type="datetimeFigureOut">
              <a:rPr lang="en-GB" smtClean="0"/>
              <a:t>08/12/2019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94245E-1253-4493-B456-FC9B762D563B}" type="slidenum">
              <a:rPr lang="en-GB" smtClean="0"/>
              <a:t>‹#›</a:t>
            </a:fld>
            <a:endParaRPr lang="en-GB"/>
          </a:p>
        </p:txBody>
      </p:sp>
    </p:spTree>
    <p:extLst>
      <p:ext uri="{BB962C8B-B14F-4D97-AF65-F5344CB8AC3E}">
        <p14:creationId xmlns:p14="http://schemas.microsoft.com/office/powerpoint/2010/main" val="1366283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D8CE453-D9F3-4362-9C96-C2080CCB8371}" type="datetimeFigureOut">
              <a:rPr lang="en-GB" smtClean="0"/>
              <a:t>08/12/2019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94245E-1253-4493-B456-FC9B762D563B}" type="slidenum">
              <a:rPr lang="en-GB" smtClean="0"/>
              <a:t>‹#›</a:t>
            </a:fld>
            <a:endParaRPr lang="en-GB"/>
          </a:p>
        </p:txBody>
      </p:sp>
    </p:spTree>
    <p:extLst>
      <p:ext uri="{BB962C8B-B14F-4D97-AF65-F5344CB8AC3E}">
        <p14:creationId xmlns:p14="http://schemas.microsoft.com/office/powerpoint/2010/main" val="3088440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8CE453-D9F3-4362-9C96-C2080CCB8371}" type="datetimeFigureOut">
              <a:rPr lang="en-GB" smtClean="0"/>
              <a:t>08/12/2019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094245E-1253-4493-B456-FC9B762D563B}" type="slidenum">
              <a:rPr lang="en-GB" smtClean="0"/>
              <a:t>‹#›</a:t>
            </a:fld>
            <a:endParaRPr lang="en-GB"/>
          </a:p>
        </p:txBody>
      </p:sp>
    </p:spTree>
    <p:extLst>
      <p:ext uri="{BB962C8B-B14F-4D97-AF65-F5344CB8AC3E}">
        <p14:creationId xmlns:p14="http://schemas.microsoft.com/office/powerpoint/2010/main" val="696857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8CE453-D9F3-4362-9C96-C2080CCB8371}" type="datetimeFigureOut">
              <a:rPr lang="en-GB" smtClean="0"/>
              <a:t>08/12/2019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94245E-1253-4493-B456-FC9B762D563B}" type="slidenum">
              <a:rPr lang="en-GB" smtClean="0"/>
              <a:t>‹#›</a:t>
            </a:fld>
            <a:endParaRPr lang="en-GB"/>
          </a:p>
        </p:txBody>
      </p:sp>
    </p:spTree>
    <p:extLst>
      <p:ext uri="{BB962C8B-B14F-4D97-AF65-F5344CB8AC3E}">
        <p14:creationId xmlns:p14="http://schemas.microsoft.com/office/powerpoint/2010/main" val="4061445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8CE453-D9F3-4362-9C96-C2080CCB8371}" type="datetimeFigureOut">
              <a:rPr lang="en-GB" smtClean="0"/>
              <a:t>08/12/2019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94245E-1253-4493-B456-FC9B762D563B}" type="slidenum">
              <a:rPr lang="en-GB" smtClean="0"/>
              <a:t>‹#›</a:t>
            </a:fld>
            <a:endParaRPr lang="en-GB"/>
          </a:p>
        </p:txBody>
      </p:sp>
    </p:spTree>
    <p:extLst>
      <p:ext uri="{BB962C8B-B14F-4D97-AF65-F5344CB8AC3E}">
        <p14:creationId xmlns:p14="http://schemas.microsoft.com/office/powerpoint/2010/main" val="701579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8CE453-D9F3-4362-9C96-C2080CCB8371}" type="datetimeFigureOut">
              <a:rPr lang="en-GB" smtClean="0"/>
              <a:t>08/12/2019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94245E-1253-4493-B456-FC9B762D563B}" type="slidenum">
              <a:rPr lang="en-GB" smtClean="0"/>
              <a:t>‹#›</a:t>
            </a:fld>
            <a:endParaRPr lang="en-GB"/>
          </a:p>
        </p:txBody>
      </p:sp>
    </p:spTree>
    <p:extLst>
      <p:ext uri="{BB962C8B-B14F-4D97-AF65-F5344CB8AC3E}">
        <p14:creationId xmlns:p14="http://schemas.microsoft.com/office/powerpoint/2010/main" val="1262267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8D8CE453-D9F3-4362-9C96-C2080CCB8371}" type="datetimeFigureOut">
              <a:rPr lang="en-GB" smtClean="0"/>
              <a:t>08/12/2019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5094245E-1253-4493-B456-FC9B762D563B}" type="slidenum">
              <a:rPr lang="en-GB" smtClean="0"/>
              <a:t>‹#›</a:t>
            </a:fld>
            <a:endParaRPr lang="en-GB"/>
          </a:p>
        </p:txBody>
      </p:sp>
    </p:spTree>
    <p:extLst>
      <p:ext uri="{BB962C8B-B14F-4D97-AF65-F5344CB8AC3E}">
        <p14:creationId xmlns:p14="http://schemas.microsoft.com/office/powerpoint/2010/main" val="32529693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8D8CE453-D9F3-4362-9C96-C2080CCB8371}" type="datetimeFigureOut">
              <a:rPr lang="en-GB" smtClean="0"/>
              <a:t>08/12/2019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5094245E-1253-4493-B456-FC9B762D563B}"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997433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8D8CE453-D9F3-4362-9C96-C2080CCB8371}" type="datetimeFigureOut">
              <a:rPr lang="en-GB" smtClean="0"/>
              <a:t>08/12/2019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5094245E-1253-4493-B456-FC9B762D563B}" type="slidenum">
              <a:rPr lang="en-GB" smtClean="0"/>
              <a:t>‹#›</a:t>
            </a:fld>
            <a:endParaRPr lang="en-GB"/>
          </a:p>
        </p:txBody>
      </p:sp>
    </p:spTree>
    <p:extLst>
      <p:ext uri="{BB962C8B-B14F-4D97-AF65-F5344CB8AC3E}">
        <p14:creationId xmlns:p14="http://schemas.microsoft.com/office/powerpoint/2010/main" val="19659776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D8CE453-D9F3-4362-9C96-C2080CCB8371}" type="datetimeFigureOut">
              <a:rPr lang="en-GB" smtClean="0"/>
              <a:t>08/12/2019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94245E-1253-4493-B456-FC9B762D563B}" type="slidenum">
              <a:rPr lang="en-GB" smtClean="0"/>
              <a:t>‹#›</a:t>
            </a:fld>
            <a:endParaRPr lang="en-GB"/>
          </a:p>
        </p:txBody>
      </p:sp>
    </p:spTree>
    <p:extLst>
      <p:ext uri="{BB962C8B-B14F-4D97-AF65-F5344CB8AC3E}">
        <p14:creationId xmlns:p14="http://schemas.microsoft.com/office/powerpoint/2010/main" val="794069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D8CE453-D9F3-4362-9C96-C2080CCB8371}" type="datetimeFigureOut">
              <a:rPr lang="en-GB" smtClean="0"/>
              <a:t>08/12/2019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94245E-1253-4493-B456-FC9B762D563B}" type="slidenum">
              <a:rPr lang="en-GB" smtClean="0"/>
              <a:t>‹#›</a:t>
            </a:fld>
            <a:endParaRPr lang="en-GB"/>
          </a:p>
        </p:txBody>
      </p:sp>
    </p:spTree>
    <p:extLst>
      <p:ext uri="{BB962C8B-B14F-4D97-AF65-F5344CB8AC3E}">
        <p14:creationId xmlns:p14="http://schemas.microsoft.com/office/powerpoint/2010/main" val="20769732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8CE453-D9F3-4362-9C96-C2080CCB8371}" type="datetimeFigureOut">
              <a:rPr lang="en-GB" smtClean="0"/>
              <a:t>08/12/2019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4245E-1253-4493-B456-FC9B762D563B}" type="slidenum">
              <a:rPr lang="en-GB" smtClean="0"/>
              <a:t>‹#›</a:t>
            </a:fld>
            <a:endParaRPr lang="en-GB"/>
          </a:p>
        </p:txBody>
      </p:sp>
    </p:spTree>
    <p:extLst>
      <p:ext uri="{BB962C8B-B14F-4D97-AF65-F5344CB8AC3E}">
        <p14:creationId xmlns:p14="http://schemas.microsoft.com/office/powerpoint/2010/main" val="3984819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D8CE453-D9F3-4362-9C96-C2080CCB8371}" type="datetimeFigureOut">
              <a:rPr lang="en-GB" smtClean="0"/>
              <a:t>08/12/2019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5094245E-1253-4493-B456-FC9B762D563B}" type="slidenum">
              <a:rPr lang="en-GB" smtClean="0"/>
              <a:t>‹#›</a:t>
            </a:fld>
            <a:endParaRPr lang="en-GB"/>
          </a:p>
        </p:txBody>
      </p:sp>
    </p:spTree>
    <p:extLst>
      <p:ext uri="{BB962C8B-B14F-4D97-AF65-F5344CB8AC3E}">
        <p14:creationId xmlns:p14="http://schemas.microsoft.com/office/powerpoint/2010/main" val="3261685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D8CE453-D9F3-4362-9C96-C2080CCB8371}" type="datetimeFigureOut">
              <a:rPr lang="en-GB" smtClean="0"/>
              <a:t>08/12/2019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094245E-1253-4493-B456-FC9B762D563B}" type="slidenum">
              <a:rPr lang="en-GB" smtClean="0"/>
              <a:t>‹#›</a:t>
            </a:fld>
            <a:endParaRPr lang="en-GB"/>
          </a:p>
        </p:txBody>
      </p:sp>
    </p:spTree>
    <p:extLst>
      <p:ext uri="{BB962C8B-B14F-4D97-AF65-F5344CB8AC3E}">
        <p14:creationId xmlns:p14="http://schemas.microsoft.com/office/powerpoint/2010/main" val="3889901772"/>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hyperlink" Target="https://www.google.co.uk/url?sa=i&amp;rct=j&amp;q=&amp;esrc=s&amp;source=images&amp;cd=&amp;ved=2ahUKEwjvmYWmxabmAhXC5-AKHVT-A14QjRx6BAgBEAQ&amp;url=https%3A%2F%2Faskleo.com%2Fhow-to-choose-good-security-questions%2F&amp;psig=AOvVaw1_fNxK2fHzeljxY_Px_8OQ&amp;ust=1575911303881692" TargetMode="External"/><Relationship Id="rId13" Type="http://schemas.openxmlformats.org/officeDocument/2006/relationships/image" Target="../media/image18.svg"/><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diagramColors" Target="../diagrams/colors1.xml"/><Relationship Id="rId11" Type="http://schemas.openxmlformats.org/officeDocument/2006/relationships/image" Target="../media/image17.svg"/><Relationship Id="rId5" Type="http://schemas.openxmlformats.org/officeDocument/2006/relationships/diagramQuickStyle" Target="../diagrams/quickStyle1.xml"/><Relationship Id="rId10" Type="http://schemas.openxmlformats.org/officeDocument/2006/relationships/image" Target="../media/image16.png"/><Relationship Id="rId4" Type="http://schemas.openxmlformats.org/officeDocument/2006/relationships/diagramLayout" Target="../diagrams/layout1.xml"/><Relationship Id="rId9" Type="http://schemas.openxmlformats.org/officeDocument/2006/relationships/image" Target="../media/image15.jpeg"/></Relationships>
</file>

<file path=ppt/slides/_rels/slide1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png"/><Relationship Id="rId1" Type="http://schemas.openxmlformats.org/officeDocument/2006/relationships/slideLayout" Target="../slideLayouts/slideLayout6.xml"/><Relationship Id="rId5" Type="http://schemas.openxmlformats.org/officeDocument/2006/relationships/image" Target="../media/image22.jpg"/><Relationship Id="rId4" Type="http://schemas.openxmlformats.org/officeDocument/2006/relationships/image" Target="../media/image21.jp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23.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24.jpg"/></Relationships>
</file>

<file path=ppt/slides/_rels/slide1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7.jp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8.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image" Target="../media/image37.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CE8BB-1D8F-479F-AB86-AB6A38FACEC4}"/>
              </a:ext>
            </a:extLst>
          </p:cNvPr>
          <p:cNvSpPr>
            <a:spLocks noGrp="1"/>
          </p:cNvSpPr>
          <p:nvPr>
            <p:ph type="ctrTitle"/>
          </p:nvPr>
        </p:nvSpPr>
        <p:spPr/>
        <p:txBody>
          <a:bodyPr/>
          <a:lstStyle/>
          <a:p>
            <a:r>
              <a:rPr lang="en-GB" dirty="0"/>
              <a:t>Research Proposal</a:t>
            </a:r>
          </a:p>
        </p:txBody>
      </p:sp>
      <p:sp>
        <p:nvSpPr>
          <p:cNvPr id="3" name="Subtitle 2">
            <a:extLst>
              <a:ext uri="{FF2B5EF4-FFF2-40B4-BE49-F238E27FC236}">
                <a16:creationId xmlns:a16="http://schemas.microsoft.com/office/drawing/2014/main" id="{F1E94419-D6C4-49E0-BB3B-C55DB138E835}"/>
              </a:ext>
            </a:extLst>
          </p:cNvPr>
          <p:cNvSpPr>
            <a:spLocks noGrp="1"/>
          </p:cNvSpPr>
          <p:nvPr>
            <p:ph type="subTitle" idx="1"/>
          </p:nvPr>
        </p:nvSpPr>
        <p:spPr/>
        <p:txBody>
          <a:bodyPr/>
          <a:lstStyle/>
          <a:p>
            <a:r>
              <a:rPr lang="en-GB" dirty="0"/>
              <a:t>Angelique Stevens 1708141</a:t>
            </a:r>
          </a:p>
        </p:txBody>
      </p:sp>
    </p:spTree>
    <p:extLst>
      <p:ext uri="{BB962C8B-B14F-4D97-AF65-F5344CB8AC3E}">
        <p14:creationId xmlns:p14="http://schemas.microsoft.com/office/powerpoint/2010/main" val="12433088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37" name="Picture 18">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38" name="Rectangle 20">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8C6FE7E-A809-40EC-98AB-5A2242ACCB3B}"/>
              </a:ext>
            </a:extLst>
          </p:cNvPr>
          <p:cNvSpPr txBox="1"/>
          <p:nvPr/>
        </p:nvSpPr>
        <p:spPr>
          <a:xfrm>
            <a:off x="4090507" y="764373"/>
            <a:ext cx="7434070" cy="147433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000" u="sng" cap="all" dirty="0">
                <a:latin typeface="Arial" panose="020B0604020202020204" pitchFamily="34" charset="0"/>
                <a:ea typeface="+mj-ea"/>
                <a:cs typeface="Arial" panose="020B0604020202020204" pitchFamily="34" charset="0"/>
              </a:rPr>
              <a:t>Statement Of Purpose</a:t>
            </a:r>
          </a:p>
        </p:txBody>
      </p:sp>
      <p:sp>
        <p:nvSpPr>
          <p:cNvPr id="39" name="Rectangle 22">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40" name="Picture 24">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1" r="43746" b="531"/>
          <a:stretch/>
        </p:blipFill>
        <p:spPr>
          <a:xfrm rot="5400000" flipH="1" flipV="1">
            <a:off x="-1265719" y="2187575"/>
            <a:ext cx="6857999" cy="2482850"/>
          </a:xfrm>
          <a:prstGeom prst="rect">
            <a:avLst/>
          </a:prstGeom>
        </p:spPr>
      </p:pic>
      <p:sp>
        <p:nvSpPr>
          <p:cNvPr id="3" name="TextBox 2">
            <a:extLst>
              <a:ext uri="{FF2B5EF4-FFF2-40B4-BE49-F238E27FC236}">
                <a16:creationId xmlns:a16="http://schemas.microsoft.com/office/drawing/2014/main" id="{EBF29989-4426-492C-A3DB-D57A88A71580}"/>
              </a:ext>
            </a:extLst>
          </p:cNvPr>
          <p:cNvSpPr txBox="1"/>
          <p:nvPr/>
        </p:nvSpPr>
        <p:spPr>
          <a:xfrm>
            <a:off x="4181947" y="2354832"/>
            <a:ext cx="7454077" cy="3589785"/>
          </a:xfrm>
          <a:prstGeom prst="rect">
            <a:avLst/>
          </a:prstGeom>
        </p:spPr>
        <p:txBody>
          <a:bodyPr vert="horz" lIns="91440" tIns="45720" rIns="91440" bIns="45720" rtlCol="0">
            <a:noAutofit/>
          </a:bodyPr>
          <a:lstStyle/>
          <a:p>
            <a:pPr indent="-228600" defTabSz="9144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The purpose of this Critical Literature Review will be, to explore and understand more about how the process of counselling training can impact on one’s personal relationships. And discover what training components provide support and how they influence trainee development.</a:t>
            </a:r>
          </a:p>
          <a:p>
            <a:pPr indent="-228600" defTabSz="9144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defTabSz="914400">
              <a:lnSpc>
                <a:spcPct val="90000"/>
              </a:lnSpc>
              <a:spcAft>
                <a:spcPts val="600"/>
              </a:spcAft>
            </a:pPr>
            <a:r>
              <a:rPr lang="en-US" dirty="0">
                <a:latin typeface="Arial" panose="020B0604020202020204" pitchFamily="34" charset="0"/>
                <a:cs typeface="Arial" panose="020B0604020202020204" pitchFamily="34" charset="0"/>
              </a:rPr>
              <a:t>At this stage of research The Counselling Profession will be generally described as:</a:t>
            </a:r>
          </a:p>
          <a:p>
            <a:pPr indent="-228600" defTabSz="9144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defTabSz="914400">
              <a:lnSpc>
                <a:spcPct val="90000"/>
              </a:lnSpc>
              <a:spcAft>
                <a:spcPts val="600"/>
              </a:spcAft>
            </a:pPr>
            <a:r>
              <a:rPr lang="en-US" b="1" dirty="0">
                <a:latin typeface="Arial" panose="020B0604020202020204" pitchFamily="34" charset="0"/>
                <a:cs typeface="Arial" panose="020B0604020202020204" pitchFamily="34" charset="0"/>
              </a:rPr>
              <a:t>The BACP (2017) definition of Counselling/Psychotherapy states that</a:t>
            </a:r>
            <a:r>
              <a:rPr lang="en-US" dirty="0">
                <a:latin typeface="Arial" panose="020B0604020202020204" pitchFamily="34" charset="0"/>
                <a:cs typeface="Arial" panose="020B0604020202020204" pitchFamily="34" charset="0"/>
              </a:rPr>
              <a:t> ‘ Counselling and Psychotherapy are umbrella terms that cover a range of talking therapies. They are delivered by trained practitioners who work with people over a short or long term to help them bring about effective change and/or enhance their well-being’.</a:t>
            </a:r>
          </a:p>
        </p:txBody>
      </p:sp>
    </p:spTree>
    <p:extLst>
      <p:ext uri="{BB962C8B-B14F-4D97-AF65-F5344CB8AC3E}">
        <p14:creationId xmlns:p14="http://schemas.microsoft.com/office/powerpoint/2010/main" val="2424960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7" name="Picture 36">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39" name="Rectangle 38">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close up of a logo&#10;&#10;Description automatically generated">
            <a:extLst>
              <a:ext uri="{FF2B5EF4-FFF2-40B4-BE49-F238E27FC236}">
                <a16:creationId xmlns:a16="http://schemas.microsoft.com/office/drawing/2014/main" id="{CF00BC3A-E900-4EEC-9437-B16786F038E1}"/>
              </a:ext>
            </a:extLst>
          </p:cNvPr>
          <p:cNvPicPr>
            <a:picLocks noChangeAspect="1"/>
          </p:cNvPicPr>
          <p:nvPr/>
        </p:nvPicPr>
        <p:blipFill rotWithShape="1">
          <a:blip r:embed="rId4">
            <a:alphaModFix amt="40000"/>
            <a:extLst>
              <a:ext uri="{28A0092B-C50C-407E-A947-70E740481C1C}">
                <a14:useLocalDpi xmlns:a14="http://schemas.microsoft.com/office/drawing/2010/main" val="0"/>
              </a:ext>
            </a:extLst>
          </a:blip>
          <a:srcRect l="14667" r="1" b="1"/>
          <a:stretch/>
        </p:blipFill>
        <p:spPr>
          <a:xfrm>
            <a:off x="20" y="2307"/>
            <a:ext cx="12191980" cy="6857990"/>
          </a:xfrm>
          <a:prstGeom prst="rect">
            <a:avLst/>
          </a:prstGeom>
        </p:spPr>
      </p:pic>
      <p:sp>
        <p:nvSpPr>
          <p:cNvPr id="8" name="TextBox 7">
            <a:extLst>
              <a:ext uri="{FF2B5EF4-FFF2-40B4-BE49-F238E27FC236}">
                <a16:creationId xmlns:a16="http://schemas.microsoft.com/office/drawing/2014/main" id="{8DB17B06-D4A7-4D64-B318-7309603200FF}"/>
              </a:ext>
            </a:extLst>
          </p:cNvPr>
          <p:cNvSpPr txBox="1"/>
          <p:nvPr/>
        </p:nvSpPr>
        <p:spPr>
          <a:xfrm>
            <a:off x="965200" y="965200"/>
            <a:ext cx="3367361" cy="4329641"/>
          </a:xfrm>
          <a:prstGeom prst="rect">
            <a:avLst/>
          </a:prstGeom>
        </p:spPr>
        <p:txBody>
          <a:bodyPr vert="horz" lIns="91440" tIns="45720" rIns="91440" bIns="45720" rtlCol="0" anchor="ctr">
            <a:normAutofit/>
          </a:bodyPr>
          <a:lstStyle/>
          <a:p>
            <a:pPr algn="r" defTabSz="914400">
              <a:lnSpc>
                <a:spcPct val="90000"/>
              </a:lnSpc>
              <a:spcBef>
                <a:spcPts val="1000"/>
              </a:spcBef>
            </a:pPr>
            <a:endParaRPr lang="en-US" sz="2000" dirty="0"/>
          </a:p>
        </p:txBody>
      </p:sp>
      <p:sp>
        <p:nvSpPr>
          <p:cNvPr id="22" name="TextBox 21">
            <a:extLst>
              <a:ext uri="{FF2B5EF4-FFF2-40B4-BE49-F238E27FC236}">
                <a16:creationId xmlns:a16="http://schemas.microsoft.com/office/drawing/2014/main" id="{FB36801B-1BF3-4FA6-893E-22375B50044D}"/>
              </a:ext>
            </a:extLst>
          </p:cNvPr>
          <p:cNvSpPr txBox="1"/>
          <p:nvPr/>
        </p:nvSpPr>
        <p:spPr>
          <a:xfrm>
            <a:off x="281854" y="4825267"/>
            <a:ext cx="12560386"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How Does Training to Become a Counsellor Impact Student’s Personal Relationships?</a:t>
            </a:r>
          </a:p>
        </p:txBody>
      </p:sp>
      <p:sp>
        <p:nvSpPr>
          <p:cNvPr id="23" name="Rectangle 22">
            <a:extLst>
              <a:ext uri="{FF2B5EF4-FFF2-40B4-BE49-F238E27FC236}">
                <a16:creationId xmlns:a16="http://schemas.microsoft.com/office/drawing/2014/main" id="{EC5B4ECB-4A3D-4AC2-80C0-6D47D521DA4F}"/>
              </a:ext>
            </a:extLst>
          </p:cNvPr>
          <p:cNvSpPr/>
          <p:nvPr/>
        </p:nvSpPr>
        <p:spPr>
          <a:xfrm>
            <a:off x="-482609" y="59005"/>
            <a:ext cx="13324849" cy="1323439"/>
          </a:xfrm>
          <a:prstGeom prst="rect">
            <a:avLst/>
          </a:prstGeom>
          <a:noFill/>
        </p:spPr>
        <p:txBody>
          <a:bodyPr wrap="square" lIns="91440" tIns="45720" rIns="91440" bIns="45720">
            <a:spAutoFit/>
          </a:bodyPr>
          <a:lstStyle/>
          <a:p>
            <a:pPr algn="ctr"/>
            <a:r>
              <a:rPr lang="en-US" sz="4000" b="0" u="sng"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 Impact of Counselling Training on </a:t>
            </a:r>
          </a:p>
          <a:p>
            <a:pPr algn="ctr"/>
            <a:r>
              <a:rPr lang="en-US" sz="4000" b="0" u="sng"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Students Personal Relationships</a:t>
            </a:r>
            <a:endParaRPr lang="en-GB" sz="4000" b="0" cap="none" spc="0" dirty="0">
              <a:ln w="0"/>
              <a:solidFill>
                <a:schemeClr val="tx1"/>
              </a:solidFill>
              <a:effectLst>
                <a:outerShdw blurRad="38100" dist="19050" dir="2700000" algn="tl" rotWithShape="0">
                  <a:schemeClr val="dk1">
                    <a:alpha val="40000"/>
                  </a:schemeClr>
                </a:outerShdw>
              </a:effectLst>
            </a:endParaRPr>
          </a:p>
        </p:txBody>
      </p:sp>
      <p:sp>
        <p:nvSpPr>
          <p:cNvPr id="2" name="Rectangle 1">
            <a:extLst>
              <a:ext uri="{FF2B5EF4-FFF2-40B4-BE49-F238E27FC236}">
                <a16:creationId xmlns:a16="http://schemas.microsoft.com/office/drawing/2014/main" id="{A7FCFE3E-CA4C-4F77-84A5-5CECA8B2ED5E}"/>
              </a:ext>
            </a:extLst>
          </p:cNvPr>
          <p:cNvSpPr/>
          <p:nvPr/>
        </p:nvSpPr>
        <p:spPr>
          <a:xfrm>
            <a:off x="225699" y="3522139"/>
            <a:ext cx="2954655" cy="923330"/>
          </a:xfrm>
          <a:prstGeom prst="rect">
            <a:avLst/>
          </a:prstGeom>
          <a:noFill/>
        </p:spPr>
        <p:txBody>
          <a:bodyPr wrap="none" lIns="91440" tIns="45720" rIns="91440" bIns="45720">
            <a:spAutoFit/>
          </a:bodyPr>
          <a:lstStyle/>
          <a:p>
            <a:pPr algn="ctr"/>
            <a:r>
              <a:rPr lang="en-US" sz="5400" u="sng"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Question</a:t>
            </a:r>
            <a:endParaRPr lang="en-US" sz="5400" b="0" u="sng"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0804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ounded Rectangle 11">
            <a:extLst>
              <a:ext uri="{FF2B5EF4-FFF2-40B4-BE49-F238E27FC236}">
                <a16:creationId xmlns:a16="http://schemas.microsoft.com/office/drawing/2014/main" id="{4BCC8B00-7646-4C46-8DD7-701BCBEA9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tanding in front of a blackboard&#10;&#10;Description automatically generated">
            <a:extLst>
              <a:ext uri="{FF2B5EF4-FFF2-40B4-BE49-F238E27FC236}">
                <a16:creationId xmlns:a16="http://schemas.microsoft.com/office/drawing/2014/main" id="{23169000-7377-4FC3-A6B2-A32BB04EE0E4}"/>
              </a:ext>
            </a:extLst>
          </p:cNvPr>
          <p:cNvPicPr>
            <a:picLocks noChangeAspect="1"/>
          </p:cNvPicPr>
          <p:nvPr/>
        </p:nvPicPr>
        <p:blipFill rotWithShape="1">
          <a:blip r:embed="rId2">
            <a:extLst>
              <a:ext uri="{28A0092B-C50C-407E-A947-70E740481C1C}">
                <a14:useLocalDpi xmlns:a14="http://schemas.microsoft.com/office/drawing/2010/main" val="0"/>
              </a:ext>
            </a:extLst>
          </a:blip>
          <a:srcRect t="21789" b="10754"/>
          <a:stretch/>
        </p:blipFill>
        <p:spPr>
          <a:xfrm>
            <a:off x="870204" y="873252"/>
            <a:ext cx="10451592" cy="5111496"/>
          </a:xfrm>
          <a:prstGeom prst="rect">
            <a:avLst/>
          </a:prstGeom>
          <a:ln w="31750" cap="sq">
            <a:noFill/>
            <a:miter lim="800000"/>
          </a:ln>
        </p:spPr>
      </p:pic>
      <p:sp>
        <p:nvSpPr>
          <p:cNvPr id="6" name="TextBox 5">
            <a:extLst>
              <a:ext uri="{FF2B5EF4-FFF2-40B4-BE49-F238E27FC236}">
                <a16:creationId xmlns:a16="http://schemas.microsoft.com/office/drawing/2014/main" id="{B32FAA7C-E60C-478D-A9F2-BC946119B959}"/>
              </a:ext>
            </a:extLst>
          </p:cNvPr>
          <p:cNvSpPr txBox="1"/>
          <p:nvPr/>
        </p:nvSpPr>
        <p:spPr>
          <a:xfrm>
            <a:off x="6028436" y="4003040"/>
            <a:ext cx="5293360" cy="1200329"/>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Counselling Training: </a:t>
            </a:r>
          </a:p>
          <a:p>
            <a:r>
              <a:rPr lang="en-GB" sz="3600" dirty="0">
                <a:latin typeface="Arial" panose="020B0604020202020204" pitchFamily="34" charset="0"/>
                <a:cs typeface="Arial" panose="020B0604020202020204" pitchFamily="34" charset="0"/>
              </a:rPr>
              <a:t>For Better or Worse?</a:t>
            </a:r>
          </a:p>
        </p:txBody>
      </p:sp>
    </p:spTree>
    <p:extLst>
      <p:ext uri="{BB962C8B-B14F-4D97-AF65-F5344CB8AC3E}">
        <p14:creationId xmlns:p14="http://schemas.microsoft.com/office/powerpoint/2010/main" val="2910013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264270-9B7B-443C-953E-2C1F3E8EC354}"/>
              </a:ext>
            </a:extLst>
          </p:cNvPr>
          <p:cNvSpPr txBox="1"/>
          <p:nvPr/>
        </p:nvSpPr>
        <p:spPr>
          <a:xfrm>
            <a:off x="515689" y="1855206"/>
            <a:ext cx="10443412" cy="4308872"/>
          </a:xfrm>
          <a:prstGeom prst="rect">
            <a:avLst/>
          </a:prstGeom>
          <a:noFill/>
        </p:spPr>
        <p:txBody>
          <a:bodyPr wrap="square" rtlCol="0">
            <a:spAutoFit/>
          </a:bodyPr>
          <a:lstStyle/>
          <a:p>
            <a:r>
              <a:rPr lang="en-GB" sz="4000" u="sng" dirty="0">
                <a:latin typeface="Arial" panose="020B0604020202020204" pitchFamily="34" charset="0"/>
                <a:cs typeface="Arial" panose="020B0604020202020204" pitchFamily="34" charset="0"/>
              </a:rPr>
              <a:t>Aim</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This literature review aims to explore and increase understanding of the differences in student’s personal relationships that has emerged from training to become a counsellor. </a:t>
            </a:r>
          </a:p>
          <a:p>
            <a:pPr marL="285750" indent="-285750">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Uncover the individual experience of growth and change that students experience in personal aspects of their life, such as in relationships with their partner/spouse, family and friends.</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765C79E-9BD8-41F1-B3A6-B1FAD2456E83}"/>
              </a:ext>
            </a:extLst>
          </p:cNvPr>
          <p:cNvSpPr txBox="1"/>
          <p:nvPr/>
        </p:nvSpPr>
        <p:spPr>
          <a:xfrm>
            <a:off x="412948" y="3919894"/>
            <a:ext cx="9317257" cy="1538883"/>
          </a:xfrm>
          <a:prstGeom prst="rect">
            <a:avLst/>
          </a:prstGeom>
          <a:noFill/>
        </p:spPr>
        <p:txBody>
          <a:bodyPr wrap="square" rtlCol="0">
            <a:spAutoFit/>
          </a:bodyPr>
          <a:lstStyle/>
          <a:p>
            <a:r>
              <a:rPr lang="en-GB" sz="4000" u="sng" dirty="0">
                <a:latin typeface="Arial" panose="020B0604020202020204" pitchFamily="34" charset="0"/>
                <a:cs typeface="Arial" panose="020B0604020202020204" pitchFamily="34" charset="0"/>
              </a:rPr>
              <a:t>Objective</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9676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piece of paper&#10;&#10;Description automatically generated">
            <a:extLst>
              <a:ext uri="{FF2B5EF4-FFF2-40B4-BE49-F238E27FC236}">
                <a16:creationId xmlns:a16="http://schemas.microsoft.com/office/drawing/2014/main" id="{70A01DD3-CBD2-4678-8F10-92AF481A5C14}"/>
              </a:ext>
            </a:extLst>
          </p:cNvPr>
          <p:cNvPicPr>
            <a:picLocks noChangeAspect="1"/>
          </p:cNvPicPr>
          <p:nvPr/>
        </p:nvPicPr>
        <p:blipFill rotWithShape="1">
          <a:blip r:embed="rId2">
            <a:extLst>
              <a:ext uri="{28A0092B-C50C-407E-A947-70E740481C1C}">
                <a14:useLocalDpi xmlns:a14="http://schemas.microsoft.com/office/drawing/2010/main" val="0"/>
              </a:ext>
            </a:extLst>
          </a:blip>
          <a:srcRect t="13915" b="1815"/>
          <a:stretch/>
        </p:blipFill>
        <p:spPr>
          <a:xfrm>
            <a:off x="20" y="0"/>
            <a:ext cx="12191980" cy="6858000"/>
          </a:xfrm>
          <a:prstGeom prst="rect">
            <a:avLst/>
          </a:prstGeom>
          <a:ln>
            <a:noFill/>
          </a:ln>
          <a:effectLst>
            <a:softEdge rad="112500"/>
          </a:effectLst>
        </p:spPr>
      </p:pic>
      <p:sp>
        <p:nvSpPr>
          <p:cNvPr id="7" name="TextBox 6">
            <a:extLst>
              <a:ext uri="{FF2B5EF4-FFF2-40B4-BE49-F238E27FC236}">
                <a16:creationId xmlns:a16="http://schemas.microsoft.com/office/drawing/2014/main" id="{9F2942FE-4453-4D55-8FD4-3344C81C382B}"/>
              </a:ext>
            </a:extLst>
          </p:cNvPr>
          <p:cNvSpPr txBox="1"/>
          <p:nvPr/>
        </p:nvSpPr>
        <p:spPr>
          <a:xfrm>
            <a:off x="6257490" y="2133600"/>
            <a:ext cx="2934636" cy="2554545"/>
          </a:xfrm>
          <a:prstGeom prst="rect">
            <a:avLst/>
          </a:prstGeom>
          <a:noFill/>
        </p:spPr>
        <p:txBody>
          <a:bodyPr wrap="square" rtlCol="0">
            <a:spAutoFit/>
          </a:bodyPr>
          <a:lstStyle/>
          <a:p>
            <a:pPr marL="285750" indent="-285750">
              <a:buFont typeface="Arial" panose="020B0604020202020204" pitchFamily="34" charset="0"/>
              <a:buChar char="•"/>
            </a:pPr>
            <a:r>
              <a:rPr lang="en-GB" sz="3200" dirty="0">
                <a:solidFill>
                  <a:schemeClr val="bg1"/>
                </a:solidFill>
                <a:latin typeface="Arial" panose="020B0604020202020204" pitchFamily="34" charset="0"/>
                <a:cs typeface="Arial" panose="020B0604020202020204" pitchFamily="34" charset="0"/>
              </a:rPr>
              <a:t>Personal Experience</a:t>
            </a:r>
          </a:p>
          <a:p>
            <a:pPr marL="285750" indent="-285750">
              <a:buFont typeface="Arial" panose="020B0604020202020204" pitchFamily="34" charset="0"/>
              <a:buChar char="•"/>
            </a:pPr>
            <a:endParaRPr lang="en-GB" sz="3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3200" dirty="0">
                <a:solidFill>
                  <a:schemeClr val="bg1"/>
                </a:solidFill>
                <a:latin typeface="Arial" panose="020B0604020202020204" pitchFamily="34" charset="0"/>
                <a:cs typeface="Arial" panose="020B0604020202020204" pitchFamily="34" charset="0"/>
              </a:rPr>
              <a:t>Personal Development</a:t>
            </a:r>
          </a:p>
        </p:txBody>
      </p:sp>
    </p:spTree>
    <p:extLst>
      <p:ext uri="{BB962C8B-B14F-4D97-AF65-F5344CB8AC3E}">
        <p14:creationId xmlns:p14="http://schemas.microsoft.com/office/powerpoint/2010/main" val="2441549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1">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7" name="TextBox 6">
            <a:extLst>
              <a:ext uri="{FF2B5EF4-FFF2-40B4-BE49-F238E27FC236}">
                <a16:creationId xmlns:a16="http://schemas.microsoft.com/office/drawing/2014/main" id="{AF2FE1C4-4436-4444-B46E-7D67DCC365E9}"/>
              </a:ext>
            </a:extLst>
          </p:cNvPr>
          <p:cNvSpPr txBox="1"/>
          <p:nvPr/>
        </p:nvSpPr>
        <p:spPr>
          <a:xfrm>
            <a:off x="2844800" y="397119"/>
            <a:ext cx="8610600"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u="sng" cap="all" dirty="0">
                <a:latin typeface="+mj-lt"/>
                <a:ea typeface="+mj-ea"/>
                <a:cs typeface="+mj-cs"/>
              </a:rPr>
              <a:t>GAP IN RESEARCH</a:t>
            </a:r>
          </a:p>
        </p:txBody>
      </p:sp>
      <p:sp>
        <p:nvSpPr>
          <p:cNvPr id="5" name="TextBox 4">
            <a:extLst>
              <a:ext uri="{FF2B5EF4-FFF2-40B4-BE49-F238E27FC236}">
                <a16:creationId xmlns:a16="http://schemas.microsoft.com/office/drawing/2014/main" id="{95786CA1-8552-4101-BBB9-FD9EB4C00C20}"/>
              </a:ext>
            </a:extLst>
          </p:cNvPr>
          <p:cNvSpPr txBox="1"/>
          <p:nvPr/>
        </p:nvSpPr>
        <p:spPr>
          <a:xfrm>
            <a:off x="157480" y="1837299"/>
            <a:ext cx="6690360" cy="4024125"/>
          </a:xfrm>
          <a:prstGeom prst="rect">
            <a:avLst/>
          </a:prstGeom>
        </p:spPr>
        <p:txBody>
          <a:bodyPr vert="horz" lIns="91440" tIns="45720" rIns="91440" bIns="45720" rtlCol="0" anchor="t">
            <a:normAutofit fontScale="25000" lnSpcReduction="20000"/>
          </a:bodyPr>
          <a:lstStyle/>
          <a:p>
            <a:pPr indent="-228600" defTabSz="914400">
              <a:lnSpc>
                <a:spcPct val="90000"/>
              </a:lnSpc>
              <a:spcAft>
                <a:spcPts val="600"/>
              </a:spcAft>
              <a:buFont typeface="Arial" panose="020B0604020202020204" pitchFamily="34" charset="0"/>
              <a:buChar char="•"/>
            </a:pPr>
            <a:endParaRPr lang="en-US" sz="900" dirty="0"/>
          </a:p>
          <a:p>
            <a:pPr marL="285750" indent="-228600" defTabSz="914400">
              <a:lnSpc>
                <a:spcPct val="90000"/>
              </a:lnSpc>
              <a:spcAft>
                <a:spcPts val="600"/>
              </a:spcAft>
              <a:buFont typeface="Arial" panose="020B0604020202020204" pitchFamily="34" charset="0"/>
              <a:buChar char="•"/>
            </a:pPr>
            <a:endParaRPr lang="en-US" sz="900" dirty="0"/>
          </a:p>
          <a:p>
            <a:pPr defTabSz="914400">
              <a:lnSpc>
                <a:spcPct val="90000"/>
              </a:lnSpc>
              <a:spcAft>
                <a:spcPts val="600"/>
              </a:spcAft>
            </a:pPr>
            <a:r>
              <a:rPr lang="en-US" sz="7200" dirty="0">
                <a:latin typeface="Arial"/>
                <a:cs typeface="Arial"/>
              </a:rPr>
              <a:t>Researchers have focused on:</a:t>
            </a:r>
          </a:p>
          <a:p>
            <a:pPr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342900" indent="-228600" defTabSz="914400">
              <a:lnSpc>
                <a:spcPct val="90000"/>
              </a:lnSpc>
              <a:spcAft>
                <a:spcPts val="600"/>
              </a:spcAft>
              <a:buFont typeface="Arial" panose="020B0604020202020204" pitchFamily="34" charset="0"/>
              <a:buChar char="•"/>
            </a:pPr>
            <a:endParaRPr lang="en-US" sz="5600" dirty="0">
              <a:latin typeface="Arial" panose="020B0604020202020204" pitchFamily="34" charset="0"/>
              <a:cs typeface="Arial" panose="020B0604020202020204" pitchFamily="34" charset="0"/>
            </a:endParaRPr>
          </a:p>
          <a:p>
            <a:pPr marL="342900" indent="-228600" defTabSz="914400">
              <a:lnSpc>
                <a:spcPct val="90000"/>
              </a:lnSpc>
              <a:spcAft>
                <a:spcPts val="600"/>
              </a:spcAft>
              <a:buFont typeface="Arial" panose="020B0604020202020204" pitchFamily="34" charset="0"/>
              <a:buChar char="•"/>
            </a:pPr>
            <a:r>
              <a:rPr lang="en-US" sz="5600" dirty="0">
                <a:latin typeface="Arial"/>
                <a:cs typeface="Arial"/>
              </a:rPr>
              <a:t>The Professional Development of Counsellors (</a:t>
            </a:r>
            <a:r>
              <a:rPr lang="en-US" sz="5600" dirty="0" err="1">
                <a:latin typeface="Arial"/>
                <a:cs typeface="Arial"/>
              </a:rPr>
              <a:t>Skovholt</a:t>
            </a:r>
            <a:r>
              <a:rPr lang="en-US" sz="5600" dirty="0">
                <a:latin typeface="Arial"/>
                <a:cs typeface="Arial"/>
              </a:rPr>
              <a:t>, 2004)</a:t>
            </a:r>
          </a:p>
          <a:p>
            <a:pPr indent="-228600" defTabSz="914400">
              <a:lnSpc>
                <a:spcPct val="90000"/>
              </a:lnSpc>
              <a:spcAft>
                <a:spcPts val="600"/>
              </a:spcAft>
              <a:buFont typeface="Arial" panose="020B0604020202020204" pitchFamily="34" charset="0"/>
              <a:buChar char="•"/>
            </a:pPr>
            <a:endParaRPr lang="en-US" sz="5600" dirty="0">
              <a:latin typeface="Arial" panose="020B0604020202020204" pitchFamily="34" charset="0"/>
              <a:cs typeface="Arial" panose="020B0604020202020204" pitchFamily="34" charset="0"/>
            </a:endParaRPr>
          </a:p>
          <a:p>
            <a:pPr marL="342900" indent="-228600" defTabSz="914400">
              <a:lnSpc>
                <a:spcPct val="90000"/>
              </a:lnSpc>
              <a:spcAft>
                <a:spcPts val="600"/>
              </a:spcAft>
              <a:buFont typeface="Arial" panose="020B0604020202020204" pitchFamily="34" charset="0"/>
              <a:buChar char="•"/>
            </a:pPr>
            <a:r>
              <a:rPr lang="en-US" sz="5600" dirty="0">
                <a:latin typeface="Arial"/>
                <a:cs typeface="Arial"/>
              </a:rPr>
              <a:t>The motivators that people choose to become counsellors (Barnett, 2007) </a:t>
            </a:r>
          </a:p>
          <a:p>
            <a:pPr indent="-228600" defTabSz="914400">
              <a:lnSpc>
                <a:spcPct val="90000"/>
              </a:lnSpc>
              <a:spcAft>
                <a:spcPts val="600"/>
              </a:spcAft>
              <a:buFont typeface="Arial" panose="020B0604020202020204" pitchFamily="34" charset="0"/>
              <a:buChar char="•"/>
            </a:pPr>
            <a:endParaRPr lang="en-US" sz="5600" dirty="0">
              <a:latin typeface="Arial" panose="020B0604020202020204" pitchFamily="34" charset="0"/>
              <a:cs typeface="Arial" panose="020B0604020202020204" pitchFamily="34" charset="0"/>
            </a:endParaRPr>
          </a:p>
          <a:p>
            <a:pPr marL="342900" indent="-228600" defTabSz="914400">
              <a:lnSpc>
                <a:spcPct val="90000"/>
              </a:lnSpc>
              <a:spcAft>
                <a:spcPts val="600"/>
              </a:spcAft>
              <a:buFont typeface="Arial" panose="020B0604020202020204" pitchFamily="34" charset="0"/>
              <a:buChar char="•"/>
            </a:pPr>
            <a:r>
              <a:rPr lang="en-US" sz="5600" dirty="0">
                <a:latin typeface="Arial"/>
                <a:cs typeface="Arial"/>
              </a:rPr>
              <a:t>The characteristics, qualities and personality traits that make a person best suited for a profession in counselling and forms the foundations to become an effective counsellors (Patterson, 2000) </a:t>
            </a:r>
            <a:endParaRPr lang="en-US" sz="5600" dirty="0">
              <a:latin typeface="Arial" panose="020B0604020202020204" pitchFamily="34" charset="0"/>
              <a:cs typeface="Arial" panose="020B0604020202020204" pitchFamily="34" charset="0"/>
            </a:endParaRPr>
          </a:p>
          <a:p>
            <a:pPr marL="342900" indent="-228600" defTabSz="914400">
              <a:lnSpc>
                <a:spcPct val="90000"/>
              </a:lnSpc>
              <a:spcAft>
                <a:spcPts val="600"/>
              </a:spcAft>
              <a:buFont typeface="Arial" panose="020B0604020202020204" pitchFamily="34" charset="0"/>
              <a:buChar char="•"/>
            </a:pPr>
            <a:endParaRPr lang="en-US" sz="5600" dirty="0">
              <a:latin typeface="Arial" panose="020B0604020202020204" pitchFamily="34" charset="0"/>
              <a:cs typeface="Arial" panose="020B0604020202020204" pitchFamily="34" charset="0"/>
            </a:endParaRPr>
          </a:p>
          <a:p>
            <a:pPr marL="342900" indent="-228600" defTabSz="914400">
              <a:lnSpc>
                <a:spcPct val="90000"/>
              </a:lnSpc>
              <a:spcAft>
                <a:spcPts val="600"/>
              </a:spcAft>
              <a:buFont typeface="Arial" panose="020B0604020202020204" pitchFamily="34" charset="0"/>
              <a:buChar char="•"/>
            </a:pPr>
            <a:r>
              <a:rPr lang="en-US" sz="5600" dirty="0">
                <a:latin typeface="Arial"/>
                <a:cs typeface="Arial"/>
              </a:rPr>
              <a:t>The Therapeutic Relationship (Aveline, 2005)</a:t>
            </a:r>
          </a:p>
          <a:p>
            <a:pPr indent="-228600" defTabSz="914400">
              <a:lnSpc>
                <a:spcPct val="90000"/>
              </a:lnSpc>
              <a:spcAft>
                <a:spcPts val="600"/>
              </a:spcAft>
              <a:buFont typeface="Arial" panose="020B0604020202020204" pitchFamily="34" charset="0"/>
              <a:buChar char="•"/>
            </a:pPr>
            <a:endParaRPr lang="en-US" sz="56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5600" dirty="0">
                <a:latin typeface="Arial"/>
                <a:cs typeface="Arial"/>
              </a:rPr>
              <a:t>The risks of working as a professional counsellor, including </a:t>
            </a:r>
          </a:p>
          <a:p>
            <a:pPr marL="285750" indent="-228600" defTabSz="914400">
              <a:lnSpc>
                <a:spcPct val="90000"/>
              </a:lnSpc>
              <a:spcAft>
                <a:spcPts val="600"/>
              </a:spcAft>
              <a:buFont typeface="Arial" panose="020B0604020202020204" pitchFamily="34" charset="0"/>
              <a:buChar char="•"/>
            </a:pPr>
            <a:r>
              <a:rPr lang="en-US" sz="5600" dirty="0">
                <a:latin typeface="Arial"/>
                <a:cs typeface="Arial"/>
              </a:rPr>
              <a:t>Burnout (Emerson, 1996) </a:t>
            </a:r>
          </a:p>
          <a:p>
            <a:pPr marL="285750" indent="-228600" defTabSz="914400">
              <a:lnSpc>
                <a:spcPct val="90000"/>
              </a:lnSpc>
              <a:spcAft>
                <a:spcPts val="600"/>
              </a:spcAft>
              <a:buFont typeface="Arial" panose="020B0604020202020204" pitchFamily="34" charset="0"/>
              <a:buChar char="•"/>
            </a:pPr>
            <a:r>
              <a:rPr lang="en-US" sz="5600" dirty="0">
                <a:latin typeface="Arial"/>
                <a:cs typeface="Arial"/>
              </a:rPr>
              <a:t>Vicarious traumatization (Baird, 2006)</a:t>
            </a:r>
          </a:p>
          <a:p>
            <a:pPr marL="285750" indent="-228600" defTabSz="914400">
              <a:lnSpc>
                <a:spcPct val="90000"/>
              </a:lnSpc>
              <a:spcAft>
                <a:spcPts val="600"/>
              </a:spcAft>
              <a:buFont typeface="Arial" panose="020B0604020202020204" pitchFamily="34" charset="0"/>
              <a:buChar char="•"/>
            </a:pPr>
            <a:r>
              <a:rPr lang="en-US" sz="5600" dirty="0">
                <a:latin typeface="Arial"/>
                <a:cs typeface="Arial"/>
              </a:rPr>
              <a:t>Compassion fatigue </a:t>
            </a:r>
          </a:p>
          <a:p>
            <a:pPr marL="285750" indent="-228600" defTabSz="914400">
              <a:lnSpc>
                <a:spcPct val="90000"/>
              </a:lnSpc>
              <a:spcAft>
                <a:spcPts val="600"/>
              </a:spcAft>
              <a:buFont typeface="Arial" panose="020B0604020202020204" pitchFamily="34" charset="0"/>
              <a:buChar char="•"/>
            </a:pPr>
            <a:r>
              <a:rPr lang="en-US" sz="5600" dirty="0">
                <a:latin typeface="Arial"/>
                <a:cs typeface="Arial"/>
              </a:rPr>
              <a:t>Secondary traumatic stress (Figley, 1999).</a:t>
            </a:r>
          </a:p>
          <a:p>
            <a:pPr marL="57150" defTabSz="914400">
              <a:lnSpc>
                <a:spcPct val="90000"/>
              </a:lnSpc>
              <a:spcAft>
                <a:spcPts val="600"/>
              </a:spcAft>
            </a:pPr>
            <a:endParaRPr lang="en-US" sz="56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5600" dirty="0">
                <a:latin typeface="Arial"/>
                <a:cs typeface="Arial"/>
              </a:rPr>
              <a:t>The Wounded Healer- (</a:t>
            </a:r>
            <a:r>
              <a:rPr lang="en-US" sz="5600" dirty="0" err="1">
                <a:latin typeface="Arial"/>
                <a:cs typeface="Arial"/>
              </a:rPr>
              <a:t>Adame</a:t>
            </a:r>
            <a:r>
              <a:rPr lang="en-US" sz="5600" dirty="0">
                <a:latin typeface="Arial"/>
                <a:cs typeface="Arial"/>
              </a:rPr>
              <a:t>, 2017)</a:t>
            </a:r>
          </a:p>
          <a:p>
            <a:pPr marL="285750" indent="-228600" defTabSz="914400">
              <a:lnSpc>
                <a:spcPct val="90000"/>
              </a:lnSpc>
              <a:spcAft>
                <a:spcPts val="600"/>
              </a:spcAft>
              <a:buFont typeface="Arial" panose="020B0604020202020204" pitchFamily="34" charset="0"/>
              <a:buChar char="•"/>
            </a:pPr>
            <a:endParaRPr lang="en-US" sz="6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endParaRPr lang="en-US" sz="5600" dirty="0"/>
          </a:p>
          <a:p>
            <a:pPr marL="285750" indent="-228600" defTabSz="914400">
              <a:lnSpc>
                <a:spcPct val="90000"/>
              </a:lnSpc>
              <a:spcAft>
                <a:spcPts val="600"/>
              </a:spcAft>
              <a:buFont typeface="Arial" panose="020B0604020202020204" pitchFamily="34" charset="0"/>
              <a:buChar char="•"/>
            </a:pPr>
            <a:endParaRPr lang="en-US" sz="5600" dirty="0"/>
          </a:p>
          <a:p>
            <a:pPr marL="285750" indent="-228600" defTabSz="914400">
              <a:lnSpc>
                <a:spcPct val="90000"/>
              </a:lnSpc>
              <a:spcAft>
                <a:spcPts val="600"/>
              </a:spcAft>
              <a:buFont typeface="Arial" panose="020B0604020202020204" pitchFamily="34" charset="0"/>
              <a:buChar char="•"/>
            </a:pPr>
            <a:endParaRPr lang="en-US" sz="5600" dirty="0"/>
          </a:p>
          <a:p>
            <a:pPr marL="285750" indent="-228600" defTabSz="914400">
              <a:lnSpc>
                <a:spcPct val="90000"/>
              </a:lnSpc>
              <a:spcAft>
                <a:spcPts val="600"/>
              </a:spcAft>
              <a:buFont typeface="Arial" panose="020B0604020202020204" pitchFamily="34" charset="0"/>
              <a:buChar char="•"/>
            </a:pPr>
            <a:endParaRPr lang="en-US" sz="900" dirty="0"/>
          </a:p>
        </p:txBody>
      </p:sp>
      <p:pic>
        <p:nvPicPr>
          <p:cNvPr id="6" name="Picture 5" descr="A brick wall&#10;&#10;Description automatically generated">
            <a:extLst>
              <a:ext uri="{FF2B5EF4-FFF2-40B4-BE49-F238E27FC236}">
                <a16:creationId xmlns:a16="http://schemas.microsoft.com/office/drawing/2014/main" id="{7485069D-A976-42B8-8F1E-BB97ED69E1E0}"/>
              </a:ext>
            </a:extLst>
          </p:cNvPr>
          <p:cNvPicPr>
            <a:picLocks noChangeAspect="1"/>
          </p:cNvPicPr>
          <p:nvPr/>
        </p:nvPicPr>
        <p:blipFill rotWithShape="1">
          <a:blip r:embed="rId3">
            <a:extLst>
              <a:ext uri="{28A0092B-C50C-407E-A947-70E740481C1C}">
                <a14:useLocalDpi xmlns:a14="http://schemas.microsoft.com/office/drawing/2010/main" val="0"/>
              </a:ext>
            </a:extLst>
          </a:blip>
          <a:srcRect l="27557" r="12338"/>
          <a:stretch/>
        </p:blipFill>
        <p:spPr>
          <a:xfrm>
            <a:off x="6847840" y="2465115"/>
            <a:ext cx="5026524" cy="3792158"/>
          </a:xfrm>
          <a:prstGeom prst="rect">
            <a:avLst/>
          </a:prstGeom>
          <a:ln>
            <a:noFill/>
          </a:ln>
          <a:effectLst>
            <a:softEdge rad="112500"/>
          </a:effectLst>
        </p:spPr>
      </p:pic>
    </p:spTree>
    <p:extLst>
      <p:ext uri="{BB962C8B-B14F-4D97-AF65-F5344CB8AC3E}">
        <p14:creationId xmlns:p14="http://schemas.microsoft.com/office/powerpoint/2010/main" val="4215604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7" name="Picture 34">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93F0CFE5-81D5-4A10-8E69-DDEB18672D46}"/>
              </a:ext>
            </a:extLst>
          </p:cNvPr>
          <p:cNvSpPr>
            <a:spLocks noGrp="1"/>
          </p:cNvSpPr>
          <p:nvPr>
            <p:ph type="title"/>
          </p:nvPr>
        </p:nvSpPr>
        <p:spPr>
          <a:xfrm>
            <a:off x="2410460" y="209083"/>
            <a:ext cx="8610600" cy="1293028"/>
          </a:xfrm>
        </p:spPr>
        <p:txBody>
          <a:bodyPr vert="horz" lIns="91440" tIns="45720" rIns="91440" bIns="45720" rtlCol="0" anchor="ctr">
            <a:normAutofit/>
          </a:bodyPr>
          <a:lstStyle/>
          <a:p>
            <a:r>
              <a:rPr lang="en-US" u="sng" kern="1200" cap="all" baseline="0" dirty="0">
                <a:solidFill>
                  <a:schemeClr val="tx1"/>
                </a:solidFill>
                <a:latin typeface="+mj-lt"/>
                <a:ea typeface="+mj-ea"/>
                <a:cs typeface="+mj-cs"/>
              </a:rPr>
              <a:t>Problem</a:t>
            </a:r>
          </a:p>
        </p:txBody>
      </p:sp>
      <p:sp>
        <p:nvSpPr>
          <p:cNvPr id="7" name="TextBox 6">
            <a:extLst>
              <a:ext uri="{FF2B5EF4-FFF2-40B4-BE49-F238E27FC236}">
                <a16:creationId xmlns:a16="http://schemas.microsoft.com/office/drawing/2014/main" id="{A43C8F1C-8CF0-48D6-AE89-13142AD9D1C1}"/>
              </a:ext>
            </a:extLst>
          </p:cNvPr>
          <p:cNvSpPr txBox="1"/>
          <p:nvPr/>
        </p:nvSpPr>
        <p:spPr>
          <a:xfrm>
            <a:off x="173176" y="1884297"/>
            <a:ext cx="6583680" cy="4024125"/>
          </a:xfrm>
          <a:prstGeom prst="rect">
            <a:avLst/>
          </a:prstGeom>
        </p:spPr>
        <p:txBody>
          <a:bodyPr vert="horz" lIns="91440" tIns="45720" rIns="91440" bIns="45720" rtlCol="0" anchor="t">
            <a:normAutofit lnSpcReduction="10000"/>
          </a:bodyPr>
          <a:lstStyle/>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All the research points to, the ‘person’ in the counsellor role and that there is scares amount of literature</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This is enough to raise concern- </a:t>
            </a: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Given that counsellors need to be in ‘good shape’ in order to provide help to others</a:t>
            </a: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The ‘person’ being their professional tool</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a:cs typeface="Arial"/>
              </a:rPr>
              <a:t>The intense personal nature of counselling training, and the high personal investment ingrained in carrying out therapy, ‘the person’, not just the professional, is likely to be effected</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The impact of personal development and connecting with clients on the inner person, may also be influencing the personal lives of students in both positive and negative ways</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Additional research is needed before any recommendations or change to counsellor training programmes can be made. </a:t>
            </a:r>
          </a:p>
        </p:txBody>
      </p:sp>
      <p:pic>
        <p:nvPicPr>
          <p:cNvPr id="6" name="Picture 5" descr="A close up of a person&#10;&#10;Description automatically generated">
            <a:extLst>
              <a:ext uri="{FF2B5EF4-FFF2-40B4-BE49-F238E27FC236}">
                <a16:creationId xmlns:a16="http://schemas.microsoft.com/office/drawing/2014/main" id="{6493CDA6-FAE2-4545-8A34-4F10957E5B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15760" y="1884297"/>
            <a:ext cx="5120640" cy="2960338"/>
          </a:xfrm>
          <a:prstGeom prst="rect">
            <a:avLst/>
          </a:prstGeom>
          <a:ln>
            <a:noFill/>
          </a:ln>
          <a:effectLst>
            <a:softEdge rad="112500"/>
          </a:effectLst>
        </p:spPr>
      </p:pic>
      <p:sp>
        <p:nvSpPr>
          <p:cNvPr id="8" name="TextBox 7">
            <a:extLst>
              <a:ext uri="{FF2B5EF4-FFF2-40B4-BE49-F238E27FC236}">
                <a16:creationId xmlns:a16="http://schemas.microsoft.com/office/drawing/2014/main" id="{8144D4FA-A0CA-4BB9-8E66-DA0CB29EBF46}"/>
              </a:ext>
            </a:extLst>
          </p:cNvPr>
          <p:cNvSpPr txBox="1"/>
          <p:nvPr/>
        </p:nvSpPr>
        <p:spPr>
          <a:xfrm>
            <a:off x="5842000" y="5678128"/>
            <a:ext cx="6217920" cy="830997"/>
          </a:xfrm>
          <a:prstGeom prst="rect">
            <a:avLst/>
          </a:prstGeom>
          <a:noFill/>
        </p:spPr>
        <p:txBody>
          <a:bodyPr wrap="square" rtlCol="0">
            <a:spAutoFit/>
          </a:bodyPr>
          <a:lstStyle/>
          <a:p>
            <a:pPr algn="ctr"/>
            <a:r>
              <a:rPr lang="en-GB" sz="2400" i="1" dirty="0">
                <a:latin typeface="Arial" panose="020B0604020202020204" pitchFamily="34" charset="0"/>
                <a:cs typeface="Arial" panose="020B0604020202020204" pitchFamily="34" charset="0"/>
              </a:rPr>
              <a:t>Who you are as a person is your most significant professional asset</a:t>
            </a:r>
          </a:p>
        </p:txBody>
      </p:sp>
    </p:spTree>
    <p:extLst>
      <p:ext uri="{BB962C8B-B14F-4D97-AF65-F5344CB8AC3E}">
        <p14:creationId xmlns:p14="http://schemas.microsoft.com/office/powerpoint/2010/main" val="1708405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14">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536C6C20-C488-445E-B259-ACDF4227D564}"/>
              </a:ext>
            </a:extLst>
          </p:cNvPr>
          <p:cNvSpPr>
            <a:spLocks noGrp="1"/>
          </p:cNvSpPr>
          <p:nvPr>
            <p:ph type="title"/>
          </p:nvPr>
        </p:nvSpPr>
        <p:spPr>
          <a:xfrm>
            <a:off x="2895600" y="764373"/>
            <a:ext cx="8610600" cy="1293028"/>
          </a:xfrm>
        </p:spPr>
        <p:txBody>
          <a:bodyPr vert="horz" lIns="91440" tIns="45720" rIns="91440" bIns="45720" rtlCol="0" anchor="ctr">
            <a:normAutofit/>
          </a:bodyPr>
          <a:lstStyle/>
          <a:p>
            <a:r>
              <a:rPr lang="en-US" u="sng" dirty="0">
                <a:latin typeface="Arial" panose="020B0604020202020204" pitchFamily="34" charset="0"/>
                <a:cs typeface="Arial" panose="020B0604020202020204" pitchFamily="34" charset="0"/>
              </a:rPr>
              <a:t>Historical Perspective</a:t>
            </a:r>
          </a:p>
        </p:txBody>
      </p:sp>
      <p:sp>
        <p:nvSpPr>
          <p:cNvPr id="4" name="TextBox 3">
            <a:extLst>
              <a:ext uri="{FF2B5EF4-FFF2-40B4-BE49-F238E27FC236}">
                <a16:creationId xmlns:a16="http://schemas.microsoft.com/office/drawing/2014/main" id="{7838CB36-5438-4076-947F-BF0E100F2028}"/>
              </a:ext>
            </a:extLst>
          </p:cNvPr>
          <p:cNvSpPr txBox="1"/>
          <p:nvPr/>
        </p:nvSpPr>
        <p:spPr>
          <a:xfrm>
            <a:off x="305656" y="2677446"/>
            <a:ext cx="6393094" cy="4024125"/>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Relevant literature on the personal lives of trainee counsellor’s is scares. Most of it, comes from a historical era in the profession that is hugely different from our current social context</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Theoretical orientations, professional training and practice standards, economic climate and research were based upon counsellors trained in the 1970’s. They are relevant. However, many changes have occurred since then.</a:t>
            </a:r>
          </a:p>
          <a:p>
            <a:pPr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As we enter a generation of managed care and postmodern constructivist approach to therapy</a:t>
            </a:r>
            <a:r>
              <a:rPr lang="en-US" sz="1400" dirty="0"/>
              <a:t>. </a:t>
            </a:r>
          </a:p>
        </p:txBody>
      </p:sp>
      <p:pic>
        <p:nvPicPr>
          <p:cNvPr id="10" name="Picture 9" descr="A pile of wood&#10;&#10;Description automatically generated">
            <a:extLst>
              <a:ext uri="{FF2B5EF4-FFF2-40B4-BE49-F238E27FC236}">
                <a16:creationId xmlns:a16="http://schemas.microsoft.com/office/drawing/2014/main" id="{CB82FB43-8819-4644-865F-EEEA4A82F9EE}"/>
              </a:ext>
            </a:extLst>
          </p:cNvPr>
          <p:cNvPicPr>
            <a:picLocks noChangeAspect="1"/>
          </p:cNvPicPr>
          <p:nvPr/>
        </p:nvPicPr>
        <p:blipFill rotWithShape="1">
          <a:blip r:embed="rId3">
            <a:extLst>
              <a:ext uri="{28A0092B-C50C-407E-A947-70E740481C1C}">
                <a14:useLocalDpi xmlns:a14="http://schemas.microsoft.com/office/drawing/2010/main" val="0"/>
              </a:ext>
            </a:extLst>
          </a:blip>
          <a:srcRect l="587" r="2" b="2"/>
          <a:stretch/>
        </p:blipFill>
        <p:spPr>
          <a:xfrm>
            <a:off x="6985000" y="2501159"/>
            <a:ext cx="4521200" cy="3410926"/>
          </a:xfrm>
          <a:prstGeom prst="rect">
            <a:avLst/>
          </a:prstGeom>
          <a:ln>
            <a:noFill/>
          </a:ln>
          <a:effectLst>
            <a:softEdge rad="112500"/>
          </a:effectLst>
        </p:spPr>
      </p:pic>
    </p:spTree>
    <p:extLst>
      <p:ext uri="{BB962C8B-B14F-4D97-AF65-F5344CB8AC3E}">
        <p14:creationId xmlns:p14="http://schemas.microsoft.com/office/powerpoint/2010/main" val="239524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030FD700-069E-45B7-99EE-9FD40B196D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33C94FF1-9BD5-4336-B836-6566F1C10293}"/>
              </a:ext>
            </a:extLst>
          </p:cNvPr>
          <p:cNvSpPr>
            <a:spLocks noGrp="1"/>
          </p:cNvSpPr>
          <p:nvPr>
            <p:ph type="title"/>
          </p:nvPr>
        </p:nvSpPr>
        <p:spPr>
          <a:xfrm>
            <a:off x="2724150" y="116862"/>
            <a:ext cx="8610600" cy="1293028"/>
          </a:xfrm>
        </p:spPr>
        <p:txBody>
          <a:bodyPr vert="horz" lIns="91440" tIns="45720" rIns="91440" bIns="45720" rtlCol="0" anchor="ctr">
            <a:normAutofit/>
          </a:bodyPr>
          <a:lstStyle/>
          <a:p>
            <a:r>
              <a:rPr lang="en-US" u="sng" dirty="0">
                <a:latin typeface="Arial" panose="020B0604020202020204" pitchFamily="34" charset="0"/>
                <a:cs typeface="Arial" panose="020B0604020202020204" pitchFamily="34" charset="0"/>
              </a:rPr>
              <a:t>Current Research</a:t>
            </a:r>
          </a:p>
        </p:txBody>
      </p:sp>
      <p:graphicFrame>
        <p:nvGraphicFramePr>
          <p:cNvPr id="24" name="TextBox 2">
            <a:extLst>
              <a:ext uri="{FF2B5EF4-FFF2-40B4-BE49-F238E27FC236}">
                <a16:creationId xmlns:a16="http://schemas.microsoft.com/office/drawing/2014/main" id="{EA88E2E9-8198-43FA-8765-08928D361887}"/>
              </a:ext>
            </a:extLst>
          </p:cNvPr>
          <p:cNvGraphicFramePr/>
          <p:nvPr>
            <p:extLst>
              <p:ext uri="{D42A27DB-BD31-4B8C-83A1-F6EECF244321}">
                <p14:modId xmlns:p14="http://schemas.microsoft.com/office/powerpoint/2010/main" val="3390430328"/>
              </p:ext>
            </p:extLst>
          </p:nvPr>
        </p:nvGraphicFramePr>
        <p:xfrm>
          <a:off x="149772" y="4353704"/>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E691598-25EC-47EA-8D87-FCC9FC5291E9}"/>
              </a:ext>
            </a:extLst>
          </p:cNvPr>
          <p:cNvSpPr txBox="1"/>
          <p:nvPr/>
        </p:nvSpPr>
        <p:spPr>
          <a:xfrm>
            <a:off x="10022122" y="5964846"/>
            <a:ext cx="248920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Rabu, (2016)</a:t>
            </a:r>
          </a:p>
        </p:txBody>
      </p:sp>
      <p:pic>
        <p:nvPicPr>
          <p:cNvPr id="25" name="Picture 2" descr="Image result for question">
            <a:hlinkClick r:id="rId8"/>
            <a:extLst>
              <a:ext uri="{FF2B5EF4-FFF2-40B4-BE49-F238E27FC236}">
                <a16:creationId xmlns:a16="http://schemas.microsoft.com/office/drawing/2014/main" id="{32C4F4D0-94AF-4F86-A04F-4A6ACBE134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036013" y="1600605"/>
            <a:ext cx="5969285" cy="259394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5A1708C-E701-4279-8837-7AF9D7E81C74}"/>
              </a:ext>
            </a:extLst>
          </p:cNvPr>
          <p:cNvSpPr txBox="1"/>
          <p:nvPr/>
        </p:nvSpPr>
        <p:spPr>
          <a:xfrm>
            <a:off x="2724150" y="2183510"/>
            <a:ext cx="3826810" cy="1323439"/>
          </a:xfrm>
          <a:prstGeom prst="rect">
            <a:avLst/>
          </a:prstGeom>
          <a:noFill/>
        </p:spPr>
        <p:txBody>
          <a:bodyPr wrap="square" rtlCol="0">
            <a:spAutoFit/>
          </a:bodyPr>
          <a:lstStyle/>
          <a:p>
            <a:pPr algn="ctr"/>
            <a:r>
              <a:rPr lang="en-GB" sz="4000" dirty="0">
                <a:latin typeface="Arial" panose="020B0604020202020204" pitchFamily="34" charset="0"/>
                <a:cs typeface="Arial" panose="020B0604020202020204" pitchFamily="34" charset="0"/>
              </a:rPr>
              <a:t>Has Much Changed?</a:t>
            </a:r>
          </a:p>
        </p:txBody>
      </p:sp>
      <p:sp>
        <p:nvSpPr>
          <p:cNvPr id="26" name="Oval 25">
            <a:extLst>
              <a:ext uri="{FF2B5EF4-FFF2-40B4-BE49-F238E27FC236}">
                <a16:creationId xmlns:a16="http://schemas.microsoft.com/office/drawing/2014/main" id="{63A44BD5-BFC7-4768-80EA-3FDF68CFB814}"/>
              </a:ext>
            </a:extLst>
          </p:cNvPr>
          <p:cNvSpPr/>
          <p:nvPr/>
        </p:nvSpPr>
        <p:spPr>
          <a:xfrm>
            <a:off x="8937083" y="5595276"/>
            <a:ext cx="907914" cy="907914"/>
          </a:xfrm>
          <a:prstGeom prst="ellipse">
            <a:avLst/>
          </a:prstGeom>
          <a:solidFill>
            <a:schemeClr val="accent5">
              <a:lumMod val="50000"/>
            </a:schemeClr>
          </a:solidFill>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pic>
        <p:nvPicPr>
          <p:cNvPr id="11" name="Graphic 10" descr="Gender">
            <a:extLst>
              <a:ext uri="{FF2B5EF4-FFF2-40B4-BE49-F238E27FC236}">
                <a16:creationId xmlns:a16="http://schemas.microsoft.com/office/drawing/2014/main" id="{4793CC63-A431-4F48-8062-5B6BB79E6904}"/>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9061339" y="5719532"/>
            <a:ext cx="659402" cy="659402"/>
          </a:xfrm>
          <a:prstGeom prst="rect">
            <a:avLst/>
          </a:prstGeom>
        </p:spPr>
      </p:pic>
      <p:sp>
        <p:nvSpPr>
          <p:cNvPr id="3" name="TextBox 2">
            <a:extLst>
              <a:ext uri="{FF2B5EF4-FFF2-40B4-BE49-F238E27FC236}">
                <a16:creationId xmlns:a16="http://schemas.microsoft.com/office/drawing/2014/main" id="{C147578A-D046-448D-AE0C-9B4F8FCE1343}"/>
              </a:ext>
            </a:extLst>
          </p:cNvPr>
          <p:cNvSpPr txBox="1"/>
          <p:nvPr/>
        </p:nvSpPr>
        <p:spPr>
          <a:xfrm>
            <a:off x="4315146" y="4848972"/>
            <a:ext cx="3411020" cy="369332"/>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Authors Under Consideration</a:t>
            </a:r>
          </a:p>
        </p:txBody>
      </p:sp>
      <p:pic>
        <p:nvPicPr>
          <p:cNvPr id="7" name="Graphic 6" descr="Man and woman">
            <a:extLst>
              <a:ext uri="{FF2B5EF4-FFF2-40B4-BE49-F238E27FC236}">
                <a16:creationId xmlns:a16="http://schemas.microsoft.com/office/drawing/2014/main" id="{404D15BD-7581-41D7-AAC6-FF16D1546116}"/>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5854558" y="5661534"/>
            <a:ext cx="914400" cy="914400"/>
          </a:xfrm>
          <a:prstGeom prst="rect">
            <a:avLst/>
          </a:prstGeom>
        </p:spPr>
      </p:pic>
    </p:spTree>
    <p:extLst>
      <p:ext uri="{BB962C8B-B14F-4D97-AF65-F5344CB8AC3E}">
        <p14:creationId xmlns:p14="http://schemas.microsoft.com/office/powerpoint/2010/main" val="57974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 name="Picture 25">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2330D605-85DB-4869-B493-C46F606E0694}"/>
              </a:ext>
            </a:extLst>
          </p:cNvPr>
          <p:cNvSpPr>
            <a:spLocks noGrp="1"/>
          </p:cNvSpPr>
          <p:nvPr>
            <p:ph type="title"/>
          </p:nvPr>
        </p:nvSpPr>
        <p:spPr>
          <a:xfrm>
            <a:off x="2895600" y="299401"/>
            <a:ext cx="8610600" cy="1293028"/>
          </a:xfrm>
        </p:spPr>
        <p:txBody>
          <a:bodyPr vert="horz" lIns="91440" tIns="45720" rIns="91440" bIns="45720" rtlCol="0" anchor="ctr">
            <a:normAutofit/>
          </a:bodyPr>
          <a:lstStyle/>
          <a:p>
            <a:r>
              <a:rPr lang="en-US" u="sng" dirty="0">
                <a:latin typeface="Arial" panose="020B0604020202020204" pitchFamily="34" charset="0"/>
                <a:cs typeface="Arial" panose="020B0604020202020204" pitchFamily="34" charset="0"/>
              </a:rPr>
              <a:t>Significance of Study</a:t>
            </a:r>
          </a:p>
        </p:txBody>
      </p:sp>
      <p:sp>
        <p:nvSpPr>
          <p:cNvPr id="3" name="TextBox 2">
            <a:extLst>
              <a:ext uri="{FF2B5EF4-FFF2-40B4-BE49-F238E27FC236}">
                <a16:creationId xmlns:a16="http://schemas.microsoft.com/office/drawing/2014/main" id="{09454D3A-3F60-46C8-9684-5F45258CEFAE}"/>
              </a:ext>
            </a:extLst>
          </p:cNvPr>
          <p:cNvSpPr txBox="1"/>
          <p:nvPr/>
        </p:nvSpPr>
        <p:spPr>
          <a:xfrm>
            <a:off x="198919" y="1887960"/>
            <a:ext cx="6634480" cy="4024125"/>
          </a:xfrm>
          <a:prstGeom prst="rect">
            <a:avLst/>
          </a:prstGeom>
        </p:spPr>
        <p:txBody>
          <a:bodyPr vert="horz" lIns="91440" tIns="45720" rIns="91440" bIns="45720" rtlCol="0">
            <a:noAutofit/>
          </a:bodyPr>
          <a:lstStyle/>
          <a:p>
            <a:pPr defTabSz="914400">
              <a:lnSpc>
                <a:spcPct val="90000"/>
              </a:lnSpc>
              <a:spcAft>
                <a:spcPts val="600"/>
              </a:spcAft>
            </a:pPr>
            <a:r>
              <a:rPr lang="en-US" sz="2400" dirty="0">
                <a:latin typeface="Arial" panose="020B0604020202020204" pitchFamily="34" charset="0"/>
                <a:cs typeface="Arial" panose="020B0604020202020204" pitchFamily="34" charset="0"/>
              </a:rPr>
              <a:t>This Literature Review could be used…</a:t>
            </a:r>
          </a:p>
          <a:p>
            <a:pPr marL="57150" defTabSz="914400">
              <a:lnSpc>
                <a:spcPct val="90000"/>
              </a:lnSpc>
              <a:spcAft>
                <a:spcPts val="600"/>
              </a:spcAft>
            </a:pPr>
            <a:endParaRPr lang="en-US" sz="1400" b="1" dirty="0">
              <a:latin typeface="Arial" panose="020B0604020202020204" pitchFamily="34" charset="0"/>
              <a:cs typeface="Arial" panose="020B0604020202020204" pitchFamily="34" charset="0"/>
            </a:endParaRPr>
          </a:p>
          <a:p>
            <a:pPr marL="342900" indent="-28575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As part of an information base (Holly H. Wagner, 2015)</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Fill The Gap in Research</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Funding for Research Study</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New Understanding and Practices</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Extra Training Components that could be built into existing Training Frameworks (W. Murray, M. Kleist, 2011)</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Normalize The Process</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Reflection on Researchers Personal Journey</a:t>
            </a:r>
          </a:p>
        </p:txBody>
      </p:sp>
      <p:pic>
        <p:nvPicPr>
          <p:cNvPr id="13" name="Picture 12" descr="A close up of text on a white background&#10;&#10;Description automatically generated">
            <a:extLst>
              <a:ext uri="{FF2B5EF4-FFF2-40B4-BE49-F238E27FC236}">
                <a16:creationId xmlns:a16="http://schemas.microsoft.com/office/drawing/2014/main" id="{FD81F34E-C3A9-4E10-8B3F-8B8CC7DD2F51}"/>
              </a:ext>
            </a:extLst>
          </p:cNvPr>
          <p:cNvPicPr>
            <a:picLocks noChangeAspect="1"/>
          </p:cNvPicPr>
          <p:nvPr/>
        </p:nvPicPr>
        <p:blipFill rotWithShape="1">
          <a:blip r:embed="rId3">
            <a:extLst>
              <a:ext uri="{28A0092B-C50C-407E-A947-70E740481C1C}">
                <a14:useLocalDpi xmlns:a14="http://schemas.microsoft.com/office/drawing/2010/main" val="0"/>
              </a:ext>
            </a:extLst>
          </a:blip>
          <a:srcRect l="10961" r="561"/>
          <a:stretch/>
        </p:blipFill>
        <p:spPr>
          <a:xfrm>
            <a:off x="6985000" y="2501159"/>
            <a:ext cx="4521200" cy="3410926"/>
          </a:xfrm>
          <a:prstGeom prst="rect">
            <a:avLst/>
          </a:prstGeom>
        </p:spPr>
      </p:pic>
    </p:spTree>
    <p:extLst>
      <p:ext uri="{BB962C8B-B14F-4D97-AF65-F5344CB8AC3E}">
        <p14:creationId xmlns:p14="http://schemas.microsoft.com/office/powerpoint/2010/main" val="164318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39">
            <a:extLst>
              <a:ext uri="{FF2B5EF4-FFF2-40B4-BE49-F238E27FC236}">
                <a16:creationId xmlns:a16="http://schemas.microsoft.com/office/drawing/2014/main" id="{35085FD1-965D-4283-9406-8871587C5B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42" name="Rectangle 41">
            <a:extLst>
              <a:ext uri="{FF2B5EF4-FFF2-40B4-BE49-F238E27FC236}">
                <a16:creationId xmlns:a16="http://schemas.microsoft.com/office/drawing/2014/main" id="{EA1E09BD-ACDD-4AFE-978A-0FC2E1F4E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a:extLst>
              <a:ext uri="{FF2B5EF4-FFF2-40B4-BE49-F238E27FC236}">
                <a16:creationId xmlns:a16="http://schemas.microsoft.com/office/drawing/2014/main" id="{F7D05050-450F-4F28-88E2-305B4E365E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8261"/>
          <a:stretch/>
        </p:blipFill>
        <p:spPr>
          <a:xfrm>
            <a:off x="4664780" y="0"/>
            <a:ext cx="7527220" cy="1441450"/>
          </a:xfrm>
          <a:prstGeom prst="rect">
            <a:avLst/>
          </a:prstGeom>
        </p:spPr>
      </p:pic>
      <p:sp>
        <p:nvSpPr>
          <p:cNvPr id="2" name="Title 1">
            <a:extLst>
              <a:ext uri="{FF2B5EF4-FFF2-40B4-BE49-F238E27FC236}">
                <a16:creationId xmlns:a16="http://schemas.microsoft.com/office/drawing/2014/main" id="{E2271D09-22F1-4197-9210-FB03E0FE586C}"/>
              </a:ext>
            </a:extLst>
          </p:cNvPr>
          <p:cNvSpPr>
            <a:spLocks noGrp="1"/>
          </p:cNvSpPr>
          <p:nvPr>
            <p:ph type="title"/>
          </p:nvPr>
        </p:nvSpPr>
        <p:spPr>
          <a:xfrm>
            <a:off x="4273540" y="148422"/>
            <a:ext cx="7482760" cy="1293028"/>
          </a:xfrm>
        </p:spPr>
        <p:txBody>
          <a:bodyPr vert="horz" lIns="91440" tIns="45720" rIns="91440" bIns="45720" rtlCol="0" anchor="ctr">
            <a:normAutofit/>
          </a:bodyPr>
          <a:lstStyle/>
          <a:p>
            <a:pPr algn="ctr"/>
            <a:r>
              <a:rPr lang="en-US" u="sng" dirty="0">
                <a:latin typeface="Arial" panose="020B0604020202020204" pitchFamily="34" charset="0"/>
                <a:cs typeface="Arial" panose="020B0604020202020204" pitchFamily="34" charset="0"/>
              </a:rPr>
              <a:t>Areas of focus</a:t>
            </a:r>
          </a:p>
        </p:txBody>
      </p:sp>
      <p:pic>
        <p:nvPicPr>
          <p:cNvPr id="33" name="Picture 32" descr="A close up of a flower&#10;&#10;Description automatically generated">
            <a:extLst>
              <a:ext uri="{FF2B5EF4-FFF2-40B4-BE49-F238E27FC236}">
                <a16:creationId xmlns:a16="http://schemas.microsoft.com/office/drawing/2014/main" id="{359383ED-BC64-45CC-B605-1CD6F359C9AB}"/>
              </a:ext>
            </a:extLst>
          </p:cNvPr>
          <p:cNvPicPr>
            <a:picLocks noChangeAspect="1"/>
          </p:cNvPicPr>
          <p:nvPr/>
        </p:nvPicPr>
        <p:blipFill rotWithShape="1">
          <a:blip r:embed="rId3">
            <a:extLst>
              <a:ext uri="{28A0092B-C50C-407E-A947-70E740481C1C}">
                <a14:useLocalDpi xmlns:a14="http://schemas.microsoft.com/office/drawing/2010/main" val="0"/>
              </a:ext>
            </a:extLst>
          </a:blip>
          <a:srcRect t="13307" r="3" b="8954"/>
          <a:stretch/>
        </p:blipFill>
        <p:spPr>
          <a:xfrm>
            <a:off x="44460" y="2315133"/>
            <a:ext cx="4229080" cy="2194550"/>
          </a:xfrm>
          <a:prstGeom prst="rect">
            <a:avLst/>
          </a:prstGeom>
        </p:spPr>
      </p:pic>
      <p:pic>
        <p:nvPicPr>
          <p:cNvPr id="35" name="Picture 34" descr="A person and a sunset in the background&#10;&#10;Description automatically generated">
            <a:extLst>
              <a:ext uri="{FF2B5EF4-FFF2-40B4-BE49-F238E27FC236}">
                <a16:creationId xmlns:a16="http://schemas.microsoft.com/office/drawing/2014/main" id="{31FEEB45-5C61-49EB-AAA1-4DB6D72F15DE}"/>
              </a:ext>
            </a:extLst>
          </p:cNvPr>
          <p:cNvPicPr>
            <a:picLocks noChangeAspect="1"/>
          </p:cNvPicPr>
          <p:nvPr/>
        </p:nvPicPr>
        <p:blipFill rotWithShape="1">
          <a:blip r:embed="rId4">
            <a:extLst>
              <a:ext uri="{28A0092B-C50C-407E-A947-70E740481C1C}">
                <a14:useLocalDpi xmlns:a14="http://schemas.microsoft.com/office/drawing/2010/main" val="0"/>
              </a:ext>
            </a:extLst>
          </a:blip>
          <a:srcRect t="7644" r="-1" b="-1"/>
          <a:stretch/>
        </p:blipFill>
        <p:spPr>
          <a:xfrm>
            <a:off x="44460" y="4559458"/>
            <a:ext cx="4229080" cy="2194560"/>
          </a:xfrm>
          <a:prstGeom prst="rect">
            <a:avLst/>
          </a:prstGeom>
        </p:spPr>
      </p:pic>
      <p:pic>
        <p:nvPicPr>
          <p:cNvPr id="29" name="Picture 28" descr="A picture containing grass, plant, holding, man&#10;&#10;Description automatically generated">
            <a:extLst>
              <a:ext uri="{FF2B5EF4-FFF2-40B4-BE49-F238E27FC236}">
                <a16:creationId xmlns:a16="http://schemas.microsoft.com/office/drawing/2014/main" id="{FA9E92C0-EC9C-4D1F-9901-C97ED122138B}"/>
              </a:ext>
            </a:extLst>
          </p:cNvPr>
          <p:cNvPicPr>
            <a:picLocks noChangeAspect="1"/>
          </p:cNvPicPr>
          <p:nvPr/>
        </p:nvPicPr>
        <p:blipFill rotWithShape="1">
          <a:blip r:embed="rId5">
            <a:extLst>
              <a:ext uri="{28A0092B-C50C-407E-A947-70E740481C1C}">
                <a14:useLocalDpi xmlns:a14="http://schemas.microsoft.com/office/drawing/2010/main" val="0"/>
              </a:ext>
            </a:extLst>
          </a:blip>
          <a:srcRect r="3" b="13516"/>
          <a:stretch/>
        </p:blipFill>
        <p:spPr>
          <a:xfrm>
            <a:off x="44460" y="70799"/>
            <a:ext cx="4229080" cy="2194560"/>
          </a:xfrm>
          <a:prstGeom prst="rect">
            <a:avLst/>
          </a:prstGeom>
        </p:spPr>
      </p:pic>
      <p:sp>
        <p:nvSpPr>
          <p:cNvPr id="5" name="TextBox 4">
            <a:extLst>
              <a:ext uri="{FF2B5EF4-FFF2-40B4-BE49-F238E27FC236}">
                <a16:creationId xmlns:a16="http://schemas.microsoft.com/office/drawing/2014/main" id="{7FAA865E-48FA-4396-8FEF-02CC7BFC55FA}"/>
              </a:ext>
            </a:extLst>
          </p:cNvPr>
          <p:cNvSpPr txBox="1"/>
          <p:nvPr/>
        </p:nvSpPr>
        <p:spPr>
          <a:xfrm>
            <a:off x="4399280" y="1751883"/>
            <a:ext cx="7748260" cy="4024125"/>
          </a:xfrm>
          <a:prstGeom prst="rect">
            <a:avLst/>
          </a:prstGeom>
        </p:spPr>
        <p:txBody>
          <a:bodyPr vert="horz" lIns="91440" tIns="45720" rIns="91440" bIns="45720" rtlCol="0">
            <a:normAutofit fontScale="25000" lnSpcReduction="20000"/>
          </a:bodyPr>
          <a:lstStyle/>
          <a:p>
            <a:pPr marL="285750" indent="-228600" defTabSz="914400">
              <a:lnSpc>
                <a:spcPct val="90000"/>
              </a:lnSpc>
              <a:spcAft>
                <a:spcPts val="600"/>
              </a:spcAft>
              <a:buFont typeface="Arial" panose="020B0604020202020204" pitchFamily="34" charset="0"/>
              <a:buChar char="•"/>
            </a:pPr>
            <a:r>
              <a:rPr lang="en-US" sz="7200" dirty="0">
                <a:latin typeface="Arial" panose="020B0604020202020204" pitchFamily="34" charset="0"/>
                <a:cs typeface="Arial" panose="020B0604020202020204" pitchFamily="34" charset="0"/>
              </a:rPr>
              <a:t>The negative impact of counselling training on student’s personal relationships</a:t>
            </a:r>
          </a:p>
          <a:p>
            <a:pPr marL="57150" defTabSz="914400">
              <a:lnSpc>
                <a:spcPct val="90000"/>
              </a:lnSpc>
              <a:spcAft>
                <a:spcPts val="600"/>
              </a:spcAft>
            </a:pPr>
            <a:endParaRPr lang="en-US" sz="4500" dirty="0"/>
          </a:p>
          <a:p>
            <a:pPr marL="285750" indent="-228600" defTabSz="914400">
              <a:lnSpc>
                <a:spcPct val="90000"/>
              </a:lnSpc>
              <a:spcAft>
                <a:spcPts val="600"/>
              </a:spcAft>
              <a:buFont typeface="Arial" panose="020B0604020202020204" pitchFamily="34" charset="0"/>
              <a:buChar char="•"/>
            </a:pPr>
            <a:endParaRPr lang="en-US" sz="4500" dirty="0"/>
          </a:p>
          <a:p>
            <a:pPr marL="285750" indent="-228600" defTabSz="914400">
              <a:lnSpc>
                <a:spcPct val="90000"/>
              </a:lnSpc>
              <a:spcAft>
                <a:spcPts val="600"/>
              </a:spcAft>
              <a:buFont typeface="Arial" panose="020B0604020202020204" pitchFamily="34" charset="0"/>
              <a:buChar char="•"/>
            </a:pPr>
            <a:endParaRPr lang="en-US" sz="4500" dirty="0"/>
          </a:p>
          <a:p>
            <a:pPr marL="285750" indent="-228600" defTabSz="914400">
              <a:lnSpc>
                <a:spcPct val="90000"/>
              </a:lnSpc>
              <a:spcAft>
                <a:spcPts val="600"/>
              </a:spcAft>
              <a:buFont typeface="Arial" panose="020B0604020202020204" pitchFamily="34" charset="0"/>
              <a:buChar char="•"/>
            </a:pPr>
            <a:endParaRPr lang="en-US" sz="4500" dirty="0"/>
          </a:p>
          <a:p>
            <a:pPr marL="285750" indent="-228600" defTabSz="914400">
              <a:lnSpc>
                <a:spcPct val="90000"/>
              </a:lnSpc>
              <a:spcAft>
                <a:spcPts val="600"/>
              </a:spcAft>
              <a:buFont typeface="Arial" panose="020B0604020202020204" pitchFamily="34" charset="0"/>
              <a:buChar char="•"/>
            </a:pPr>
            <a:r>
              <a:rPr lang="en-US" sz="7200" dirty="0">
                <a:latin typeface="Arial" panose="020B0604020202020204" pitchFamily="34" charset="0"/>
                <a:cs typeface="Arial" panose="020B0604020202020204" pitchFamily="34" charset="0"/>
              </a:rPr>
              <a:t>Interpersonal change in students as a result of Personal Development</a:t>
            </a:r>
          </a:p>
          <a:p>
            <a:pPr marL="285750" indent="-228600" defTabSz="914400">
              <a:lnSpc>
                <a:spcPct val="90000"/>
              </a:lnSpc>
              <a:spcAft>
                <a:spcPts val="600"/>
              </a:spcAft>
              <a:buFont typeface="Arial" panose="020B0604020202020204" pitchFamily="34" charset="0"/>
              <a:buChar char="•"/>
            </a:pPr>
            <a:endParaRPr lang="en-US" sz="4500" dirty="0"/>
          </a:p>
          <a:p>
            <a:pPr indent="-228600" defTabSz="914400">
              <a:lnSpc>
                <a:spcPct val="90000"/>
              </a:lnSpc>
              <a:spcAft>
                <a:spcPts val="600"/>
              </a:spcAft>
              <a:buFont typeface="Arial" panose="020B0604020202020204" pitchFamily="34" charset="0"/>
              <a:buChar char="•"/>
            </a:pPr>
            <a:endParaRPr lang="en-US" sz="4500" dirty="0"/>
          </a:p>
          <a:p>
            <a:pPr marL="285750" indent="-228600" defTabSz="914400">
              <a:lnSpc>
                <a:spcPct val="90000"/>
              </a:lnSpc>
              <a:spcAft>
                <a:spcPts val="600"/>
              </a:spcAft>
              <a:buFont typeface="Arial" panose="020B0604020202020204" pitchFamily="34" charset="0"/>
              <a:buChar char="•"/>
            </a:pPr>
            <a:endParaRPr lang="en-US" sz="4500" dirty="0"/>
          </a:p>
          <a:p>
            <a:pPr marL="285750" indent="-228600" defTabSz="914400">
              <a:lnSpc>
                <a:spcPct val="90000"/>
              </a:lnSpc>
              <a:spcAft>
                <a:spcPts val="600"/>
              </a:spcAft>
              <a:buFont typeface="Arial" panose="020B0604020202020204" pitchFamily="34" charset="0"/>
              <a:buChar char="•"/>
            </a:pPr>
            <a:endParaRPr lang="en-US" sz="4500" dirty="0"/>
          </a:p>
          <a:p>
            <a:pPr marL="285750" indent="-228600" defTabSz="914400">
              <a:lnSpc>
                <a:spcPct val="90000"/>
              </a:lnSpc>
              <a:spcAft>
                <a:spcPts val="600"/>
              </a:spcAft>
              <a:buFont typeface="Arial" panose="020B0604020202020204" pitchFamily="34" charset="0"/>
              <a:buChar char="•"/>
            </a:pPr>
            <a:endParaRPr lang="en-US" sz="45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endParaRPr lang="en-US" sz="45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endParaRPr lang="en-US" sz="45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endParaRPr lang="en-US" sz="45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7200" dirty="0">
                <a:latin typeface="Arial" panose="020B0604020202020204" pitchFamily="34" charset="0"/>
                <a:cs typeface="Arial" panose="020B0604020202020204" pitchFamily="34" charset="0"/>
              </a:rPr>
              <a:t>Students awareness of the possible impact on relationships, prior to or in the initial stages of counselor training</a:t>
            </a:r>
          </a:p>
          <a:p>
            <a:pPr marL="285750" indent="-228600" defTabSz="914400">
              <a:lnSpc>
                <a:spcPct val="90000"/>
              </a:lnSpc>
              <a:spcAft>
                <a:spcPts val="600"/>
              </a:spcAft>
              <a:buFont typeface="Arial" panose="020B0604020202020204" pitchFamily="34" charset="0"/>
              <a:buChar char="•"/>
            </a:pPr>
            <a:endParaRPr lang="en-US" sz="72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7200" dirty="0">
                <a:latin typeface="Arial" panose="020B0604020202020204" pitchFamily="34" charset="0"/>
                <a:cs typeface="Arial" panose="020B0604020202020204" pitchFamily="34" charset="0"/>
              </a:rPr>
              <a:t>Support that is available for Students</a:t>
            </a:r>
          </a:p>
          <a:p>
            <a:pPr marL="285750" indent="-228600" defTabSz="914400">
              <a:lnSpc>
                <a:spcPct val="90000"/>
              </a:lnSpc>
              <a:spcAft>
                <a:spcPts val="600"/>
              </a:spcAft>
              <a:buFont typeface="Arial" panose="020B0604020202020204" pitchFamily="34" charset="0"/>
              <a:buChar char="•"/>
            </a:pPr>
            <a:endParaRPr lang="en-US" sz="4500" dirty="0"/>
          </a:p>
          <a:p>
            <a:pPr marL="285750" indent="-228600" defTabSz="9144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22428055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8">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6" name="Picture 10">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49AA8BE8-6EE6-41CB-ABAD-B0A71AB4D347}"/>
              </a:ext>
            </a:extLst>
          </p:cNvPr>
          <p:cNvSpPr>
            <a:spLocks noGrp="1"/>
          </p:cNvSpPr>
          <p:nvPr>
            <p:ph type="title"/>
          </p:nvPr>
        </p:nvSpPr>
        <p:spPr>
          <a:xfrm>
            <a:off x="1371600" y="1173369"/>
            <a:ext cx="10820400" cy="909896"/>
          </a:xfrm>
        </p:spPr>
        <p:txBody>
          <a:bodyPr vert="horz" lIns="91440" tIns="45720" rIns="91440" bIns="45720" rtlCol="0" anchor="b">
            <a:normAutofit/>
          </a:bodyPr>
          <a:lstStyle/>
          <a:p>
            <a:pPr algn="l"/>
            <a:r>
              <a:rPr lang="en-US" u="sng" dirty="0">
                <a:latin typeface="Arial" panose="020B0604020202020204" pitchFamily="34" charset="0"/>
                <a:cs typeface="Arial" panose="020B0604020202020204" pitchFamily="34" charset="0"/>
              </a:rPr>
              <a:t>Main Search</a:t>
            </a:r>
          </a:p>
        </p:txBody>
      </p:sp>
      <p:sp>
        <p:nvSpPr>
          <p:cNvPr id="27" name="Rectangle 12">
            <a:extLst>
              <a:ext uri="{FF2B5EF4-FFF2-40B4-BE49-F238E27FC236}">
                <a16:creationId xmlns:a16="http://schemas.microsoft.com/office/drawing/2014/main" id="{8A0AE57C-30AD-4D4E-9855-B5FBEAD66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60126"/>
            <a:ext cx="12192000" cy="24978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able, sitting, white, different&#10;&#10;Description automatically generated">
            <a:extLst>
              <a:ext uri="{FF2B5EF4-FFF2-40B4-BE49-F238E27FC236}">
                <a16:creationId xmlns:a16="http://schemas.microsoft.com/office/drawing/2014/main" id="{ADF602EA-41F9-4ADA-9F57-546DBF5349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8626" y="2422498"/>
            <a:ext cx="5629275" cy="3602736"/>
          </a:xfrm>
          <a:prstGeom prst="rect">
            <a:avLst/>
          </a:prstGeom>
          <a:ln>
            <a:noFill/>
          </a:ln>
          <a:effectLst>
            <a:softEdge rad="112500"/>
          </a:effectLst>
        </p:spPr>
      </p:pic>
      <p:sp>
        <p:nvSpPr>
          <p:cNvPr id="5" name="Rectangle 4">
            <a:extLst>
              <a:ext uri="{FF2B5EF4-FFF2-40B4-BE49-F238E27FC236}">
                <a16:creationId xmlns:a16="http://schemas.microsoft.com/office/drawing/2014/main" id="{D5583E77-3B48-4E42-9A9B-067AE98C31EE}"/>
              </a:ext>
            </a:extLst>
          </p:cNvPr>
          <p:cNvSpPr/>
          <p:nvPr/>
        </p:nvSpPr>
        <p:spPr>
          <a:xfrm rot="339374">
            <a:off x="6825918" y="4050994"/>
            <a:ext cx="3615092" cy="400110"/>
          </a:xfrm>
          <a:prstGeom prst="rect">
            <a:avLst/>
          </a:prstGeom>
          <a:noFill/>
        </p:spPr>
        <p:txBody>
          <a:bodyPr wrap="none" lIns="91440" tIns="45720" rIns="91440" bIns="45720">
            <a:spAutoFit/>
          </a:bodyPr>
          <a:lstStyle/>
          <a:p>
            <a:pPr algn="ctr"/>
            <a:r>
              <a:rPr lang="en-US" sz="2000" b="1" dirty="0">
                <a:ln w="22225">
                  <a:solidFill>
                    <a:schemeClr val="accent2"/>
                  </a:solidFill>
                  <a:prstDash val="solid"/>
                </a:ln>
                <a:solidFill>
                  <a:schemeClr val="accent2">
                    <a:lumMod val="40000"/>
                    <a:lumOff val="60000"/>
                  </a:schemeClr>
                </a:solidFill>
              </a:rPr>
              <a:t>Academic Search Premiere</a:t>
            </a:r>
          </a:p>
        </p:txBody>
      </p:sp>
      <p:sp>
        <p:nvSpPr>
          <p:cNvPr id="6" name="Rectangle 5">
            <a:extLst>
              <a:ext uri="{FF2B5EF4-FFF2-40B4-BE49-F238E27FC236}">
                <a16:creationId xmlns:a16="http://schemas.microsoft.com/office/drawing/2014/main" id="{88B9F563-CA2D-49F3-95F8-BE7DBF299A75}"/>
              </a:ext>
            </a:extLst>
          </p:cNvPr>
          <p:cNvSpPr/>
          <p:nvPr/>
        </p:nvSpPr>
        <p:spPr>
          <a:xfrm>
            <a:off x="9812154" y="2958466"/>
            <a:ext cx="1750800"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dirty="0" err="1">
                <a:ln/>
                <a:solidFill>
                  <a:schemeClr val="accent3"/>
                </a:solidFill>
              </a:rPr>
              <a:t>Ebso</a:t>
            </a:r>
            <a:endParaRPr lang="en-US" sz="5400" b="1" cap="none" spc="0" dirty="0">
              <a:ln/>
              <a:solidFill>
                <a:schemeClr val="accent3"/>
              </a:solidFill>
              <a:effectLst/>
            </a:endParaRPr>
          </a:p>
        </p:txBody>
      </p:sp>
      <p:sp>
        <p:nvSpPr>
          <p:cNvPr id="7" name="Rectangle 6">
            <a:extLst>
              <a:ext uri="{FF2B5EF4-FFF2-40B4-BE49-F238E27FC236}">
                <a16:creationId xmlns:a16="http://schemas.microsoft.com/office/drawing/2014/main" id="{46E4F359-0E95-4C4A-992E-2C06827C7282}"/>
              </a:ext>
            </a:extLst>
          </p:cNvPr>
          <p:cNvSpPr/>
          <p:nvPr/>
        </p:nvSpPr>
        <p:spPr>
          <a:xfrm>
            <a:off x="7932344" y="5020759"/>
            <a:ext cx="1441420" cy="40011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000" b="1" dirty="0">
                <a:ln/>
                <a:solidFill>
                  <a:schemeClr val="accent4"/>
                </a:solidFill>
              </a:rPr>
              <a:t>Psych Info</a:t>
            </a:r>
            <a:endParaRPr lang="en-US" sz="2000" b="1" cap="none" spc="0" dirty="0">
              <a:ln/>
              <a:solidFill>
                <a:schemeClr val="accent4"/>
              </a:solidFill>
              <a:effectLst/>
            </a:endParaRPr>
          </a:p>
        </p:txBody>
      </p:sp>
      <p:sp>
        <p:nvSpPr>
          <p:cNvPr id="8" name="Rectangle 7">
            <a:extLst>
              <a:ext uri="{FF2B5EF4-FFF2-40B4-BE49-F238E27FC236}">
                <a16:creationId xmlns:a16="http://schemas.microsoft.com/office/drawing/2014/main" id="{0C400008-1EF1-4D25-97B2-E481EE85D828}"/>
              </a:ext>
            </a:extLst>
          </p:cNvPr>
          <p:cNvSpPr/>
          <p:nvPr/>
        </p:nvSpPr>
        <p:spPr>
          <a:xfrm rot="398545">
            <a:off x="8311615" y="798712"/>
            <a:ext cx="2124299" cy="400110"/>
          </a:xfrm>
          <a:prstGeom prst="rect">
            <a:avLst/>
          </a:prstGeom>
          <a:noFill/>
        </p:spPr>
        <p:txBody>
          <a:bodyPr wrap="none" lIns="91440" tIns="45720" rIns="91440" bIns="45720">
            <a:spAutoFit/>
          </a:bodyPr>
          <a:lstStyle/>
          <a:p>
            <a:pPr algn="ctr"/>
            <a:r>
              <a:rPr lang="en-US" sz="20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Google </a:t>
            </a:r>
            <a:r>
              <a:rPr lang="en-US" sz="2000" b="1" dirty="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Scholor</a:t>
            </a:r>
            <a:endParaRPr lang="en-US" sz="20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ndParaRPr>
          </a:p>
        </p:txBody>
      </p:sp>
      <p:sp>
        <p:nvSpPr>
          <p:cNvPr id="10" name="Rectangle 9">
            <a:extLst>
              <a:ext uri="{FF2B5EF4-FFF2-40B4-BE49-F238E27FC236}">
                <a16:creationId xmlns:a16="http://schemas.microsoft.com/office/drawing/2014/main" id="{D959CF4E-4682-4A8F-B514-583071FA9F51}"/>
              </a:ext>
            </a:extLst>
          </p:cNvPr>
          <p:cNvSpPr/>
          <p:nvPr/>
        </p:nvSpPr>
        <p:spPr>
          <a:xfrm rot="21322685">
            <a:off x="6828234" y="5763624"/>
            <a:ext cx="4826962" cy="523220"/>
          </a:xfrm>
          <a:prstGeom prst="rect">
            <a:avLst/>
          </a:prstGeom>
          <a:noFill/>
        </p:spPr>
        <p:txBody>
          <a:bodyPr wrap="none" lIns="91440" tIns="45720" rIns="91440" bIns="45720">
            <a:spAutoFit/>
          </a:bodyPr>
          <a:lstStyle/>
          <a:p>
            <a:pPr algn="ctr"/>
            <a:r>
              <a:rPr lang="en-US" sz="2800" dirty="0">
                <a:ln w="0"/>
                <a:effectLst>
                  <a:outerShdw blurRad="38100" dist="19050" dir="2700000" algn="tl" rotWithShape="0">
                    <a:schemeClr val="dk1">
                      <a:alpha val="40000"/>
                    </a:schemeClr>
                  </a:outerShdw>
                </a:effectLst>
              </a:rPr>
              <a:t>BACP Articles and Journals</a:t>
            </a:r>
            <a:endParaRPr lang="en-US" sz="2800" b="0" cap="none" spc="0" dirty="0">
              <a:ln w="0"/>
              <a:solidFill>
                <a:schemeClr val="tx1"/>
              </a:solidFill>
              <a:effectLst>
                <a:outerShdw blurRad="38100" dist="19050" dir="2700000" algn="tl" rotWithShape="0">
                  <a:schemeClr val="dk1">
                    <a:alpha val="40000"/>
                  </a:schemeClr>
                </a:outerShdw>
              </a:effectLst>
            </a:endParaRPr>
          </a:p>
        </p:txBody>
      </p:sp>
      <p:sp>
        <p:nvSpPr>
          <p:cNvPr id="12" name="Rectangle 11">
            <a:extLst>
              <a:ext uri="{FF2B5EF4-FFF2-40B4-BE49-F238E27FC236}">
                <a16:creationId xmlns:a16="http://schemas.microsoft.com/office/drawing/2014/main" id="{CCB6F9B6-8C11-4604-9028-E277CD7D6009}"/>
              </a:ext>
            </a:extLst>
          </p:cNvPr>
          <p:cNvSpPr/>
          <p:nvPr/>
        </p:nvSpPr>
        <p:spPr>
          <a:xfrm rot="21345255">
            <a:off x="6897296" y="2010365"/>
            <a:ext cx="3773789"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Library Catalogue</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1759164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barn(inVertical)">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arn(inVertical)">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barn(inVertical)">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barn(inVertical)">
                                      <p:cBhvr>
                                        <p:cTn id="3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10" grpId="0"/>
      <p:bldP spid="1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D24AE2B9-91C0-4046-A5D7-89311B78BB03}"/>
              </a:ext>
            </a:extLst>
          </p:cNvPr>
          <p:cNvSpPr/>
          <p:nvPr/>
        </p:nvSpPr>
        <p:spPr>
          <a:xfrm>
            <a:off x="8097520" y="2074069"/>
            <a:ext cx="3967480" cy="3920870"/>
          </a:xfrm>
          <a:prstGeom prst="round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6358435F-A48B-414F-A3E7-DFA4CABF73E8}"/>
              </a:ext>
            </a:extLst>
          </p:cNvPr>
          <p:cNvSpPr/>
          <p:nvPr/>
        </p:nvSpPr>
        <p:spPr>
          <a:xfrm>
            <a:off x="127000" y="2033160"/>
            <a:ext cx="7706360" cy="3879960"/>
          </a:xfrm>
          <a:prstGeom prst="roundRect">
            <a:avLst/>
          </a:prstGeom>
          <a:solidFill>
            <a:schemeClr val="accent4">
              <a:lumMod val="50000"/>
            </a:schemeClr>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44517042-F352-4AFD-92E6-4186EAE8945D}"/>
              </a:ext>
            </a:extLst>
          </p:cNvPr>
          <p:cNvSpPr txBox="1"/>
          <p:nvPr/>
        </p:nvSpPr>
        <p:spPr>
          <a:xfrm>
            <a:off x="6593840" y="316001"/>
            <a:ext cx="4155440" cy="707886"/>
          </a:xfrm>
          <a:prstGeom prst="rect">
            <a:avLst/>
          </a:prstGeom>
          <a:noFill/>
        </p:spPr>
        <p:txBody>
          <a:bodyPr wrap="square" rtlCol="0">
            <a:spAutoFit/>
          </a:bodyPr>
          <a:lstStyle/>
          <a:p>
            <a:r>
              <a:rPr lang="en-GB" sz="4000" u="sng" dirty="0">
                <a:latin typeface="Arial" panose="020B0604020202020204" pitchFamily="34" charset="0"/>
                <a:cs typeface="Arial" panose="020B0604020202020204" pitchFamily="34" charset="0"/>
              </a:rPr>
              <a:t>Methodology</a:t>
            </a:r>
          </a:p>
        </p:txBody>
      </p:sp>
      <p:sp>
        <p:nvSpPr>
          <p:cNvPr id="3" name="TextBox 2">
            <a:extLst>
              <a:ext uri="{FF2B5EF4-FFF2-40B4-BE49-F238E27FC236}">
                <a16:creationId xmlns:a16="http://schemas.microsoft.com/office/drawing/2014/main" id="{855E2556-BDF8-4E6B-B19B-2894C604751C}"/>
              </a:ext>
            </a:extLst>
          </p:cNvPr>
          <p:cNvSpPr txBox="1"/>
          <p:nvPr/>
        </p:nvSpPr>
        <p:spPr>
          <a:xfrm>
            <a:off x="1292860" y="6120996"/>
            <a:ext cx="9606280" cy="1477328"/>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A constructivism research philosophy will be embraced when exploring the impact of counsellor training on student’s personal relationships.</a:t>
            </a:r>
          </a:p>
          <a:p>
            <a:pPr algn="ctr"/>
            <a:endParaRPr lang="en-GB" dirty="0">
              <a:latin typeface="Arial" panose="020B0604020202020204" pitchFamily="34" charset="0"/>
              <a:cs typeface="Arial" panose="020B0604020202020204" pitchFamily="34" charset="0"/>
            </a:endParaRPr>
          </a:p>
          <a:p>
            <a:pPr algn="ctr"/>
            <a:endParaRPr lang="en-GB" dirty="0"/>
          </a:p>
          <a:p>
            <a:pPr algn="ctr"/>
            <a:endParaRPr lang="en-GB" dirty="0"/>
          </a:p>
        </p:txBody>
      </p:sp>
      <p:sp>
        <p:nvSpPr>
          <p:cNvPr id="4" name="TextBox 3">
            <a:extLst>
              <a:ext uri="{FF2B5EF4-FFF2-40B4-BE49-F238E27FC236}">
                <a16:creationId xmlns:a16="http://schemas.microsoft.com/office/drawing/2014/main" id="{7F7FD47F-CC1F-4BEF-8557-F7133C9C5DDD}"/>
              </a:ext>
            </a:extLst>
          </p:cNvPr>
          <p:cNvSpPr txBox="1"/>
          <p:nvPr/>
        </p:nvSpPr>
        <p:spPr>
          <a:xfrm>
            <a:off x="208280" y="2172096"/>
            <a:ext cx="4104640" cy="1477328"/>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Inclusion Criteria</a:t>
            </a:r>
          </a:p>
          <a:p>
            <a:endParaRPr lang="en-GB" u="sng" dirty="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6DBC8E7-0D14-46C6-A4BF-69D863AD2FF7}"/>
              </a:ext>
            </a:extLst>
          </p:cNvPr>
          <p:cNvSpPr txBox="1"/>
          <p:nvPr/>
        </p:nvSpPr>
        <p:spPr>
          <a:xfrm>
            <a:off x="8143240" y="2292284"/>
            <a:ext cx="3840480" cy="2800767"/>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Exclusion Criteria</a:t>
            </a:r>
          </a:p>
          <a:p>
            <a:endParaRPr lang="en-GB" u="sng"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Literature written in languages other than English</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Non-Published Journals and Articles not related to the topic</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Websites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Articles/Journals that do not meet the C.R.A.P criteria</a:t>
            </a:r>
          </a:p>
        </p:txBody>
      </p:sp>
      <p:sp>
        <p:nvSpPr>
          <p:cNvPr id="6" name="TextBox 5">
            <a:extLst>
              <a:ext uri="{FF2B5EF4-FFF2-40B4-BE49-F238E27FC236}">
                <a16:creationId xmlns:a16="http://schemas.microsoft.com/office/drawing/2014/main" id="{60CFAB9A-B902-4981-9404-5C2AC4D91261}"/>
              </a:ext>
            </a:extLst>
          </p:cNvPr>
          <p:cNvSpPr txBox="1"/>
          <p:nvPr/>
        </p:nvSpPr>
        <p:spPr>
          <a:xfrm>
            <a:off x="490078" y="1323800"/>
            <a:ext cx="11790680"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Inclusion and Exclusion Criteria will be used, to ensure that only literature relevant to the topic are assessed. </a:t>
            </a:r>
          </a:p>
          <a:p>
            <a:pPr algn="ctr"/>
            <a:r>
              <a:rPr lang="en-GB" dirty="0">
                <a:latin typeface="Arial" panose="020B0604020202020204" pitchFamily="34" charset="0"/>
                <a:cs typeface="Arial" panose="020B0604020202020204" pitchFamily="34" charset="0"/>
              </a:rPr>
              <a:t>All sources of information, will be analysed carefully before inclusion.</a:t>
            </a:r>
          </a:p>
        </p:txBody>
      </p:sp>
      <p:sp>
        <p:nvSpPr>
          <p:cNvPr id="9" name="TextBox 8">
            <a:extLst>
              <a:ext uri="{FF2B5EF4-FFF2-40B4-BE49-F238E27FC236}">
                <a16:creationId xmlns:a16="http://schemas.microsoft.com/office/drawing/2014/main" id="{CD8FBAD8-6ACD-4F20-BD2F-269A50EEBCF1}"/>
              </a:ext>
            </a:extLst>
          </p:cNvPr>
          <p:cNvSpPr txBox="1"/>
          <p:nvPr/>
        </p:nvSpPr>
        <p:spPr>
          <a:xfrm>
            <a:off x="208280" y="2627272"/>
            <a:ext cx="7787640" cy="2893100"/>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Journal Articles, Press Releases, Workshops, Research Reports and Case Studies that meet the C.R.A.P criteria:</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Current</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Relevant</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Authority</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Accuracy</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Peer Reviewed (Blakeslee,2004)</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Specifically will look at student’s transition process to becoming a counsellor and personal development.</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And the impact it has on personal relationships with partner, family and friends</a:t>
            </a:r>
          </a:p>
        </p:txBody>
      </p:sp>
    </p:spTree>
    <p:extLst>
      <p:ext uri="{BB962C8B-B14F-4D97-AF65-F5344CB8AC3E}">
        <p14:creationId xmlns:p14="http://schemas.microsoft.com/office/powerpoint/2010/main" val="2754500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8" name="Picture 37">
            <a:extLst>
              <a:ext uri="{FF2B5EF4-FFF2-40B4-BE49-F238E27FC236}">
                <a16:creationId xmlns:a16="http://schemas.microsoft.com/office/drawing/2014/main" id="{A995140B-9736-47E4-9A7D-ABB32F3AAA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40" name="Rectangle 39">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0A340F8B-8D68-44F6-8E5A-7B1FE1B4535D}"/>
              </a:ext>
            </a:extLst>
          </p:cNvPr>
          <p:cNvSpPr>
            <a:spLocks noGrp="1"/>
          </p:cNvSpPr>
          <p:nvPr>
            <p:ph type="title"/>
          </p:nvPr>
        </p:nvSpPr>
        <p:spPr>
          <a:xfrm>
            <a:off x="5069852" y="-404780"/>
            <a:ext cx="6170943" cy="2887630"/>
          </a:xfrm>
        </p:spPr>
        <p:txBody>
          <a:bodyPr vert="horz" lIns="91440" tIns="45720" rIns="91440" bIns="45720" rtlCol="0" anchor="ctr">
            <a:normAutofit/>
          </a:bodyPr>
          <a:lstStyle/>
          <a:p>
            <a:pPr algn="ctr"/>
            <a:r>
              <a:rPr lang="en-US" u="sng" dirty="0">
                <a:latin typeface="Arial" panose="020B0604020202020204" pitchFamily="34" charset="0"/>
                <a:cs typeface="Arial" panose="020B0604020202020204" pitchFamily="34" charset="0"/>
              </a:rPr>
              <a:t>Ethical Considerations</a:t>
            </a:r>
          </a:p>
        </p:txBody>
      </p:sp>
      <p:cxnSp>
        <p:nvCxnSpPr>
          <p:cNvPr id="44" name="Straight Connector 43">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47D7D628-3087-4DB6-BE8B-CA7B2D97B3CB}"/>
              </a:ext>
            </a:extLst>
          </p:cNvPr>
          <p:cNvSpPr txBox="1"/>
          <p:nvPr/>
        </p:nvSpPr>
        <p:spPr>
          <a:xfrm>
            <a:off x="292024" y="4122290"/>
            <a:ext cx="4301569" cy="523220"/>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sz="1400" dirty="0">
                <a:latin typeface="Arial" panose="020B0604020202020204" pitchFamily="34" charset="0"/>
                <a:cs typeface="Arial" panose="020B0604020202020204" pitchFamily="34" charset="0"/>
              </a:rPr>
              <a:t>Potential risk - could recall unpleasant experiences and emotions</a:t>
            </a:r>
          </a:p>
        </p:txBody>
      </p:sp>
      <p:sp>
        <p:nvSpPr>
          <p:cNvPr id="24" name="TextBox 23">
            <a:extLst>
              <a:ext uri="{FF2B5EF4-FFF2-40B4-BE49-F238E27FC236}">
                <a16:creationId xmlns:a16="http://schemas.microsoft.com/office/drawing/2014/main" id="{F52BF8D1-4E47-41C0-B268-EF2337E568BD}"/>
              </a:ext>
            </a:extLst>
          </p:cNvPr>
          <p:cNvSpPr txBox="1"/>
          <p:nvPr/>
        </p:nvSpPr>
        <p:spPr>
          <a:xfrm>
            <a:off x="311757" y="5431377"/>
            <a:ext cx="4262105" cy="1400383"/>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sz="1400" dirty="0">
                <a:latin typeface="Arial" panose="020B0604020202020204" pitchFamily="34" charset="0"/>
                <a:cs typeface="Arial" panose="020B0604020202020204" pitchFamily="34" charset="0"/>
              </a:rPr>
              <a:t>The impact on researchers own well-being and on personal relationships</a:t>
            </a:r>
          </a:p>
          <a:p>
            <a:pPr>
              <a:spcAft>
                <a:spcPts val="600"/>
              </a:spcAft>
            </a:pPr>
            <a:endParaRPr lang="en-GB" sz="1400" dirty="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p:txBody>
      </p:sp>
      <p:sp>
        <p:nvSpPr>
          <p:cNvPr id="28" name="Rectangle 27">
            <a:extLst>
              <a:ext uri="{FF2B5EF4-FFF2-40B4-BE49-F238E27FC236}">
                <a16:creationId xmlns:a16="http://schemas.microsoft.com/office/drawing/2014/main" id="{A0F177D0-C4F1-45F2-9B92-91D9FB29CD2B}"/>
              </a:ext>
            </a:extLst>
          </p:cNvPr>
          <p:cNvSpPr/>
          <p:nvPr/>
        </p:nvSpPr>
        <p:spPr>
          <a:xfrm>
            <a:off x="259928" y="2735710"/>
            <a:ext cx="4313934" cy="738664"/>
          </a:xfrm>
          <a:prstGeom prst="rect">
            <a:avLst/>
          </a:prstGeom>
        </p:spPr>
        <p:txBody>
          <a:bodyPr wrap="square">
            <a:spAutoFit/>
          </a:bodyPr>
          <a:lstStyle/>
          <a:p>
            <a:pPr marL="285750" lvl="0" indent="-285750">
              <a:spcAft>
                <a:spcPts val="600"/>
              </a:spcAft>
              <a:buFont typeface="Arial" panose="020B0604020202020204" pitchFamily="34" charset="0"/>
              <a:buChar char="•"/>
            </a:pPr>
            <a:r>
              <a:rPr lang="en-GB" sz="1400" dirty="0">
                <a:latin typeface="Arial" panose="020B0604020202020204" pitchFamily="34" charset="0"/>
                <a:cs typeface="Arial" panose="020B0604020202020204" pitchFamily="34" charset="0"/>
              </a:rPr>
              <a:t>Source of Bias – Researcher’s Personal Experience- Potential to influence the direction and findings of the research</a:t>
            </a:r>
            <a:endParaRPr lang="en-US" sz="1400" dirty="0">
              <a:latin typeface="Arial" panose="020B0604020202020204" pitchFamily="34" charset="0"/>
              <a:cs typeface="Arial" panose="020B0604020202020204" pitchFamily="34" charset="0"/>
            </a:endParaRPr>
          </a:p>
        </p:txBody>
      </p:sp>
      <p:sp>
        <p:nvSpPr>
          <p:cNvPr id="31" name="Rectangle 30">
            <a:extLst>
              <a:ext uri="{FF2B5EF4-FFF2-40B4-BE49-F238E27FC236}">
                <a16:creationId xmlns:a16="http://schemas.microsoft.com/office/drawing/2014/main" id="{39A6146A-2466-4CED-AA68-DA9871A200E0}"/>
              </a:ext>
            </a:extLst>
          </p:cNvPr>
          <p:cNvSpPr/>
          <p:nvPr/>
        </p:nvSpPr>
        <p:spPr>
          <a:xfrm>
            <a:off x="185095" y="1027543"/>
            <a:ext cx="4313935" cy="1169551"/>
          </a:xfrm>
          <a:prstGeom prst="rect">
            <a:avLst/>
          </a:prstGeom>
        </p:spPr>
        <p:txBody>
          <a:bodyPr wrap="square">
            <a:spAutoFit/>
          </a:bodyPr>
          <a:lstStyle/>
          <a:p>
            <a:pPr marL="285750" lvl="0" indent="-285750">
              <a:spcAft>
                <a:spcPts val="600"/>
              </a:spcAft>
              <a:buFont typeface="Arial" panose="020B0604020202020204" pitchFamily="34" charset="0"/>
              <a:buChar char="•"/>
            </a:pPr>
            <a:r>
              <a:rPr lang="en-GB" sz="1400" dirty="0">
                <a:latin typeface="Arial" panose="020B0604020202020204" pitchFamily="34" charset="0"/>
                <a:cs typeface="Arial" panose="020B0604020202020204" pitchFamily="34" charset="0"/>
              </a:rPr>
              <a:t>Given that much of the literature, on the impact of counselling training on relationships, focuses on the negatives- holds a biased belief that there would be more harmful effects on student’s personal life than positive effects.</a:t>
            </a:r>
            <a:endParaRPr lang="en-US" sz="1400" dirty="0">
              <a:latin typeface="Arial" panose="020B0604020202020204" pitchFamily="34" charset="0"/>
              <a:cs typeface="Arial" panose="020B0604020202020204" pitchFamily="34" charset="0"/>
            </a:endParaRPr>
          </a:p>
        </p:txBody>
      </p:sp>
      <p:pic>
        <p:nvPicPr>
          <p:cNvPr id="35" name="Picture 34" descr="A sign on a pole&#10;&#10;Description automatically generated">
            <a:extLst>
              <a:ext uri="{FF2B5EF4-FFF2-40B4-BE49-F238E27FC236}">
                <a16:creationId xmlns:a16="http://schemas.microsoft.com/office/drawing/2014/main" id="{B15E928A-4D85-48CB-AD28-96B354FA9E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55580" y="2101505"/>
            <a:ext cx="5260360" cy="4142510"/>
          </a:xfrm>
          <a:prstGeom prst="rect">
            <a:avLst/>
          </a:prstGeom>
          <a:ln>
            <a:noFill/>
          </a:ln>
          <a:effectLst>
            <a:softEdge rad="112500"/>
          </a:effectLst>
        </p:spPr>
      </p:pic>
    </p:spTree>
    <p:extLst>
      <p:ext uri="{BB962C8B-B14F-4D97-AF65-F5344CB8AC3E}">
        <p14:creationId xmlns:p14="http://schemas.microsoft.com/office/powerpoint/2010/main" val="1238561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6252B3A-05BB-4748-B9EA-C30988E39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5E552E1-8343-46DF-A134-36F36BE9D9A5}"/>
              </a:ext>
            </a:extLst>
          </p:cNvPr>
          <p:cNvPicPr>
            <a:picLocks noChangeAspect="1"/>
          </p:cNvPicPr>
          <p:nvPr/>
        </p:nvPicPr>
        <p:blipFill rotWithShape="1">
          <a:blip r:embed="rId2">
            <a:extLst>
              <a:ext uri="{28A0092B-C50C-407E-A947-70E740481C1C}">
                <a14:useLocalDpi xmlns:a14="http://schemas.microsoft.com/office/drawing/2010/main" val="0"/>
              </a:ext>
            </a:extLst>
          </a:blip>
          <a:srcRect l="20387" r="6223" b="-2"/>
          <a:stretch/>
        </p:blipFill>
        <p:spPr>
          <a:xfrm>
            <a:off x="643469" y="643465"/>
            <a:ext cx="4332561" cy="3928534"/>
          </a:xfrm>
          <a:prstGeom prst="rect">
            <a:avLst/>
          </a:prstGeom>
          <a:ln>
            <a:noFill/>
          </a:ln>
          <a:effectLst>
            <a:softEdge rad="112500"/>
          </a:effectLst>
        </p:spPr>
      </p:pic>
      <p:sp>
        <p:nvSpPr>
          <p:cNvPr id="21" name="Rectangle 20">
            <a:extLst>
              <a:ext uri="{FF2B5EF4-FFF2-40B4-BE49-F238E27FC236}">
                <a16:creationId xmlns:a16="http://schemas.microsoft.com/office/drawing/2014/main" id="{B0AFED52-2600-4804-AD20-A48030C50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643467"/>
            <a:ext cx="6250771" cy="1323339"/>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B65A894E-F0CA-4F85-A8E2-446D1F62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4891194"/>
            <a:ext cx="4332561" cy="1323339"/>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close up of a street sign on a pole&#10;&#10;Description automatically generated">
            <a:extLst>
              <a:ext uri="{FF2B5EF4-FFF2-40B4-BE49-F238E27FC236}">
                <a16:creationId xmlns:a16="http://schemas.microsoft.com/office/drawing/2014/main" id="{5BDF0425-0044-421D-BDF6-C59BC4A9B5B9}"/>
              </a:ext>
            </a:extLst>
          </p:cNvPr>
          <p:cNvPicPr>
            <a:picLocks noChangeAspect="1"/>
          </p:cNvPicPr>
          <p:nvPr/>
        </p:nvPicPr>
        <p:blipFill rotWithShape="1">
          <a:blip r:embed="rId3">
            <a:extLst>
              <a:ext uri="{28A0092B-C50C-407E-A947-70E740481C1C}">
                <a14:useLocalDpi xmlns:a14="http://schemas.microsoft.com/office/drawing/2010/main" val="0"/>
              </a:ext>
            </a:extLst>
          </a:blip>
          <a:srcRect t="4629" b="862"/>
          <a:stretch/>
        </p:blipFill>
        <p:spPr>
          <a:xfrm>
            <a:off x="5297761" y="2286001"/>
            <a:ext cx="6250770" cy="3928533"/>
          </a:xfrm>
          <a:prstGeom prst="rect">
            <a:avLst/>
          </a:prstGeom>
          <a:ln>
            <a:noFill/>
          </a:ln>
          <a:effectLst>
            <a:softEdge rad="112500"/>
          </a:effectLst>
        </p:spPr>
      </p:pic>
      <p:sp>
        <p:nvSpPr>
          <p:cNvPr id="6" name="TextBox 5">
            <a:extLst>
              <a:ext uri="{FF2B5EF4-FFF2-40B4-BE49-F238E27FC236}">
                <a16:creationId xmlns:a16="http://schemas.microsoft.com/office/drawing/2014/main" id="{F36F3E4B-EAF9-4A27-BE0B-591FEFA91DB7}"/>
              </a:ext>
            </a:extLst>
          </p:cNvPr>
          <p:cNvSpPr txBox="1"/>
          <p:nvPr/>
        </p:nvSpPr>
        <p:spPr>
          <a:xfrm>
            <a:off x="588601" y="4952649"/>
            <a:ext cx="4471079" cy="1754326"/>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Researcher’s Personal Experience- Increase self-understanding and awareness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Contributes to the literature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Influence counsellor education programmes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Qualitative Studies- more detailed information to explain complex issue</a:t>
            </a:r>
          </a:p>
          <a:p>
            <a:endParaRPr lang="en-GB" sz="1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658C777-9F12-4884-9BB0-D148C502145A}"/>
              </a:ext>
            </a:extLst>
          </p:cNvPr>
          <p:cNvSpPr txBox="1"/>
          <p:nvPr/>
        </p:nvSpPr>
        <p:spPr>
          <a:xfrm>
            <a:off x="5415280" y="643465"/>
            <a:ext cx="6014720" cy="2123658"/>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Researcher’s Personal Experience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Limited literature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Sorting Information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Managing a proper balance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Qualitative Studies- discovering and verifying trends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Sampling Bias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49189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 name="Picture 20">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7" name="Rectangle 6">
            <a:extLst>
              <a:ext uri="{FF2B5EF4-FFF2-40B4-BE49-F238E27FC236}">
                <a16:creationId xmlns:a16="http://schemas.microsoft.com/office/drawing/2014/main" id="{5DA1FF37-CF9E-49F6-941D-970B19B6D11D}"/>
              </a:ext>
            </a:extLst>
          </p:cNvPr>
          <p:cNvSpPr/>
          <p:nvPr/>
        </p:nvSpPr>
        <p:spPr>
          <a:xfrm>
            <a:off x="629423" y="404839"/>
            <a:ext cx="3977639" cy="1600200"/>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000" u="sng" cap="all" dirty="0">
                <a:ln w="0"/>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Limitations</a:t>
            </a:r>
            <a:endParaRPr lang="en-US" sz="4000" b="0" u="sng" cap="all" spc="0" dirty="0">
              <a:ln w="0"/>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endParaRPr>
          </a:p>
        </p:txBody>
      </p:sp>
      <p:sp useBgFill="1">
        <p:nvSpPr>
          <p:cNvPr id="30" name="Rectangle 22">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indoor, sitting, photo, table&#10;&#10;Description automatically generated">
            <a:extLst>
              <a:ext uri="{FF2B5EF4-FFF2-40B4-BE49-F238E27FC236}">
                <a16:creationId xmlns:a16="http://schemas.microsoft.com/office/drawing/2014/main" id="{46E51EF8-285C-4E6D-BA89-FF41D8E8FBC6}"/>
              </a:ext>
            </a:extLst>
          </p:cNvPr>
          <p:cNvPicPr>
            <a:picLocks noChangeAspect="1"/>
          </p:cNvPicPr>
          <p:nvPr/>
        </p:nvPicPr>
        <p:blipFill rotWithShape="1">
          <a:blip r:embed="rId3">
            <a:extLst>
              <a:ext uri="{28A0092B-C50C-407E-A947-70E740481C1C}">
                <a14:useLocalDpi xmlns:a14="http://schemas.microsoft.com/office/drawing/2010/main" val="0"/>
              </a:ext>
            </a:extLst>
          </a:blip>
          <a:srcRect r="16890"/>
          <a:stretch/>
        </p:blipFill>
        <p:spPr>
          <a:xfrm>
            <a:off x="5304147" y="10"/>
            <a:ext cx="6887853" cy="6857990"/>
          </a:xfrm>
          <a:prstGeom prst="rect">
            <a:avLst/>
          </a:prstGeom>
        </p:spPr>
      </p:pic>
      <p:graphicFrame>
        <p:nvGraphicFramePr>
          <p:cNvPr id="6" name="Diagram 5">
            <a:extLst>
              <a:ext uri="{FF2B5EF4-FFF2-40B4-BE49-F238E27FC236}">
                <a16:creationId xmlns:a16="http://schemas.microsoft.com/office/drawing/2014/main" id="{21A238D2-56AC-4A64-A2FC-4E4DD4FADE2C}"/>
              </a:ext>
            </a:extLst>
          </p:cNvPr>
          <p:cNvGraphicFramePr/>
          <p:nvPr>
            <p:extLst>
              <p:ext uri="{D42A27DB-BD31-4B8C-83A1-F6EECF244321}">
                <p14:modId xmlns:p14="http://schemas.microsoft.com/office/powerpoint/2010/main" val="2660414689"/>
              </p:ext>
            </p:extLst>
          </p:nvPr>
        </p:nvGraphicFramePr>
        <p:xfrm>
          <a:off x="108722" y="2231295"/>
          <a:ext cx="5019040" cy="38541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9E9DD5C5-D47A-434B-A590-A7980A647027}"/>
              </a:ext>
            </a:extLst>
          </p:cNvPr>
          <p:cNvSpPr txBox="1"/>
          <p:nvPr/>
        </p:nvSpPr>
        <p:spPr>
          <a:xfrm>
            <a:off x="5638800" y="2971800"/>
            <a:ext cx="914400" cy="914400"/>
          </a:xfrm>
          <a:prstGeom prst="rect">
            <a:avLst/>
          </a:prstGeom>
          <a:noFill/>
        </p:spPr>
        <p:txBody>
          <a:bodyPr wrap="square" rtlCol="0">
            <a:spAutoFit/>
          </a:bodyPr>
          <a:lstStyle/>
          <a:p>
            <a:endParaRPr lang="en-GB" dirty="0"/>
          </a:p>
        </p:txBody>
      </p:sp>
      <p:sp>
        <p:nvSpPr>
          <p:cNvPr id="11" name="TextBox 10">
            <a:extLst>
              <a:ext uri="{FF2B5EF4-FFF2-40B4-BE49-F238E27FC236}">
                <a16:creationId xmlns:a16="http://schemas.microsoft.com/office/drawing/2014/main" id="{A6A2A9D0-8138-46A2-ABED-E7249EC47189}"/>
              </a:ext>
            </a:extLst>
          </p:cNvPr>
          <p:cNvSpPr txBox="1"/>
          <p:nvPr/>
        </p:nvSpPr>
        <p:spPr>
          <a:xfrm>
            <a:off x="923250" y="6083829"/>
            <a:ext cx="368381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136217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extBox 1">
            <a:extLst>
              <a:ext uri="{FF2B5EF4-FFF2-40B4-BE49-F238E27FC236}">
                <a16:creationId xmlns:a16="http://schemas.microsoft.com/office/drawing/2014/main" id="{A0684BFB-6710-43D5-8F07-DB74614F23CB}"/>
              </a:ext>
            </a:extLst>
          </p:cNvPr>
          <p:cNvSpPr txBox="1"/>
          <p:nvPr/>
        </p:nvSpPr>
        <p:spPr>
          <a:xfrm>
            <a:off x="4940300" y="524977"/>
            <a:ext cx="8610600" cy="1293028"/>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000" u="sng" cap="all" dirty="0">
                <a:latin typeface="+mj-lt"/>
                <a:ea typeface="+mj-ea"/>
                <a:cs typeface="+mj-cs"/>
              </a:rPr>
              <a:t>AREAS OF </a:t>
            </a:r>
          </a:p>
          <a:p>
            <a:pPr algn="ctr" defTabSz="914400">
              <a:lnSpc>
                <a:spcPct val="90000"/>
              </a:lnSpc>
              <a:spcBef>
                <a:spcPct val="0"/>
              </a:spcBef>
              <a:spcAft>
                <a:spcPts val="600"/>
              </a:spcAft>
            </a:pPr>
            <a:r>
              <a:rPr lang="en-US" sz="4000" u="sng" cap="all" dirty="0">
                <a:latin typeface="+mj-lt"/>
                <a:ea typeface="+mj-ea"/>
                <a:cs typeface="+mj-cs"/>
              </a:rPr>
              <a:t>FUTURE RESEARCH</a:t>
            </a:r>
          </a:p>
        </p:txBody>
      </p:sp>
      <p:sp>
        <p:nvSpPr>
          <p:cNvPr id="5" name="TextBox 4">
            <a:extLst>
              <a:ext uri="{FF2B5EF4-FFF2-40B4-BE49-F238E27FC236}">
                <a16:creationId xmlns:a16="http://schemas.microsoft.com/office/drawing/2014/main" id="{8E2BDF34-56D7-4234-9CFB-4EA2A30B834E}"/>
              </a:ext>
            </a:extLst>
          </p:cNvPr>
          <p:cNvSpPr txBox="1"/>
          <p:nvPr/>
        </p:nvSpPr>
        <p:spPr>
          <a:xfrm>
            <a:off x="152400" y="1966428"/>
            <a:ext cx="6341533" cy="4252258"/>
          </a:xfrm>
          <a:prstGeom prst="rect">
            <a:avLst/>
          </a:prstGeom>
        </p:spPr>
        <p:txBody>
          <a:bodyPr vert="horz" lIns="91440" tIns="45720" rIns="91440" bIns="45720" rtlCol="0">
            <a:normAutofit fontScale="92500" lnSpcReduction="10000"/>
          </a:bodyPr>
          <a:lstStyle/>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Partner’s/ Spouses Perceptions of the impact of counselling training on their relationship (Kristen W. Murray, 2011)</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Impact of student’s personal relationships on their counselling training (Sherry L. Hatcher et al, 2012)</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The personal lives of counselor’s could be affected in different ways due to their training or practice, working in different settings and with different population group (Rabu, 2016)</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Research- all participants were all married heterosexuals, the couple relationships of gay, lesbian, bisexual, unmarried, separated and divorced counselling students remain unexplored (Holly H. Wagner, 2015)</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Longitudinal studies on this topic, could explore how student’s personal life is affected at different points during their training (Barbara S. A. Kennedy, 2010)</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Further research- Is the change process, more significant in students on Counselling courses compared to other educational courses?</a:t>
            </a: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endParaRPr lang="en-US" sz="1100" dirty="0"/>
          </a:p>
        </p:txBody>
      </p:sp>
      <p:pic>
        <p:nvPicPr>
          <p:cNvPr id="4" name="Picture 3" descr="A picture containing nature, field&#10;&#10;Description automatically generated">
            <a:extLst>
              <a:ext uri="{FF2B5EF4-FFF2-40B4-BE49-F238E27FC236}">
                <a16:creationId xmlns:a16="http://schemas.microsoft.com/office/drawing/2014/main" id="{89541A0F-862D-4932-8131-AF278B8DDCCF}"/>
              </a:ext>
            </a:extLst>
          </p:cNvPr>
          <p:cNvPicPr>
            <a:picLocks noChangeAspect="1"/>
          </p:cNvPicPr>
          <p:nvPr/>
        </p:nvPicPr>
        <p:blipFill rotWithShape="1">
          <a:blip r:embed="rId3">
            <a:extLst>
              <a:ext uri="{28A0092B-C50C-407E-A947-70E740481C1C}">
                <a14:useLocalDpi xmlns:a14="http://schemas.microsoft.com/office/drawing/2010/main" val="0"/>
              </a:ext>
            </a:extLst>
          </a:blip>
          <a:srcRect l="11432" r="9371" b="2"/>
          <a:stretch/>
        </p:blipFill>
        <p:spPr>
          <a:xfrm>
            <a:off x="6985000" y="2501159"/>
            <a:ext cx="4521200" cy="3410926"/>
          </a:xfrm>
          <a:prstGeom prst="rect">
            <a:avLst/>
          </a:prstGeom>
          <a:ln>
            <a:noFill/>
          </a:ln>
          <a:effectLst>
            <a:softEdge rad="112500"/>
          </a:effectLst>
        </p:spPr>
      </p:pic>
    </p:spTree>
    <p:extLst>
      <p:ext uri="{BB962C8B-B14F-4D97-AF65-F5344CB8AC3E}">
        <p14:creationId xmlns:p14="http://schemas.microsoft.com/office/powerpoint/2010/main" val="2448298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loud 13">
            <a:extLst>
              <a:ext uri="{FF2B5EF4-FFF2-40B4-BE49-F238E27FC236}">
                <a16:creationId xmlns:a16="http://schemas.microsoft.com/office/drawing/2014/main" id="{52338D05-247C-4B9B-A45B-B72C29239075}"/>
              </a:ext>
            </a:extLst>
          </p:cNvPr>
          <p:cNvSpPr/>
          <p:nvPr/>
        </p:nvSpPr>
        <p:spPr>
          <a:xfrm>
            <a:off x="93810" y="4090042"/>
            <a:ext cx="3414413" cy="2695378"/>
          </a:xfrm>
          <a:prstGeom prst="cloud">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Cloud 12">
            <a:extLst>
              <a:ext uri="{FF2B5EF4-FFF2-40B4-BE49-F238E27FC236}">
                <a16:creationId xmlns:a16="http://schemas.microsoft.com/office/drawing/2014/main" id="{BB4E628B-9EE2-4964-8ED0-BFD604B1EEEA}"/>
              </a:ext>
            </a:extLst>
          </p:cNvPr>
          <p:cNvSpPr/>
          <p:nvPr/>
        </p:nvSpPr>
        <p:spPr>
          <a:xfrm>
            <a:off x="3818937" y="2998837"/>
            <a:ext cx="4275784" cy="3304512"/>
          </a:xfrm>
          <a:prstGeom prst="cloud">
            <a:avLst/>
          </a:prstGeom>
          <a:solidFill>
            <a:schemeClr val="accent4">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Cloud 11">
            <a:extLst>
              <a:ext uri="{FF2B5EF4-FFF2-40B4-BE49-F238E27FC236}">
                <a16:creationId xmlns:a16="http://schemas.microsoft.com/office/drawing/2014/main" id="{511B8578-07D3-4552-916D-7ACC20794E1C}"/>
              </a:ext>
            </a:extLst>
          </p:cNvPr>
          <p:cNvSpPr/>
          <p:nvPr/>
        </p:nvSpPr>
        <p:spPr>
          <a:xfrm>
            <a:off x="8373064" y="3673904"/>
            <a:ext cx="3331256" cy="3059608"/>
          </a:xfrm>
          <a:prstGeom prst="cloud">
            <a:avLst/>
          </a:prstGeom>
          <a:solidFill>
            <a:schemeClr val="accent6">
              <a:lumMod val="50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loud 10">
            <a:extLst>
              <a:ext uri="{FF2B5EF4-FFF2-40B4-BE49-F238E27FC236}">
                <a16:creationId xmlns:a16="http://schemas.microsoft.com/office/drawing/2014/main" id="{E74F80A2-4C70-4918-B3CD-BA86E6A358D8}"/>
              </a:ext>
            </a:extLst>
          </p:cNvPr>
          <p:cNvSpPr/>
          <p:nvPr/>
        </p:nvSpPr>
        <p:spPr>
          <a:xfrm rot="683334">
            <a:off x="7861348" y="980621"/>
            <a:ext cx="3553335" cy="269584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loud 9">
            <a:extLst>
              <a:ext uri="{FF2B5EF4-FFF2-40B4-BE49-F238E27FC236}">
                <a16:creationId xmlns:a16="http://schemas.microsoft.com/office/drawing/2014/main" id="{3B7ADBDF-8D99-4120-8045-CF240B1C78A3}"/>
              </a:ext>
            </a:extLst>
          </p:cNvPr>
          <p:cNvSpPr/>
          <p:nvPr/>
        </p:nvSpPr>
        <p:spPr>
          <a:xfrm rot="812116">
            <a:off x="266699" y="167713"/>
            <a:ext cx="4505960" cy="3665518"/>
          </a:xfrm>
          <a:prstGeom prst="clou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CE8EF8C7-74FC-497A-9402-9229077E0A9B}"/>
              </a:ext>
            </a:extLst>
          </p:cNvPr>
          <p:cNvSpPr txBox="1"/>
          <p:nvPr/>
        </p:nvSpPr>
        <p:spPr>
          <a:xfrm>
            <a:off x="5332073" y="765754"/>
            <a:ext cx="3119120" cy="707886"/>
          </a:xfrm>
          <a:prstGeom prst="rect">
            <a:avLst/>
          </a:prstGeom>
          <a:noFill/>
        </p:spPr>
        <p:txBody>
          <a:bodyPr wrap="square" rtlCol="0">
            <a:spAutoFit/>
          </a:bodyPr>
          <a:lstStyle/>
          <a:p>
            <a:r>
              <a:rPr lang="en-GB" sz="4000" u="sng" dirty="0">
                <a:latin typeface="Arial" panose="020B0604020202020204" pitchFamily="34" charset="0"/>
                <a:cs typeface="Arial" panose="020B0604020202020204" pitchFamily="34" charset="0"/>
              </a:rPr>
              <a:t>Statistics</a:t>
            </a:r>
          </a:p>
        </p:txBody>
      </p:sp>
      <p:sp>
        <p:nvSpPr>
          <p:cNvPr id="3" name="TextBox 2">
            <a:extLst>
              <a:ext uri="{FF2B5EF4-FFF2-40B4-BE49-F238E27FC236}">
                <a16:creationId xmlns:a16="http://schemas.microsoft.com/office/drawing/2014/main" id="{B00C5E75-FFE1-4078-BA77-6B356B7F8518}"/>
              </a:ext>
            </a:extLst>
          </p:cNvPr>
          <p:cNvSpPr txBox="1"/>
          <p:nvPr/>
        </p:nvSpPr>
        <p:spPr>
          <a:xfrm>
            <a:off x="238759" y="1132632"/>
            <a:ext cx="4561840" cy="1754326"/>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Out of a sample of 1000 therapists 62% of therapists self-identified as depressed. Of those with depressive symptoms, 42% reported some suicidal ideation or behaviour (Gilroy, Carroll, and </a:t>
            </a:r>
            <a:r>
              <a:rPr lang="en-GB" dirty="0" err="1">
                <a:latin typeface="Arial" panose="020B0604020202020204" pitchFamily="34" charset="0"/>
                <a:cs typeface="Arial" panose="020B0604020202020204" pitchFamily="34" charset="0"/>
              </a:rPr>
              <a:t>Murra</a:t>
            </a:r>
            <a:r>
              <a:rPr lang="en-GB" dirty="0">
                <a:latin typeface="Arial" panose="020B0604020202020204" pitchFamily="34" charset="0"/>
                <a:cs typeface="Arial" panose="020B0604020202020204" pitchFamily="34" charset="0"/>
              </a:rPr>
              <a:t>, 2002)</a:t>
            </a:r>
          </a:p>
        </p:txBody>
      </p:sp>
      <p:sp>
        <p:nvSpPr>
          <p:cNvPr id="6" name="TextBox 5">
            <a:extLst>
              <a:ext uri="{FF2B5EF4-FFF2-40B4-BE49-F238E27FC236}">
                <a16:creationId xmlns:a16="http://schemas.microsoft.com/office/drawing/2014/main" id="{E2793100-F0EA-4F4D-B4E5-7D836A6E507F}"/>
              </a:ext>
            </a:extLst>
          </p:cNvPr>
          <p:cNvSpPr txBox="1"/>
          <p:nvPr/>
        </p:nvSpPr>
        <p:spPr>
          <a:xfrm>
            <a:off x="384151" y="4599024"/>
            <a:ext cx="2926080"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Out of 284 therapists. 82% reported relationship difficulties and 47% sought therapy (</a:t>
            </a:r>
            <a:r>
              <a:rPr lang="en-GB" dirty="0" err="1">
                <a:latin typeface="Arial" panose="020B0604020202020204" pitchFamily="34" charset="0"/>
                <a:cs typeface="Arial" panose="020B0604020202020204" pitchFamily="34" charset="0"/>
              </a:rPr>
              <a:t>Murstein</a:t>
            </a:r>
            <a:r>
              <a:rPr lang="en-GB" dirty="0">
                <a:latin typeface="Arial" panose="020B0604020202020204" pitchFamily="34" charset="0"/>
                <a:cs typeface="Arial" panose="020B0604020202020204" pitchFamily="34" charset="0"/>
              </a:rPr>
              <a:t>, 2004)</a:t>
            </a:r>
          </a:p>
        </p:txBody>
      </p:sp>
      <p:sp>
        <p:nvSpPr>
          <p:cNvPr id="7" name="TextBox 6">
            <a:extLst>
              <a:ext uri="{FF2B5EF4-FFF2-40B4-BE49-F238E27FC236}">
                <a16:creationId xmlns:a16="http://schemas.microsoft.com/office/drawing/2014/main" id="{A5B8472D-A935-46B5-BE10-55194A02F061}"/>
              </a:ext>
            </a:extLst>
          </p:cNvPr>
          <p:cNvSpPr txBox="1"/>
          <p:nvPr/>
        </p:nvSpPr>
        <p:spPr>
          <a:xfrm>
            <a:off x="4045065" y="3329149"/>
            <a:ext cx="3606800" cy="2585323"/>
          </a:xfrm>
          <a:prstGeom prst="rect">
            <a:avLst/>
          </a:prstGeom>
          <a:noFill/>
        </p:spPr>
        <p:txBody>
          <a:bodyPr wrap="square" rtlCol="0">
            <a:spAutoFit/>
          </a:bodyPr>
          <a:lstStyle/>
          <a:p>
            <a:pPr algn="ctr"/>
            <a:r>
              <a:rPr lang="en-GB" u="sng" dirty="0">
                <a:latin typeface="Arial" panose="020B0604020202020204" pitchFamily="34" charset="0"/>
                <a:cs typeface="Arial" panose="020B0604020202020204" pitchFamily="34" charset="0"/>
              </a:rPr>
              <a:t>Main stressors- </a:t>
            </a:r>
          </a:p>
          <a:p>
            <a:pPr algn="ctr"/>
            <a:endParaRPr lang="en-GB"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45%- Little time for own marriage</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45%- Little energy left for marriage</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37%- Difficulty switching roles from therapist to family member (</a:t>
            </a:r>
            <a:r>
              <a:rPr lang="en-GB" dirty="0" err="1">
                <a:latin typeface="Arial" panose="020B0604020202020204" pitchFamily="34" charset="0"/>
                <a:cs typeface="Arial" panose="020B0604020202020204" pitchFamily="34" charset="0"/>
              </a:rPr>
              <a:t>Murstein</a:t>
            </a:r>
            <a:r>
              <a:rPr lang="en-GB" dirty="0">
                <a:latin typeface="Arial" panose="020B0604020202020204" pitchFamily="34" charset="0"/>
                <a:cs typeface="Arial" panose="020B0604020202020204" pitchFamily="34" charset="0"/>
              </a:rPr>
              <a:t>, 2004)</a:t>
            </a:r>
          </a:p>
        </p:txBody>
      </p:sp>
      <p:sp>
        <p:nvSpPr>
          <p:cNvPr id="8" name="TextBox 7">
            <a:extLst>
              <a:ext uri="{FF2B5EF4-FFF2-40B4-BE49-F238E27FC236}">
                <a16:creationId xmlns:a16="http://schemas.microsoft.com/office/drawing/2014/main" id="{D73AA002-58B2-4EA9-91EC-B3D9673988EF}"/>
              </a:ext>
            </a:extLst>
          </p:cNvPr>
          <p:cNvSpPr txBox="1"/>
          <p:nvPr/>
        </p:nvSpPr>
        <p:spPr>
          <a:xfrm>
            <a:off x="7812253" y="1728377"/>
            <a:ext cx="3576320"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11% of therapists experienced significant personal problems related to substance misuse (Rabu, 2016)</a:t>
            </a:r>
          </a:p>
        </p:txBody>
      </p:sp>
      <p:sp>
        <p:nvSpPr>
          <p:cNvPr id="9" name="TextBox 8">
            <a:extLst>
              <a:ext uri="{FF2B5EF4-FFF2-40B4-BE49-F238E27FC236}">
                <a16:creationId xmlns:a16="http://schemas.microsoft.com/office/drawing/2014/main" id="{71CFCAB8-49BE-4C8B-8E35-E836250B90E6}"/>
              </a:ext>
            </a:extLst>
          </p:cNvPr>
          <p:cNvSpPr txBox="1"/>
          <p:nvPr/>
        </p:nvSpPr>
        <p:spPr>
          <a:xfrm>
            <a:off x="8363609" y="4714143"/>
            <a:ext cx="3444240"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40% of therapists experienced marital discord and failures at rates greater than the general public (Rabu, 2016)</a:t>
            </a:r>
          </a:p>
        </p:txBody>
      </p:sp>
    </p:spTree>
    <p:extLst>
      <p:ext uri="{BB962C8B-B14F-4D97-AF65-F5344CB8AC3E}">
        <p14:creationId xmlns:p14="http://schemas.microsoft.com/office/powerpoint/2010/main" val="32898030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245FE6-215D-4960-A72E-F17799B36C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11">
            <a:extLst>
              <a:ext uri="{FF2B5EF4-FFF2-40B4-BE49-F238E27FC236}">
                <a16:creationId xmlns:a16="http://schemas.microsoft.com/office/drawing/2014/main" id="{69593CA6-A2D3-4F13-8CBB-F20B57CE0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307" y="562356"/>
            <a:ext cx="11076223" cy="5733288"/>
          </a:xfrm>
          <a:prstGeom prst="roundRect">
            <a:avLst>
              <a:gd name="adj" fmla="val 3242"/>
            </a:avLst>
          </a:prstGeom>
          <a:solidFill>
            <a:srgbClr val="FFFFFF"/>
          </a:solidFill>
          <a:ln w="317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1">
            <a:extLst>
              <a:ext uri="{FF2B5EF4-FFF2-40B4-BE49-F238E27FC236}">
                <a16:creationId xmlns:a16="http://schemas.microsoft.com/office/drawing/2014/main" id="{7EE0EE87-1A17-4518-8CBE-EFCFFA0D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30"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 up of text on a white background&#10;&#10;Description automatically generated">
            <a:extLst>
              <a:ext uri="{FF2B5EF4-FFF2-40B4-BE49-F238E27FC236}">
                <a16:creationId xmlns:a16="http://schemas.microsoft.com/office/drawing/2014/main" id="{645E3F6C-1BDF-4400-B06D-7F45C89AD6E3}"/>
              </a:ext>
            </a:extLst>
          </p:cNvPr>
          <p:cNvPicPr>
            <a:picLocks noChangeAspect="1"/>
          </p:cNvPicPr>
          <p:nvPr/>
        </p:nvPicPr>
        <p:blipFill rotWithShape="1">
          <a:blip r:embed="rId2">
            <a:extLst>
              <a:ext uri="{28A0092B-C50C-407E-A947-70E740481C1C}">
                <a14:useLocalDpi xmlns:a14="http://schemas.microsoft.com/office/drawing/2010/main" val="0"/>
              </a:ext>
            </a:extLst>
          </a:blip>
          <a:srcRect l="12884" r="13086" b="2"/>
          <a:stretch/>
        </p:blipFill>
        <p:spPr>
          <a:xfrm>
            <a:off x="870204" y="873252"/>
            <a:ext cx="3784092" cy="5111496"/>
          </a:xfrm>
          <a:prstGeom prst="rect">
            <a:avLst/>
          </a:prstGeom>
          <a:ln w="31750" cap="sq">
            <a:noFill/>
            <a:miter lim="800000"/>
          </a:ln>
        </p:spPr>
      </p:pic>
      <p:pic>
        <p:nvPicPr>
          <p:cNvPr id="5" name="Picture 4" descr="A picture containing ware, banana, holding, black&#10;&#10;Description automatically generated">
            <a:extLst>
              <a:ext uri="{FF2B5EF4-FFF2-40B4-BE49-F238E27FC236}">
                <a16:creationId xmlns:a16="http://schemas.microsoft.com/office/drawing/2014/main" id="{3C870A34-BDAA-45CE-A226-EBA0B222A0CC}"/>
              </a:ext>
            </a:extLst>
          </p:cNvPr>
          <p:cNvPicPr>
            <a:picLocks noChangeAspect="1"/>
          </p:cNvPicPr>
          <p:nvPr/>
        </p:nvPicPr>
        <p:blipFill rotWithShape="1">
          <a:blip r:embed="rId3">
            <a:extLst>
              <a:ext uri="{28A0092B-C50C-407E-A947-70E740481C1C}">
                <a14:useLocalDpi xmlns:a14="http://schemas.microsoft.com/office/drawing/2010/main" val="0"/>
              </a:ext>
            </a:extLst>
          </a:blip>
          <a:srcRect r="12202" b="1"/>
          <a:stretch/>
        </p:blipFill>
        <p:spPr>
          <a:xfrm>
            <a:off x="4877916" y="873252"/>
            <a:ext cx="6434208" cy="5111496"/>
          </a:xfrm>
          <a:prstGeom prst="rect">
            <a:avLst/>
          </a:prstGeom>
          <a:ln w="31750" cap="sq">
            <a:noFill/>
            <a:miter lim="800000"/>
          </a:ln>
        </p:spPr>
      </p:pic>
    </p:spTree>
    <p:extLst>
      <p:ext uri="{BB962C8B-B14F-4D97-AF65-F5344CB8AC3E}">
        <p14:creationId xmlns:p14="http://schemas.microsoft.com/office/powerpoint/2010/main" val="4285083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4000"/>
                                        <p:tgtEl>
                                          <p:spTgt spid="2"/>
                                        </p:tgtEl>
                                      </p:cBhvr>
                                    </p:animEffect>
                                    <p:anim calcmode="lin" valueType="num">
                                      <p:cBhvr>
                                        <p:cTn id="8" dur="4000" fill="hold"/>
                                        <p:tgtEl>
                                          <p:spTgt spid="2"/>
                                        </p:tgtEl>
                                        <p:attrNameLst>
                                          <p:attrName>ppt_x</p:attrName>
                                        </p:attrNameLst>
                                      </p:cBhvr>
                                      <p:tavLst>
                                        <p:tav tm="0">
                                          <p:val>
                                            <p:strVal val="#ppt_x"/>
                                          </p:val>
                                        </p:tav>
                                        <p:tav tm="100000">
                                          <p:val>
                                            <p:strVal val="#ppt_x"/>
                                          </p:val>
                                        </p:tav>
                                      </p:tavLst>
                                    </p:anim>
                                    <p:anim calcmode="lin" valueType="num">
                                      <p:cBhvr>
                                        <p:cTn id="9" dur="4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4000"/>
                                        <p:tgtEl>
                                          <p:spTgt spid="5"/>
                                        </p:tgtEl>
                                      </p:cBhvr>
                                    </p:animEffect>
                                    <p:anim calcmode="lin" valueType="num">
                                      <p:cBhvr>
                                        <p:cTn id="13" dur="4000" fill="hold"/>
                                        <p:tgtEl>
                                          <p:spTgt spid="5"/>
                                        </p:tgtEl>
                                        <p:attrNameLst>
                                          <p:attrName>ppt_x</p:attrName>
                                        </p:attrNameLst>
                                      </p:cBhvr>
                                      <p:tavLst>
                                        <p:tav tm="0">
                                          <p:val>
                                            <p:strVal val="#ppt_x"/>
                                          </p:val>
                                        </p:tav>
                                        <p:tav tm="100000">
                                          <p:val>
                                            <p:strVal val="#ppt_x"/>
                                          </p:val>
                                        </p:tav>
                                      </p:tavLst>
                                    </p:anim>
                                    <p:anim calcmode="lin" valueType="num">
                                      <p:cBhvr>
                                        <p:cTn id="14" dur="4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1">
            <a:extLst>
              <a:ext uri="{FF2B5EF4-FFF2-40B4-BE49-F238E27FC236}">
                <a16:creationId xmlns:a16="http://schemas.microsoft.com/office/drawing/2014/main" id="{4BCC8B00-7646-4C46-8DD7-701BCBEA9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a logo&#10;&#10;Description automatically generated">
            <a:extLst>
              <a:ext uri="{FF2B5EF4-FFF2-40B4-BE49-F238E27FC236}">
                <a16:creationId xmlns:a16="http://schemas.microsoft.com/office/drawing/2014/main" id="{ED98E550-07B7-4684-AF26-D6F05E2C64F3}"/>
              </a:ext>
            </a:extLst>
          </p:cNvPr>
          <p:cNvPicPr>
            <a:picLocks noChangeAspect="1"/>
          </p:cNvPicPr>
          <p:nvPr/>
        </p:nvPicPr>
        <p:blipFill rotWithShape="1">
          <a:blip r:embed="rId2">
            <a:extLst>
              <a:ext uri="{28A0092B-C50C-407E-A947-70E740481C1C}">
                <a14:useLocalDpi xmlns:a14="http://schemas.microsoft.com/office/drawing/2010/main" val="0"/>
              </a:ext>
            </a:extLst>
          </a:blip>
          <a:srcRect t="1094" b="1094"/>
          <a:stretch/>
        </p:blipFill>
        <p:spPr>
          <a:xfrm>
            <a:off x="756803" y="817791"/>
            <a:ext cx="10678394" cy="5222417"/>
          </a:xfrm>
          <a:prstGeom prst="rect">
            <a:avLst/>
          </a:prstGeom>
          <a:ln>
            <a:noFill/>
          </a:ln>
          <a:effectLst>
            <a:softEdge rad="112500"/>
          </a:effectLst>
        </p:spPr>
      </p:pic>
    </p:spTree>
    <p:extLst>
      <p:ext uri="{BB962C8B-B14F-4D97-AF65-F5344CB8AC3E}">
        <p14:creationId xmlns:p14="http://schemas.microsoft.com/office/powerpoint/2010/main" val="41900023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9E5141-DFEF-49EA-A9A1-75B0F0608BB1}"/>
              </a:ext>
            </a:extLst>
          </p:cNvPr>
          <p:cNvSpPr txBox="1"/>
          <p:nvPr/>
        </p:nvSpPr>
        <p:spPr>
          <a:xfrm>
            <a:off x="7551734" y="-51371"/>
            <a:ext cx="5293360" cy="707886"/>
          </a:xfrm>
          <a:prstGeom prst="rect">
            <a:avLst/>
          </a:prstGeom>
          <a:noFill/>
        </p:spPr>
        <p:txBody>
          <a:bodyPr wrap="square" rtlCol="0">
            <a:spAutoFit/>
          </a:bodyPr>
          <a:lstStyle/>
          <a:p>
            <a:r>
              <a:rPr lang="en-GB" sz="4000" u="sng">
                <a:latin typeface="Arial" panose="020B0604020202020204" pitchFamily="34" charset="0"/>
                <a:cs typeface="Arial" panose="020B0604020202020204" pitchFamily="34" charset="0"/>
              </a:rPr>
              <a:t>References</a:t>
            </a:r>
            <a:endParaRPr lang="en-GB" sz="4000" u="sng"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91DCC05C-112D-4B26-9E91-2AF76B03AD50}"/>
              </a:ext>
            </a:extLst>
          </p:cNvPr>
          <p:cNvSpPr>
            <a:spLocks noChangeArrowheads="1"/>
          </p:cNvSpPr>
          <p:nvPr/>
        </p:nvSpPr>
        <p:spPr bwMode="auto">
          <a:xfrm>
            <a:off x="0" y="221634"/>
            <a:ext cx="11816080" cy="6940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Adame</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M. E. C. a. A. L., 2017. The Wounded Therapist: Understanding the Relationship Between Personal Suffering and Clinical Practice.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Humanistic Psychologist,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45(4), pp. 348-366.</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APA, 2010.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Survey findings emphasize the importance of self-care for psychologists.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https://www.apapracticecentral.org/update/2010/08-31/survey.aspx</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7th December 2019].</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Aveline, M., 2005. The person of the therapist.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Psychotherapy Research,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15(3), pp. 155-164.</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BACP, 2017.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BACP.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https://www.bacp.co.uk/media/6811/bacp-choosing-counsellor-psychotherapist-c3.pdf</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Sunday December 2019].</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Baird, K. K. A. C., 2006. Vicarious </a:t>
            </a:r>
            <a:r>
              <a:rPr kumimoji="0" lang="en-US" altLang="en-US" sz="11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Traumatisation</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and secondary traumatic stress: A research synthesis.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Counselling Psychology Quarterly,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19(2), pp. 181-188.</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Barbara S. A. Kennedy, T. G. B., 2010. Life Outside the 50-Minute Hour: The Personal Lives of Counsellors.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Canadian Journal of Counselling and Psychotherapy,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44(4), pp. 421-437.</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Barnett, M., 2007. What brings you here? An exploration of the unconscious motivators of those who choose to train and work a psychotherapists and counsellors.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Psychodynamic Practice,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13(3), pp. 257-274.</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Black, B. S. A. K. a. T. G., 2010. Life Outside the 50- Minute Hour: The Personal Lives of Counsellors.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Canadian Journal of Counselling and Psychotherapy,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44(4), pp. 421-437.</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Blakeslee, S., 2004.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Digital Commons &amp; EMU.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https://commons.emich.edu/loexquarterly/vol31/iss3/4</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Sunday December 2019].</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Emerson, S. &amp;. M. P. A., 1996. Signs and Symptoms of the impaired counselor.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Journal of Humanistic Education and Development,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34(3), pp. 108-117.</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Figley, C. R. I. B. H. S., 1999.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Secondary traumatic stress: Self-care issues for clinicians, researchers and educators.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2nd ed. Lutherville: Sidran Press.</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Gilroy, P. C. L. M. J. A., 2002. A preliminary survey of counseling Psychologists' personal experiences with depression and treatment.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Professional Psychology: Research and Practice,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Volume 33, pp. 402-407.</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Holly H. Wagner, N. R. H., 2015. Becoming Counselors Through Growth and Learning: The Transition Process.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American Counselling Association,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Volume 54, pp. 189-202.</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Kirsten W. Murray, D. M. K., 2011. The Impact of Counselor Training on Students' Couple Relationships: A Qualitative Inquiry.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Family Journal: Counseling and Therapy for Couples and Families,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19(2), pp. 122-131.</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Kottler, J. A., 1993.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 Being a Therapist.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rev. ed. San </a:t>
            </a:r>
            <a:r>
              <a:rPr kumimoji="0" lang="en-US" altLang="en-US" sz="11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Franscico</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Jossey-Bass.</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Maslach, C., 1976. Burn-out.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Human </a:t>
            </a:r>
            <a:r>
              <a:rPr kumimoji="0" lang="en-US" altLang="en-US" sz="110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Behaviour</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5(9), pp. 16-22.</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McAuliffe, G. J., 2002. Student changes, program influences, and adult development in one program of counselling training: An exploratory inductive inquiry.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Journal of Adult Development,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9(3), pp. 205-216.</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Patterson, L. E. W. E. R., 2000.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Counselling Process.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5th ed. CA: Pacific Grove.</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Pearlman, L. A. &amp;. S. K. W., 1995.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Trauma and the therapist.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New York: Norton.</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Rabu, M. M. C. B. P. E. &amp;. M. J., 2016. How does practicing psychotherapy affect the personal life of the therapist? A qualitative inquiry of senior therapist’s experiences.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Psychotherapy Research,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26(6), pp. 737-749.</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Sherry L. Hatcher, A. K.-S. M. W. M. U. J. S. W. J. H. B. J. M. F. K. T. K. L. U. a. P. G., 2012. What Therapists Learn from Psychotherapy Clients: Effects on Personal and Professional Lives.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a:t>
            </a:r>
            <a:r>
              <a:rPr kumimoji="0" lang="en-US" altLang="en-US" sz="110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Qualititative</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Report,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17(95), pp. 1-21.</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Skovholt</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T. M. &amp;. J. L., 2004.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Master Therapist: </a:t>
            </a:r>
            <a:r>
              <a:rPr kumimoji="0" lang="en-US" altLang="en-US" sz="110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Eploring</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expertise in therapy and counseling..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10th ed. Boston: Oxford University Press.</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Truell</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R., 2001. The stresses of learning counselling: Six recent graduate’s comment on their personal experience of learning counselling and what can be done to reduce associated harm.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Counselling Psychology Quarterly,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14(1), pp. 67-89.</a:t>
            </a:r>
            <a:endParaRPr kumimoji="0" lang="en-GB"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9843094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FFECDC02DC436418CCBE31634C411FC" ma:contentTypeVersion="5" ma:contentTypeDescription="Create a new document." ma:contentTypeScope="" ma:versionID="9fa6857cad025b635cb942ff09ecf08b">
  <xsd:schema xmlns:xsd="http://www.w3.org/2001/XMLSchema" xmlns:xs="http://www.w3.org/2001/XMLSchema" xmlns:p="http://schemas.microsoft.com/office/2006/metadata/properties" xmlns:ns3="aadfcd52-e379-49eb-a412-e28a16640aff" xmlns:ns4="ee7a20b1-ddba-4ac9-b1b6-34fd780388d2" targetNamespace="http://schemas.microsoft.com/office/2006/metadata/properties" ma:root="true" ma:fieldsID="04a91f583b43df05f9c9c10855f2c704" ns3:_="" ns4:_="">
    <xsd:import namespace="aadfcd52-e379-49eb-a412-e28a16640aff"/>
    <xsd:import namespace="ee7a20b1-ddba-4ac9-b1b6-34fd780388d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fcd52-e379-49eb-a412-e28a16640af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e7a20b1-ddba-4ac9-b1b6-34fd780388d2"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element name="SharingHintHash" ma:index="12" nillable="true" ma:displayName="Sharing Hint Hash" ma:description=""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BE9832F-1ED0-4C39-AA6E-E39C063FA58C}">
  <ds:schemaRefs>
    <ds:schemaRef ds:uri="aadfcd52-e379-49eb-a412-e28a16640aff"/>
    <ds:schemaRef ds:uri="ee7a20b1-ddba-4ac9-b1b6-34fd780388d2"/>
    <ds:schemaRef ds:uri="http://schemas.microsoft.com/office/2006/documentManagement/types"/>
    <ds:schemaRef ds:uri="http://purl.org/dc/elements/1.1/"/>
    <ds:schemaRef ds:uri="http://purl.org/dc/terms/"/>
    <ds:schemaRef ds:uri="http://www.w3.org/XML/1998/namespace"/>
    <ds:schemaRef ds:uri="http://purl.org/dc/dcmitype/"/>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4B993DDF-FFC9-45A8-96E2-3B1591122A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dfcd52-e379-49eb-a412-e28a16640aff"/>
    <ds:schemaRef ds:uri="ee7a20b1-ddba-4ac9-b1b6-34fd78038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99AAC16-79BF-4604-9085-6C476E2C615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1286</TotalTime>
  <Words>2194</Words>
  <Application>Microsoft Office PowerPoint</Application>
  <PresentationFormat>Widescreen</PresentationFormat>
  <Paragraphs>219</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 Light</vt:lpstr>
      <vt:lpstr>Century Gothic</vt:lpstr>
      <vt:lpstr>Wingdings</vt:lpstr>
      <vt:lpstr>Vapor Trail</vt:lpstr>
      <vt:lpstr>Research Proposal</vt:lpstr>
      <vt:lpstr>PowerPoint Presentation</vt:lpstr>
      <vt:lpstr>PowerPoint Presentation</vt:lpstr>
      <vt:lpstr>PowerPoint Presentation</vt:lpstr>
      <vt:lpstr>PowerPoint Presentation</vt:lpstr>
      <vt:lpstr>PowerPoint Presentation</vt:lpstr>
      <vt:lpstr>PowerPoint Presentation</vt:lpstr>
      <vt:lpstr>Problem</vt:lpstr>
      <vt:lpstr>Historical Perspective</vt:lpstr>
      <vt:lpstr>Current Research</vt:lpstr>
      <vt:lpstr>Significance of Study</vt:lpstr>
      <vt:lpstr>Areas of focus</vt:lpstr>
      <vt:lpstr>Main Search</vt:lpstr>
      <vt:lpstr>PowerPoint Presentation</vt:lpstr>
      <vt:lpstr>Ethical Considerations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dc:title>
  <dc:creator>angelique yallop</dc:creator>
  <cp:lastModifiedBy>Angelique Stevens</cp:lastModifiedBy>
  <cp:revision>3</cp:revision>
  <dcterms:created xsi:type="dcterms:W3CDTF">2019-12-08T19:20:31Z</dcterms:created>
  <dcterms:modified xsi:type="dcterms:W3CDTF">2019-12-09T19:56:30Z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0x0101007FFECDC02DC436418CCBE31634C411FC</vt:lpwstr>
  </property>
</Properties>
</file>