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588" y="-6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3048000" y="3124200"/>
            <a:ext cx="82296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3048000" y="5003322"/>
            <a:ext cx="82296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10733828" y="1110597"/>
            <a:ext cx="2286000" cy="508000"/>
          </a:xfrm>
        </p:spPr>
        <p:txBody>
          <a:bodyPr/>
          <a:lstStyle/>
          <a:p>
            <a:fld id="{335B517C-E3E4-4960-92DB-7E7EB4F54DDA}" type="datetimeFigureOut">
              <a:rPr lang="en-US" smtClean="0"/>
              <a:t>2/22/26</a:t>
            </a:fld>
            <a:endParaRPr lang="en-US"/>
          </a:p>
        </p:txBody>
      </p:sp>
      <p:sp>
        <p:nvSpPr>
          <p:cNvPr id="17" name="Footer Placeholder 16"/>
          <p:cNvSpPr>
            <a:spLocks noGrp="1"/>
          </p:cNvSpPr>
          <p:nvPr>
            <p:ph type="ftr" sz="quarter" idx="11"/>
          </p:nvPr>
        </p:nvSpPr>
        <p:spPr bwMode="auto">
          <a:xfrm rot="5400000">
            <a:off x="10045959" y="4117661"/>
            <a:ext cx="3657600" cy="512064"/>
          </a:xfrm>
        </p:spPr>
        <p:txBody>
          <a:bodyPr/>
          <a:lstStyle/>
          <a:p>
            <a:endParaRPr lang="en-US"/>
          </a:p>
        </p:txBody>
      </p:sp>
      <p:sp>
        <p:nvSpPr>
          <p:cNvPr id="10" name="Rectangle 9"/>
          <p:cNvSpPr/>
          <p:nvPr/>
        </p:nvSpPr>
        <p:spPr bwMode="auto">
          <a:xfrm>
            <a:off x="508000" y="0"/>
            <a:ext cx="8128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368448" y="0"/>
            <a:ext cx="139552"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1320800" y="0"/>
            <a:ext cx="242496"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521760" y="0"/>
            <a:ext cx="30704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41792"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12192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1138816"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2302187"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4224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1215180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625600" y="0"/>
            <a:ext cx="1016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812800" y="3429000"/>
            <a:ext cx="17272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746176" y="4866752"/>
            <a:ext cx="855232"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454773" y="5500632"/>
            <a:ext cx="18288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2218944" y="5788152"/>
            <a:ext cx="36576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2540000" y="4495800"/>
            <a:ext cx="48768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767392" y="4928702"/>
            <a:ext cx="812800" cy="517524"/>
          </a:xfrm>
        </p:spPr>
        <p:txBody>
          <a:bodyPr/>
          <a:lstStyle/>
          <a:p>
            <a:fld id="{E11E807B-5798-4423-9E88-3C672F76CB94}"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609600" y="1600200"/>
            <a:ext cx="99568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335B517C-E3E4-4960-92DB-7E7EB4F54DDA}" type="datetimeFigureOut">
              <a:rPr lang="en-US" smtClean="0"/>
              <a:t>2/22/26</a:t>
            </a:fld>
            <a:endParaRPr lang="en-US"/>
          </a:p>
        </p:txBody>
      </p:sp>
      <p:sp>
        <p:nvSpPr>
          <p:cNvPr id="9" name="Slide Number Placeholder 8"/>
          <p:cNvSpPr>
            <a:spLocks noGrp="1"/>
          </p:cNvSpPr>
          <p:nvPr>
            <p:ph type="sldNum" sz="quarter" idx="15"/>
          </p:nvPr>
        </p:nvSpPr>
        <p:spPr/>
        <p:txBody>
          <a:bodyPr rtlCol="0"/>
          <a:lstStyle/>
          <a:p>
            <a:fld id="{E11E807B-5798-4423-9E88-3C672F76CB94}" type="slidenum">
              <a:rPr lang="en-US" smtClean="0"/>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48000" y="2895600"/>
            <a:ext cx="82296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3048000" y="5010150"/>
            <a:ext cx="82296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10732008" y="1106932"/>
            <a:ext cx="2286000" cy="508000"/>
          </a:xfrm>
        </p:spPr>
        <p:txBody>
          <a:bodyPr/>
          <a:lstStyle/>
          <a:p>
            <a:fld id="{335B517C-E3E4-4960-92DB-7E7EB4F54DDA}" type="datetimeFigureOut">
              <a:rPr lang="en-US" smtClean="0"/>
              <a:t>2/22/26</a:t>
            </a:fld>
            <a:endParaRPr lang="en-US"/>
          </a:p>
        </p:txBody>
      </p:sp>
      <p:sp>
        <p:nvSpPr>
          <p:cNvPr id="5" name="Footer Placeholder 4"/>
          <p:cNvSpPr>
            <a:spLocks noGrp="1"/>
          </p:cNvSpPr>
          <p:nvPr>
            <p:ph type="ftr" sz="quarter" idx="11"/>
          </p:nvPr>
        </p:nvSpPr>
        <p:spPr bwMode="auto">
          <a:xfrm rot="5400000">
            <a:off x="10046208" y="4114800"/>
            <a:ext cx="3657600" cy="512064"/>
          </a:xfrm>
        </p:spPr>
        <p:txBody>
          <a:bodyPr/>
          <a:lstStyle/>
          <a:p>
            <a:endParaRPr lang="en-US"/>
          </a:p>
        </p:txBody>
      </p:sp>
      <p:sp>
        <p:nvSpPr>
          <p:cNvPr id="9" name="Rectangle 8"/>
          <p:cNvSpPr/>
          <p:nvPr/>
        </p:nvSpPr>
        <p:spPr bwMode="auto">
          <a:xfrm>
            <a:off x="508000" y="0"/>
            <a:ext cx="8128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368448" y="0"/>
            <a:ext cx="139552"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1320800" y="0"/>
            <a:ext cx="242496"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521760" y="0"/>
            <a:ext cx="30704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41792"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12192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138816"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2302187"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4224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625600" y="0"/>
            <a:ext cx="1016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812800" y="3429000"/>
            <a:ext cx="17272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766272" y="4866752"/>
            <a:ext cx="855232"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454773" y="5500632"/>
            <a:ext cx="18288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2218944" y="5791200"/>
            <a:ext cx="36576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2505387" y="4479888"/>
            <a:ext cx="48768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12130592"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787488" y="4928702"/>
            <a:ext cx="812800" cy="517524"/>
          </a:xfrm>
        </p:spPr>
        <p:txBody>
          <a:bodyPr/>
          <a:lstStyle/>
          <a:p>
            <a:fld id="{E11E807B-5798-4423-9E88-3C672F76CB94}"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335B517C-E3E4-4960-92DB-7E7EB4F54DDA}" type="datetimeFigureOut">
              <a:rPr lang="en-US" smtClean="0"/>
              <a:t>2/22/26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1E807B-5798-4423-9E88-3C672F76CB94}" type="slidenum">
              <a:rPr lang="en-US" smtClean="0"/>
              <a:t>‹#›</a:t>
            </a:fld>
            <a:endParaRPr lang="en-US"/>
          </a:p>
        </p:txBody>
      </p:sp>
      <p:sp>
        <p:nvSpPr>
          <p:cNvPr id="9" name="Content Placeholder 8"/>
          <p:cNvSpPr>
            <a:spLocks noGrp="1"/>
          </p:cNvSpPr>
          <p:nvPr>
            <p:ph sz="quarter" idx="1"/>
          </p:nvPr>
        </p:nvSpPr>
        <p:spPr>
          <a:xfrm>
            <a:off x="609600" y="1600200"/>
            <a:ext cx="4876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5693664" y="1600200"/>
            <a:ext cx="4876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0584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335B517C-E3E4-4960-92DB-7E7EB4F54DDA}" type="datetimeFigureOut">
              <a:rPr lang="en-US" smtClean="0"/>
              <a:t>2/22/26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1E807B-5798-4423-9E88-3C672F76CB94}" type="slidenum">
              <a:rPr lang="en-US" smtClean="0"/>
              <a:t>‹#›</a:t>
            </a:fld>
            <a:endParaRPr lang="en-US"/>
          </a:p>
        </p:txBody>
      </p:sp>
      <p:sp>
        <p:nvSpPr>
          <p:cNvPr id="11" name="Content Placeholder 10"/>
          <p:cNvSpPr>
            <a:spLocks noGrp="1"/>
          </p:cNvSpPr>
          <p:nvPr>
            <p:ph sz="quarter" idx="2"/>
          </p:nvPr>
        </p:nvSpPr>
        <p:spPr>
          <a:xfrm>
            <a:off x="609600" y="2362200"/>
            <a:ext cx="48768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5829300" y="2362200"/>
            <a:ext cx="48768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609600" y="1569720"/>
            <a:ext cx="48768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5791200" y="1569720"/>
            <a:ext cx="48768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335B517C-E3E4-4960-92DB-7E7EB4F54DDA}" type="datetimeFigureOut">
              <a:rPr lang="en-US" smtClean="0"/>
              <a:t>2/22/26</a:t>
            </a:fld>
            <a:endParaRPr lang="en-US"/>
          </a:p>
        </p:txBody>
      </p:sp>
      <p:sp>
        <p:nvSpPr>
          <p:cNvPr id="7" name="Slide Number Placeholder 6"/>
          <p:cNvSpPr>
            <a:spLocks noGrp="1"/>
          </p:cNvSpPr>
          <p:nvPr>
            <p:ph type="sldNum" sz="quarter" idx="11"/>
          </p:nvPr>
        </p:nvSpPr>
        <p:spPr/>
        <p:txBody>
          <a:bodyPr rtlCol="0"/>
          <a:lstStyle/>
          <a:p>
            <a:fld id="{E11E807B-5798-4423-9E88-3C672F76CB94}" type="slidenum">
              <a:rPr lang="en-US" smtClean="0"/>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5B517C-E3E4-4960-92DB-7E7EB4F54DDA}" type="datetimeFigureOut">
              <a:rPr lang="en-US" smtClean="0"/>
              <a:t>2/22/26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11E807B-5798-4423-9E88-3C672F76CB94}"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11684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5547360" y="3124200"/>
            <a:ext cx="6309360" cy="6096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9083040" y="274320"/>
            <a:ext cx="2036064"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83312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8256395"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119888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11785600" y="0"/>
            <a:ext cx="4064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406400" y="274320"/>
            <a:ext cx="75184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335B517C-E3E4-4960-92DB-7E7EB4F54DDA}" type="datetimeFigureOut">
              <a:rPr lang="en-US" smtClean="0"/>
              <a:t>2/22/26</a:t>
            </a:fld>
            <a:endParaRPr lang="en-US"/>
          </a:p>
        </p:txBody>
      </p:sp>
      <p:sp>
        <p:nvSpPr>
          <p:cNvPr id="22" name="Slide Number Placeholder 21"/>
          <p:cNvSpPr>
            <a:spLocks noGrp="1"/>
          </p:cNvSpPr>
          <p:nvPr>
            <p:ph type="sldNum" sz="quarter" idx="15"/>
          </p:nvPr>
        </p:nvSpPr>
        <p:spPr/>
        <p:txBody>
          <a:bodyPr rtlCol="0"/>
          <a:lstStyle/>
          <a:p>
            <a:fld id="{E11E807B-5798-4423-9E88-3C672F76CB94}" type="slidenum">
              <a:rPr lang="en-US" smtClean="0"/>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11684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5518404" y="3124200"/>
            <a:ext cx="6309360" cy="6096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82296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9021064" y="264795"/>
            <a:ext cx="2032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119888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11785600" y="0"/>
            <a:ext cx="4064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83312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8256395"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335B517C-E3E4-4960-92DB-7E7EB4F54DDA}" type="datetimeFigureOut">
              <a:rPr lang="en-US" smtClean="0"/>
              <a:t>2/22/26</a:t>
            </a:fld>
            <a:endParaRPr lang="en-US"/>
          </a:p>
        </p:txBody>
      </p:sp>
      <p:sp>
        <p:nvSpPr>
          <p:cNvPr id="18" name="Slide Number Placeholder 17"/>
          <p:cNvSpPr>
            <a:spLocks noGrp="1"/>
          </p:cNvSpPr>
          <p:nvPr>
            <p:ph type="sldNum" sz="quarter" idx="11"/>
          </p:nvPr>
        </p:nvSpPr>
        <p:spPr/>
        <p:txBody>
          <a:bodyPr rtlCol="0"/>
          <a:lstStyle/>
          <a:p>
            <a:fld id="{E11E807B-5798-4423-9E88-3C672F76CB94}" type="slidenum">
              <a:rPr lang="en-US" smtClean="0"/>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35B517C-E3E4-4960-92DB-7E7EB4F54DDA}"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1E807B-5798-4423-9E88-3C672F76CB94}"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235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35B517C-E3E4-4960-92DB-7E7EB4F54DDA}"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1E807B-5798-4423-9E88-3C672F76CB94}"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11684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609600" y="274638"/>
            <a:ext cx="99568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609600" y="1600200"/>
            <a:ext cx="99568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10454640" y="1017843"/>
            <a:ext cx="2011680" cy="512064"/>
          </a:xfrm>
          <a:prstGeom prst="rect">
            <a:avLst/>
          </a:prstGeom>
        </p:spPr>
        <p:txBody>
          <a:bodyPr vert="horz" anchor="ctr" anchorCtr="0"/>
          <a:lstStyle>
            <a:lvl1pPr algn="r" eaLnBrk="1" latinLnBrk="0" hangingPunct="1">
              <a:defRPr kumimoji="0" sz="1200">
                <a:solidFill>
                  <a:schemeClr val="tx2"/>
                </a:solidFill>
              </a:defRPr>
            </a:lvl1pPr>
          </a:lstStyle>
          <a:p>
            <a:fld id="{335B517C-E3E4-4960-92DB-7E7EB4F54DDA}" type="datetimeFigureOut">
              <a:rPr lang="en-US" smtClean="0"/>
              <a:t>2/22/26</a:t>
            </a:fld>
            <a:endParaRPr lang="en-US"/>
          </a:p>
        </p:txBody>
      </p:sp>
      <p:sp>
        <p:nvSpPr>
          <p:cNvPr id="3" name="Footer Placeholder 2"/>
          <p:cNvSpPr>
            <a:spLocks noGrp="1"/>
          </p:cNvSpPr>
          <p:nvPr>
            <p:ph type="ftr" sz="quarter" idx="3"/>
          </p:nvPr>
        </p:nvSpPr>
        <p:spPr>
          <a:xfrm rot="5400000">
            <a:off x="9853648" y="3676280"/>
            <a:ext cx="3200400" cy="48768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1016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119888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11785600" y="0"/>
            <a:ext cx="4064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10838688" y="5734050"/>
            <a:ext cx="812800" cy="521208"/>
          </a:xfrm>
          <a:prstGeom prst="rect">
            <a:avLst/>
          </a:prstGeom>
        </p:spPr>
        <p:txBody>
          <a:bodyPr vert="horz" anchor="ctr"/>
          <a:lstStyle>
            <a:lvl1pPr algn="ctr" eaLnBrk="1" latinLnBrk="0" hangingPunct="1">
              <a:defRPr kumimoji="0" sz="1400" b="1">
                <a:solidFill>
                  <a:srgbClr val="FFFFFF"/>
                </a:solidFill>
              </a:defRPr>
            </a:lvl1pPr>
          </a:lstStyle>
          <a:p>
            <a:fld id="{E11E807B-5798-4423-9E88-3C672F76CB9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4CAE9-D5F9-44D6-92E9-5E883733D3A5}"/>
              </a:ext>
            </a:extLst>
          </p:cNvPr>
          <p:cNvSpPr>
            <a:spLocks noGrp="1"/>
          </p:cNvSpPr>
          <p:nvPr>
            <p:ph type="ctrTitle"/>
          </p:nvPr>
        </p:nvSpPr>
        <p:spPr>
          <a:xfrm>
            <a:off x="2451716" y="1242873"/>
            <a:ext cx="7111013" cy="1352689"/>
          </a:xfrm>
        </p:spPr>
        <p:txBody>
          <a:bodyPr/>
          <a:lstStyle/>
          <a:p>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Critical</a:t>
            </a:r>
            <a:r>
              <a:rPr lang="en-US" dirty="0">
                <a:latin typeface="Times New Roman" panose="02020603050405020304" pitchFamily="18" charset="0"/>
                <a:cs typeface="Times New Roman" panose="02020603050405020304" pitchFamily="18" charset="0"/>
              </a:rPr>
              <a:t> </a:t>
            </a: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Thinking</a:t>
            </a:r>
            <a:r>
              <a:rPr lang="en-US" dirty="0">
                <a:latin typeface="Times New Roman" panose="02020603050405020304" pitchFamily="18" charset="0"/>
                <a:cs typeface="Times New Roman" panose="02020603050405020304" pitchFamily="18" charset="0"/>
              </a:rPr>
              <a:t> </a:t>
            </a:r>
          </a:p>
        </p:txBody>
      </p:sp>
      <p:sp>
        <p:nvSpPr>
          <p:cNvPr id="3" name="Subtitle 2">
            <a:extLst>
              <a:ext uri="{FF2B5EF4-FFF2-40B4-BE49-F238E27FC236}">
                <a16:creationId xmlns:a16="http://schemas.microsoft.com/office/drawing/2014/main" id="{44A646CD-F412-48D5-A707-EFD3B407AD5F}"/>
              </a:ext>
            </a:extLst>
          </p:cNvPr>
          <p:cNvSpPr>
            <a:spLocks noGrp="1"/>
          </p:cNvSpPr>
          <p:nvPr>
            <p:ph type="subTitle" idx="1"/>
          </p:nvPr>
        </p:nvSpPr>
        <p:spPr>
          <a:xfrm>
            <a:off x="2382415" y="2636909"/>
            <a:ext cx="9144000" cy="1655762"/>
          </a:xfrm>
        </p:spPr>
        <p:txBody>
          <a:bodyPr/>
          <a:lstStyle/>
          <a:p>
            <a:r>
              <a:rPr lang="en-US" dirty="0">
                <a:latin typeface="Times New Roman" panose="02020603050405020304" pitchFamily="18" charset="0"/>
                <a:cs typeface="Times New Roman" panose="02020603050405020304" pitchFamily="18" charset="0"/>
              </a:rPr>
              <a:t>The role of critical thinking in professional health and social care. </a:t>
            </a:r>
          </a:p>
        </p:txBody>
      </p:sp>
      <p:sp>
        <p:nvSpPr>
          <p:cNvPr id="5" name="TextBox 4">
            <a:extLst>
              <a:ext uri="{FF2B5EF4-FFF2-40B4-BE49-F238E27FC236}">
                <a16:creationId xmlns:a16="http://schemas.microsoft.com/office/drawing/2014/main" id="{C2FAC3CE-2CE8-ADAE-E194-02AB5D281538}"/>
              </a:ext>
            </a:extLst>
          </p:cNvPr>
          <p:cNvSpPr txBox="1"/>
          <p:nvPr/>
        </p:nvSpPr>
        <p:spPr>
          <a:xfrm>
            <a:off x="6282841" y="5885893"/>
            <a:ext cx="5243574" cy="646331"/>
          </a:xfrm>
          <a:prstGeom prst="rect">
            <a:avLst/>
          </a:prstGeom>
          <a:noFill/>
        </p:spPr>
        <p:txBody>
          <a:bodyPr wrap="square" rtlCol="0">
            <a:spAutoFit/>
          </a:bodyPr>
          <a:lstStyle/>
          <a:p>
            <a:pPr algn="l"/>
            <a:r>
              <a:rPr lang="en-GB"/>
              <a:t>Janees Khan Student number 2420113</a:t>
            </a:r>
          </a:p>
          <a:p>
            <a:pPr algn="l"/>
            <a:r>
              <a:rPr lang="en-GB" i="0" u="none" strike="noStrike">
                <a:solidFill>
                  <a:srgbClr val="000000"/>
                </a:solidFill>
                <a:effectLst/>
                <a:latin typeface="Arial" panose="020B0604020202020204" pitchFamily="34" charset="0"/>
              </a:rPr>
              <a:t>LCHS4009</a:t>
            </a:r>
            <a:endParaRPr lang="en-US"/>
          </a:p>
        </p:txBody>
      </p:sp>
    </p:spTree>
    <p:extLst>
      <p:ext uri="{BB962C8B-B14F-4D97-AF65-F5344CB8AC3E}">
        <p14:creationId xmlns:p14="http://schemas.microsoft.com/office/powerpoint/2010/main" val="393077694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8FD8D-F453-4D4E-8899-7DC7603B7171}"/>
              </a:ext>
            </a:extLst>
          </p:cNvPr>
          <p:cNvSpPr>
            <a:spLocks noGrp="1"/>
          </p:cNvSpPr>
          <p:nvPr>
            <p:ph type="title"/>
          </p:nvPr>
        </p:nvSpPr>
        <p:spPr>
          <a:xfrm>
            <a:off x="2608925" y="809008"/>
            <a:ext cx="6974150" cy="1325563"/>
          </a:xfrm>
        </p:spPr>
        <p:txBody>
          <a:bodyPr/>
          <a:lstStyle/>
          <a:p>
            <a:r>
              <a:rPr lang="en-US" dirty="0">
                <a:latin typeface="Times New Roman" panose="02020603050405020304" pitchFamily="18" charset="0"/>
                <a:cs typeface="Times New Roman" panose="02020603050405020304" pitchFamily="18" charset="0"/>
              </a:rPr>
              <a:t>What is Critical Thinking?</a:t>
            </a:r>
          </a:p>
        </p:txBody>
      </p:sp>
      <p:sp>
        <p:nvSpPr>
          <p:cNvPr id="3" name="Content Placeholder 2">
            <a:extLst>
              <a:ext uri="{FF2B5EF4-FFF2-40B4-BE49-F238E27FC236}">
                <a16:creationId xmlns:a16="http://schemas.microsoft.com/office/drawing/2014/main" id="{9D153554-CE0F-4D1E-9CBB-053C92E3BAAB}"/>
              </a:ext>
            </a:extLst>
          </p:cNvPr>
          <p:cNvSpPr>
            <a:spLocks noGrp="1"/>
          </p:cNvSpPr>
          <p:nvPr>
            <p:ph sz="quarter" idx="1"/>
          </p:nvPr>
        </p:nvSpPr>
        <p:spPr>
          <a:xfrm>
            <a:off x="838200" y="2207365"/>
            <a:ext cx="10515600" cy="3651898"/>
          </a:xfrm>
        </p:spPr>
        <p:txBody>
          <a:bodyPr>
            <a:normAutofit/>
          </a:bodyPr>
          <a:lstStyle/>
          <a:p>
            <a:pPr algn="just"/>
            <a:r>
              <a:rPr lang="en-US" sz="2400" dirty="0">
                <a:latin typeface="Times New Roman" panose="02020603050405020304" pitchFamily="18" charset="0"/>
                <a:cs typeface="Times New Roman" panose="02020603050405020304" pitchFamily="18" charset="0"/>
              </a:rPr>
              <a:t>It refers to that way of thinking whereby the thinker enhances the quality of his or her thinking by proficiently controlling the structures involved in thinking and subjecting them to intellectual criteria (Paul and Elder, 2001).</a:t>
            </a:r>
          </a:p>
          <a:p>
            <a:pPr algn="just"/>
            <a:r>
              <a:rPr lang="en-US" sz="2400" dirty="0">
                <a:latin typeface="Times New Roman" panose="02020603050405020304" pitchFamily="18" charset="0"/>
                <a:cs typeface="Times New Roman" panose="02020603050405020304" pitchFamily="18" charset="0"/>
              </a:rPr>
              <a:t>Critical thinking is not an undefined concept but a process. The Paul-Elder model puts more emphasis on Elements of thinking (purpose, information, assumptions, implications) and Intellectual Standards (clarity, accuracy, logic etc.) to enhance reasoning. To illustrate, an example of the nurse is when the nurse evaluates the patient: determines the purpose of care, analyzes evidence (vitals, history), asks questions about the biases and then makes a conclusion.</a:t>
            </a:r>
          </a:p>
        </p:txBody>
      </p:sp>
    </p:spTree>
    <p:extLst>
      <p:ext uri="{BB962C8B-B14F-4D97-AF65-F5344CB8AC3E}">
        <p14:creationId xmlns:p14="http://schemas.microsoft.com/office/powerpoint/2010/main" val="312409625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F0FBF-C870-4CFE-9628-8AFE1078457D}"/>
              </a:ext>
            </a:extLst>
          </p:cNvPr>
          <p:cNvSpPr>
            <a:spLocks noGrp="1"/>
          </p:cNvSpPr>
          <p:nvPr>
            <p:ph type="title"/>
          </p:nvPr>
        </p:nvSpPr>
        <p:spPr>
          <a:xfrm>
            <a:off x="1478291" y="207682"/>
            <a:ext cx="9442142" cy="1325563"/>
          </a:xfrm>
        </p:spPr>
        <p:txBody>
          <a:bodyPr/>
          <a:lstStyle/>
          <a:p>
            <a:r>
              <a:rPr lang="en-US" dirty="0">
                <a:latin typeface="Times New Roman" panose="02020603050405020304" pitchFamily="18" charset="0"/>
                <a:cs typeface="Times New Roman" panose="02020603050405020304" pitchFamily="18" charset="0"/>
              </a:rPr>
              <a:t>Paul-Elder Critical Thinking Framework</a:t>
            </a:r>
          </a:p>
        </p:txBody>
      </p:sp>
      <p:pic>
        <p:nvPicPr>
          <p:cNvPr id="5" name="Content Placeholder 4">
            <a:extLst>
              <a:ext uri="{FF2B5EF4-FFF2-40B4-BE49-F238E27FC236}">
                <a16:creationId xmlns:a16="http://schemas.microsoft.com/office/drawing/2014/main" id="{C022B379-A09D-4855-8E0B-2D67BB21DC22}"/>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932781" y="1600200"/>
            <a:ext cx="7310437" cy="4873625"/>
          </a:xfrm>
        </p:spPr>
      </p:pic>
    </p:spTree>
    <p:extLst>
      <p:ext uri="{BB962C8B-B14F-4D97-AF65-F5344CB8AC3E}">
        <p14:creationId xmlns:p14="http://schemas.microsoft.com/office/powerpoint/2010/main" val="44367421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3F526C8-E6C5-468B-A40C-2803B429D566}"/>
              </a:ext>
            </a:extLst>
          </p:cNvPr>
          <p:cNvSpPr>
            <a:spLocks noGrp="1"/>
          </p:cNvSpPr>
          <p:nvPr>
            <p:ph sz="quarter" idx="1"/>
          </p:nvPr>
        </p:nvSpPr>
        <p:spPr>
          <a:xfrm>
            <a:off x="838200" y="1678511"/>
            <a:ext cx="10515600" cy="3500977"/>
          </a:xfrm>
        </p:spPr>
        <p:txBody>
          <a:bodyPr>
            <a:normAutofit/>
          </a:bodyPr>
          <a:lstStyle/>
          <a:p>
            <a:pPr marL="0" indent="0" algn="just">
              <a:buNone/>
            </a:pPr>
            <a:r>
              <a:rPr lang="en-US" dirty="0">
                <a:latin typeface="Times New Roman" panose="02020603050405020304" pitchFamily="18" charset="0"/>
                <a:cs typeface="Times New Roman" panose="02020603050405020304" pitchFamily="18" charset="0"/>
              </a:rPr>
              <a:t>Paul-Elder model gives a methodological approach of taking charge of thinking. As an example, during the planning of a care intervention, a community nurse may explain the purpose (enhancing mobility), collect the necessary information (history of the patient, his or her symptoms), explore assumptions (e.g., patient is safe to do exercises), and use the standards, such as the accuracy (e.g. check whether a patient is at risk of falls). This logical format makes reasoning sharper and errors can be avoided (Paul &amp; Elder, 2001).</a:t>
            </a:r>
          </a:p>
        </p:txBody>
      </p:sp>
    </p:spTree>
    <p:extLst>
      <p:ext uri="{BB962C8B-B14F-4D97-AF65-F5344CB8AC3E}">
        <p14:creationId xmlns:p14="http://schemas.microsoft.com/office/powerpoint/2010/main" val="310521785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05C86-F89D-4D87-A9F2-E75B1AF08961}"/>
              </a:ext>
            </a:extLst>
          </p:cNvPr>
          <p:cNvSpPr>
            <a:spLocks noGrp="1"/>
          </p:cNvSpPr>
          <p:nvPr>
            <p:ph type="title"/>
          </p:nvPr>
        </p:nvSpPr>
        <p:spPr>
          <a:xfrm>
            <a:off x="1640353" y="278884"/>
            <a:ext cx="8873971" cy="1325563"/>
          </a:xfrm>
        </p:spPr>
        <p:txBody>
          <a:bodyPr/>
          <a:lstStyle/>
          <a:p>
            <a:r>
              <a:rPr lang="en-US" dirty="0">
                <a:latin typeface="Times New Roman" panose="02020603050405020304" pitchFamily="18" charset="0"/>
                <a:cs typeface="Times New Roman" panose="02020603050405020304" pitchFamily="18" charset="0"/>
              </a:rPr>
              <a:t>Importance in Health and Social Care</a:t>
            </a:r>
          </a:p>
        </p:txBody>
      </p:sp>
      <p:sp>
        <p:nvSpPr>
          <p:cNvPr id="3" name="Content Placeholder 2">
            <a:extLst>
              <a:ext uri="{FF2B5EF4-FFF2-40B4-BE49-F238E27FC236}">
                <a16:creationId xmlns:a16="http://schemas.microsoft.com/office/drawing/2014/main" id="{B76FF972-BB29-4186-BB62-780D2CF5FA73}"/>
              </a:ext>
            </a:extLst>
          </p:cNvPr>
          <p:cNvSpPr>
            <a:spLocks noGrp="1"/>
          </p:cNvSpPr>
          <p:nvPr>
            <p:ph sz="quarter" idx="1"/>
          </p:nvPr>
        </p:nvSpPr>
        <p:spPr/>
        <p:txBody>
          <a:bodyPr>
            <a:normAutofit/>
          </a:bodyPr>
          <a:lstStyle/>
          <a:p>
            <a:pPr algn="just"/>
            <a:r>
              <a:rPr lang="en-US" sz="2000" dirty="0">
                <a:latin typeface="Times New Roman" panose="02020603050405020304" pitchFamily="18" charset="0"/>
                <a:cs typeface="Times New Roman" panose="02020603050405020304" pitchFamily="18" charset="0"/>
              </a:rPr>
              <a:t>Evidence-based patient-centered care is based on strong critical thinking. It helps the clinicians to challenge beliefs and be systematic in their judgment, and results in safer and more effective care decisions (Papathanasiou et al., 2014).</a:t>
            </a:r>
          </a:p>
          <a:p>
            <a:pPr algn="just"/>
            <a:r>
              <a:rPr lang="en-US" sz="2000" dirty="0">
                <a:latin typeface="Times New Roman" panose="02020603050405020304" pitchFamily="18" charset="0"/>
                <a:cs typeface="Times New Roman" panose="02020603050405020304" pitchFamily="18" charset="0"/>
              </a:rPr>
              <a:t>Health and social care practitioners deal with complex issues. Critical thinkers are able to </a:t>
            </a:r>
            <a:r>
              <a:rPr lang="en-US" sz="2000" dirty="0" err="1">
                <a:latin typeface="Times New Roman" panose="02020603050405020304" pitchFamily="18" charset="0"/>
                <a:cs typeface="Times New Roman" panose="02020603050405020304" pitchFamily="18" charset="0"/>
              </a:rPr>
              <a:t>manoeuvre</a:t>
            </a:r>
            <a:r>
              <a:rPr lang="en-US" sz="2000" dirty="0">
                <a:latin typeface="Times New Roman" panose="02020603050405020304" pitchFamily="18" charset="0"/>
                <a:cs typeface="Times New Roman" panose="02020603050405020304" pitchFamily="18" charset="0"/>
              </a:rPr>
              <a:t> through the indeterminacy (e.g. complex diagnoses) because they can analyze all the information and think across perspectives.</a:t>
            </a:r>
          </a:p>
          <a:p>
            <a:pPr algn="just"/>
            <a:r>
              <a:rPr lang="en-US" sz="2000" dirty="0">
                <a:latin typeface="Times New Roman" panose="02020603050405020304" pitchFamily="18" charset="0"/>
                <a:cs typeface="Times New Roman" panose="02020603050405020304" pitchFamily="18" charset="0"/>
              </a:rPr>
              <a:t>Professionals in healthcare are required to explain decisions (to families, regulators). Thinking critically absolute helps to make transparent, unbiased and best practice decisions. Indicatively, it is in line with professional codes of conduct to question the fairness of a care plan.</a:t>
            </a:r>
          </a:p>
          <a:p>
            <a:pPr algn="just"/>
            <a:r>
              <a:rPr lang="en-US" sz="2000" dirty="0">
                <a:latin typeface="Times New Roman" panose="02020603050405020304" pitchFamily="18" charset="0"/>
                <a:cs typeface="Times New Roman" panose="02020603050405020304" pitchFamily="18" charset="0"/>
              </a:rPr>
              <a:t>Professional transferable skills include critical thinking. It improves communication (in seeking clarifying questions), team work (meaningful peer review), and leadership (presenting data driven proposals), which are all appreciated in health/social care settings.</a:t>
            </a:r>
          </a:p>
        </p:txBody>
      </p:sp>
    </p:spTree>
    <p:extLst>
      <p:ext uri="{BB962C8B-B14F-4D97-AF65-F5344CB8AC3E}">
        <p14:creationId xmlns:p14="http://schemas.microsoft.com/office/powerpoint/2010/main" val="403132264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62EA6-E38B-4925-BB84-CD923538295C}"/>
              </a:ext>
            </a:extLst>
          </p:cNvPr>
          <p:cNvSpPr>
            <a:spLocks noGrp="1"/>
          </p:cNvSpPr>
          <p:nvPr>
            <p:ph type="title"/>
          </p:nvPr>
        </p:nvSpPr>
        <p:spPr>
          <a:xfrm>
            <a:off x="1359311" y="115010"/>
            <a:ext cx="9454718" cy="1325563"/>
          </a:xfrm>
        </p:spPr>
        <p:txBody>
          <a:bodyPr/>
          <a:lstStyle/>
          <a:p>
            <a:r>
              <a:rPr lang="en-US" dirty="0">
                <a:latin typeface="Times New Roman" panose="02020603050405020304" pitchFamily="18" charset="0"/>
                <a:cs typeface="Times New Roman" panose="02020603050405020304" pitchFamily="18" charset="0"/>
              </a:rPr>
              <a:t>Application: role of Healthcare assistant  </a:t>
            </a:r>
          </a:p>
        </p:txBody>
      </p:sp>
      <p:sp>
        <p:nvSpPr>
          <p:cNvPr id="3" name="Content Placeholder 2">
            <a:extLst>
              <a:ext uri="{FF2B5EF4-FFF2-40B4-BE49-F238E27FC236}">
                <a16:creationId xmlns:a16="http://schemas.microsoft.com/office/drawing/2014/main" id="{D9D27D7A-1835-486F-B59E-46682CC6F696}"/>
              </a:ext>
            </a:extLst>
          </p:cNvPr>
          <p:cNvSpPr>
            <a:spLocks noGrp="1"/>
          </p:cNvSpPr>
          <p:nvPr>
            <p:ph sz="quarter" idx="1"/>
          </p:nvPr>
        </p:nvSpPr>
        <p:spPr/>
        <p:txBody>
          <a:bodyPr>
            <a:normAutofit lnSpcReduction="10000"/>
          </a:bodyPr>
          <a:lstStyle/>
          <a:p>
            <a:pPr algn="just"/>
            <a:r>
              <a:rPr lang="en-US" sz="2400" dirty="0">
                <a:latin typeface="Times New Roman" panose="02020603050405020304" pitchFamily="18" charset="0"/>
                <a:cs typeface="Times New Roman" panose="02020603050405020304" pitchFamily="18" charset="0"/>
              </a:rPr>
              <a:t>Nurses are assisted by Healthcare Assistants (HCAs) and support workers (patient care - monitoring, hygiene, basic observations). They frequently face first signs of patient degradation or psychosocial disorders.</a:t>
            </a:r>
          </a:p>
          <a:p>
            <a:pPr algn="just"/>
            <a:r>
              <a:rPr lang="en-US" sz="2400" dirty="0">
                <a:latin typeface="Times New Roman" panose="02020603050405020304" pitchFamily="18" charset="0"/>
                <a:cs typeface="Times New Roman" panose="02020603050405020304" pitchFamily="18" charset="0"/>
              </a:rPr>
              <a:t>The HCA may observe the changed behavior of a patient (e.g. confusion or slight breathing alterations). The HCA will be able to challenge assumptions (Is this normal aging or a sign of infection?), seek out information (vitals, recent changes), and relay the results in a logical manner to the nurse by being critical.</a:t>
            </a:r>
          </a:p>
          <a:p>
            <a:pPr algn="just"/>
            <a:r>
              <a:rPr lang="en-US" sz="2400" dirty="0">
                <a:latin typeface="Times New Roman" panose="02020603050405020304" pitchFamily="18" charset="0"/>
                <a:cs typeface="Times New Roman" panose="02020603050405020304" pitchFamily="18" charset="0"/>
              </a:rPr>
              <a:t>An ageing patient appears strangely sluggish. Rather than assuming it is due to just old age, the HCA applies critical thinking: checks medication charts, monitors fever, thinks of possible causes, and recommends the investigation. The result of this critical approach may be early diagnosis (e.g. realization of a urinary infection) and intervention (Banning, 2008).</a:t>
            </a:r>
          </a:p>
        </p:txBody>
      </p:sp>
    </p:spTree>
    <p:extLst>
      <p:ext uri="{BB962C8B-B14F-4D97-AF65-F5344CB8AC3E}">
        <p14:creationId xmlns:p14="http://schemas.microsoft.com/office/powerpoint/2010/main" val="38023069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10E80-6A94-4086-9048-E025F46F79D3}"/>
              </a:ext>
            </a:extLst>
          </p:cNvPr>
          <p:cNvSpPr>
            <a:spLocks noGrp="1"/>
          </p:cNvSpPr>
          <p:nvPr>
            <p:ph type="title"/>
          </p:nvPr>
        </p:nvSpPr>
        <p:spPr>
          <a:xfrm>
            <a:off x="772886" y="122529"/>
            <a:ext cx="10685016" cy="1325563"/>
          </a:xfrm>
        </p:spPr>
        <p:txBody>
          <a:bodyPr/>
          <a:lstStyle/>
          <a:p>
            <a:r>
              <a:rPr lang="en-US" dirty="0">
                <a:latin typeface="Times New Roman" panose="02020603050405020304" pitchFamily="18" charset="0"/>
                <a:cs typeface="Times New Roman" panose="02020603050405020304" pitchFamily="18" charset="0"/>
              </a:rPr>
              <a:t>Impact on Outcomes and Professional Growth</a:t>
            </a:r>
          </a:p>
        </p:txBody>
      </p:sp>
      <p:sp>
        <p:nvSpPr>
          <p:cNvPr id="3" name="Content Placeholder 2">
            <a:extLst>
              <a:ext uri="{FF2B5EF4-FFF2-40B4-BE49-F238E27FC236}">
                <a16:creationId xmlns:a16="http://schemas.microsoft.com/office/drawing/2014/main" id="{92B96E49-BD2B-4CDD-B269-4E47DBDE48CD}"/>
              </a:ext>
            </a:extLst>
          </p:cNvPr>
          <p:cNvSpPr>
            <a:spLocks noGrp="1"/>
          </p:cNvSpPr>
          <p:nvPr>
            <p:ph sz="quarter" idx="1"/>
          </p:nvPr>
        </p:nvSpPr>
        <p:spPr/>
        <p:txBody>
          <a:bodyPr>
            <a:normAutofit/>
          </a:bodyPr>
          <a:lstStyle/>
          <a:p>
            <a:pPr algn="just"/>
            <a:r>
              <a:rPr lang="en-US" sz="2000" dirty="0">
                <a:latin typeface="Times New Roman" panose="02020603050405020304" pitchFamily="18" charset="0"/>
                <a:cs typeface="Times New Roman" panose="02020603050405020304" pitchFamily="18" charset="0"/>
              </a:rPr>
              <a:t>More frequent mistakes are not repeated and higher collaborative learning has been reported in teams that think critically (in debriefs or case discussions). As example, frequent reflective case discussions are extremely beneficial in improving the skills, critical thinking and knowledge of nurses and do not lead to errors.</a:t>
            </a:r>
          </a:p>
          <a:p>
            <a:pPr algn="just"/>
            <a:r>
              <a:rPr lang="en-US" sz="2000" dirty="0">
                <a:latin typeface="Times New Roman" panose="02020603050405020304" pitchFamily="18" charset="0"/>
                <a:cs typeface="Times New Roman" panose="02020603050405020304" pitchFamily="18" charset="0"/>
              </a:rPr>
              <a:t>Critical thinking brings about improved utilization of research and protocols. When clinicians doubt the evidence of routines, they can revise care plans, which will result in more successful interventions (e.g. revisiting fall-prevention strategies).</a:t>
            </a:r>
          </a:p>
          <a:p>
            <a:pPr algn="just"/>
            <a:r>
              <a:rPr lang="en-US" sz="2000" dirty="0">
                <a:latin typeface="Times New Roman" panose="02020603050405020304" pitchFamily="18" charset="0"/>
                <a:cs typeface="Times New Roman" panose="02020603050405020304" pitchFamily="18" charset="0"/>
              </a:rPr>
              <a:t>Critical thinking favors life-long learning. According to the RCD review, a form of CPD that must be incorporated in the continuous learning of nurses is the critical-thinking activities. The practitioners are constantly developing this ability with the help of reflection, workshops, and mentorship.</a:t>
            </a:r>
          </a:p>
          <a:p>
            <a:pPr algn="just"/>
            <a:r>
              <a:rPr lang="en-US" sz="2000" dirty="0">
                <a:latin typeface="Times New Roman" panose="02020603050405020304" pitchFamily="18" charset="0"/>
                <a:cs typeface="Times New Roman" panose="02020603050405020304" pitchFamily="18" charset="0"/>
              </a:rPr>
              <a:t>Critical thinking develops characteristics (open-mindedness, perseverance, intellectual humility), which are useful to all health/social care professions. It ensures that professionals are flexible to new demands ( e.g. policy changes, new patient needs).</a:t>
            </a:r>
          </a:p>
        </p:txBody>
      </p:sp>
    </p:spTree>
    <p:extLst>
      <p:ext uri="{BB962C8B-B14F-4D97-AF65-F5344CB8AC3E}">
        <p14:creationId xmlns:p14="http://schemas.microsoft.com/office/powerpoint/2010/main" val="57611263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E90BA-4AE4-4B89-8978-F367D4961FB8}"/>
              </a:ext>
            </a:extLst>
          </p:cNvPr>
          <p:cNvSpPr>
            <a:spLocks noGrp="1"/>
          </p:cNvSpPr>
          <p:nvPr>
            <p:ph type="title"/>
          </p:nvPr>
        </p:nvSpPr>
        <p:spPr>
          <a:xfrm>
            <a:off x="4352934" y="296147"/>
            <a:ext cx="3467470" cy="1325563"/>
          </a:xfrm>
        </p:spPr>
        <p:txBody>
          <a:bodyPr/>
          <a:lstStyle/>
          <a:p>
            <a:r>
              <a:rPr lang="en-US"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0AF935B7-795B-4691-88C8-7E9E01A3A5BB}"/>
              </a:ext>
            </a:extLst>
          </p:cNvPr>
          <p:cNvSpPr>
            <a:spLocks noGrp="1"/>
          </p:cNvSpPr>
          <p:nvPr>
            <p:ph sz="quarter" idx="1"/>
          </p:nvPr>
        </p:nvSpPr>
        <p:spPr>
          <a:xfrm>
            <a:off x="838200" y="1798992"/>
            <a:ext cx="10515600" cy="3438833"/>
          </a:xfrm>
        </p:spPr>
        <p:txBody>
          <a:bodyPr>
            <a:normAutofit/>
          </a:bodyPr>
          <a:lstStyle/>
          <a:p>
            <a:pPr algn="just"/>
            <a:r>
              <a:rPr lang="en-US" sz="2400" dirty="0">
                <a:latin typeface="Times New Roman" panose="02020603050405020304" pitchFamily="18" charset="0"/>
                <a:cs typeface="Times New Roman" panose="02020603050405020304" pitchFamily="18" charset="0"/>
              </a:rPr>
              <a:t>Paul, R. and Elder, L. (2001) </a:t>
            </a:r>
            <a:r>
              <a:rPr lang="en-US" sz="2400" i="1" dirty="0">
                <a:latin typeface="Times New Roman" panose="02020603050405020304" pitchFamily="18" charset="0"/>
                <a:cs typeface="Times New Roman" panose="02020603050405020304" pitchFamily="18" charset="0"/>
              </a:rPr>
              <a:t>Critical thinking: Tools for taking charge of your learning and your life</a:t>
            </a:r>
            <a:r>
              <a:rPr lang="en-US" sz="2400" dirty="0">
                <a:latin typeface="Times New Roman" panose="02020603050405020304" pitchFamily="18" charset="0"/>
                <a:cs typeface="Times New Roman" panose="02020603050405020304" pitchFamily="18" charset="0"/>
              </a:rPr>
              <a:t>. Upper Saddle River, NJ: Prentice Hall.</a:t>
            </a:r>
          </a:p>
          <a:p>
            <a:pPr algn="just"/>
            <a:r>
              <a:rPr lang="en-US" sz="2400" dirty="0" err="1">
                <a:latin typeface="Times New Roman" panose="02020603050405020304" pitchFamily="18" charset="0"/>
                <a:cs typeface="Times New Roman" panose="02020603050405020304" pitchFamily="18" charset="0"/>
              </a:rPr>
              <a:t>Papathanasiou</a:t>
            </a:r>
            <a:r>
              <a:rPr lang="en-US" sz="2400" dirty="0">
                <a:latin typeface="Times New Roman" panose="02020603050405020304" pitchFamily="18" charset="0"/>
                <a:cs typeface="Times New Roman" panose="02020603050405020304" pitchFamily="18" charset="0"/>
              </a:rPr>
              <a:t>, I.V., </a:t>
            </a:r>
            <a:r>
              <a:rPr lang="en-US" sz="2400" dirty="0" err="1">
                <a:latin typeface="Times New Roman" panose="02020603050405020304" pitchFamily="18" charset="0"/>
                <a:cs typeface="Times New Roman" panose="02020603050405020304" pitchFamily="18" charset="0"/>
              </a:rPr>
              <a:t>Kleisiaris</a:t>
            </a:r>
            <a:r>
              <a:rPr lang="en-US" sz="2400" dirty="0">
                <a:latin typeface="Times New Roman" panose="02020603050405020304" pitchFamily="18" charset="0"/>
                <a:cs typeface="Times New Roman" panose="02020603050405020304" pitchFamily="18" charset="0"/>
              </a:rPr>
              <a:t>, C.F., </a:t>
            </a:r>
            <a:r>
              <a:rPr lang="en-US" sz="2400" dirty="0" err="1">
                <a:latin typeface="Times New Roman" panose="02020603050405020304" pitchFamily="18" charset="0"/>
                <a:cs typeface="Times New Roman" panose="02020603050405020304" pitchFamily="18" charset="0"/>
              </a:rPr>
              <a:t>Fradelos</a:t>
            </a:r>
            <a:r>
              <a:rPr lang="en-US" sz="2400" dirty="0">
                <a:latin typeface="Times New Roman" panose="02020603050405020304" pitchFamily="18" charset="0"/>
                <a:cs typeface="Times New Roman" panose="02020603050405020304" pitchFamily="18" charset="0"/>
              </a:rPr>
              <a:t>, E.C., </a:t>
            </a:r>
            <a:r>
              <a:rPr lang="en-US" sz="2400" dirty="0" err="1">
                <a:latin typeface="Times New Roman" panose="02020603050405020304" pitchFamily="18" charset="0"/>
                <a:cs typeface="Times New Roman" panose="02020603050405020304" pitchFamily="18" charset="0"/>
              </a:rPr>
              <a:t>Kakou</a:t>
            </a:r>
            <a:r>
              <a:rPr lang="en-US" sz="2400" dirty="0">
                <a:latin typeface="Times New Roman" panose="02020603050405020304" pitchFamily="18" charset="0"/>
                <a:cs typeface="Times New Roman" panose="02020603050405020304" pitchFamily="18" charset="0"/>
              </a:rPr>
              <a:t>, K. and </a:t>
            </a:r>
            <a:r>
              <a:rPr lang="en-US" sz="2400" dirty="0" err="1">
                <a:latin typeface="Times New Roman" panose="02020603050405020304" pitchFamily="18" charset="0"/>
                <a:cs typeface="Times New Roman" panose="02020603050405020304" pitchFamily="18" charset="0"/>
              </a:rPr>
              <a:t>Kourkouta</a:t>
            </a:r>
            <a:r>
              <a:rPr lang="en-US" sz="2400" dirty="0">
                <a:latin typeface="Times New Roman" panose="02020603050405020304" pitchFamily="18" charset="0"/>
                <a:cs typeface="Times New Roman" panose="02020603050405020304" pitchFamily="18" charset="0"/>
              </a:rPr>
              <a:t>, L. (2014) ‘Critical thinking: The development of an essential skill for nursing students’, </a:t>
            </a:r>
            <a:r>
              <a:rPr lang="en-US" sz="2400" i="1" dirty="0">
                <a:latin typeface="Times New Roman" panose="02020603050405020304" pitchFamily="18" charset="0"/>
                <a:cs typeface="Times New Roman" panose="02020603050405020304" pitchFamily="18" charset="0"/>
              </a:rPr>
              <a:t>Acta Informatica Medica</a:t>
            </a:r>
            <a:r>
              <a:rPr lang="en-US" sz="2400" dirty="0">
                <a:latin typeface="Times New Roman" panose="02020603050405020304" pitchFamily="18" charset="0"/>
                <a:cs typeface="Times New Roman" panose="02020603050405020304" pitchFamily="18" charset="0"/>
              </a:rPr>
              <a:t>, 22(4), pp. 283–286.</a:t>
            </a:r>
          </a:p>
          <a:p>
            <a:pPr algn="just"/>
            <a:r>
              <a:rPr lang="en-US" sz="2400" dirty="0">
                <a:latin typeface="Times New Roman" panose="02020603050405020304" pitchFamily="18" charset="0"/>
                <a:cs typeface="Times New Roman" panose="02020603050405020304" pitchFamily="18" charset="0"/>
              </a:rPr>
              <a:t>Banning, M. (2008) ‘A review of clinical decision making: models and current research’, </a:t>
            </a:r>
            <a:r>
              <a:rPr lang="en-US" sz="2400" i="1" dirty="0">
                <a:latin typeface="Times New Roman" panose="02020603050405020304" pitchFamily="18" charset="0"/>
                <a:cs typeface="Times New Roman" panose="02020603050405020304" pitchFamily="18" charset="0"/>
              </a:rPr>
              <a:t>Journal of Clinical Nursing</a:t>
            </a:r>
            <a:r>
              <a:rPr lang="en-US" sz="2400" dirty="0">
                <a:latin typeface="Times New Roman" panose="02020603050405020304" pitchFamily="18" charset="0"/>
                <a:cs typeface="Times New Roman" panose="02020603050405020304" pitchFamily="18" charset="0"/>
              </a:rPr>
              <a:t>, 17(2), pp. 187–195.</a:t>
            </a:r>
          </a:p>
          <a:p>
            <a:pPr marL="0" indent="0" algn="just">
              <a:buNone/>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577295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58</TotalTime>
  <Words>892</Words>
  <Application>Microsoft Office PowerPoint</Application>
  <PresentationFormat>Widescreen</PresentationFormat>
  <Paragraphs>25</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Oriel</vt:lpstr>
      <vt:lpstr>Critical Thinking </vt:lpstr>
      <vt:lpstr>What is Critical Thinking?</vt:lpstr>
      <vt:lpstr>Paul-Elder Critical Thinking Framework</vt:lpstr>
      <vt:lpstr>PowerPoint Presentation</vt:lpstr>
      <vt:lpstr>Importance in Health and Social Care</vt:lpstr>
      <vt:lpstr>Application: role of Healthcare assistant  </vt:lpstr>
      <vt:lpstr>Impact on Outcomes and Professional Growth</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dc:title>
  <dc:creator>Jamal</dc:creator>
  <cp:lastModifiedBy>janees khan</cp:lastModifiedBy>
  <cp:revision>9</cp:revision>
  <dcterms:created xsi:type="dcterms:W3CDTF">2026-02-12T14:58:32Z</dcterms:created>
  <dcterms:modified xsi:type="dcterms:W3CDTF">2026-02-22T14:08:03Z</dcterms:modified>
</cp:coreProperties>
</file>