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89" r:id="rId2"/>
    <p:sldMasterId id="2147483701" r:id="rId3"/>
    <p:sldMasterId id="2147483713" r:id="rId4"/>
    <p:sldMasterId id="2147483725" r:id="rId5"/>
    <p:sldMasterId id="2147483737" r:id="rId6"/>
  </p:sldMasterIdLst>
  <p:notesMasterIdLst>
    <p:notesMasterId r:id="rId54"/>
  </p:notesMasterIdLst>
  <p:handoutMasterIdLst>
    <p:handoutMasterId r:id="rId55"/>
  </p:handoutMasterIdLst>
  <p:sldIdLst>
    <p:sldId id="10508" r:id="rId7"/>
    <p:sldId id="10560" r:id="rId8"/>
    <p:sldId id="10509" r:id="rId9"/>
    <p:sldId id="10591" r:id="rId10"/>
    <p:sldId id="10617" r:id="rId11"/>
    <p:sldId id="10618" r:id="rId12"/>
    <p:sldId id="10555" r:id="rId13"/>
    <p:sldId id="10557" r:id="rId14"/>
    <p:sldId id="10556" r:id="rId15"/>
    <p:sldId id="10558" r:id="rId16"/>
    <p:sldId id="10561" r:id="rId17"/>
    <p:sldId id="10576" r:id="rId18"/>
    <p:sldId id="10577" r:id="rId19"/>
    <p:sldId id="10612" r:id="rId20"/>
    <p:sldId id="10595" r:id="rId21"/>
    <p:sldId id="10596" r:id="rId22"/>
    <p:sldId id="10593" r:id="rId23"/>
    <p:sldId id="10609" r:id="rId24"/>
    <p:sldId id="10610" r:id="rId25"/>
    <p:sldId id="10611" r:id="rId26"/>
    <p:sldId id="10580" r:id="rId27"/>
    <p:sldId id="10597" r:id="rId28"/>
    <p:sldId id="10513" r:id="rId29"/>
    <p:sldId id="10600" r:id="rId30"/>
    <p:sldId id="10517" r:id="rId31"/>
    <p:sldId id="10518" r:id="rId32"/>
    <p:sldId id="10613" r:id="rId33"/>
    <p:sldId id="10602" r:id="rId34"/>
    <p:sldId id="10603" r:id="rId35"/>
    <p:sldId id="10604" r:id="rId36"/>
    <p:sldId id="10605" r:id="rId37"/>
    <p:sldId id="10607" r:id="rId38"/>
    <p:sldId id="10587" r:id="rId39"/>
    <p:sldId id="10588" r:id="rId40"/>
    <p:sldId id="10614" r:id="rId41"/>
    <p:sldId id="10601" r:id="rId42"/>
    <p:sldId id="10567" r:id="rId43"/>
    <p:sldId id="10568" r:id="rId44"/>
    <p:sldId id="10569" r:id="rId45"/>
    <p:sldId id="10570" r:id="rId46"/>
    <p:sldId id="10571" r:id="rId47"/>
    <p:sldId id="10572" r:id="rId48"/>
    <p:sldId id="10573" r:id="rId49"/>
    <p:sldId id="10662" r:id="rId50"/>
    <p:sldId id="10663" r:id="rId51"/>
    <p:sldId id="10664" r:id="rId52"/>
    <p:sldId id="10665" r:id="rId53"/>
  </p:sldIdLst>
  <p:sldSz cx="9144000" cy="5143500" type="screen16x9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2755" lvl="1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09955" lvl="2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67155" lvl="3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4355" lvl="4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127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sz="2800"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1C1C"/>
    <a:srgbClr val="3366CC"/>
    <a:srgbClr val="666699"/>
    <a:srgbClr val="FF9900"/>
    <a:srgbClr val="800000"/>
    <a:srgbClr val="333399"/>
    <a:srgbClr val="CC00FF"/>
    <a:srgbClr val="000066"/>
    <a:srgbClr val="0000FF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主题样式 1 - 强调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8"/>
    <p:restoredTop sz="94660"/>
  </p:normalViewPr>
  <p:slideViewPr>
    <p:cSldViewPr snapToGrid="0" showGuides="1">
      <p:cViewPr>
        <p:scale>
          <a:sx n="100" d="100"/>
          <a:sy n="100" d="100"/>
        </p:scale>
        <p:origin x="-336" y="-320"/>
      </p:cViewPr>
      <p:guideLst>
        <p:guide orient="horz" pos="1621"/>
        <p:guide pos="2908"/>
      </p:guideLst>
    </p:cSldViewPr>
  </p:slideViewPr>
  <p:notesTextViewPr>
    <p:cViewPr>
      <p:scale>
        <a:sx n="1" d="1"/>
        <a:sy n="1" d="1"/>
      </p:scale>
      <p:origin x="0" y="0"/>
    </p:cViewPr>
  </p:notesTextViewPr>
  <p:sorterViewPr showFormatting="0">
    <p:cViewPr>
      <p:scale>
        <a:sx n="75" d="100"/>
        <a:sy n="75" d="100"/>
      </p:scale>
      <p:origin x="0" y="0"/>
    </p:cViewPr>
  </p:sorterViewPr>
  <p:gridSpacing cx="72010" cy="7201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50" Type="http://schemas.openxmlformats.org/officeDocument/2006/relationships/slide" Target="slides/slide44.xml"/><Relationship Id="rId51" Type="http://schemas.openxmlformats.org/officeDocument/2006/relationships/slide" Target="slides/slide45.xml"/><Relationship Id="rId52" Type="http://schemas.openxmlformats.org/officeDocument/2006/relationships/slide" Target="slides/slide46.xml"/><Relationship Id="rId53" Type="http://schemas.openxmlformats.org/officeDocument/2006/relationships/slide" Target="slides/slide47.xml"/><Relationship Id="rId54" Type="http://schemas.openxmlformats.org/officeDocument/2006/relationships/notesMaster" Target="notesMasters/notesMaster1.xml"/><Relationship Id="rId55" Type="http://schemas.openxmlformats.org/officeDocument/2006/relationships/handoutMaster" Target="handoutMasters/handoutMaster1.xml"/><Relationship Id="rId56" Type="http://schemas.openxmlformats.org/officeDocument/2006/relationships/printerSettings" Target="printerSettings/printerSettings1.bin"/><Relationship Id="rId57" Type="http://schemas.openxmlformats.org/officeDocument/2006/relationships/presProps" Target="presProps.xml"/><Relationship Id="rId58" Type="http://schemas.openxmlformats.org/officeDocument/2006/relationships/viewProps" Target="viewProps.xml"/><Relationship Id="rId59" Type="http://schemas.openxmlformats.org/officeDocument/2006/relationships/theme" Target="theme/theme1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slide" Target="slides/slide39.xml"/><Relationship Id="rId46" Type="http://schemas.openxmlformats.org/officeDocument/2006/relationships/slide" Target="slides/slide40.xml"/><Relationship Id="rId47" Type="http://schemas.openxmlformats.org/officeDocument/2006/relationships/slide" Target="slides/slide41.xml"/><Relationship Id="rId48" Type="http://schemas.openxmlformats.org/officeDocument/2006/relationships/slide" Target="slides/slide42.xml"/><Relationship Id="rId49" Type="http://schemas.openxmlformats.org/officeDocument/2006/relationships/slide" Target="slides/slide4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60" Type="http://schemas.openxmlformats.org/officeDocument/2006/relationships/tableStyles" Target="tableStyles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A261791-66ED-4B9D-B51C-D21C28F3A9F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</a:rPr>
              <a:t>10/26/18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 smtClean="0">
                <a:ea typeface="微软雅黑" panose="020B0503020204020204" pitchFamily="34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7BAD0C5-30FF-41D8-9CBD-05F6319383D1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微软雅黑" panose="020B0503020204020204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3034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页眉占位符 1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0" hangingPunct="0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5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1800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buFont typeface="Arial" panose="020B0604020202020204" pitchFamily="34" charset="0"/>
              <a:buNone/>
              <a:defRPr sz="10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fld id="{C69E995D-BAD9-41D2-968C-2C60564F299E}" type="datetime1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10/26/18</a:t>
            </a:fld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7892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379413" y="685800"/>
            <a:ext cx="6096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备注占位符 4"/>
          <p:cNvSpPr>
            <a:spLocks noGrp="1" noRot="1" noChangeAspect="1" noChangeArrowheads="1"/>
          </p:cNvSpPr>
          <p:nvPr/>
        </p:nvSpPr>
        <p:spPr bwMode="auto">
          <a:xfrm>
            <a:off x="684213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TW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按一下此處編輯母版文本樣式</a:t>
            </a:r>
            <a:endParaRPr kumimoji="0" lang="zh-CN" altLang="en-US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第二級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第三級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第四級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  <a:sym typeface="+mn-ea"/>
              </a:rPr>
              <a:t>第五級</a:t>
            </a:r>
          </a:p>
        </p:txBody>
      </p:sp>
      <p:sp>
        <p:nvSpPr>
          <p:cNvPr id="3078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0213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eaLnBrk="0" hangingPunct="0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9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5213"/>
            <a:ext cx="2971800" cy="4556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algn="r">
              <a:buFont typeface="Arial" panose="020B0604020202020204" pitchFamily="34" charset="0"/>
              <a:buNone/>
              <a:defRPr sz="1000" smtClean="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fld id="{8A96D6BF-F603-4F5B-BE5B-DF86450A335A}" type="slidenum">
              <a:rPr kumimoji="0" lang="zh-CN" alt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9290192"/>
      </p:ext>
    </p:extLst>
  </p:cSld>
  <p:clrMap bg1="dk2" tx1="lt1" bg2="dk1" tx2="lt2" accent1="accent1" accent2="accent2" accent3="accent3" accent4="accent4" accent5="accent5" accent6="accent6" hlink="hlink" folHlink="folHlink"/>
  <p:hf sldNum="0" hdr="0" ftr="0" dt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28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3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3.xml"/><Relationship Id="rId2" Type="http://schemas.openxmlformats.org/officeDocument/2006/relationships/notesMaster" Target="../notesMasters/notesMaster1.xml"/><Relationship Id="rId3" Type="http://schemas.openxmlformats.org/officeDocument/2006/relationships/slide" Target="../slides/slide34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9938" name="备注占位符 2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endParaRPr lang="zh-CN" altLang="en-US" dirty="0"/>
          </a:p>
        </p:txBody>
      </p:sp>
      <p:sp>
        <p:nvSpPr>
          <p:cNvPr id="39939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3025" y="8685213"/>
            <a:ext cx="2971800" cy="455612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>
              <a:buFont typeface="Arial" panose="020B0604020202020204" pitchFamily="34" charset="0"/>
              <a:buChar char="•"/>
            </a:pPr>
            <a:fld id="{9A0DB2DC-4C9A-4742-B13C-FB6460FD3503}" type="slidenum">
              <a:rPr lang="zh-CN" altLang="en-US" sz="1000" dirty="0"/>
              <a:t>1</a:t>
            </a:fld>
            <a:endParaRPr lang="zh-CN" altLang="en-US" sz="100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1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901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901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E17FAB3-367A-40FC-9A77-3610C2CD4A06}" type="slidenum">
              <a:rPr lang="zh-CN" altLang="en-US" sz="1000" smtClean="0"/>
              <a:pPr>
                <a:buFont typeface="Arial" charset="0"/>
                <a:buChar char="•"/>
              </a:pPr>
              <a:t>14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696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9696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79746DC9-F354-40C1-A88B-29312FFE83CC}" type="slidenum">
              <a:rPr lang="zh-CN" altLang="en-US" sz="1000" smtClean="0"/>
              <a:pPr/>
              <a:t>17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8365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8365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4FFFB656-DBF3-4758-8846-D31519BE1640}" type="slidenum">
              <a:rPr lang="zh-CN" altLang="en-US" sz="1000" smtClean="0"/>
              <a:pPr/>
              <a:t>18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184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184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FB0EA92D-ACCF-48A0-A0BF-8244D1E48B29}" type="slidenum">
              <a:rPr lang="zh-CN" altLang="en-US" sz="1000" smtClean="0"/>
              <a:pPr>
                <a:buFont typeface="Arial" charset="0"/>
                <a:buChar char="•"/>
              </a:pPr>
              <a:t>19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4915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94916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B96C4C8-CF14-49FD-B418-5DDF8BA5A75C}" type="slidenum">
              <a:rPr lang="zh-CN" altLang="en-US" sz="1000" smtClean="0"/>
              <a:pPr>
                <a:buFont typeface="Arial" charset="0"/>
                <a:buChar char="•"/>
              </a:pPr>
              <a:t>20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9696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29696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79746DC9-F354-40C1-A88B-29312FFE83CC}" type="slidenum">
              <a:rPr lang="zh-CN" altLang="en-US" sz="1000" smtClean="0"/>
              <a:pPr/>
              <a:t>21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08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0208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0208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67E1DDD4-7BEF-445A-B635-DB29E08F9696}" type="slidenum">
              <a:rPr lang="zh-CN" altLang="en-US" sz="1000" smtClean="0"/>
              <a:pPr>
                <a:buFont typeface="Arial" charset="0"/>
                <a:buChar char="•"/>
              </a:pPr>
              <a:t>26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918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918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E407CCBF-D8B8-4DC9-AE0F-46B65143C609}" type="slidenum">
              <a:rPr lang="zh-CN" altLang="en-US" sz="1000" smtClean="0"/>
              <a:pPr>
                <a:buFont typeface="Arial" charset="0"/>
                <a:buChar char="•"/>
              </a:pPr>
              <a:t>27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131888" y="0"/>
            <a:ext cx="5480051" cy="3082925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1539" name="Rectangle 3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-447675" y="8208963"/>
            <a:ext cx="6870700" cy="8928100"/>
          </a:xfrm>
          <a:prstGeom prst="rect">
            <a:avLst/>
          </a:prstGeom>
          <a:noFill/>
          <a:ln w="1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zh-TW" altLang="en-US" dirty="0" smtClean="0">
                <a:latin typeface="Arial" charset="0"/>
                <a:ea typeface="宋体" charset="-122"/>
              </a:rPr>
              <a:t>除了改變交通方式之外，還有什麼有效的方式來遏制住溫室氣體氣體的產生呢？</a:t>
            </a:r>
            <a:endParaRPr lang="zh-CN" altLang="en-US" dirty="0" smtClean="0">
              <a:latin typeface="Arial" charset="0"/>
              <a:ea typeface="宋体" charset="-122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1846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1846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0E7B143E-E462-481A-9EF7-2CEB28E940DA}" type="slidenum">
              <a:rPr lang="zh-CN" altLang="en-US" sz="1000" smtClean="0"/>
              <a:pPr>
                <a:buFont typeface="Arial" charset="0"/>
                <a:buChar char="•"/>
              </a:pPr>
              <a:t>29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70339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270340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DE754DF7-469C-422D-A597-E364E52F8A3C}" type="slidenum">
              <a:rPr lang="zh-CN" altLang="en-US" sz="1000" smtClean="0"/>
              <a:pPr>
                <a:buFont typeface="Arial" charset="0"/>
                <a:buChar char="•"/>
              </a:pPr>
              <a:t>30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49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1949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1949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513A9907-091E-4C94-919B-FD0E18FA6FAD}" type="slidenum">
              <a:rPr lang="zh-CN" altLang="en-US" sz="1000" smtClean="0"/>
              <a:pPr>
                <a:buFont typeface="Arial" charset="0"/>
                <a:buChar char="•"/>
              </a:pPr>
              <a:t>32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493838" y="909638"/>
            <a:ext cx="8124826" cy="4570412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9731" name="Rectangle 3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-333375" y="10941050"/>
            <a:ext cx="5148263" cy="11904663"/>
          </a:xfrm>
          <a:prstGeom prst="rect">
            <a:avLst/>
          </a:prstGeom>
          <a:noFill/>
          <a:ln w="1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zh-TW" altLang="en-US" dirty="0" smtClean="0"/>
              <a:t>志工每個月定期打掃三個廠區周邊的街道 ，撿拾垃圾，風雨無阻。</a:t>
            </a:r>
            <a:endParaRPr lang="zh-CN" altLang="en-US" dirty="0" smtClean="0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055688" y="0"/>
            <a:ext cx="5189538" cy="2919413"/>
          </a:xfrm>
        </p:spPr>
      </p:sp>
      <p:sp>
        <p:nvSpPr>
          <p:cNvPr id="334851" name="备注占位符 2"/>
          <p:cNvSpPr>
            <a:spLocks noGrp="1" noRot="1" noChangeAspect="1" noChangeArrowheads="1"/>
          </p:cNvSpPr>
          <p:nvPr>
            <p:ph type="body" idx="4294967295"/>
          </p:nvPr>
        </p:nvSpPr>
        <p:spPr bwMode="auto">
          <a:xfrm>
            <a:off x="684213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334852" name="灯片编号占位符 3"/>
          <p:cNvSpPr>
            <a:spLocks noGrp="1" noChangeArrowheads="1"/>
          </p:cNvSpPr>
          <p:nvPr/>
        </p:nvSpPr>
        <p:spPr bwMode="auto">
          <a:xfrm>
            <a:off x="3883025" y="8685213"/>
            <a:ext cx="2971800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 eaLnBrk="1" hangingPunct="1">
              <a:buFont typeface="Arial" pitchFamily="34" charset="0"/>
              <a:buNone/>
            </a:pPr>
            <a:fld id="{20BBAF90-7C47-438A-9899-03796D081E52}" type="slidenum">
              <a:rPr lang="zh-CN" altLang="en-US" sz="1000">
                <a:solidFill>
                  <a:srgbClr val="FFFFFF"/>
                </a:solidFill>
                <a:sym typeface="宋体" pitchFamily="2" charset="-122"/>
              </a:rPr>
              <a:pPr algn="r" eaLnBrk="1" hangingPunct="1">
                <a:buFont typeface="Arial" pitchFamily="34" charset="0"/>
                <a:buNone/>
              </a:pPr>
              <a:t>34</a:t>
            </a:fld>
            <a:endParaRPr lang="zh-CN" altLang="en-US" sz="1000" dirty="0">
              <a:solidFill>
                <a:srgbClr val="FFFFFF"/>
              </a:solidFill>
              <a:sym typeface="宋体" pitchFamily="2" charset="-122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08227" name="备注占位符 2"/>
          <p:cNvSpPr>
            <a:spLocks noGrp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082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fld id="{D5BEE3FD-8AB1-4229-9C08-FCD1B6B5572D}" type="slidenum">
              <a:rPr lang="zh-CN" altLang="en-US" sz="1000" smtClean="0"/>
              <a:pPr>
                <a:buFont typeface="Arial" charset="0"/>
                <a:buNone/>
              </a:pPr>
              <a:t>36</a:t>
            </a:fld>
            <a:endParaRPr lang="en-US" altLang="zh-CN" sz="1200" dirty="0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3792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3792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FBBCD7E1-924A-4916-B0C1-9DD15C9C126C}" type="slidenum">
              <a:rPr lang="zh-CN" altLang="en-US" sz="1000" smtClean="0"/>
              <a:pPr>
                <a:buFont typeface="Arial" charset="0"/>
                <a:buChar char="•"/>
              </a:pPr>
              <a:t>37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3997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3997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4247F23-3521-465C-8EAE-A33A80CE5414}" type="slidenum">
              <a:rPr lang="zh-CN" altLang="en-US" sz="1000" smtClean="0"/>
              <a:pPr>
                <a:buFont typeface="Arial" charset="0"/>
                <a:buChar char="•"/>
              </a:pPr>
              <a:t>38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0995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0996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E03302F-884C-4241-AF36-237FD464E905}" type="slidenum">
              <a:rPr lang="zh-CN" altLang="en-US" sz="1000" smtClean="0"/>
              <a:pPr>
                <a:buFont typeface="Arial" charset="0"/>
                <a:buChar char="•"/>
              </a:pPr>
              <a:t>39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2019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2020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78C7839F-C080-4A31-9CF5-65A159F37DFC}" type="slidenum">
              <a:rPr lang="zh-CN" altLang="en-US" sz="1000" smtClean="0"/>
              <a:pPr>
                <a:buFont typeface="Arial" charset="0"/>
                <a:buChar char="•"/>
              </a:pPr>
              <a:t>40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3043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3044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D2280434-BF11-4D2E-B2E5-769F751D242A}" type="slidenum">
              <a:rPr lang="zh-CN" altLang="en-US" sz="1000" smtClean="0"/>
              <a:pPr>
                <a:buFont typeface="Arial" charset="0"/>
                <a:buChar char="•"/>
              </a:pPr>
              <a:t>41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0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4067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4068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ADB253E-BEF9-4DA8-A24C-00D17D4FDBA6}" type="slidenum">
              <a:rPr lang="zh-CN" altLang="en-US" sz="1000" smtClean="0"/>
              <a:pPr>
                <a:buFont typeface="Arial" charset="0"/>
                <a:buChar char="•"/>
              </a:pPr>
              <a:t>42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345091" name="备注占位符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>
              <a:latin typeface="Arial" charset="0"/>
              <a:ea typeface="宋体" charset="-122"/>
            </a:endParaRPr>
          </a:p>
        </p:txBody>
      </p:sp>
      <p:sp>
        <p:nvSpPr>
          <p:cNvPr id="345092" name="灯片编号占位符 3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Char char="•"/>
            </a:pPr>
            <a:fld id="{A3E0E93E-F8C3-4A5E-88EF-ED72E397C513}" type="slidenum">
              <a:rPr lang="zh-CN" altLang="en-US" sz="1000" smtClean="0"/>
              <a:pPr>
                <a:buFont typeface="Arial" charset="0"/>
                <a:buChar char="•"/>
              </a:pPr>
              <a:t>43</a:t>
            </a:fld>
            <a:endParaRPr lang="zh-CN" altLang="en-US" sz="1000" dirty="0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-428625" y="0"/>
            <a:ext cx="1212850" cy="682625"/>
          </a:xfrm>
        </p:spPr>
      </p:sp>
      <p:sp>
        <p:nvSpPr>
          <p:cNvPr id="437251" name="备注占位符 2"/>
          <p:cNvSpPr>
            <a:spLocks noGrp="1" noRot="1" noChangeAspect="1"/>
          </p:cNvSpPr>
          <p:nvPr>
            <p:ph type="body"/>
          </p:nvPr>
        </p:nvSpPr>
        <p:spPr>
          <a:xfrm>
            <a:off x="682625" y="4340225"/>
            <a:ext cx="5487988" cy="41163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TW" altLang="en-US" dirty="0" smtClean="0"/>
              <a:t>人生的意義思考清楚之後，我們人生的旅程就有了明確的方向，踏出的每一步都是堅定而踏實的，固鍀的願景是“用心將聖賢文化帶給全世界，造福全人類”。而這一願景也已經成為每一位夥伴企業的共同願景和使命。</a:t>
            </a:r>
            <a:endParaRPr lang="zh-CN" altLang="en-US" dirty="0"/>
          </a:p>
          <a:p>
            <a:pPr lvl="0"/>
            <a:endParaRPr lang="zh-CN" altLang="en-US" dirty="0"/>
          </a:p>
        </p:txBody>
      </p:sp>
      <p:sp>
        <p:nvSpPr>
          <p:cNvPr id="437252" name="灯片编号占位符 3"/>
          <p:cNvSpPr>
            <a:spLocks noGrp="1"/>
          </p:cNvSpPr>
          <p:nvPr/>
        </p:nvSpPr>
        <p:spPr>
          <a:xfrm>
            <a:off x="3881438" y="8682038"/>
            <a:ext cx="2973387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indent="0" algn="r"/>
            <a:fld id="{9A0DB2DC-4C9A-4742-B13C-FB6460FD3503}" type="slidenum">
              <a:rPr lang="zh-CN" altLang="en-US" sz="1000" dirty="0">
                <a:solidFill>
                  <a:srgbClr val="FFFFFF"/>
                </a:solidFill>
                <a:sym typeface="宋体" panose="02010600030101010101" pitchFamily="2" charset="-122"/>
              </a:rPr>
              <a:t>47</a:t>
            </a:fld>
            <a:endParaRPr lang="zh-CN" altLang="en-US" sz="1000" dirty="0">
              <a:solidFill>
                <a:srgbClr val="FFFFFF"/>
              </a:solidFill>
              <a:sym typeface="宋体" panose="02010600030101010101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  <a:prstGeom prst="rect">
            <a:avLst/>
          </a:prstGeom>
        </p:spPr>
        <p:txBody>
          <a:bodyPr lIns="68571" tIns="34285" rIns="68571" bIns="34285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68571" tIns="34285" rIns="68571" bIns="34285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fld id="{15613456-4572-43DA-96D8-8DF58755FE8E}" type="datetimeFigureOut">
              <a:rPr lang="zh-CN" altLang="en-US" smtClean="0"/>
              <a:pPr/>
              <a:t>10/26/18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lIns="68571" tIns="34285" rIns="68571" bIns="34285"/>
          <a:lstStyle/>
          <a:p>
            <a:fld id="{A9B5AA9E-1DF2-4BC3-9C41-85EBD50BCD50}" type="slidenum">
              <a:rPr lang="zh-CN" altLang="en-US" smtClean="0"/>
              <a:pPr/>
              <a:t>‹#›</a:t>
            </a:fld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3"/>
          </p:nvPr>
        </p:nvSpPr>
        <p:spPr>
          <a:xfrm>
            <a:off x="683508" y="628505"/>
            <a:ext cx="685889" cy="685641"/>
          </a:xfrm>
          <a:prstGeom prst="rect">
            <a:avLst/>
          </a:prstGeom>
        </p:spPr>
        <p:txBody>
          <a:bodyPr lIns="68571" tIns="34285" rIns="68571" bIns="34285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758134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  <a:prstGeom prst="rect">
            <a:avLst/>
          </a:prstGeom>
        </p:spPr>
        <p:txBody>
          <a:bodyPr lIns="68571" tIns="34285" rIns="68571" bIns="34285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 lIns="68571" tIns="34285" rIns="68571" bIns="34285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3"/>
          </p:nvPr>
        </p:nvSpPr>
        <p:spPr>
          <a:xfrm>
            <a:off x="683508" y="628505"/>
            <a:ext cx="685889" cy="685641"/>
          </a:xfrm>
          <a:prstGeom prst="rect">
            <a:avLst/>
          </a:prstGeom>
        </p:spPr>
        <p:txBody>
          <a:bodyPr lIns="68571" tIns="34285" rIns="68571" bIns="34285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4"/>
          </p:nvPr>
        </p:nvSpPr>
        <p:spPr>
          <a:xfrm>
            <a:off x="457200" y="4767263"/>
            <a:ext cx="2133600" cy="274637"/>
          </a:xfrm>
          <a:prstGeom prst="rect">
            <a:avLst/>
          </a:prstGeom>
        </p:spPr>
        <p:txBody>
          <a:bodyPr lIns="68571" tIns="34285" rIns="68571" bIns="34285"/>
          <a:lstStyle>
            <a:lvl1pPr eaLnBrk="0" hangingPunct="0">
              <a:buFontTx/>
              <a:buNone/>
              <a:defRPr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5"/>
          </p:nvPr>
        </p:nvSpPr>
        <p:spPr>
          <a:xfrm>
            <a:off x="3124200" y="4767263"/>
            <a:ext cx="2895600" cy="274637"/>
          </a:xfrm>
          <a:prstGeom prst="rect">
            <a:avLst/>
          </a:prstGeom>
        </p:spPr>
        <p:txBody>
          <a:bodyPr lIns="68571" tIns="34285" rIns="68571" bIns="34285"/>
          <a:lstStyle>
            <a:lvl1pPr eaLnBrk="0" hangingPunct="0">
              <a:buFontTx/>
              <a:buNone/>
              <a:defRPr>
                <a:solidFill>
                  <a:srgbClr val="FFFFFF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6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itchFamily="34" charset="0"/>
              <a:buNone/>
              <a:defRPr>
                <a:solidFill>
                  <a:srgbClr val="FFFFFF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>
              <a:defRPr/>
            </a:pPr>
            <a:fld id="{91BFF6DC-5FCC-43A2-8F22-2765E4411F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2156175"/>
      </p:ext>
    </p:extLst>
  </p:cSld>
  <p:clrMapOvr>
    <a:masterClrMapping/>
  </p:clrMapOvr>
  <p:transition xmlns:p14="http://schemas.microsoft.com/office/powerpoint/2010/main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tx2"/>
              </a:buClr>
              <a:buSzPct val="9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  <a:sym typeface="Corbel" panose="020B0503020204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 xmlns:p14="http://schemas.microsoft.com/office/powerpoint/2010/main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0.xml"/><Relationship Id="rId8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7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9.xml"/><Relationship Id="rId4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8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9.xml"/><Relationship Id="rId3" Type="http://schemas.openxmlformats.org/officeDocument/2006/relationships/slideLayout" Target="../slideLayouts/slideLayout60.xml"/><Relationship Id="rId4" Type="http://schemas.openxmlformats.org/officeDocument/2006/relationships/slideLayout" Target="../slideLayouts/slideLayout61.xml"/><Relationship Id="rId5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4.xml"/><Relationship Id="rId8" Type="http://schemas.openxmlformats.org/officeDocument/2006/relationships/slideLayout" Target="../slideLayouts/slideLayout65.xml"/><Relationship Id="rId9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 userDrawn="1"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49" r:id="rId12"/>
    <p:sldLayoutId id="2147483750" r:id="rId13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7838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7838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8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zh-CN" sz="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Times New Roman" panose="02020603050405020304" pitchFamily="18" charset="0"/>
              </a:rPr>
              <a:t>In Building up a Country and Governing its People  Priority must be Given to Education  </a:t>
            </a:r>
            <a:r>
              <a:rPr kumimoji="0" lang="zh-CN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292929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" panose="020B0503020204020204" pitchFamily="34" charset="-122"/>
                <a:cs typeface="+mn-cs"/>
                <a:sym typeface="+mn-ea"/>
              </a:rPr>
              <a:t>建國君民  教學為先</a:t>
            </a:r>
            <a:endParaRPr kumimoji="0" lang="zh-CN" altLang="en-US" sz="900" b="0" i="0" u="none" strike="noStrike" kern="1200" cap="none" spc="0" normalizeH="0" baseline="0" noProof="0" dirty="0" smtClean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ransition xmlns:p14="http://schemas.microsoft.com/office/powerpoint/2010/main"/>
  <p:hf sldNum="0" hdr="0" ftr="0" dt="0"/>
  <p:txStyles>
    <p:titleStyle>
      <a:lvl1pPr algn="l" defTabSz="1450975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C1EEFF"/>
          </a:solidFill>
          <a:latin typeface="+mj-lt"/>
          <a:ea typeface="+mj-ea"/>
          <a:cs typeface="+mj-cs"/>
          <a:sym typeface="Consolas" panose="020B0609020204030204" pitchFamily="49" charset="0"/>
        </a:defRPr>
      </a:lvl1pPr>
      <a:lvl2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2pPr>
      <a:lvl3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3pPr>
      <a:lvl4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4pPr>
      <a:lvl5pPr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5pPr>
      <a:lvl6pPr marL="4572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6pPr>
      <a:lvl7pPr marL="9144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7pPr>
      <a:lvl8pPr marL="13716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8pPr>
      <a:lvl9pPr marL="1828800" algn="l" defTabSz="1450975" rtl="0" eaLnBrk="0" fontAlgn="base" hangingPunct="0">
        <a:spcBef>
          <a:spcPct val="0"/>
        </a:spcBef>
        <a:spcAft>
          <a:spcPct val="0"/>
        </a:spcAft>
        <a:defRPr sz="3600">
          <a:solidFill>
            <a:srgbClr val="C1EEFF"/>
          </a:solidFill>
          <a:latin typeface="Consolas" panose="020B0609020204030204" pitchFamily="49" charset="0"/>
          <a:ea typeface="华文楷体" panose="02010600040101010101" pitchFamily="2" charset="-122"/>
          <a:sym typeface="Consolas" panose="020B0609020204030204" pitchFamily="49" charset="0"/>
        </a:defRPr>
      </a:lvl9pPr>
    </p:titleStyle>
    <p:bodyStyle>
      <a:lvl1pPr marL="361950" indent="-301625" algn="l" defTabSz="0" rtl="0" eaLnBrk="0" fontAlgn="base" hangingPunct="0">
        <a:spcBef>
          <a:spcPts val="400"/>
        </a:spcBef>
        <a:spcAft>
          <a:spcPct val="0"/>
        </a:spcAft>
        <a:buClr>
          <a:schemeClr val="tx2"/>
        </a:buClr>
        <a:buSzPct val="95000"/>
        <a:buFont typeface="Wingdings" panose="05000000000000000000" pitchFamily="2" charset="2"/>
        <a:buChar char=""/>
        <a:defRPr sz="2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1pPr>
      <a:lvl2pPr marL="659130" indent="-250825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"/>
        <a:defRPr sz="23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2pPr>
      <a:lvl3pPr marL="887730" indent="-201930" algn="l" defTabSz="0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3pPr>
      <a:lvl4pPr marL="1123950" indent="-20193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"/>
        <a:defRPr sz="19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4pPr>
      <a:lvl5pPr marL="1317625" indent="-184150" algn="l" defTabSz="0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SzPct val="90000"/>
        <a:buFont typeface="Wingdings" panose="05000000000000000000" pitchFamily="2" charset="2"/>
        <a:buChar char=""/>
        <a:defRPr sz="1700" kern="1200">
          <a:solidFill>
            <a:schemeClr val="tx1"/>
          </a:solidFill>
          <a:latin typeface="+mn-lt"/>
          <a:ea typeface="+mn-ea"/>
          <a:cs typeface="+mn-cs"/>
          <a:sym typeface="Corbel" panose="020B0503020204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2.png"/><Relationship Id="rId12" Type="http://schemas.openxmlformats.org/officeDocument/2006/relationships/image" Target="../media/image23.png"/><Relationship Id="rId13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4.jpeg"/><Relationship Id="rId4" Type="http://schemas.openxmlformats.org/officeDocument/2006/relationships/image" Target="../media/image15.jpeg"/><Relationship Id="rId5" Type="http://schemas.openxmlformats.org/officeDocument/2006/relationships/image" Target="../media/image16.jpeg"/><Relationship Id="rId6" Type="http://schemas.openxmlformats.org/officeDocument/2006/relationships/image" Target="../media/image17.jpeg"/><Relationship Id="rId7" Type="http://schemas.openxmlformats.org/officeDocument/2006/relationships/image" Target="../media/image18.jpeg"/><Relationship Id="rId8" Type="http://schemas.openxmlformats.org/officeDocument/2006/relationships/image" Target="../media/image19.jpeg"/><Relationship Id="rId9" Type="http://schemas.openxmlformats.org/officeDocument/2006/relationships/image" Target="../media/image20.jpeg"/><Relationship Id="rId10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4" Type="http://schemas.openxmlformats.org/officeDocument/2006/relationships/image" Target="../media/image32.jpeg"/><Relationship Id="rId5" Type="http://schemas.openxmlformats.org/officeDocument/2006/relationships/image" Target="../media/image33.jpeg"/><Relationship Id="rId6" Type="http://schemas.openxmlformats.org/officeDocument/2006/relationships/image" Target="../media/image34.png"/><Relationship Id="rId7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4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44.jpeg"/><Relationship Id="rId6" Type="http://schemas.openxmlformats.org/officeDocument/2006/relationships/image" Target="../media/image45.jpeg"/><Relationship Id="rId7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4" Type="http://schemas.openxmlformats.org/officeDocument/2006/relationships/image" Target="../media/image49.jpeg"/><Relationship Id="rId5" Type="http://schemas.openxmlformats.org/officeDocument/2006/relationships/image" Target="../media/image50.jpeg"/><Relationship Id="rId6" Type="http://schemas.openxmlformats.org/officeDocument/2006/relationships/image" Target="../media/image51.jpeg"/><Relationship Id="rId7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4" Type="http://schemas.openxmlformats.org/officeDocument/2006/relationships/image" Target="../media/image54.jpeg"/><Relationship Id="rId5" Type="http://schemas.openxmlformats.org/officeDocument/2006/relationships/image" Target="../media/image55.jpeg"/><Relationship Id="rId6" Type="http://schemas.openxmlformats.org/officeDocument/2006/relationships/image" Target="../media/image56.jpeg"/><Relationship Id="rId7" Type="http://schemas.openxmlformats.org/officeDocument/2006/relationships/image" Target="../media/image57.jpeg"/><Relationship Id="rId8" Type="http://schemas.openxmlformats.org/officeDocument/2006/relationships/image" Target="../media/image58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4" Type="http://schemas.openxmlformats.org/officeDocument/2006/relationships/image" Target="../media/image60.jpeg"/><Relationship Id="rId5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4" Type="http://schemas.openxmlformats.org/officeDocument/2006/relationships/image" Target="../media/image63.jpeg"/><Relationship Id="rId5" Type="http://schemas.openxmlformats.org/officeDocument/2006/relationships/image" Target="../media/image64.jpeg"/><Relationship Id="rId6" Type="http://schemas.openxmlformats.org/officeDocument/2006/relationships/image" Target="../media/image6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4" Type="http://schemas.openxmlformats.org/officeDocument/2006/relationships/image" Target="../media/image67.jpeg"/><Relationship Id="rId5" Type="http://schemas.openxmlformats.org/officeDocument/2006/relationships/image" Target="../media/image68.jpeg"/><Relationship Id="rId6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4" Type="http://schemas.openxmlformats.org/officeDocument/2006/relationships/image" Target="../media/image73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4" Type="http://schemas.openxmlformats.org/officeDocument/2006/relationships/image" Target="../media/image75.jpeg"/><Relationship Id="rId5" Type="http://schemas.openxmlformats.org/officeDocument/2006/relationships/image" Target="../media/image76.png"/><Relationship Id="rId6" Type="http://schemas.openxmlformats.org/officeDocument/2006/relationships/image" Target="../media/image77.jpeg"/><Relationship Id="rId7" Type="http://schemas.openxmlformats.org/officeDocument/2006/relationships/image" Target="../media/image78.jpeg"/><Relationship Id="rId8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4" Type="http://schemas.openxmlformats.org/officeDocument/2006/relationships/image" Target="../media/image81.jpeg"/><Relationship Id="rId5" Type="http://schemas.openxmlformats.org/officeDocument/2006/relationships/image" Target="../media/image82.jpeg"/><Relationship Id="rId6" Type="http://schemas.openxmlformats.org/officeDocument/2006/relationships/image" Target="../media/image83.jpeg"/><Relationship Id="rId7" Type="http://schemas.openxmlformats.org/officeDocument/2006/relationships/image" Target="../media/image84.jpeg"/><Relationship Id="rId8" Type="http://schemas.openxmlformats.org/officeDocument/2006/relationships/image" Target="../media/image8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4" Type="http://schemas.openxmlformats.org/officeDocument/2006/relationships/image" Target="../media/image87.jpeg"/><Relationship Id="rId5" Type="http://schemas.openxmlformats.org/officeDocument/2006/relationships/image" Target="../media/image88.jpeg"/><Relationship Id="rId6" Type="http://schemas.openxmlformats.org/officeDocument/2006/relationships/image" Target="../media/image89.jpeg"/><Relationship Id="rId7" Type="http://schemas.openxmlformats.org/officeDocument/2006/relationships/image" Target="../media/image90.jpeg"/><Relationship Id="rId8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4" Type="http://schemas.openxmlformats.org/officeDocument/2006/relationships/image" Target="../media/image94.png"/><Relationship Id="rId5" Type="http://schemas.openxmlformats.org/officeDocument/2006/relationships/image" Target="../media/image95.jpeg"/><Relationship Id="rId6" Type="http://schemas.openxmlformats.org/officeDocument/2006/relationships/image" Target="../media/image96.jpeg"/><Relationship Id="rId7" Type="http://schemas.openxmlformats.org/officeDocument/2006/relationships/image" Target="cid:image015.jpg@01CF5B30.C1EB12C0" TargetMode="External"/><Relationship Id="rId8" Type="http://schemas.openxmlformats.org/officeDocument/2006/relationships/image" Target="../media/image97.jpe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9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4" Type="http://schemas.openxmlformats.org/officeDocument/2006/relationships/image" Target="../media/image99.jpeg"/><Relationship Id="rId5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0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4" Type="http://schemas.openxmlformats.org/officeDocument/2006/relationships/image" Target="../media/image103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jpeg"/><Relationship Id="rId4" Type="http://schemas.openxmlformats.org/officeDocument/2006/relationships/image" Target="../media/image105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06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07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08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9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0.jp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1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2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15" b="1304"/>
          <a:stretch/>
        </p:blipFill>
        <p:spPr>
          <a:xfrm>
            <a:off x="2178400" y="53340"/>
            <a:ext cx="5045359" cy="5013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8916" name="Rectangle 3"/>
          <p:cNvSpPr/>
          <p:nvPr/>
        </p:nvSpPr>
        <p:spPr>
          <a:xfrm>
            <a:off x="7620" y="1915175"/>
            <a:ext cx="9144000" cy="1326638"/>
          </a:xfrm>
          <a:prstGeom prst="rect">
            <a:avLst/>
          </a:prstGeom>
          <a:noFill/>
          <a:ln w="9525">
            <a:noFill/>
          </a:ln>
        </p:spPr>
        <p:txBody>
          <a:bodyPr wrap="none" lIns="145157" tIns="72579" rIns="145157" bIns="72579" anchor="ctr"/>
          <a:lstStyle/>
          <a:p>
            <a:pPr algn="ctr">
              <a:lnSpc>
                <a:spcPts val="6500"/>
              </a:lnSpc>
              <a:buFont typeface="Arial" panose="020B0604020202020204" pitchFamily="34" charset="0"/>
              <a:buNone/>
            </a:pPr>
            <a:r>
              <a:rPr lang="zh-CN" altLang="en-US" sz="5400" b="1" dirty="0" smtClean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隶书" panose="02010509060101010101" pitchFamily="49" charset="-122"/>
              </a:rPr>
              <a:t>工作的前途</a:t>
            </a:r>
            <a:endParaRPr lang="zh-CN" altLang="en-US" sz="5400" b="1" dirty="0">
              <a:solidFill>
                <a:schemeClr val="bg1"/>
              </a:solidFill>
              <a:effectLst>
                <a:reflection blurRad="6350" stA="55000" endA="300" endPos="45500" dir="5400000" sy="-100000" algn="bl" rotWithShape="0"/>
              </a:effectLst>
              <a:latin typeface="微软雅黑" pitchFamily="34" charset="-122"/>
              <a:ea typeface="微软雅黑" pitchFamily="34" charset="-122"/>
              <a:sym typeface="隶书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0497806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buFont typeface="Arial" pitchFamily="34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pitchFamily="34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10243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>
                <a:latin typeface="微软雅黑 Light" pitchFamily="34" charset="-122"/>
                <a:ea typeface="微软雅黑" pitchFamily="34" charset="-122"/>
              </a:rPr>
              <a:t>1</a:t>
            </a:r>
            <a:endParaRPr lang="zh-CN" altLang="en-US" dirty="0"/>
          </a:p>
        </p:txBody>
      </p:sp>
      <p:pic>
        <p:nvPicPr>
          <p:cNvPr id="1024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矩形 5"/>
          <p:cNvSpPr>
            <a:spLocks noChangeArrowheads="1"/>
          </p:cNvSpPr>
          <p:nvPr/>
        </p:nvSpPr>
        <p:spPr bwMode="auto">
          <a:xfrm>
            <a:off x="47625" y="1355725"/>
            <a:ext cx="6019800" cy="137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lnSpc>
                <a:spcPts val="5000"/>
              </a:lnSpc>
              <a:buFont typeface="Arial" pitchFamily="34" charset="0"/>
              <a:buNone/>
            </a:pPr>
            <a:r>
              <a:rPr lang="zh-CN" altLang="en-US" sz="36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隶书" pitchFamily="49" charset="-122"/>
              </a:rPr>
              <a:t>大數據  人工智能  工業</a:t>
            </a:r>
            <a:r>
              <a:rPr lang="en-US" altLang="zh-CN" sz="36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隶书" pitchFamily="49" charset="-122"/>
              </a:rPr>
              <a:t>4.0</a:t>
            </a:r>
            <a:endParaRPr lang="en-US" altLang="zh-CN" sz="36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隶书" pitchFamily="49" charset="-122"/>
            </a:endParaRPr>
          </a:p>
          <a:p>
            <a:pPr algn="ctr">
              <a:lnSpc>
                <a:spcPts val="5000"/>
              </a:lnSpc>
              <a:buFont typeface="Arial" pitchFamily="34" charset="0"/>
              <a:buNone/>
            </a:pPr>
            <a:r>
              <a:rPr lang="zh-CN" altLang="en-US" sz="30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隶书" pitchFamily="49" charset="-122"/>
              </a:rPr>
              <a:t>正讓未來格局發生著改變</a:t>
            </a:r>
            <a:endParaRPr lang="zh-CN" altLang="en-US" sz="30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隶书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815455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117"/>
          <a:stretch/>
        </p:blipFill>
        <p:spPr>
          <a:xfrm>
            <a:off x="0" y="19051"/>
            <a:ext cx="9144000" cy="5142905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0" y="2108068"/>
            <a:ext cx="9144000" cy="684793"/>
          </a:xfrm>
          <a:prstGeom prst="rect">
            <a:avLst/>
          </a:prstGeom>
          <a:noFill/>
        </p:spPr>
        <p:txBody>
          <a:bodyPr wrap="square" lIns="68571" tIns="34285" rIns="68571" bIns="34285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zh-CN" altLang="en-US" sz="4000" b="1" spc="113" dirty="0" smtClean="0">
                <a:ln w="11430"/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如何解決人們對未來的恐懼與不安</a:t>
            </a:r>
            <a:endParaRPr lang="zh-CN" altLang="en-US" sz="4000" b="1" spc="113" dirty="0">
              <a:ln w="11430"/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506705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05980" y="1509096"/>
            <a:ext cx="4953600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dist">
              <a:lnSpc>
                <a:spcPts val="6000"/>
              </a:lnSpc>
            </a:pPr>
            <a:r>
              <a:rPr lang="zh-CN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</a:t>
            </a:r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溯源頭 向古人求教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Picture 3" descr="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5" t="19080" r="30717" b="14468"/>
          <a:stretch/>
        </p:blipFill>
        <p:spPr bwMode="auto">
          <a:xfrm>
            <a:off x="3175" y="1939983"/>
            <a:ext cx="4363085" cy="2528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3134290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0956" y="2423160"/>
            <a:ext cx="3850664" cy="2430779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5365065" y="719475"/>
            <a:ext cx="35702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zh-CN" altLang="en-US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古人眼中</a:t>
            </a: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工作的意義</a:t>
            </a: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954649" y="1907805"/>
            <a:ext cx="35702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zh-CN" sz="4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為人提供服務</a:t>
            </a:r>
            <a:endParaRPr lang="zh-CN" altLang="en-US" sz="4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672519" y="2942600"/>
            <a:ext cx="3986989" cy="10310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600"/>
              </a:spcAft>
            </a:pP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誠信是首要</a:t>
            </a: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賺錢是自然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spcAft>
                <a:spcPts val="600"/>
              </a:spcAft>
            </a:pP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TW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仕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TW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農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TW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TW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1776682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32" b="5870"/>
          <a:stretch/>
        </p:blipFill>
        <p:spPr>
          <a:xfrm>
            <a:off x="3175" y="0"/>
            <a:ext cx="9140825" cy="51435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  <a:effectLst>
            <a:outerShdw blurRad="50800" dist="50800" dir="5400000" sx="1000" sy="1000" algn="ctr" rotWithShape="0">
              <a:srgbClr val="000000">
                <a:alpha val="9000"/>
              </a:srgbClr>
            </a:outerShdw>
          </a:effectLst>
        </p:spPr>
        <p:txBody>
          <a:bodyPr vert="horz" wrap="none" lIns="145157" tIns="72579" rIns="145157" bIns="72579" numCol="1" rtlCol="0" anchor="ctr" anchorCtr="0" compatLnSpc="1"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en-US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54380" y="2102585"/>
            <a:ext cx="7940040" cy="1977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4500"/>
              </a:lnSpc>
              <a:spcAft>
                <a:spcPts val="1200"/>
              </a:spcAft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  </a:t>
            </a:r>
            <a:r>
              <a:rPr lang="zh-CN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錢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是一個人成功失敗的準繩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500"/>
              </a:lnSpc>
              <a:spcAft>
                <a:spcPts val="1200"/>
              </a:spcAft>
            </a:pP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  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快速滿足</a:t>
            </a:r>
            <a:r>
              <a:rPr lang="zh-CN" altLang="zh-CN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欲望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的實現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 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快、快、快，沒有空去仔細考慮</a:t>
            </a:r>
            <a:r>
              <a:rPr lang="zh-CN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zh-CN" altLang="zh-CN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想要</a:t>
            </a:r>
            <a:r>
              <a:rPr lang="zh-CN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的區別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5" name="矩形 4"/>
          <p:cNvSpPr/>
          <p:nvPr/>
        </p:nvSpPr>
        <p:spPr>
          <a:xfrm>
            <a:off x="4343400" y="726084"/>
            <a:ext cx="4632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現代</a:t>
            </a:r>
            <a:r>
              <a:rPr lang="zh-CN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</a:t>
            </a: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所瞭解到的</a:t>
            </a:r>
            <a:r>
              <a:rPr lang="en-US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工作</a:t>
            </a:r>
            <a:r>
              <a:rPr lang="zh-CN" altLang="en-US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意義</a:t>
            </a:r>
            <a:r>
              <a:rPr lang="en-US" altLang="zh-CN" sz="24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2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45818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21142" y="1750682"/>
            <a:ext cx="716047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5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正德  利用  厚生  惟和</a:t>
            </a:r>
            <a:endParaRPr lang="en-US" altLang="zh-CN" sz="50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en-US" altLang="zh-CN" sz="32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/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——《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尚書</a:t>
            </a: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大禹謨</a:t>
            </a: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8" name="Line 4"/>
          <p:cNvSpPr>
            <a:spLocks noChangeShapeType="1"/>
          </p:cNvSpPr>
          <p:nvPr/>
        </p:nvSpPr>
        <p:spPr bwMode="auto">
          <a:xfrm flipV="1">
            <a:off x="1309211" y="1670037"/>
            <a:ext cx="576263" cy="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1382236" y="1603362"/>
            <a:ext cx="3175" cy="57150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0" name="Line 4"/>
          <p:cNvSpPr>
            <a:spLocks noChangeShapeType="1"/>
          </p:cNvSpPr>
          <p:nvPr/>
        </p:nvSpPr>
        <p:spPr bwMode="auto">
          <a:xfrm flipV="1">
            <a:off x="8465185" y="3757295"/>
            <a:ext cx="576263" cy="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>
            <a:off x="8892223" y="3322320"/>
            <a:ext cx="3175" cy="57150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pic>
        <p:nvPicPr>
          <p:cNvPr id="12" name="Picture 2" descr="D:\图片\图片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3850" y="2932113"/>
            <a:ext cx="2505075" cy="252412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51363830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603" y="1033890"/>
            <a:ext cx="1135531" cy="1953273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099" y="1033891"/>
            <a:ext cx="1135531" cy="195327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777" y="1038688"/>
            <a:ext cx="1135531" cy="19532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11771" y="1508346"/>
            <a:ext cx="600164" cy="990015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27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  活</a:t>
            </a:r>
            <a:endParaRPr lang="zh-CN" altLang="en-US" sz="27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88552" y="1529039"/>
            <a:ext cx="600164" cy="990015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27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  命</a:t>
            </a:r>
            <a:endParaRPr lang="zh-CN" altLang="en-US" sz="27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右大括号 7"/>
          <p:cNvSpPr/>
          <p:nvPr/>
        </p:nvSpPr>
        <p:spPr>
          <a:xfrm rot="5400000">
            <a:off x="4853815" y="306109"/>
            <a:ext cx="884169" cy="5836919"/>
          </a:xfrm>
          <a:prstGeom prst="rightBrace">
            <a:avLst>
              <a:gd name="adj1" fmla="val 77770"/>
              <a:gd name="adj2" fmla="val 50446"/>
            </a:avLst>
          </a:prstGeom>
          <a:noFill/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lIns="68571" tIns="34285" rIns="68571" bIns="34285" rtlCol="0" anchor="ctr"/>
          <a:lstStyle/>
          <a:p>
            <a:pPr algn="ctr"/>
            <a:endParaRPr lang="zh-CN" altLang="en-US"/>
          </a:p>
        </p:txBody>
      </p:sp>
      <p:sp>
        <p:nvSpPr>
          <p:cNvPr id="20" name="标题 1"/>
          <p:cNvSpPr txBox="1">
            <a:spLocks noChangeArrowheads="1"/>
          </p:cNvSpPr>
          <p:nvPr/>
        </p:nvSpPr>
        <p:spPr>
          <a:xfrm>
            <a:off x="3233968" y="3961933"/>
            <a:ext cx="4081072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zh-CN" altLang="en-US" sz="24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工作的真正價值</a:t>
            </a:r>
            <a:endParaRPr lang="zh-CN" altLang="en-US" sz="24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Rectangle 3"/>
          <p:cNvSpPr/>
          <p:nvPr/>
        </p:nvSpPr>
        <p:spPr>
          <a:xfrm>
            <a:off x="688975" y="174625"/>
            <a:ext cx="1255713" cy="571500"/>
          </a:xfrm>
          <a:prstGeom prst="rect">
            <a:avLst/>
          </a:prstGeom>
          <a:noFill/>
          <a:ln w="9525">
            <a:noFill/>
          </a:ln>
        </p:spPr>
        <p:txBody>
          <a:bodyPr wrap="none" lIns="145157" tIns="72579" rIns="145157" bIns="72579" anchor="ctr"/>
          <a:lstStyle/>
          <a:p>
            <a:pPr algn="r" eaLnBrk="0" hangingPunct="0">
              <a:buFont typeface="Arial" panose="020B0604020202020204" pitchFamily="34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anose="020B0502040204020203" pitchFamily="34" charset="-122"/>
                <a:ea typeface="微软雅黑" panose="020B0503020204020204" pitchFamily="34" charset="-122"/>
              </a:rPr>
              <a:t>總述</a:t>
            </a:r>
          </a:p>
          <a:p>
            <a:pPr algn="r" eaLnBrk="0" hangingPunct="0">
              <a:buFont typeface="Arial" panose="020B0604020202020204" pitchFamily="34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anose="020B0502040204020203" pitchFamily="34" charset="-122"/>
                <a:ea typeface="微软雅黑" panose="020B0503020204020204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3" name="Rectangle 4"/>
          <p:cNvSpPr/>
          <p:nvPr/>
        </p:nvSpPr>
        <p:spPr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 w="9525">
            <a:noFill/>
          </a:ln>
        </p:spPr>
        <p:txBody>
          <a:bodyPr wrap="none" lIns="145157" tIns="72579" rIns="145157" bIns="72579" anchor="ctr"/>
          <a:lstStyle/>
          <a:p>
            <a:pPr algn="ctr" eaLnBrk="0" hangingPunct="0">
              <a:buFont typeface="Arial" panose="020B0604020202020204" pitchFamily="34" charset="0"/>
              <a:buNone/>
            </a:pPr>
            <a:r>
              <a:rPr lang="zh-CN" altLang="en-US" dirty="0">
                <a:latin typeface="微软雅黑 Light" panose="020B0502040204020203" pitchFamily="34" charset="-122"/>
                <a:ea typeface="微软雅黑" panose="020B0503020204020204" pitchFamily="34" charset="-122"/>
              </a:rPr>
              <a:t>Part 1</a:t>
            </a:r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201394" y="1548089"/>
            <a:ext cx="600164" cy="990015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zh-CN" altLang="en-US" sz="27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  死</a:t>
            </a:r>
            <a:endParaRPr lang="zh-CN" altLang="en-US" sz="27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6" name="Picture 2" descr="D:\图片\图片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3850" y="2932113"/>
            <a:ext cx="2505075" cy="252412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" name="直接箭头连接符 2"/>
          <p:cNvCxnSpPr/>
          <p:nvPr/>
        </p:nvCxnSpPr>
        <p:spPr bwMode="auto">
          <a:xfrm flipH="1">
            <a:off x="3598130" y="1700196"/>
            <a:ext cx="1089589" cy="342900"/>
          </a:xfrm>
          <a:prstGeom prst="straightConnector1">
            <a:avLst/>
          </a:prstGeom>
          <a:noFill/>
          <a:ln w="25400">
            <a:solidFill>
              <a:srgbClr val="C00000"/>
            </a:solidFill>
            <a:tailEnd type="arrow"/>
          </a:ln>
          <a:effectLst/>
        </p:spPr>
      </p:cxnSp>
      <p:cxnSp>
        <p:nvCxnSpPr>
          <p:cNvPr id="17" name="直接箭头连接符 16"/>
          <p:cNvCxnSpPr>
            <a:endCxn id="28" idx="1"/>
          </p:cNvCxnSpPr>
          <p:nvPr/>
        </p:nvCxnSpPr>
        <p:spPr bwMode="auto">
          <a:xfrm>
            <a:off x="5817049" y="1676701"/>
            <a:ext cx="1062554" cy="333826"/>
          </a:xfrm>
          <a:prstGeom prst="straightConnector1">
            <a:avLst/>
          </a:prstGeom>
          <a:noFill/>
          <a:ln w="25400">
            <a:solidFill>
              <a:srgbClr val="C00000"/>
            </a:solidFill>
            <a:tailEnd type="arrow"/>
          </a:ln>
          <a:effectLst/>
        </p:spPr>
      </p:cxnSp>
      <p:sp>
        <p:nvSpPr>
          <p:cNvPr id="25" name="标题 1"/>
          <p:cNvSpPr txBox="1">
            <a:spLocks noChangeArrowheads="1"/>
          </p:cNvSpPr>
          <p:nvPr/>
        </p:nvSpPr>
        <p:spPr>
          <a:xfrm>
            <a:off x="3931823" y="959683"/>
            <a:ext cx="422197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zh-CN" altLang="en-US" sz="24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外</a:t>
            </a:r>
            <a:endParaRPr lang="zh-CN" altLang="en-US" sz="2400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标题 1"/>
          <p:cNvSpPr txBox="1">
            <a:spLocks noChangeArrowheads="1"/>
          </p:cNvSpPr>
          <p:nvPr/>
        </p:nvSpPr>
        <p:spPr>
          <a:xfrm>
            <a:off x="6107375" y="966779"/>
            <a:ext cx="422197" cy="548249"/>
          </a:xfrm>
          <a:prstGeom prst="rect">
            <a:avLst/>
          </a:prstGeom>
        </p:spPr>
        <p:txBody>
          <a:bodyPr vert="horz" lIns="91426" tIns="45712" rIns="91426" bIns="45712" rtlCol="0" anchor="ctr">
            <a:noAutofit/>
          </a:bodyPr>
          <a:lstStyle>
            <a:lvl1pPr algn="ctr" defTabSz="1219170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4125"/>
              </a:lnSpc>
            </a:pPr>
            <a:r>
              <a:rPr lang="zh-CN" altLang="en-US" sz="24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內</a:t>
            </a:r>
            <a:endParaRPr lang="zh-CN" altLang="en-US" sz="2400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336563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1" t="11117" b="4626"/>
          <a:stretch/>
        </p:blipFill>
        <p:spPr>
          <a:xfrm>
            <a:off x="3175" y="0"/>
            <a:ext cx="8842844" cy="526465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09" t="11117" b="4626"/>
          <a:stretch/>
        </p:blipFill>
        <p:spPr>
          <a:xfrm>
            <a:off x="4216868" y="0"/>
            <a:ext cx="4927131" cy="5264658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5110568" y="2527554"/>
            <a:ext cx="3570208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zh-CN" altLang="zh-CN" sz="44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百世之</a:t>
            </a:r>
            <a:r>
              <a:rPr lang="zh-CN" altLang="zh-CN" sz="4400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德</a:t>
            </a:r>
            <a:endParaRPr lang="en-US" altLang="zh-CN" sz="4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/>
            <a:r>
              <a:rPr lang="zh-CN" altLang="zh-CN" sz="4400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造福百世子孫</a:t>
            </a:r>
            <a:endParaRPr lang="zh-CN" altLang="en-US" sz="4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414416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sp>
        <p:nvSpPr>
          <p:cNvPr id="2" name="矩形 1"/>
          <p:cNvSpPr/>
          <p:nvPr/>
        </p:nvSpPr>
        <p:spPr>
          <a:xfrm>
            <a:off x="2016862" y="174625"/>
            <a:ext cx="6949338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ts val="5400"/>
              </a:lnSpc>
            </a:pPr>
            <a:r>
              <a:rPr lang="zh-CN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大學之道</a:t>
            </a:r>
            <a:endParaRPr lang="en-US" altLang="zh-CN" sz="4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ts val="5400"/>
              </a:lnSpc>
            </a:pPr>
            <a:r>
              <a:rPr lang="zh-CN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明明</a:t>
            </a:r>
            <a:r>
              <a:rPr lang="zh-CN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德</a:t>
            </a:r>
            <a:r>
              <a:rPr lang="en-US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親民</a:t>
            </a:r>
            <a:r>
              <a:rPr lang="en-US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止於至善</a:t>
            </a:r>
            <a:endParaRPr lang="zh-CN" altLang="en-US" sz="4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0" b="6042"/>
          <a:stretch/>
        </p:blipFill>
        <p:spPr>
          <a:xfrm>
            <a:off x="469106" y="1419225"/>
            <a:ext cx="8159750" cy="3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75245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0"/>
            <a:ext cx="9144000" cy="513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矩形 1"/>
          <p:cNvSpPr>
            <a:spLocks noChangeArrowheads="1"/>
          </p:cNvSpPr>
          <p:nvPr/>
        </p:nvSpPr>
        <p:spPr bwMode="auto">
          <a:xfrm>
            <a:off x="1325375" y="423862"/>
            <a:ext cx="800219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/>
            <a:r>
              <a:rPr lang="en-US" altLang="zh-CN" sz="40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【</a:t>
            </a:r>
            <a:r>
              <a:rPr lang="zh-CN" altLang="en-US" sz="40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曆</a:t>
            </a:r>
            <a:r>
              <a:rPr lang="zh-CN" altLang="en-US" sz="4000" b="1" dirty="0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事</a:t>
            </a:r>
            <a:r>
              <a:rPr lang="zh-CN" altLang="en-US" sz="40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煉</a:t>
            </a:r>
            <a:r>
              <a:rPr lang="zh-CN" altLang="en-US" sz="4000" b="1" dirty="0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心</a:t>
            </a:r>
            <a:r>
              <a:rPr lang="en-US" altLang="zh-CN" sz="4000" b="1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】</a:t>
            </a:r>
            <a:endParaRPr lang="zh-CN" altLang="en-US" sz="4000" b="1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144515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  <p:pic>
        <p:nvPicPr>
          <p:cNvPr id="7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81661"/>
            <a:ext cx="2712720" cy="2161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2371725" y="1409326"/>
            <a:ext cx="6430915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ts val="6000"/>
              </a:lnSpc>
            </a:pP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從做事中</a:t>
            </a:r>
            <a:r>
              <a:rPr lang="zh-CN" altLang="zh-CN" sz="3600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發現</a:t>
            </a: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並</a:t>
            </a:r>
            <a:r>
              <a:rPr lang="zh-CN" altLang="zh-CN" sz="3600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革除</a:t>
            </a:r>
            <a:endParaRPr lang="en-US" altLang="zh-CN" sz="3600" b="1" dirty="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ts val="6000"/>
              </a:lnSpc>
            </a:pPr>
            <a:r>
              <a:rPr lang="zh-CN" altLang="zh-CN" sz="3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我們</a:t>
            </a:r>
            <a:r>
              <a:rPr lang="zh-CN" altLang="zh-CN" sz="3600" b="1" dirty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自私自利</a:t>
            </a:r>
            <a:r>
              <a:rPr lang="zh-CN" altLang="zh-CN" sz="3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zh-CN" sz="3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想法</a:t>
            </a:r>
            <a:r>
              <a:rPr lang="zh-CN" altLang="zh-CN" sz="3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和行為</a:t>
            </a:r>
            <a:endParaRPr lang="en-US" altLang="zh-CN" sz="3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ts val="6000"/>
              </a:lnSpc>
            </a:pPr>
            <a:r>
              <a:rPr lang="zh-CN" altLang="zh-CN" sz="3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提升我們的生命素質</a:t>
            </a:r>
            <a:endParaRPr lang="zh-CN" altLang="en-US" sz="3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0652514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166730" y="2094697"/>
            <a:ext cx="68182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zh-CN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人的</a:t>
            </a:r>
            <a:r>
              <a:rPr lang="zh-CN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一生</a:t>
            </a:r>
            <a:r>
              <a:rPr lang="zh-CN" altLang="en-US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要去</a:t>
            </a:r>
            <a:r>
              <a:rPr lang="zh-CN" altLang="zh-CN" sz="40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開發自己的</a:t>
            </a:r>
            <a:r>
              <a:rPr lang="zh-CN" altLang="en-US" sz="4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智慧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20" y="2811000"/>
            <a:ext cx="2048556" cy="213365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688975" y="174625"/>
            <a:ext cx="12557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總述</a:t>
            </a:r>
          </a:p>
          <a:p>
            <a:pPr algn="r">
              <a:buFont typeface="Arial" charset="0"/>
              <a:buNone/>
            </a:pPr>
            <a:r>
              <a:rPr lang="zh-CN" altLang="en-US" sz="1200" dirty="0" smtClean="0">
                <a:solidFill>
                  <a:srgbClr val="262626"/>
                </a:solidFill>
                <a:latin typeface="微软雅黑 Light" pitchFamily="34" charset="-122"/>
                <a:ea typeface="微软雅黑" pitchFamily="34" charset="-122"/>
              </a:rPr>
              <a:t>Overview</a:t>
            </a:r>
            <a:endParaRPr lang="zh-CN" altLang="en-US" sz="1200" dirty="0">
              <a:solidFill>
                <a:srgbClr val="262626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1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624134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3" descr="H:\20140428\二極管\各部门自己建立学习场域\各部门学习场域照片\能源部学习场域\图片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77"/>
          <a:stretch>
            <a:fillRect/>
          </a:stretch>
        </p:blipFill>
        <p:spPr bwMode="auto">
          <a:xfrm>
            <a:off x="-9525" y="2132013"/>
            <a:ext cx="2252663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3" name="Picture 4" descr="H:\20140428\二極管\各部门自己建立学习场域\各部门学习场域照片\仁爱部 孝亲部 和顺部 学习场域\DSC083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571500"/>
            <a:ext cx="2320925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4" name="Picture 5" descr="H:\20140428\二極管\各部门自己建立学习场域\各部门学习场域照片\新品部\DSC083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3624263"/>
            <a:ext cx="2320925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5" name="Picture 6" descr="H:\20140428\二極管\各部门自己建立学习场域\各部门学习场域照片\幸福服务中心\DSC0837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577850"/>
            <a:ext cx="2276475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6" name="Picture 7" descr="H:\20140428\照片\学习照片\DSC_00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0" t="2" b="2"/>
          <a:stretch>
            <a:fillRect/>
          </a:stretch>
        </p:blipFill>
        <p:spPr bwMode="auto">
          <a:xfrm>
            <a:off x="6948488" y="571500"/>
            <a:ext cx="2193925" cy="151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7" name="Picture 8" descr="H:\20140428\照片\学习照片\DSC_0049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132013"/>
            <a:ext cx="2276475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8" name="Picture 10" descr="H:\20140428\照片\学习照片\DSC_006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24263"/>
            <a:ext cx="2243138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29" name="Picture 11" descr="H:\20140428\照片\学习照片\DSC_0056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2132013"/>
            <a:ext cx="2320925" cy="1471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0" name="Picture 12" descr="H:\20140428\照片\学习照片\DSC_00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3624263"/>
            <a:ext cx="2274888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5966" name="Text Box 14"/>
          <p:cNvSpPr txBox="1">
            <a:spLocks noChangeArrowheads="1"/>
          </p:cNvSpPr>
          <p:nvPr/>
        </p:nvSpPr>
        <p:spPr bwMode="auto">
          <a:xfrm>
            <a:off x="4284663" y="93663"/>
            <a:ext cx="4679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defRPr/>
            </a:pPr>
            <a:r>
              <a:rPr lang="zh-CN" altLang="en-US" sz="24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sym typeface="+mn-ea"/>
              </a:rPr>
              <a:t>每個部門都有專屬的學習教室</a:t>
            </a:r>
            <a:endParaRPr lang="zh-CN" altLang="en-US" sz="2400" dirty="0">
              <a:solidFill>
                <a:schemeClr val="bg1">
                  <a:lumMod val="85000"/>
                  <a:lumOff val="15000"/>
                </a:schemeClr>
              </a:solidFill>
              <a:latin typeface="微软雅黑" panose="020B0503020204020204" pitchFamily="34" charset="-122"/>
              <a:sym typeface="+mn-ea"/>
            </a:endParaRPr>
          </a:p>
        </p:txBody>
      </p:sp>
      <p:pic>
        <p:nvPicPr>
          <p:cNvPr id="81932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577850"/>
            <a:ext cx="2252663" cy="1506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3" name="Picture 18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950" y="3624263"/>
            <a:ext cx="2176463" cy="151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34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13" y="2138363"/>
            <a:ext cx="2160587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35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0251286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226" b="22963"/>
          <a:stretch/>
        </p:blipFill>
        <p:spPr>
          <a:xfrm>
            <a:off x="3381376" y="1276350"/>
            <a:ext cx="2461154" cy="324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13" r="32879" b="22963"/>
          <a:stretch/>
        </p:blipFill>
        <p:spPr>
          <a:xfrm>
            <a:off x="736325" y="1276350"/>
            <a:ext cx="2485536" cy="3240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86" b="22963"/>
          <a:stretch/>
        </p:blipFill>
        <p:spPr>
          <a:xfrm>
            <a:off x="6019800" y="1276350"/>
            <a:ext cx="2434942" cy="3240000"/>
          </a:xfrm>
          <a:prstGeom prst="rect">
            <a:avLst/>
          </a:prstGeom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5391735" y="424795"/>
            <a:ext cx="36279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“儒 釋 道”三教合一</a:t>
            </a:r>
            <a:endParaRPr lang="zh-CN" altLang="en-US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5526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 descr="J:\2014年苏州固锝全员培训\新建文件夹 (2)\孙霖\照片\DSC05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3" t="32719" r="13271" b="2"/>
          <a:stretch>
            <a:fillRect/>
          </a:stretch>
        </p:blipFill>
        <p:spPr bwMode="auto">
          <a:xfrm>
            <a:off x="0" y="-20638"/>
            <a:ext cx="9163050" cy="5197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5"/>
          <p:cNvSpPr/>
          <p:nvPr/>
        </p:nvSpPr>
        <p:spPr>
          <a:xfrm>
            <a:off x="0" y="-20638"/>
            <a:ext cx="9163050" cy="1174751"/>
          </a:xfrm>
          <a:prstGeom prst="rect">
            <a:avLst/>
          </a:prstGeom>
          <a:solidFill>
            <a:schemeClr val="tx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1" tIns="34285" rIns="68571" bIns="34285"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87044" name="标题 1"/>
          <p:cNvSpPr>
            <a:spLocks noChangeArrowheads="1"/>
          </p:cNvSpPr>
          <p:nvPr/>
        </p:nvSpPr>
        <p:spPr bwMode="auto">
          <a:xfrm>
            <a:off x="1320801" y="628650"/>
            <a:ext cx="6448424" cy="471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34" tIns="54417" rIns="108834" bIns="54417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zh-CN" altLang="en-US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每人每年學習時間平均</a:t>
            </a:r>
            <a:r>
              <a:rPr lang="en-US" altLang="zh-CN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300</a:t>
            </a:r>
            <a:r>
              <a:rPr lang="zh-CN" altLang="en-US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  <a:sym typeface="Consolas" pitchFamily="49" charset="0"/>
              </a:rPr>
              <a:t>小時</a:t>
            </a:r>
            <a:endParaRPr lang="en-US" altLang="zh-CN" sz="2700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  <a:sym typeface="Consolas" pitchFamily="49" charset="0"/>
            </a:endParaRPr>
          </a:p>
        </p:txBody>
      </p:sp>
      <p:sp>
        <p:nvSpPr>
          <p:cNvPr id="87045" name="标题 1"/>
          <p:cNvSpPr>
            <a:spLocks noChangeArrowheads="1"/>
          </p:cNvSpPr>
          <p:nvPr/>
        </p:nvSpPr>
        <p:spPr bwMode="auto">
          <a:xfrm>
            <a:off x="3005138" y="4475163"/>
            <a:ext cx="313372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08834" tIns="54417" rIns="108834" bIns="54417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endParaRPr lang="en-US" altLang="zh-CN" sz="30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Consolas" pitchFamily="49" charset="0"/>
            </a:endParaRPr>
          </a:p>
        </p:txBody>
      </p:sp>
      <p:sp>
        <p:nvSpPr>
          <p:cNvPr id="87046" name="标题 1"/>
          <p:cNvSpPr>
            <a:spLocks noChangeArrowheads="1"/>
          </p:cNvSpPr>
          <p:nvPr/>
        </p:nvSpPr>
        <p:spPr bwMode="auto">
          <a:xfrm>
            <a:off x="2735263" y="-20638"/>
            <a:ext cx="3619500" cy="588963"/>
          </a:xfrm>
          <a:prstGeom prst="rect">
            <a:avLst/>
          </a:prstGeom>
          <a:solidFill>
            <a:srgbClr val="59595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13" tIns="72556" rIns="145113" bIns="72556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sz="2700" b="1" dirty="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體面工作 教學為先</a:t>
            </a:r>
            <a:endParaRPr lang="zh-CN" altLang="en-US" sz="2700" b="1" dirty="0">
              <a:solidFill>
                <a:srgbClr val="FFFFFF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9190605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3" name="Text Box 6"/>
          <p:cNvSpPr txBox="1">
            <a:spLocks noChangeArrowheads="1"/>
          </p:cNvSpPr>
          <p:nvPr/>
        </p:nvSpPr>
        <p:spPr bwMode="auto">
          <a:xfrm>
            <a:off x="3132138" y="4859338"/>
            <a:ext cx="6034087" cy="28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buFont typeface="Arial" pitchFamily="34" charset="0"/>
              <a:buNone/>
            </a:pPr>
            <a:r>
              <a:rPr lang="en-US" altLang="zh-CN" sz="900" b="1" dirty="0">
                <a:solidFill>
                  <a:srgbClr val="4D4D4D"/>
                </a:solidFill>
                <a:latin typeface="微软雅黑 Light" pitchFamily="34" charset="-122"/>
                <a:ea typeface="微软雅黑" pitchFamily="34" charset="-122"/>
                <a:sym typeface="Times New Roman" pitchFamily="18" charset="0"/>
              </a:rPr>
              <a:t>In Building up a Country and Governing its People  Priority must be Given to Education  </a:t>
            </a:r>
            <a:r>
              <a:rPr lang="zh-CN" altLang="en-US" sz="900" dirty="0" smtClean="0">
                <a:solidFill>
                  <a:srgbClr val="292929"/>
                </a:solidFill>
                <a:latin typeface="微软雅黑 Light" pitchFamily="34" charset="-122"/>
                <a:ea typeface="微软雅黑" pitchFamily="34" charset="-122"/>
              </a:rPr>
              <a:t>建國君民  教學為先</a:t>
            </a:r>
            <a:endParaRPr lang="zh-CN" altLang="en-US" sz="900" dirty="0">
              <a:solidFill>
                <a:srgbClr val="292929"/>
              </a:solidFill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10" name="Picture 2" descr="10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7" t="26852" r="17690" b="38889"/>
          <a:stretch/>
        </p:blipFill>
        <p:spPr bwMode="auto">
          <a:xfrm>
            <a:off x="1209674" y="2211387"/>
            <a:ext cx="6937375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 descr="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30" b="51405"/>
          <a:stretch>
            <a:fillRect/>
          </a:stretch>
        </p:blipFill>
        <p:spPr bwMode="auto">
          <a:xfrm>
            <a:off x="6987170" y="0"/>
            <a:ext cx="214413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标题 1"/>
          <p:cNvSpPr txBox="1">
            <a:spLocks noChangeArrowheads="1"/>
          </p:cNvSpPr>
          <p:nvPr/>
        </p:nvSpPr>
        <p:spPr bwMode="auto">
          <a:xfrm>
            <a:off x="-33338" y="1352550"/>
            <a:ext cx="9164638" cy="71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rgbClr val="C1EEFF"/>
                </a:solidFill>
                <a:latin typeface="+mj-lt"/>
                <a:ea typeface="+mj-ea"/>
                <a:cs typeface="+mj-cs"/>
                <a:sym typeface="Consolas" pitchFamily="49" charset="0"/>
              </a:defRPr>
            </a:lvl1pPr>
            <a:lvl2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2pPr>
            <a:lvl3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3pPr>
            <a:lvl4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4pPr>
            <a:lvl5pPr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itchFamily="49" charset="0"/>
              </a:defRPr>
            </a:lvl5pPr>
            <a:lvl6pPr marL="4572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6pPr>
            <a:lvl7pPr marL="9144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7pPr>
            <a:lvl8pPr marL="13716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8pPr>
            <a:lvl9pPr marL="1828800" algn="l" defTabSz="1450975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C1EEFF"/>
                </a:solidFill>
                <a:latin typeface="Consolas" panose="020B0609020204030204" pitchFamily="49" charset="0"/>
                <a:ea typeface="华文楷体" panose="02010600040101010101" pitchFamily="2" charset="-122"/>
                <a:sym typeface="Consolas" panose="020B0609020204030204" pitchFamily="49" charset="0"/>
              </a:defRPr>
            </a:lvl9pPr>
          </a:lstStyle>
          <a:p>
            <a:pPr algn="ctr">
              <a:defRPr/>
            </a:pPr>
            <a:r>
              <a:rPr lang="zh-TW" altLang="en-US" sz="40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建國君民  教學為先</a:t>
            </a:r>
            <a:endParaRPr lang="zh-CN" altLang="en-US" sz="4000" b="1" dirty="0" smtClean="0">
              <a:solidFill>
                <a:schemeClr val="bg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8122271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圆角矩形 4"/>
          <p:cNvSpPr>
            <a:spLocks noChangeArrowheads="1"/>
          </p:cNvSpPr>
          <p:nvPr/>
        </p:nvSpPr>
        <p:spPr bwMode="auto">
          <a:xfrm>
            <a:off x="3489960" y="914400"/>
            <a:ext cx="5424489" cy="760413"/>
          </a:xfrm>
          <a:prstGeom prst="roundRect">
            <a:avLst>
              <a:gd name="adj" fmla="val 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81645" tIns="40823" rIns="81645" bIns="40823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lnSpc>
                <a:spcPts val="2600"/>
              </a:lnSpc>
              <a:buFont typeface="Arial" pitchFamily="34" charset="0"/>
              <a:buNone/>
            </a:pPr>
            <a:r>
              <a:rPr lang="zh-CN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隶书" pitchFamily="49" charset="-122"/>
                <a:ea typeface="微软雅黑" pitchFamily="34" charset="-122"/>
                <a:sym typeface="华文楷体" pitchFamily="2" charset="-122"/>
              </a:rPr>
              <a:t>老吾老以及人之老</a:t>
            </a:r>
            <a:endParaRPr lang="en-US" altLang="zh-CN" sz="2400" dirty="0">
              <a:solidFill>
                <a:schemeClr val="bg1">
                  <a:lumMod val="95000"/>
                  <a:lumOff val="5000"/>
                </a:schemeClr>
              </a:solidFill>
              <a:latin typeface="隶书" pitchFamily="49" charset="-122"/>
              <a:ea typeface="微软雅黑" pitchFamily="34" charset="-122"/>
              <a:sym typeface="华文楷体" pitchFamily="2" charset="-122"/>
            </a:endParaRPr>
          </a:p>
        </p:txBody>
      </p:sp>
      <p:sp>
        <p:nvSpPr>
          <p:cNvPr id="61443" name="矩形 1"/>
          <p:cNvSpPr>
            <a:spLocks noChangeArrowheads="1"/>
          </p:cNvSpPr>
          <p:nvPr/>
        </p:nvSpPr>
        <p:spPr bwMode="auto">
          <a:xfrm>
            <a:off x="6609358" y="275273"/>
            <a:ext cx="223651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buFont typeface="Arial" pitchFamily="34" charset="0"/>
              <a:buNone/>
            </a:pPr>
            <a:r>
              <a:rPr lang="zh-CN" altLang="en-US" sz="32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隶书" pitchFamily="49" charset="-122"/>
                <a:ea typeface="微软雅黑" pitchFamily="34" charset="-122"/>
                <a:sym typeface="华文楷体" pitchFamily="2" charset="-122"/>
              </a:rPr>
              <a:t>百善孝为先</a:t>
            </a:r>
            <a:endParaRPr lang="en-US" altLang="zh-TW" sz="3200" b="1" dirty="0">
              <a:solidFill>
                <a:schemeClr val="bg1">
                  <a:lumMod val="95000"/>
                  <a:lumOff val="5000"/>
                </a:schemeClr>
              </a:solidFill>
              <a:latin typeface="隶书" pitchFamily="49" charset="-122"/>
              <a:ea typeface="微软雅黑" pitchFamily="34" charset="-122"/>
              <a:sym typeface="华文楷体" pitchFamily="2" charset="-122"/>
            </a:endParaRPr>
          </a:p>
        </p:txBody>
      </p:sp>
      <p:sp>
        <p:nvSpPr>
          <p:cNvPr id="61444" name="Line 4"/>
          <p:cNvSpPr>
            <a:spLocks noChangeShapeType="1"/>
          </p:cNvSpPr>
          <p:nvPr/>
        </p:nvSpPr>
        <p:spPr bwMode="auto">
          <a:xfrm>
            <a:off x="5742623" y="987108"/>
            <a:ext cx="3095625" cy="20637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280988" y="1774825"/>
          <a:ext cx="8556625" cy="287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7610"/>
                <a:gridCol w="4419025"/>
                <a:gridCol w="1979990"/>
              </a:tblGrid>
              <a:tr h="62509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開啟時間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範  圍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0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金  額</a:t>
                      </a:r>
                      <a:endParaRPr lang="zh-CN" altLang="en-US" sz="20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67985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2013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年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9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月開始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歲以上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2400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元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68776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2018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年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1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华文楷体" panose="02010600040101010101" pitchFamily="2" charset="-122"/>
                        </a:rPr>
                        <a:t>月開始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75~80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歲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1200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元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endParaRPr lang="en-US" altLang="zh-CN" sz="1800" dirty="0" smtClean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  <a:tr h="877488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2017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-2018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endParaRPr lang="en-US" altLang="zh-CN" sz="1800" dirty="0" smtClean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全體員工</a:t>
                      </a:r>
                      <a:endParaRPr lang="en-US" altLang="zh-CN" sz="1800" dirty="0" smtClean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（包含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75~80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歲、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80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歲以上的兩個階段）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1000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元</a:t>
                      </a:r>
                      <a:r>
                        <a:rPr lang="en-US" altLang="zh-CN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800" dirty="0" smtClean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年</a:t>
                      </a:r>
                      <a:endParaRPr lang="zh-CN" altLang="en-US" sz="1800" dirty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45739" marB="45739" anchor="ctr"/>
                </a:tc>
              </a:tr>
            </a:tbl>
          </a:graphicData>
        </a:graphic>
      </p:graphicFrame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820671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标题 1"/>
          <p:cNvSpPr>
            <a:spLocks noGrp="1"/>
          </p:cNvSpPr>
          <p:nvPr>
            <p:ph type="title" idx="4294967295"/>
          </p:nvPr>
        </p:nvSpPr>
        <p:spPr>
          <a:xfrm>
            <a:off x="510208" y="3728085"/>
            <a:ext cx="8069912" cy="935355"/>
          </a:xfrm>
          <a:prstGeom prst="rect">
            <a:avLst/>
          </a:prstGeom>
          <a:ln cap="flat" algn="ctr"/>
        </p:spPr>
        <p:txBody>
          <a:bodyPr lIns="81648" tIns="40825" rIns="81648" bIns="40825"/>
          <a:lstStyle/>
          <a:p>
            <a:pPr>
              <a:lnSpc>
                <a:spcPts val="3400"/>
              </a:lnSpc>
              <a:defRPr/>
            </a:pPr>
            <a:r>
              <a:rPr lang="zh-TW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固鍀“幸福寶寶”每</a:t>
            </a:r>
            <a:r>
              <a:rPr lang="zh-CN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年</a:t>
            </a:r>
            <a:r>
              <a:rPr lang="zh-TW" altLang="en-US" sz="2300" noProof="1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享受</a:t>
            </a:r>
            <a:r>
              <a:rPr lang="en-US" altLang="zh-TW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800</a:t>
            </a:r>
            <a:r>
              <a:rPr lang="zh-CN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元幸福寶寶關愛金；</a:t>
            </a:r>
            <a:r>
              <a:rPr lang="en-US" altLang="zh-CN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/>
            </a:r>
            <a:br>
              <a:rPr lang="en-US" altLang="zh-CN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</a:br>
            <a:r>
              <a:rPr lang="zh-CN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發放二胎教育經費，每人每年</a:t>
            </a:r>
            <a:r>
              <a:rPr lang="en-US" altLang="zh-CN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4000</a:t>
            </a:r>
            <a:r>
              <a:rPr lang="zh-CN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元，直到孩子</a:t>
            </a:r>
            <a:r>
              <a:rPr lang="en-US" altLang="zh-CN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16</a:t>
            </a:r>
            <a:r>
              <a:rPr lang="zh-CN" altLang="en-US" sz="2300" noProof="1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周歲；</a:t>
            </a:r>
            <a:endParaRPr lang="zh-CN" altLang="en-US" sz="2300" noProof="1">
              <a:solidFill>
                <a:schemeClr val="bg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  <p:sp>
        <p:nvSpPr>
          <p:cNvPr id="71683" name="Line 4"/>
          <p:cNvSpPr>
            <a:spLocks noChangeShapeType="1"/>
          </p:cNvSpPr>
          <p:nvPr/>
        </p:nvSpPr>
        <p:spPr bwMode="auto">
          <a:xfrm flipV="1">
            <a:off x="252413" y="3536950"/>
            <a:ext cx="6921500" cy="3175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71684" name="Line 5"/>
          <p:cNvSpPr>
            <a:spLocks noChangeShapeType="1"/>
          </p:cNvSpPr>
          <p:nvPr/>
        </p:nvSpPr>
        <p:spPr bwMode="auto">
          <a:xfrm>
            <a:off x="365125" y="3384550"/>
            <a:ext cx="3175" cy="57150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pic>
        <p:nvPicPr>
          <p:cNvPr id="71685" name="Picture 7" descr="H:\2016年回顾片制作\5. 脚本各模块素材（2016年）\3. 人文关怀\20161110 黄金老人、幸福宝宝幸福感恩会\20161110 幸福宝宝幸福感恩会\20161110 幸福宝宝幸福感恩会 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850" y="1255713"/>
            <a:ext cx="2852738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86" name="Picture 8" descr="H:\2016年回顾片制作\5. 脚本各模块素材（2016年）\3. 人文关怀\20161110 黄金老人、幸福宝宝幸福感恩会\20161110 幸福宝宝幸福感恩会\20161110 幸福宝宝幸福感恩会 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6" t="6828" r="2100"/>
          <a:stretch>
            <a:fillRect/>
          </a:stretch>
        </p:blipFill>
        <p:spPr bwMode="auto">
          <a:xfrm>
            <a:off x="3195638" y="1255713"/>
            <a:ext cx="2803525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687" name="Picture 9" descr="H:\2016年回顾片制作\5. 脚本各模块素材（2016年）\3. 人文关怀\20161110 黄金老人、幸福宝宝幸福感恩会\20161110 幸福宝宝幸福感恩会\20161110 幸福宝宝幸福感恩会 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7"/>
          <a:stretch>
            <a:fillRect/>
          </a:stretch>
        </p:blipFill>
        <p:spPr bwMode="auto">
          <a:xfrm>
            <a:off x="800100" y="1250950"/>
            <a:ext cx="2384425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688" name="Rectangle 6"/>
          <p:cNvSpPr>
            <a:spLocks noChangeArrowheads="1"/>
          </p:cNvSpPr>
          <p:nvPr/>
        </p:nvSpPr>
        <p:spPr bwMode="auto">
          <a:xfrm>
            <a:off x="8912225" y="1250950"/>
            <a:ext cx="231775" cy="1981200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834341" y="608484"/>
            <a:ext cx="3057247" cy="42575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ts val="2600"/>
              </a:lnSpc>
            </a:pPr>
            <a:r>
              <a:rPr lang="zh-CN" alt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隶书" pitchFamily="49" charset="-122"/>
                <a:ea typeface="微软雅黑" pitchFamily="34" charset="-122"/>
                <a:sym typeface="华文楷体" pitchFamily="2" charset="-122"/>
              </a:rPr>
              <a:t>幼吾幼以及人之幼</a:t>
            </a:r>
            <a:endParaRPr lang="en-US" altLang="zh-CN" dirty="0">
              <a:solidFill>
                <a:schemeClr val="bg1">
                  <a:lumMod val="95000"/>
                  <a:lumOff val="5000"/>
                </a:schemeClr>
              </a:solidFill>
              <a:latin typeface="隶书" pitchFamily="49" charset="-122"/>
              <a:ea typeface="微软雅黑" pitchFamily="34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7152100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矩形 3"/>
          <p:cNvSpPr>
            <a:spLocks noChangeArrowheads="1"/>
          </p:cNvSpPr>
          <p:nvPr/>
        </p:nvSpPr>
        <p:spPr bwMode="auto">
          <a:xfrm>
            <a:off x="252413" y="3862388"/>
            <a:ext cx="8783637" cy="916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/>
          <a:p>
            <a:pPr>
              <a:lnSpc>
                <a:spcPts val="3000"/>
              </a:lnSpc>
              <a:defRPr/>
            </a:pPr>
            <a:r>
              <a:rPr lang="zh-CN" altLang="en-US" sz="2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為固鍀員工的孩子舉辦</a:t>
            </a:r>
            <a:r>
              <a:rPr lang="zh-CN" altLang="zh-CN" sz="2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孝親尊師夏令營</a:t>
            </a:r>
            <a:r>
              <a:rPr lang="zh-CN" altLang="en-US" sz="2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，七天的時間，家長們覺得自己的孩子宛若新生！     至樂莫如讀書，至要莫若教子。</a:t>
            </a:r>
            <a:endParaRPr lang="zh-CN" altLang="en-US" sz="2200" dirty="0">
              <a:solidFill>
                <a:schemeClr val="bg1">
                  <a:lumMod val="95000"/>
                  <a:lumOff val="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  <p:sp>
        <p:nvSpPr>
          <p:cNvPr id="162821" name="Line 5"/>
          <p:cNvSpPr>
            <a:spLocks noChangeShapeType="1"/>
          </p:cNvSpPr>
          <p:nvPr/>
        </p:nvSpPr>
        <p:spPr bwMode="auto">
          <a:xfrm>
            <a:off x="323850" y="3867150"/>
            <a:ext cx="8820150" cy="0"/>
          </a:xfrm>
          <a:prstGeom prst="line">
            <a:avLst/>
          </a:prstGeom>
          <a:noFill/>
          <a:ln w="3175">
            <a:solidFill>
              <a:srgbClr val="99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zh-CN" altLang="en-US">
              <a:ln>
                <a:solidFill>
                  <a:srgbClr val="FF0000"/>
                </a:solidFill>
              </a:ln>
              <a:latin typeface="Arial" pitchFamily="34" charset="0"/>
              <a:ea typeface="微软雅黑" panose="020B0503020204020204" pitchFamily="34" charset="-122"/>
            </a:endParaRPr>
          </a:p>
        </p:txBody>
      </p:sp>
      <p:pic>
        <p:nvPicPr>
          <p:cNvPr id="74756" name="Picture 3" descr="C:\Users\bobo.jiang\Desktop\DSC_888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23825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7" name="Picture 4" descr="C:\Users\bobo.jiang\Desktop\DSC_898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23825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8" name="Picture 5" descr="C:\Users\bobo.jiang\Desktop\DSC_07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962150"/>
            <a:ext cx="270033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1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40"/>
          <a:stretch>
            <a:fillRect/>
          </a:stretch>
        </p:blipFill>
        <p:spPr bwMode="auto">
          <a:xfrm>
            <a:off x="3635375" y="1962150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6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962150"/>
            <a:ext cx="270033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413914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50" t="28884" r="35729" b="37380"/>
          <a:stretch/>
        </p:blipFill>
        <p:spPr bwMode="auto">
          <a:xfrm>
            <a:off x="2831362" y="1762125"/>
            <a:ext cx="3476625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393712" y="719267"/>
            <a:ext cx="230794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教育三方面</a:t>
            </a:r>
            <a:endParaRPr lang="zh-CN" altLang="en-US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Picture 2" descr="D:\图片\图片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23850" y="2932113"/>
            <a:ext cx="2505075" cy="252412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95314813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K:\苏州固锝7分钟介绍片\2. 照片素材\3. 实践圣人智慧\幸福农场鸽子 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6"/>
          <a:stretch/>
        </p:blipFill>
        <p:spPr bwMode="auto">
          <a:xfrm>
            <a:off x="1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791733"/>
      </p:ext>
    </p:extLst>
  </p:cSld>
  <p:clrMapOvr>
    <a:masterClrMapping/>
  </p:clrMapOvr>
  <p:transition xmlns:p14="http://schemas.microsoft.com/office/powerpoint/2010/main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TextBox 5"/>
          <p:cNvSpPr txBox="1">
            <a:spLocks noChangeArrowheads="1"/>
          </p:cNvSpPr>
          <p:nvPr/>
        </p:nvSpPr>
        <p:spPr bwMode="auto">
          <a:xfrm>
            <a:off x="4314825" y="249238"/>
            <a:ext cx="4811713" cy="577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45132" tIns="72566" rIns="145132" bIns="72566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TW" altLang="en-US" dirty="0" smtClean="0">
                <a:solidFill>
                  <a:srgbClr val="292929"/>
                </a:solidFill>
                <a:latin typeface="隶书" pitchFamily="49" charset="-122"/>
                <a:ea typeface="微软雅黑" pitchFamily="34" charset="-122"/>
              </a:rPr>
              <a:t>恭敬對待所有物品</a:t>
            </a:r>
            <a:endParaRPr lang="zh-TW" altLang="en-US" dirty="0">
              <a:solidFill>
                <a:srgbClr val="292929"/>
              </a:solidFill>
              <a:latin typeface="隶书" pitchFamily="49" charset="-122"/>
              <a:ea typeface="微软雅黑" pitchFamily="34" charset="-122"/>
            </a:endParaRPr>
          </a:p>
        </p:txBody>
      </p:sp>
      <p:sp>
        <p:nvSpPr>
          <p:cNvPr id="131079" name="Line 7"/>
          <p:cNvSpPr>
            <a:spLocks noChangeAspect="1" noChangeShapeType="1"/>
          </p:cNvSpPr>
          <p:nvPr/>
        </p:nvSpPr>
        <p:spPr bwMode="auto">
          <a:xfrm>
            <a:off x="6092527" y="856456"/>
            <a:ext cx="2880000" cy="0"/>
          </a:xfrm>
          <a:prstGeom prst="line">
            <a:avLst/>
          </a:prstGeom>
          <a:noFill/>
          <a:ln w="3175">
            <a:solidFill>
              <a:srgbClr val="777777"/>
            </a:solidFill>
            <a:rou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80904" name="图片 1" descr="DSC_975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12"/>
          <a:stretch>
            <a:fillRect/>
          </a:stretch>
        </p:blipFill>
        <p:spPr bwMode="auto">
          <a:xfrm>
            <a:off x="5594350" y="3094038"/>
            <a:ext cx="2795588" cy="174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1027" name="Picture 3" descr="C:\Users\bobo.jiang\Desktop\微信图片_2018102315484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82"/>
          <a:stretch/>
        </p:blipFill>
        <p:spPr bwMode="auto">
          <a:xfrm>
            <a:off x="3175" y="1193800"/>
            <a:ext cx="5545610" cy="36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bobo.jiang\Desktop\DSC046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350" y="1193800"/>
            <a:ext cx="2797200" cy="185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33575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9" descr="H:\2016年回顾片制作\5. 脚本各模块素材（2016年）\6. 慈善公益、志工拓展\20160701 竹筒岁月回娘家\20160701 竹筒岁月回娘家 · 合影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1" t="13422" r="4533" b="4608"/>
          <a:stretch>
            <a:fillRect/>
          </a:stretch>
        </p:blipFill>
        <p:spPr bwMode="auto">
          <a:xfrm>
            <a:off x="-19050" y="3143250"/>
            <a:ext cx="330835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23" name="Rectangle 2"/>
          <p:cNvSpPr txBox="1">
            <a:spLocks noChangeArrowheads="1"/>
          </p:cNvSpPr>
          <p:nvPr/>
        </p:nvSpPr>
        <p:spPr bwMode="auto">
          <a:xfrm>
            <a:off x="2604052" y="195263"/>
            <a:ext cx="6558998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1" tIns="34285" rIns="68571" bIns="34285" anchor="ctr"/>
          <a:lstStyle>
            <a:lvl1pPr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defTabSz="12176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defTabSz="12176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eaLnBrk="1" hangingPunct="1">
              <a:lnSpc>
                <a:spcPts val="3000"/>
              </a:lnSpc>
              <a:buFont typeface="Arial" charset="0"/>
              <a:buNone/>
            </a:pPr>
            <a:r>
              <a:rPr lang="zh-TW" altLang="en-US" sz="2100" dirty="0" smtClean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sym typeface="华文楷体" pitchFamily="2" charset="-122"/>
              </a:rPr>
              <a:t>將</a:t>
            </a:r>
            <a:r>
              <a:rPr lang="zh-TW" altLang="en-US" sz="21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  <a:sym typeface="华文楷体" pitchFamily="2" charset="-122"/>
              </a:rPr>
              <a:t>愛敬、關懷、照顧、互助、謙卑落實在每個人的身心</a:t>
            </a:r>
            <a:r>
              <a:rPr lang="zh-TW" altLang="en-US" sz="2100" dirty="0">
                <a:solidFill>
                  <a:srgbClr val="262626"/>
                </a:solidFill>
                <a:latin typeface="微软雅黑" pitchFamily="34" charset="-122"/>
                <a:ea typeface="微软雅黑" pitchFamily="34" charset="-122"/>
              </a:rPr>
              <a:t>。</a:t>
            </a:r>
            <a:endParaRPr lang="zh-CN" altLang="en-US" sz="2100" dirty="0">
              <a:solidFill>
                <a:srgbClr val="262626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632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1" t="12773" r="8844"/>
          <a:stretch>
            <a:fillRect/>
          </a:stretch>
        </p:blipFill>
        <p:spPr bwMode="auto">
          <a:xfrm>
            <a:off x="3544888" y="1173163"/>
            <a:ext cx="2809875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6"/>
          <a:stretch>
            <a:fillRect/>
          </a:stretch>
        </p:blipFill>
        <p:spPr bwMode="auto">
          <a:xfrm>
            <a:off x="6354763" y="1173163"/>
            <a:ext cx="2808287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6" name="Picture 2" descr="E:\My Documents\Desktop\DSC_004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t="15166" b="7613"/>
          <a:stretch>
            <a:fillRect/>
          </a:stretch>
        </p:blipFill>
        <p:spPr bwMode="auto">
          <a:xfrm>
            <a:off x="-19050" y="1173163"/>
            <a:ext cx="3563938" cy="1931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7" name="内容占位符 14" descr="IMG_005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39" b="221"/>
          <a:stretch>
            <a:fillRect/>
          </a:stretch>
        </p:blipFill>
        <p:spPr bwMode="auto">
          <a:xfrm>
            <a:off x="3221038" y="3146425"/>
            <a:ext cx="3587750" cy="200660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8" name="Picture 2" descr="H:\照片\粗选\2014年文件\2014-06\新建文件夹\照片\20140602_191435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51"/>
          <a:stretch>
            <a:fillRect/>
          </a:stretch>
        </p:blipFill>
        <p:spPr bwMode="auto">
          <a:xfrm>
            <a:off x="6704013" y="3143250"/>
            <a:ext cx="2465387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4567908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12" descr="C:\Users\c.d.wang\Desktop\627699594174433524.jpg"/>
          <p:cNvPicPr>
            <a:picLocks noChangeAspect="1" noChangeArrowheads="1"/>
          </p:cNvPicPr>
          <p:nvPr/>
        </p:nvPicPr>
        <p:blipFill>
          <a:blip r:embed="rId2" cstate="print">
            <a:lum bright="26000" contrast="2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1" t="10123" b="6895"/>
          <a:stretch>
            <a:fillRect/>
          </a:stretch>
        </p:blipFill>
        <p:spPr bwMode="auto">
          <a:xfrm>
            <a:off x="6083300" y="3173413"/>
            <a:ext cx="3071813" cy="197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995" name="Rectangle 6"/>
          <p:cNvSpPr>
            <a:spLocks noChangeArrowheads="1"/>
          </p:cNvSpPr>
          <p:nvPr/>
        </p:nvSpPr>
        <p:spPr bwMode="auto">
          <a:xfrm>
            <a:off x="3939540" y="167005"/>
            <a:ext cx="4716780" cy="889000"/>
          </a:xfrm>
          <a:prstGeom prst="rect">
            <a:avLst/>
          </a:prstGeom>
          <a:noFill/>
          <a:ln>
            <a:noFill/>
          </a:ln>
          <a:effectLst>
            <a:prstShdw prst="shdw13" dist="53882" dir="13500000">
              <a:schemeClr val="bg2">
                <a:alpha val="50000"/>
              </a:scheme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71" tIns="34285" rIns="68571" bIns="34285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lnSpc>
                <a:spcPts val="3500"/>
              </a:lnSpc>
              <a:buFont typeface="Arial" charset="0"/>
              <a:buNone/>
            </a:pPr>
            <a:r>
              <a:rPr lang="zh-CN" altLang="en-US" sz="27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其</a:t>
            </a:r>
            <a:r>
              <a:rPr lang="zh-CN" altLang="en-US" sz="27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身正，不令而行。</a:t>
            </a:r>
            <a:endParaRPr lang="en-US" altLang="zh-CN" sz="2700" b="1" dirty="0">
              <a:solidFill>
                <a:schemeClr val="bg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algn="r">
              <a:lnSpc>
                <a:spcPts val="3500"/>
              </a:lnSpc>
              <a:buFont typeface="Arial" charset="0"/>
              <a:buNone/>
            </a:pPr>
            <a:r>
              <a:rPr lang="en-US" altLang="zh-CN" sz="21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——《</a:t>
            </a:r>
            <a:r>
              <a:rPr lang="zh-CN" altLang="en-US" sz="21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論語</a:t>
            </a:r>
            <a:r>
              <a:rPr lang="en-US" altLang="zh-CN" sz="21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" pitchFamily="34" charset="-122"/>
                <a:ea typeface="微软雅黑" pitchFamily="34" charset="-122"/>
              </a:rPr>
              <a:t>》</a:t>
            </a:r>
            <a:endParaRPr lang="en-US" altLang="zh-CN" sz="2100" dirty="0">
              <a:solidFill>
                <a:schemeClr val="bg1">
                  <a:lumMod val="85000"/>
                  <a:lumOff val="1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4997" name="图片 7" descr="IMG_63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9" r="3619"/>
          <a:stretch>
            <a:fillRect/>
          </a:stretch>
        </p:blipFill>
        <p:spPr bwMode="auto">
          <a:xfrm>
            <a:off x="-12700" y="1168400"/>
            <a:ext cx="3171825" cy="1951038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5000" name="Picture 11" descr="C:\Users\bobo.jiang\Desktop\微信图片_2018060116272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39" b="15911"/>
          <a:stretch/>
        </p:blipFill>
        <p:spPr bwMode="auto">
          <a:xfrm>
            <a:off x="6101913" y="1168401"/>
            <a:ext cx="3042087" cy="195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5002" name="Picture 3" descr="H:\新建文件夹 (8)\DSC0982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6" t="10628"/>
          <a:stretch>
            <a:fillRect/>
          </a:stretch>
        </p:blipFill>
        <p:spPr bwMode="auto">
          <a:xfrm>
            <a:off x="-12700" y="3178175"/>
            <a:ext cx="3127375" cy="197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4098" name="Picture 2" descr="K:\苏州固锝7分钟介绍片\2. 照片素材\3. 实践圣人智慧\IMG_427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2" y="3178175"/>
            <a:ext cx="3024187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K:\10班\20140826（周二）\照片\DSC0019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"/>
          <a:stretch>
            <a:fillRect/>
          </a:stretch>
        </p:blipFill>
        <p:spPr bwMode="auto">
          <a:xfrm>
            <a:off x="3159125" y="1168400"/>
            <a:ext cx="2937265" cy="195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457629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image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4903" r="8707"/>
          <a:stretch>
            <a:fillRect/>
          </a:stretch>
        </p:blipFill>
        <p:spPr bwMode="auto">
          <a:xfrm>
            <a:off x="3113088" y="3143250"/>
            <a:ext cx="2809875" cy="200025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19" name="Picture 3" descr="D:\DSC_008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23" t="5309" r="3355" b="12308"/>
          <a:stretch>
            <a:fillRect/>
          </a:stretch>
        </p:blipFill>
        <p:spPr bwMode="auto">
          <a:xfrm>
            <a:off x="0" y="3143250"/>
            <a:ext cx="3113088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3" t="6288" r="5910" b="2286"/>
          <a:stretch>
            <a:fillRect/>
          </a:stretch>
        </p:blipFill>
        <p:spPr bwMode="auto">
          <a:xfrm>
            <a:off x="6192838" y="1047750"/>
            <a:ext cx="2951162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1" r="13345" b="4184"/>
          <a:stretch>
            <a:fillRect/>
          </a:stretch>
        </p:blipFill>
        <p:spPr bwMode="auto">
          <a:xfrm>
            <a:off x="3186113" y="1047750"/>
            <a:ext cx="3006725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2" name="Picture 2" descr="H:\20140428\创建幸福典范总厂资料\幸福卫生间建设补充\20140314圊厕\IMG_680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5" t="12071" r="4858" b="14299"/>
          <a:stretch>
            <a:fillRect/>
          </a:stretch>
        </p:blipFill>
        <p:spPr bwMode="auto">
          <a:xfrm>
            <a:off x="5922963" y="3143250"/>
            <a:ext cx="3244850" cy="199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23" name="内容占位符 11" descr="DSC_103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8" t="2550" r="15692" b="4369"/>
          <a:stretch>
            <a:fillRect/>
          </a:stretch>
        </p:blipFill>
        <p:spPr bwMode="auto">
          <a:xfrm>
            <a:off x="-4763" y="1047750"/>
            <a:ext cx="3190876" cy="206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24" name="矩形 1"/>
          <p:cNvSpPr>
            <a:spLocks noChangeArrowheads="1"/>
          </p:cNvSpPr>
          <p:nvPr/>
        </p:nvSpPr>
        <p:spPr bwMode="auto">
          <a:xfrm>
            <a:off x="3341205" y="334880"/>
            <a:ext cx="5763315" cy="407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2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領導者率先垂范，身體力行，下屬就會效法。</a:t>
            </a:r>
            <a:endParaRPr lang="zh-CN" altLang="en-US" sz="2200" dirty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3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6357268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内容占位符 2"/>
          <p:cNvSpPr txBox="1">
            <a:spLocks noChangeArrowheads="1"/>
          </p:cNvSpPr>
          <p:nvPr/>
        </p:nvSpPr>
        <p:spPr bwMode="auto">
          <a:xfrm>
            <a:off x="2647950" y="244475"/>
            <a:ext cx="6084888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 eaLnBrk="1" hangingPunct="1">
              <a:lnSpc>
                <a:spcPts val="4500"/>
              </a:lnSpc>
              <a:spcBef>
                <a:spcPts val="1200"/>
              </a:spcBef>
              <a:spcAft>
                <a:spcPts val="600"/>
              </a:spcAft>
              <a:buFont typeface="Arial" charset="0"/>
              <a:buNone/>
            </a:pPr>
            <a:r>
              <a:rPr lang="zh-CN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不履邪徑 不欺暗室</a:t>
            </a:r>
            <a:endParaRPr lang="zh-CN" altLang="en-US" sz="2400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4387" name="Line 2"/>
          <p:cNvSpPr>
            <a:spLocks noChangeShapeType="1"/>
          </p:cNvSpPr>
          <p:nvPr/>
        </p:nvSpPr>
        <p:spPr bwMode="auto">
          <a:xfrm>
            <a:off x="8801100" y="460375"/>
            <a:ext cx="1588" cy="3316288"/>
          </a:xfrm>
          <a:prstGeom prst="line">
            <a:avLst/>
          </a:prstGeom>
          <a:noFill/>
          <a:ln w="3175">
            <a:solidFill>
              <a:srgbClr val="996633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44388" name="Rectangle 3"/>
          <p:cNvSpPr>
            <a:spLocks noChangeArrowheads="1"/>
          </p:cNvSpPr>
          <p:nvPr/>
        </p:nvSpPr>
        <p:spPr bwMode="auto">
          <a:xfrm>
            <a:off x="8942388" y="47625"/>
            <a:ext cx="200025" cy="1079500"/>
          </a:xfrm>
          <a:prstGeom prst="rect">
            <a:avLst/>
          </a:prstGeom>
          <a:solidFill>
            <a:srgbClr val="6666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44389" name="Line 9"/>
          <p:cNvSpPr>
            <a:spLocks noChangeShapeType="1"/>
          </p:cNvSpPr>
          <p:nvPr/>
        </p:nvSpPr>
        <p:spPr bwMode="auto">
          <a:xfrm>
            <a:off x="2052638" y="941388"/>
            <a:ext cx="7091362" cy="1587"/>
          </a:xfrm>
          <a:prstGeom prst="line">
            <a:avLst/>
          </a:prstGeom>
          <a:noFill/>
          <a:ln w="9525">
            <a:solidFill>
              <a:srgbClr val="96969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pic>
        <p:nvPicPr>
          <p:cNvPr id="144390" name="图片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0" r="2364"/>
          <a:stretch>
            <a:fillRect/>
          </a:stretch>
        </p:blipFill>
        <p:spPr bwMode="auto">
          <a:xfrm>
            <a:off x="5889625" y="1828800"/>
            <a:ext cx="2843213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91" name="图片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2"/>
          <a:stretch>
            <a:fillRect/>
          </a:stretch>
        </p:blipFill>
        <p:spPr bwMode="auto">
          <a:xfrm>
            <a:off x="3063875" y="1828800"/>
            <a:ext cx="277018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92" name="图片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8"/>
          <a:stretch>
            <a:fillRect/>
          </a:stretch>
        </p:blipFill>
        <p:spPr bwMode="auto">
          <a:xfrm>
            <a:off x="3175" y="1828800"/>
            <a:ext cx="3008313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4393" name="内容占位符 2"/>
          <p:cNvSpPr txBox="1">
            <a:spLocks noChangeArrowheads="1"/>
          </p:cNvSpPr>
          <p:nvPr/>
        </p:nvSpPr>
        <p:spPr bwMode="auto">
          <a:xfrm>
            <a:off x="1182688" y="995680"/>
            <a:ext cx="7488237" cy="66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defTabSz="912813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 eaLnBrk="1" hangingPunct="1">
              <a:lnSpc>
                <a:spcPts val="4500"/>
              </a:lnSpc>
              <a:spcBef>
                <a:spcPts val="1200"/>
              </a:spcBef>
              <a:spcAft>
                <a:spcPts val="600"/>
              </a:spcAft>
              <a:buFont typeface="Arial" charset="0"/>
              <a:buNone/>
            </a:pPr>
            <a:r>
              <a:rPr lang="zh-CN" altLang="en-US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設立誠信自助超市，沒有監控，把信任交給員工。</a:t>
            </a:r>
            <a:endParaRPr lang="zh-CN" altLang="en-US" sz="2400" b="1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2</a:t>
            </a:r>
            <a:endParaRPr lang="zh-CN" altLang="en-US" dirty="0"/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1030287" y="174625"/>
            <a:ext cx="157376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教學為先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961792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5" name="Picture 5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1" t="15959" r="7216" b="11803"/>
          <a:stretch>
            <a:fillRect/>
          </a:stretch>
        </p:blipFill>
        <p:spPr bwMode="auto">
          <a:xfrm>
            <a:off x="4555221" y="2948937"/>
            <a:ext cx="3316675" cy="186563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37" r="14742" b="15755"/>
          <a:stretch>
            <a:fillRect/>
          </a:stretch>
        </p:blipFill>
        <p:spPr bwMode="auto">
          <a:xfrm>
            <a:off x="1428481" y="2948938"/>
            <a:ext cx="3086101" cy="1865629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31660" y="894358"/>
            <a:ext cx="2762884" cy="201600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86" r="7039"/>
          <a:stretch>
            <a:fillRect/>
          </a:stretch>
        </p:blipFill>
        <p:spPr>
          <a:xfrm>
            <a:off x="4245367" y="894358"/>
            <a:ext cx="3626529" cy="2016000"/>
          </a:xfrm>
          <a:prstGeom prst="roundRect">
            <a:avLst>
              <a:gd name="adj" fmla="val 0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8550" name="矩形 9"/>
          <p:cNvSpPr>
            <a:spLocks noChangeArrowheads="1"/>
          </p:cNvSpPr>
          <p:nvPr/>
        </p:nvSpPr>
        <p:spPr bwMode="auto">
          <a:xfrm>
            <a:off x="2750821" y="266700"/>
            <a:ext cx="6226494" cy="479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lnSpc>
                <a:spcPts val="3150"/>
              </a:lnSpc>
              <a:buFont typeface="Arial" charset="0"/>
              <a:buNone/>
            </a:pPr>
            <a:r>
              <a:rPr lang="zh-CN" altLang="en-US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董事長帶領全體員工低碳出行</a:t>
            </a:r>
            <a:endParaRPr lang="zh-CN" altLang="en-US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1030288" y="1746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生態保護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9729803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矩形 2"/>
          <p:cNvSpPr>
            <a:spLocks noChangeArrowheads="1"/>
          </p:cNvSpPr>
          <p:nvPr/>
        </p:nvSpPr>
        <p:spPr bwMode="auto">
          <a:xfrm>
            <a:off x="-69850" y="1995488"/>
            <a:ext cx="2843213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zh-TW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隶书" panose="02010509060101010101" pitchFamily="49" charset="-122"/>
                <a:ea typeface="微软雅黑" panose="020B0503020204020204" pitchFamily="34" charset="-122"/>
                <a:sym typeface="隶书" panose="02010509060101010101" pitchFamily="49" charset="-122"/>
              </a:rPr>
              <a:t>固鍀生態美學觀</a:t>
            </a:r>
            <a:endParaRPr lang="zh-CN" altLang="en-US" dirty="0">
              <a:solidFill>
                <a:schemeClr val="bg1">
                  <a:lumMod val="85000"/>
                  <a:lumOff val="15000"/>
                </a:schemeClr>
              </a:solidFill>
              <a:latin typeface="隶书" panose="02010509060101010101" pitchFamily="49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  <p:sp>
        <p:nvSpPr>
          <p:cNvPr id="104451" name="Rectangle 5"/>
          <p:cNvSpPr>
            <a:spLocks noChangeArrowheads="1"/>
          </p:cNvSpPr>
          <p:nvPr/>
        </p:nvSpPr>
        <p:spPr bwMode="auto">
          <a:xfrm>
            <a:off x="1116013" y="4516438"/>
            <a:ext cx="431800" cy="360362"/>
          </a:xfrm>
          <a:prstGeom prst="rect">
            <a:avLst/>
          </a:prstGeom>
          <a:solidFill>
            <a:srgbClr val="6699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04452" name="Rectangle 6"/>
          <p:cNvSpPr>
            <a:spLocks noChangeArrowheads="1"/>
          </p:cNvSpPr>
          <p:nvPr/>
        </p:nvSpPr>
        <p:spPr bwMode="auto">
          <a:xfrm>
            <a:off x="1620838" y="4516438"/>
            <a:ext cx="431800" cy="360362"/>
          </a:xfrm>
          <a:prstGeom prst="rect">
            <a:avLst/>
          </a:prstGeom>
          <a:solidFill>
            <a:srgbClr val="99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sp>
        <p:nvSpPr>
          <p:cNvPr id="104453" name="Rectangle 7"/>
          <p:cNvSpPr>
            <a:spLocks noChangeArrowheads="1"/>
          </p:cNvSpPr>
          <p:nvPr/>
        </p:nvSpPr>
        <p:spPr bwMode="auto">
          <a:xfrm>
            <a:off x="2124075" y="4516438"/>
            <a:ext cx="431800" cy="360362"/>
          </a:xfrm>
          <a:prstGeom prst="rect">
            <a:avLst/>
          </a:prstGeom>
          <a:solidFill>
            <a:srgbClr val="6666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pic>
        <p:nvPicPr>
          <p:cNvPr id="104454" name="Picture 9" descr="G:\PPT制作\幸福农场、湿地\新建文件夹\DSC_61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716213"/>
            <a:ext cx="3236912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5" name="Picture 10" descr="G:\PPT制作\幸福农场、湿地\新建文件夹\DSC_62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75" y="2716213"/>
            <a:ext cx="32353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6" name="Picture 13" descr="G:\PPT制作\幸福农场、湿地\新建文件夹\DSC_614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484188"/>
            <a:ext cx="3236912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7" name="Picture 6" descr="\\192.168.100.84\幸福企业推展中心 3\《 重要资料 》\G. 幸福企业资料\【幸福企业】相关资料\5. PPT修改、添加图片资料存档\2016年PPT修改题材（集合）\20160518 添加（放生、感召鸽子、井田制）\DSC_459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00" y="495300"/>
            <a:ext cx="3224213" cy="214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1030288" y="1746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生態保護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725551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Users\bobo.jiang\Desktop\微信截图_20180522110628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2" t="3108" r="1459"/>
          <a:stretch>
            <a:fillRect/>
          </a:stretch>
        </p:blipFill>
        <p:spPr bwMode="auto">
          <a:xfrm>
            <a:off x="3175" y="746125"/>
            <a:ext cx="9150350" cy="439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矩形 6"/>
          <p:cNvSpPr>
            <a:spLocks noChangeArrowheads="1"/>
          </p:cNvSpPr>
          <p:nvPr/>
        </p:nvSpPr>
        <p:spPr bwMode="auto">
          <a:xfrm>
            <a:off x="3833813" y="173038"/>
            <a:ext cx="4929187" cy="479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lnSpc>
                <a:spcPts val="3150"/>
              </a:lnSpc>
              <a:buFont typeface="Arial" charset="0"/>
              <a:buNone/>
            </a:pPr>
            <a:r>
              <a:rPr lang="zh-CN" altLang="en-US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恭敬愛護天地</a:t>
            </a:r>
            <a:r>
              <a:rPr lang="zh-CN" altLang="en-US" dirty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萬物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030288" y="1746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生態保護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2565919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3" descr="IMG_1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90" y="1087062"/>
            <a:ext cx="2648023" cy="1983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3</a:t>
            </a:r>
            <a:endParaRPr lang="zh-CN" altLang="en-US" dirty="0"/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1030288" y="174625"/>
            <a:ext cx="1597025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生態保護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5" name="Picture 4" descr="D:\单电单充DS119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95"/>
          <a:stretch/>
        </p:blipFill>
        <p:spPr bwMode="auto">
          <a:xfrm>
            <a:off x="0" y="1087063"/>
            <a:ext cx="6031865" cy="3801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I:\十一班报道照片 已用\6.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90" y="3116577"/>
            <a:ext cx="2657432" cy="177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2"/>
          <p:cNvSpPr>
            <a:spLocks noChangeArrowheads="1"/>
          </p:cNvSpPr>
          <p:nvPr/>
        </p:nvSpPr>
        <p:spPr bwMode="auto">
          <a:xfrm>
            <a:off x="4642996" y="213430"/>
            <a:ext cx="4304983" cy="57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45157" tIns="72579" rIns="145157" bIns="72579">
            <a:spAutoFit/>
          </a:bodyPr>
          <a:lstStyle/>
          <a:p>
            <a:pPr algn="r">
              <a:buFont typeface="Arial" panose="020B0604020202020204" pitchFamily="34" charset="0"/>
              <a:buNone/>
              <a:defRPr/>
            </a:pPr>
            <a:r>
              <a:rPr lang="zh-CN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隶书" panose="02010509060101010101" pitchFamily="49" charset="-122"/>
                <a:ea typeface="微软雅黑" panose="020B0503020204020204" pitchFamily="34" charset="-122"/>
                <a:sym typeface="隶书" panose="02010509060101010101" pitchFamily="49" charset="-122"/>
              </a:rPr>
              <a:t>我們尊重每一個生命</a:t>
            </a:r>
            <a:endParaRPr lang="zh-CN" altLang="en-US" dirty="0">
              <a:solidFill>
                <a:schemeClr val="bg1">
                  <a:lumMod val="85000"/>
                  <a:lumOff val="15000"/>
                </a:schemeClr>
              </a:solidFill>
              <a:latin typeface="隶书" panose="02010509060101010101" pitchFamily="49" charset="-122"/>
              <a:ea typeface="微软雅黑" panose="020B0503020204020204" pitchFamily="34" charset="-122"/>
              <a:sym typeface="隶书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73155588"/>
      </p:ext>
    </p:extLst>
  </p:cSld>
  <p:clrMapOvr>
    <a:masterClrMapping/>
  </p:clrMapOvr>
  <p:transition xmlns:p14="http://schemas.microsoft.com/office/powerpoint/2010/main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矩形 9"/>
          <p:cNvSpPr>
            <a:spLocks noChangeArrowheads="1"/>
          </p:cNvSpPr>
          <p:nvPr/>
        </p:nvSpPr>
        <p:spPr bwMode="auto">
          <a:xfrm>
            <a:off x="1288416" y="25400"/>
            <a:ext cx="7855584" cy="992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The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ancient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9-square well-field system—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farming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to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share,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returning to natural farming,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Happy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Farm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without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chemical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fertilizers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and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pesticides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to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safeguard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the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health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of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our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mother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TW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earth.</a:t>
            </a:r>
            <a:r>
              <a:rPr lang="zh-TW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endParaRPr lang="zh-CN" altLang="en-US" sz="2000" dirty="0">
              <a:solidFill>
                <a:srgbClr val="000000"/>
              </a:solidFill>
            </a:endParaRPr>
          </a:p>
        </p:txBody>
      </p:sp>
      <p:pic>
        <p:nvPicPr>
          <p:cNvPr id="106501" name="内容占位符 3" descr="DSC_09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00" b="4362"/>
          <a:stretch>
            <a:fillRect/>
          </a:stretch>
        </p:blipFill>
        <p:spPr bwMode="auto">
          <a:xfrm>
            <a:off x="0" y="1212534"/>
            <a:ext cx="2936273" cy="2035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502" name="Picture 3" descr="image11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0" b="-1"/>
          <a:stretch/>
        </p:blipFill>
        <p:spPr bwMode="auto">
          <a:xfrm>
            <a:off x="5928360" y="1263334"/>
            <a:ext cx="3215640" cy="2035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50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0" t="3703"/>
          <a:stretch>
            <a:fillRect/>
          </a:stretch>
        </p:blipFill>
        <p:spPr bwMode="auto">
          <a:xfrm>
            <a:off x="2942273" y="1225233"/>
            <a:ext cx="3011487" cy="2035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4</a:t>
            </a:r>
            <a:endParaRPr lang="zh-CN" altLang="en-US" dirty="0"/>
          </a:p>
        </p:txBody>
      </p:sp>
      <p:pic>
        <p:nvPicPr>
          <p:cNvPr id="11" name="Picture 11" descr="G:\《与柯柯资料互通》\DSC_699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01" b="7673"/>
          <a:stretch/>
        </p:blipFill>
        <p:spPr bwMode="auto">
          <a:xfrm>
            <a:off x="0" y="3239290"/>
            <a:ext cx="3320440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" descr="E:\My Documents\Desktop\图片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" t="13811"/>
          <a:stretch>
            <a:fillRect/>
          </a:stretch>
        </p:blipFill>
        <p:spPr bwMode="auto">
          <a:xfrm>
            <a:off x="6279944" y="3239290"/>
            <a:ext cx="2864056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 descr="\\192.168.100.84\幸福企业推展中心 3\《 重要资料 》\G. 幸福企业资料\【幸福企业】相关资料\5. PPT修改、添加图片资料存档\2016年PPT修改题材（集合）\20160518 添加（放生、感召鸽子、井田制）\DSC_458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8"/>
          <a:stretch>
            <a:fillRect/>
          </a:stretch>
        </p:blipFill>
        <p:spPr bwMode="auto">
          <a:xfrm>
            <a:off x="3374415" y="3239290"/>
            <a:ext cx="2956329" cy="190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359159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标题 8"/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4520406" y="195263"/>
            <a:ext cx="4372769" cy="48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1624" tIns="40813" rIns="81624" bIns="40813"/>
          <a:lstStyle/>
          <a:p>
            <a:pPr algn="r"/>
            <a:r>
              <a:rPr lang="zh-CN" altLang="en-US" sz="2700" dirty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關注社會弱勢群體</a:t>
            </a:r>
            <a:endParaRPr lang="zh-CN" altLang="en-US" sz="1200" dirty="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22883" name="Picture 2" descr="H:\2015年回顾片制作\3. 脚本各模块素材\1. 片头\20150210 安养院看望老人 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64" t="2" r="9782" b="25801"/>
          <a:stretch>
            <a:fillRect/>
          </a:stretch>
        </p:blipFill>
        <p:spPr bwMode="auto">
          <a:xfrm>
            <a:off x="-19050" y="777875"/>
            <a:ext cx="3078163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87" name="内容占位符 5" descr="DSC_08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777875"/>
            <a:ext cx="3403600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888" name="Picture 6" descr="DSCN14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71" t="1431"/>
          <a:stretch>
            <a:fillRect/>
          </a:stretch>
        </p:blipFill>
        <p:spPr bwMode="auto">
          <a:xfrm>
            <a:off x="6462713" y="777875"/>
            <a:ext cx="2700337" cy="210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889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dirty="0">
                <a:latin typeface="微软雅黑 Light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charset="-122"/>
                <a:ea typeface="微软雅黑" pitchFamily="34" charset="-122"/>
              </a:rPr>
              <a:t>5</a:t>
            </a:r>
            <a:endParaRPr lang="zh-CN" altLang="en-US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028700" y="174625"/>
            <a:ext cx="15986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/>
          <a:p>
            <a:pPr algn="r">
              <a:buFont typeface="Arial" panose="020B0604020202020204" pitchFamily="34" charset="0"/>
              <a:buNone/>
              <a:defRPr/>
            </a:pPr>
            <a:r>
              <a:rPr lang="zh-CN" altLang="en-US" sz="2500" dirty="0">
                <a:solidFill>
                  <a:schemeClr val="bg1">
                    <a:lumMod val="75000"/>
                    <a:lumOff val="25000"/>
                  </a:schemeClr>
                </a:solidFill>
                <a:ea typeface="微软雅黑" panose="020B0503020204020204" pitchFamily="34" charset="-122"/>
                <a:sym typeface="+mn-ea"/>
              </a:rPr>
              <a:t>慈善公益</a:t>
            </a:r>
          </a:p>
          <a:p>
            <a:pPr algn="r">
              <a:defRPr/>
            </a:pPr>
            <a:r>
              <a:rPr lang="en-US" altLang="zh-CN" sz="1100" b="1" dirty="0">
                <a:solidFill>
                  <a:schemeClr val="bg1">
                    <a:lumMod val="75000"/>
                    <a:lumOff val="25000"/>
                  </a:schemeClr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Charities</a:t>
            </a:r>
            <a:endParaRPr lang="zh-CN" altLang="en-US" sz="1100" dirty="0">
              <a:solidFill>
                <a:schemeClr val="bg1">
                  <a:lumMod val="75000"/>
                  <a:lumOff val="2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1" name="Picture 2" descr="C:\Users\bobo.jiang\Desktop\DSC_045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2927840"/>
            <a:ext cx="2970879" cy="19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H:\照片\粗选\2014年文件\2014-05\20140516 敬老院固锝\DSC0974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597" y="2927840"/>
            <a:ext cx="2980137" cy="19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D:\Desktop\20120526 参访\PPT资料\DSC_342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053" y="2927840"/>
            <a:ext cx="3194545" cy="1980000"/>
          </a:xfrm>
          <a:prstGeom prst="rect">
            <a:avLst/>
          </a:prstGeom>
          <a:solidFill>
            <a:srgbClr val="EDEDE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275876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矩形 1"/>
          <p:cNvSpPr>
            <a:spLocks noChangeArrowheads="1"/>
          </p:cNvSpPr>
          <p:nvPr/>
        </p:nvSpPr>
        <p:spPr bwMode="auto">
          <a:xfrm>
            <a:off x="4930141" y="212725"/>
            <a:ext cx="4030980" cy="477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>
              <a:lnSpc>
                <a:spcPts val="3000"/>
              </a:lnSpc>
            </a:pPr>
            <a:r>
              <a:rPr lang="zh-CN" altLang="en-US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敦親睦鄰 与人为善 </a:t>
            </a:r>
            <a:endParaRPr lang="en-US" altLang="zh-CN" sz="2700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8003" name="Line 7"/>
          <p:cNvSpPr>
            <a:spLocks noChangeShapeType="1"/>
          </p:cNvSpPr>
          <p:nvPr/>
        </p:nvSpPr>
        <p:spPr bwMode="auto">
          <a:xfrm>
            <a:off x="6775450" y="700088"/>
            <a:ext cx="2092325" cy="0"/>
          </a:xfrm>
          <a:prstGeom prst="line">
            <a:avLst/>
          </a:prstGeom>
          <a:noFill/>
          <a:ln w="9525">
            <a:solidFill>
              <a:srgbClr val="C0C0C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pic>
        <p:nvPicPr>
          <p:cNvPr id="128004" name="Picture 2" descr="H:\2017年回顾片制作\5. 脚本各模块素材（2017年）\5. 人文关怀\关怀失独人家\IMG_00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10" y="2867025"/>
            <a:ext cx="297021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5" name="Picture 3" descr="H:\2017年回顾片制作\5. 脚本各模块素材（2017年）\5. 人文关怀\关怀失独人家\IMG_9977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2"/>
          <a:stretch/>
        </p:blipFill>
        <p:spPr bwMode="auto">
          <a:xfrm>
            <a:off x="60960" y="2867025"/>
            <a:ext cx="295116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7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" y="877888"/>
            <a:ext cx="2951162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008" name="图片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910" y="890588"/>
            <a:ext cx="2963862" cy="1897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8009" name="Rectangle 4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dirty="0">
                <a:latin typeface="微软雅黑 Light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charset="-122"/>
                <a:ea typeface="微软雅黑" pitchFamily="34" charset="-122"/>
              </a:rPr>
              <a:t>5</a:t>
            </a:r>
            <a:endParaRPr lang="zh-CN" altLang="en-US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1028700" y="174625"/>
            <a:ext cx="1598613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/>
          <a:p>
            <a:pPr algn="r">
              <a:buFont typeface="Arial" panose="020B0604020202020204" pitchFamily="34" charset="0"/>
              <a:buNone/>
              <a:defRPr/>
            </a:pPr>
            <a:r>
              <a:rPr lang="zh-CN" altLang="en-US" sz="2500" dirty="0">
                <a:solidFill>
                  <a:schemeClr val="bg1">
                    <a:lumMod val="75000"/>
                    <a:lumOff val="25000"/>
                  </a:schemeClr>
                </a:solidFill>
                <a:ea typeface="微软雅黑" panose="020B0503020204020204" pitchFamily="34" charset="-122"/>
                <a:sym typeface="+mn-ea"/>
              </a:rPr>
              <a:t>慈善公益</a:t>
            </a:r>
          </a:p>
          <a:p>
            <a:pPr algn="r">
              <a:defRPr/>
            </a:pPr>
            <a:r>
              <a:rPr lang="en-US" altLang="zh-CN" sz="1100" b="1" dirty="0">
                <a:solidFill>
                  <a:schemeClr val="bg1">
                    <a:lumMod val="75000"/>
                    <a:lumOff val="25000"/>
                  </a:schemeClr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Charities</a:t>
            </a:r>
            <a:endParaRPr lang="zh-CN" altLang="en-US" sz="1100" dirty="0">
              <a:solidFill>
                <a:schemeClr val="bg1">
                  <a:lumMod val="75000"/>
                  <a:lumOff val="2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1" name="Picture 8" descr="G:\2018年全年资料\20180330 温馨午宴\20180330温馨午宴 · 精选照片\DSC_3612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5"/>
          <a:stretch/>
        </p:blipFill>
        <p:spPr bwMode="auto">
          <a:xfrm>
            <a:off x="6120287" y="890588"/>
            <a:ext cx="2964182" cy="1897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4" descr="G:\2018年全年资料\20180330 温馨午宴\20180330温馨午宴 · 精选照片\DSC_367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287" y="2867025"/>
            <a:ext cx="2964182" cy="197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99448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38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69" t="28889" r="32330" b="26666"/>
          <a:stretch>
            <a:fillRect/>
          </a:stretch>
        </p:blipFill>
        <p:spPr bwMode="auto">
          <a:xfrm>
            <a:off x="3114675" y="1049338"/>
            <a:ext cx="3073400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59" t="39526" r="35052" b="20000"/>
          <a:stretch>
            <a:fillRect/>
          </a:stretch>
        </p:blipFill>
        <p:spPr bwMode="auto">
          <a:xfrm>
            <a:off x="6257925" y="3133725"/>
            <a:ext cx="2905125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84"/>
          <a:stretch>
            <a:fillRect/>
          </a:stretch>
        </p:blipFill>
        <p:spPr bwMode="auto">
          <a:xfrm>
            <a:off x="6257925" y="1055688"/>
            <a:ext cx="2905125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4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78"/>
          <a:stretch>
            <a:fillRect/>
          </a:stretch>
        </p:blipFill>
        <p:spPr bwMode="auto">
          <a:xfrm>
            <a:off x="3114675" y="3111500"/>
            <a:ext cx="308451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矩形 1"/>
          <p:cNvSpPr>
            <a:spLocks noChangeArrowheads="1"/>
          </p:cNvSpPr>
          <p:nvPr/>
        </p:nvSpPr>
        <p:spPr bwMode="auto">
          <a:xfrm>
            <a:off x="3939540" y="141184"/>
            <a:ext cx="5052060" cy="869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71" tIns="34285" rIns="68571" bIns="34285">
            <a:spAutoFit/>
          </a:bodyPr>
          <a:lstStyle/>
          <a:p>
            <a:pPr algn="r">
              <a:defRPr/>
            </a:pPr>
            <a:r>
              <a:rPr lang="zh-CN" altLang="en-US" sz="2600" spc="75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各个工厂打造</a:t>
            </a:r>
            <a:endParaRPr lang="en-US" altLang="zh-CN" sz="2600" spc="75" dirty="0" smtClean="0">
              <a:solidFill>
                <a:schemeClr val="bg1">
                  <a:lumMod val="95000"/>
                  <a:lumOff val="5000"/>
                </a:schemeClr>
              </a:solidFill>
              <a:latin typeface="微软雅黑 Light" panose="020B0502040204020203" pitchFamily="34" charset="-122"/>
              <a:ea typeface="微软雅黑" panose="020B0503020204020204" pitchFamily="34" charset="-122"/>
              <a:sym typeface="+mn-ea"/>
            </a:endParaRPr>
          </a:p>
          <a:p>
            <a:pPr algn="r">
              <a:defRPr/>
            </a:pPr>
            <a:r>
              <a:rPr lang="zh-CN" altLang="en-US" sz="2600" spc="75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蘊</a:t>
            </a:r>
            <a:r>
              <a:rPr lang="zh-CN" altLang="en-US" sz="2600" spc="75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含家</a:t>
            </a:r>
            <a:r>
              <a:rPr lang="zh-CN" altLang="en-US" sz="2600" spc="75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一般温暖洁净的</a:t>
            </a:r>
            <a:r>
              <a:rPr lang="zh-CN" altLang="en-US" sz="2600" spc="75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+mn-ea"/>
              </a:rPr>
              <a:t>衛生間</a:t>
            </a:r>
          </a:p>
        </p:txBody>
      </p:sp>
      <p:pic>
        <p:nvPicPr>
          <p:cNvPr id="15" name="图片 10" descr="DSC_0022.jpg"/>
          <p:cNvPicPr>
            <a:picLocks noChangeAspect="1" noChangeArrowheads="1"/>
          </p:cNvPicPr>
          <p:nvPr/>
        </p:nvPicPr>
        <p:blipFill rotWithShape="1"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6" b="1"/>
          <a:stretch/>
        </p:blipFill>
        <p:spPr bwMode="auto">
          <a:xfrm>
            <a:off x="-3801" y="3111500"/>
            <a:ext cx="3076166" cy="2029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6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  <p:pic>
        <p:nvPicPr>
          <p:cNvPr id="17" name="Picture 3" descr="H:\20140428\二極管\1幸福卫生间建设\DSC07253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3" t="11722" r="5841"/>
          <a:stretch/>
        </p:blipFill>
        <p:spPr bwMode="auto">
          <a:xfrm>
            <a:off x="-3801" y="1055688"/>
            <a:ext cx="3076166" cy="201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0967236"/>
      </p:ext>
    </p:extLst>
  </p:cSld>
  <p:clrMapOvr>
    <a:masterClrMapping/>
  </p:clrMapOvr>
  <p:transition xmlns:p14="http://schemas.microsoft.com/office/powerpoint/2010/main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矩形 4"/>
          <p:cNvSpPr>
            <a:spLocks noChangeArrowheads="1"/>
          </p:cNvSpPr>
          <p:nvPr/>
        </p:nvSpPr>
        <p:spPr bwMode="auto">
          <a:xfrm>
            <a:off x="757238" y="1708150"/>
            <a:ext cx="35290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solidFill>
                <a:schemeClr val="bg1"/>
              </a:solidFill>
              <a:latin typeface="微软雅黑 Light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00355" name="Picture 2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5163" y="365125"/>
            <a:ext cx="307181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8725" name="矩形 5"/>
          <p:cNvSpPr>
            <a:spLocks noChangeArrowheads="1"/>
          </p:cNvSpPr>
          <p:nvPr/>
        </p:nvSpPr>
        <p:spPr bwMode="auto">
          <a:xfrm>
            <a:off x="179388" y="2655888"/>
            <a:ext cx="5976937" cy="214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/>
          <a:p>
            <a:pPr>
              <a:lnSpc>
                <a:spcPct val="130000"/>
              </a:lnSpc>
              <a:buFont typeface="Arial" charset="0"/>
              <a:buNone/>
              <a:defRPr/>
            </a:pP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MB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線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LC002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切筋機，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1989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年製造。</a:t>
            </a:r>
          </a:p>
          <a:p>
            <a:pPr>
              <a:lnSpc>
                <a:spcPct val="130000"/>
              </a:lnSpc>
              <a:buFont typeface="Arial" charset="0"/>
              <a:buNone/>
              <a:defRPr/>
            </a:pP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今年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3</a:t>
            </a:r>
            <a:r>
              <a:rPr lang="zh-TW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月機故時間每班至少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9H</a:t>
            </a:r>
            <a:r>
              <a:rPr lang="zh-TW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以上。已提出報廢申請。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學習之後</a:t>
            </a:r>
            <a:r>
              <a:rPr lang="zh-TW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， 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員工</a:t>
            </a:r>
            <a:r>
              <a:rPr lang="zh-TW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自發組成團隊，歷時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48</a:t>
            </a:r>
            <a:r>
              <a:rPr lang="zh-CN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小時，將</a:t>
            </a:r>
            <a:r>
              <a:rPr lang="en-US" altLang="zh-CN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LC002</a:t>
            </a:r>
            <a:r>
              <a:rPr lang="zh-TW" altLang="en-US" sz="2000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2" charset="-122"/>
                <a:ea typeface="微软雅黑" pitchFamily="34" charset="-122"/>
                <a:sym typeface="隶书" pitchFamily="49" charset="-122"/>
              </a:rPr>
              <a:t>完全解體尋找原因。將設備恢復到到廠時候的水準。</a:t>
            </a:r>
            <a:endParaRPr lang="zh-CN" altLang="en-US" sz="2000" dirty="0">
              <a:solidFill>
                <a:schemeClr val="bg1">
                  <a:lumMod val="95000"/>
                  <a:lumOff val="5000"/>
                </a:schemeClr>
              </a:solidFill>
              <a:latin typeface="微软雅黑 Light" pitchFamily="2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00358" name="图片 10" descr="IMG_20130517_0915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65125"/>
            <a:ext cx="2663825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0360" name="图片 12" descr="IMG_20130517_09155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7"/>
          <a:stretch>
            <a:fillRect/>
          </a:stretch>
        </p:blipFill>
        <p:spPr bwMode="auto">
          <a:xfrm>
            <a:off x="6372225" y="2165350"/>
            <a:ext cx="2663825" cy="177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009415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8"/>
          <p:cNvSpPr>
            <a:spLocks noChangeArrowheads="1"/>
          </p:cNvSpPr>
          <p:nvPr/>
        </p:nvSpPr>
        <p:spPr bwMode="auto">
          <a:xfrm>
            <a:off x="0" y="7713663"/>
            <a:ext cx="387350" cy="62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 sz="3100">
              <a:solidFill>
                <a:srgbClr val="A7D6FF"/>
              </a:solidFill>
            </a:endParaRPr>
          </a:p>
        </p:txBody>
      </p:sp>
      <p:sp>
        <p:nvSpPr>
          <p:cNvPr id="131075" name="TextBox 8"/>
          <p:cNvSpPr>
            <a:spLocks noChangeArrowheads="1"/>
          </p:cNvSpPr>
          <p:nvPr/>
        </p:nvSpPr>
        <p:spPr bwMode="auto">
          <a:xfrm>
            <a:off x="3924300" y="700088"/>
            <a:ext cx="5183188" cy="413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7" tIns="72579" rIns="145157" bIns="72579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lnSpc>
                <a:spcPct val="120000"/>
              </a:lnSpc>
              <a:buFont typeface="Arial" charset="0"/>
              <a:buNone/>
            </a:pPr>
            <a:r>
              <a:rPr lang="zh-TW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吹砂機，已服務</a:t>
            </a:r>
            <a:r>
              <a:rPr lang="en-US" altLang="zh-CN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11</a:t>
            </a:r>
            <a:r>
              <a:rPr lang="zh-TW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年，關鍵部件都不能正常使用。與廠家溝通購買改造的核心部件廠家不同意賣，因為廠家規定壽命為</a:t>
            </a:r>
            <a:r>
              <a:rPr lang="en-US" altLang="zh-CN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6</a:t>
            </a:r>
            <a:r>
              <a:rPr lang="zh-TW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年。曹工、章工多次與廠家劉總溝通，最終劉總被兩人的真情所打動最終同意將所需的核心部件買給我們。</a:t>
            </a:r>
            <a:r>
              <a:rPr lang="en-US" altLang="zh-CN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70</a:t>
            </a:r>
            <a:r>
              <a:rPr lang="zh-TW" altLang="en-US" sz="2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 Light" pitchFamily="34" charset="-122"/>
                <a:ea typeface="微软雅黑" pitchFamily="34" charset="-122"/>
                <a:sym typeface="隶书" pitchFamily="49" charset="-122"/>
              </a:rPr>
              <a:t>多歲的劉總也來到現場指導，並毫無保留的將他的經驗傳授給曹工，非常感恩他。</a:t>
            </a:r>
            <a:endParaRPr lang="zh-CN" altLang="en-US" sz="2400" dirty="0">
              <a:solidFill>
                <a:schemeClr val="bg1">
                  <a:lumMod val="95000"/>
                  <a:lumOff val="5000"/>
                </a:schemeClr>
              </a:solidFill>
              <a:latin typeface="微软雅黑 Light" pitchFamily="34" charset="-122"/>
              <a:ea typeface="微软雅黑" pitchFamily="34" charset="-122"/>
              <a:sym typeface="隶书" pitchFamily="49" charset="-122"/>
            </a:endParaRPr>
          </a:p>
        </p:txBody>
      </p:sp>
      <p:pic>
        <p:nvPicPr>
          <p:cNvPr id="131076" name="Picture 2" descr="D:\爱心部幸福企业\幸福企业活动集\敦伦尽份\吹砂机改造\IMG_20140506_13285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08113"/>
            <a:ext cx="3924300" cy="245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5165612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46" name="Picture 2" descr="H:\20140428\照片\贴膜\DSC_0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59" t="39856" r="30649" b="23981"/>
          <a:stretch>
            <a:fillRect/>
          </a:stretch>
        </p:blipFill>
        <p:spPr bwMode="auto">
          <a:xfrm>
            <a:off x="0" y="844550"/>
            <a:ext cx="4806950" cy="287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4147" name="Picture 3" descr="H:\20140428\照片\贴膜\DSC_000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413" y="844550"/>
            <a:ext cx="4319587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1797" name="Text Box 5"/>
          <p:cNvSpPr txBox="1">
            <a:spLocks noChangeArrowheads="1"/>
          </p:cNvSpPr>
          <p:nvPr/>
        </p:nvSpPr>
        <p:spPr bwMode="auto">
          <a:xfrm>
            <a:off x="395288" y="3795713"/>
            <a:ext cx="8569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>
              <a:buFont typeface="Arial" panose="020B0604020202020204" pitchFamily="34" charset="0"/>
              <a:buNone/>
              <a:defRPr/>
            </a:pPr>
            <a:r>
              <a:rPr lang="zh-TW" altLang="en-US" sz="24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sym typeface="+mn-ea"/>
              </a:rPr>
              <a:t>設備表面會有油漆碰傷，鍵盤灰塵不易打掃。員工“金點子”：設備貼上使用過的藍膜，廢物利用同時保護設備。以此減少很多清潔時間。</a:t>
            </a:r>
            <a:endParaRPr lang="zh-CN" altLang="en-US" sz="2400" dirty="0">
              <a:solidFill>
                <a:schemeClr val="bg1">
                  <a:lumMod val="85000"/>
                  <a:lumOff val="15000"/>
                </a:schemeClr>
              </a:solidFill>
              <a:latin typeface="微软雅黑 Light" panose="020B0502040204020203" pitchFamily="34" charset="-122"/>
              <a:sym typeface="+mn-ea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029282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矩形 3"/>
          <p:cNvSpPr>
            <a:spLocks noChangeArrowheads="1"/>
          </p:cNvSpPr>
          <p:nvPr/>
        </p:nvSpPr>
        <p:spPr bwMode="auto">
          <a:xfrm>
            <a:off x="395288" y="3975100"/>
            <a:ext cx="8516937" cy="100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45151" tIns="72575" rIns="145151" bIns="72575"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zh-TW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像愛護自己眼睛一樣去愛護設備，員工們在進行</a:t>
            </a:r>
            <a:r>
              <a:rPr lang="en-US" altLang="zh-CN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5S</a:t>
            </a:r>
            <a:r>
              <a:rPr lang="zh-TW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時</a:t>
            </a:r>
            <a:r>
              <a:rPr lang="zh-CN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，自發的</a:t>
            </a:r>
            <a:r>
              <a:rPr lang="zh-TW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趴在地上去用心</a:t>
            </a:r>
            <a:r>
              <a:rPr lang="zh-CN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清潔死角</a:t>
            </a:r>
            <a:r>
              <a:rPr lang="zh-TW" altLang="en-US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。</a:t>
            </a:r>
            <a:r>
              <a:rPr lang="en-US" altLang="zh-CN" sz="2200" dirty="0">
                <a:solidFill>
                  <a:schemeClr val="bg1">
                    <a:lumMod val="85000"/>
                    <a:lumOff val="15000"/>
                  </a:schemeClr>
                </a:solidFill>
                <a:latin typeface="微软雅黑 Light" panose="020B0502040204020203" pitchFamily="34" charset="-122"/>
                <a:ea typeface="微软雅黑" panose="020B0503020204020204" pitchFamily="34" charset="-122"/>
                <a:sym typeface="隶书" panose="02010509060101010101" pitchFamily="49" charset="-122"/>
              </a:rPr>
              <a:t> </a:t>
            </a:r>
          </a:p>
        </p:txBody>
      </p:sp>
      <p:pic>
        <p:nvPicPr>
          <p:cNvPr id="135171" name="Picture 2" descr="H:\20140428\照片\IMG_52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771525"/>
            <a:ext cx="4222750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5172" name="Picture 4" descr="H:\20140428\照片\20131217_084551.jpg"/>
          <p:cNvSpPr>
            <a:spLocks noChangeAspect="1" noChangeArrowheads="1"/>
          </p:cNvSpPr>
          <p:nvPr/>
        </p:nvSpPr>
        <p:spPr bwMode="auto">
          <a:xfrm>
            <a:off x="4865688" y="760413"/>
            <a:ext cx="4240212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Font typeface="Arial" charset="0"/>
              <a:buNone/>
            </a:pPr>
            <a:endParaRPr lang="zh-CN" altLang="en-US">
              <a:ea typeface="微软雅黑" pitchFamily="34" charset="-122"/>
            </a:endParaRPr>
          </a:p>
        </p:txBody>
      </p:sp>
      <p:pic>
        <p:nvPicPr>
          <p:cNvPr id="135173" name="Picture 4" descr="H:\20140428\照片\20131217_08455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76288"/>
            <a:ext cx="4240213" cy="317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2234718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1508125"/>
            <a:ext cx="5891213" cy="336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6195" name="TextBox 4"/>
          <p:cNvSpPr txBox="1">
            <a:spLocks noChangeArrowheads="1"/>
          </p:cNvSpPr>
          <p:nvPr/>
        </p:nvSpPr>
        <p:spPr bwMode="auto">
          <a:xfrm>
            <a:off x="4910138" y="260350"/>
            <a:ext cx="40513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公司自來水單耗</a:t>
            </a:r>
            <a:r>
              <a:rPr lang="en-US" altLang="zh-CN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噸</a:t>
            </a:r>
            <a:r>
              <a:rPr lang="en-US" altLang="zh-CN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/</a:t>
            </a:r>
            <a:r>
              <a:rPr lang="en-US" altLang="zh-CN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KK</a:t>
            </a:r>
            <a:r>
              <a:rPr lang="zh-CN" alt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</a:p>
        </p:txBody>
      </p:sp>
      <p:sp>
        <p:nvSpPr>
          <p:cNvPr id="136196" name="文本框 5"/>
          <p:cNvSpPr txBox="1">
            <a:spLocks noChangeArrowheads="1"/>
          </p:cNvSpPr>
          <p:nvPr/>
        </p:nvSpPr>
        <p:spPr bwMode="auto">
          <a:xfrm>
            <a:off x="663575" y="947738"/>
            <a:ext cx="7993063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2017</a:t>
            </a:r>
            <a:r>
              <a:rPr lang="zh-CN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年比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2016</a:t>
            </a:r>
            <a:r>
              <a:rPr lang="zh-CN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年下降</a:t>
            </a:r>
            <a:r>
              <a:rPr lang="en-US" altLang="zh-CN" sz="20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17</a:t>
            </a:r>
            <a:r>
              <a:rPr lang="en-US" altLang="zh-CN" sz="2000" dirty="0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%</a:t>
            </a:r>
            <a:r>
              <a:rPr lang="zh-CN" altLang="en-US" sz="20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（目標</a:t>
            </a:r>
            <a:r>
              <a:rPr lang="en-US" altLang="zh-CN" sz="20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15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%</a:t>
            </a:r>
            <a:r>
              <a:rPr lang="zh-CN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），比</a:t>
            </a:r>
            <a:r>
              <a:rPr lang="en-US" altLang="zh-CN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2015</a:t>
            </a:r>
            <a:r>
              <a:rPr lang="zh-CN" altLang="en-US" sz="20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年同期</a:t>
            </a:r>
            <a:r>
              <a:rPr lang="zh-CN" altLang="en-US" sz="20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下降</a:t>
            </a:r>
            <a:r>
              <a:rPr lang="en-US" altLang="zh-CN" sz="20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33%</a:t>
            </a:r>
            <a:endParaRPr lang="zh-CN" altLang="en-US" sz="2000" dirty="0">
              <a:solidFill>
                <a:srgbClr val="0000C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2254016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8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888" y="1851025"/>
            <a:ext cx="71120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7219" name="矩形 2"/>
          <p:cNvSpPr>
            <a:spLocks noChangeArrowheads="1"/>
          </p:cNvSpPr>
          <p:nvPr/>
        </p:nvSpPr>
        <p:spPr bwMode="auto">
          <a:xfrm>
            <a:off x="755650" y="949325"/>
            <a:ext cx="81359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>
              <a:buClr>
                <a:srgbClr val="333300"/>
              </a:buClr>
              <a:buFont typeface="Arial" charset="0"/>
              <a:buNone/>
            </a:pPr>
            <a:r>
              <a:rPr lang="zh-CN" altLang="en-US" sz="24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全線不良率穩步下降，</a:t>
            </a:r>
            <a:r>
              <a:rPr lang="en-US" altLang="zh-CN" sz="24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2017</a:t>
            </a:r>
            <a:r>
              <a:rPr lang="zh-CN" altLang="en-US" sz="24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年</a:t>
            </a:r>
            <a:r>
              <a:rPr lang="zh-CN" altLang="en-US" sz="24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平均</a:t>
            </a:r>
            <a:r>
              <a:rPr lang="en-US" altLang="zh-CN" sz="24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2.98</a:t>
            </a:r>
            <a:r>
              <a:rPr lang="en-US" altLang="zh-CN" sz="2400" dirty="0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%</a:t>
            </a:r>
            <a:r>
              <a:rPr lang="zh-CN" altLang="en-US" sz="24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（目標</a:t>
            </a:r>
            <a:r>
              <a:rPr lang="en-US" altLang="zh-CN" sz="2400" dirty="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2.9</a:t>
            </a:r>
            <a:r>
              <a:rPr lang="en-US" altLang="zh-CN" sz="24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%</a:t>
            </a:r>
            <a:r>
              <a:rPr lang="zh-CN" altLang="en-US" sz="24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），</a:t>
            </a:r>
            <a:endParaRPr lang="en-US" altLang="zh-CN" sz="2400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buClr>
                <a:srgbClr val="333300"/>
              </a:buClr>
              <a:buFont typeface="Arial" charset="0"/>
              <a:buNone/>
            </a:pPr>
            <a:r>
              <a:rPr lang="zh-CN" altLang="en-US" sz="2400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同比去年</a:t>
            </a:r>
            <a:r>
              <a:rPr lang="zh-CN" altLang="en-US" sz="24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下降</a:t>
            </a:r>
            <a:r>
              <a:rPr lang="en-US" altLang="zh-CN" sz="2400" dirty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13.3%</a:t>
            </a:r>
          </a:p>
        </p:txBody>
      </p:sp>
      <p:sp>
        <p:nvSpPr>
          <p:cNvPr id="137220" name="矩形 5"/>
          <p:cNvSpPr>
            <a:spLocks noChangeArrowheads="1"/>
          </p:cNvSpPr>
          <p:nvPr/>
        </p:nvSpPr>
        <p:spPr bwMode="auto">
          <a:xfrm>
            <a:off x="5292725" y="238125"/>
            <a:ext cx="352901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Clr>
                <a:srgbClr val="333300"/>
              </a:buClr>
              <a:buFont typeface="Arial" charset="0"/>
              <a:buNone/>
            </a:pPr>
            <a:r>
              <a:rPr lang="zh-CN" altLang="en-US" sz="2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微软雅黑" pitchFamily="34" charset="-122"/>
                <a:ea typeface="微软雅黑" pitchFamily="34" charset="-122"/>
              </a:rPr>
              <a:t>公司全線不良率趨勢圖</a:t>
            </a:r>
            <a:endParaRPr lang="en-US" altLang="zh-CN" sz="2400" b="1" dirty="0">
              <a:solidFill>
                <a:schemeClr val="bg1">
                  <a:lumMod val="95000"/>
                  <a:lumOff val="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3302070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2" name="图片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771525"/>
            <a:ext cx="7394575" cy="400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5609348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266" name="图片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5" y="771525"/>
            <a:ext cx="7937500" cy="402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175" y="174625"/>
            <a:ext cx="1027113" cy="571500"/>
          </a:xfrm>
          <a:prstGeom prst="rect">
            <a:avLst/>
          </a:prstGeom>
          <a:solidFill>
            <a:srgbClr val="4D4D4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buFont typeface="Arial" charset="0"/>
              <a:buNone/>
            </a:pPr>
            <a:r>
              <a:rPr lang="zh-CN" altLang="en-US" dirty="0">
                <a:latin typeface="微软雅黑 Light" pitchFamily="34" charset="-122"/>
                <a:ea typeface="微软雅黑" pitchFamily="34" charset="-122"/>
              </a:rPr>
              <a:t>Part </a:t>
            </a:r>
            <a:r>
              <a:rPr lang="en-US" altLang="zh-CN" dirty="0" smtClean="0">
                <a:latin typeface="微软雅黑 Light" pitchFamily="34" charset="-122"/>
                <a:ea typeface="微软雅黑" pitchFamily="34" charset="-122"/>
              </a:rPr>
              <a:t>6</a:t>
            </a:r>
            <a:endParaRPr lang="zh-CN" altLang="en-US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1030288" y="174625"/>
            <a:ext cx="1598612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45157" tIns="72579" rIns="145157" bIns="72579" anchor="ctr"/>
          <a:lstStyle>
            <a:lvl1pPr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r">
              <a:buFont typeface="Arial" charset="0"/>
              <a:buNone/>
            </a:pPr>
            <a:r>
              <a:rPr lang="zh-CN" altLang="en-US" sz="25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敦倫盡分</a:t>
            </a:r>
            <a:endParaRPr lang="en-US" altLang="zh-CN" sz="2500" dirty="0" smtClean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  <a:p>
            <a:pPr algn="r">
              <a:buFont typeface="Arial" charset="0"/>
              <a:buNone/>
            </a:pPr>
            <a:r>
              <a:rPr lang="zh-CN" altLang="en-US" sz="1100" dirty="0" smtClean="0">
                <a:solidFill>
                  <a:srgbClr val="333333"/>
                </a:solidFill>
                <a:latin typeface="微软雅黑 Light" pitchFamily="34" charset="-122"/>
                <a:ea typeface="微软雅黑" pitchFamily="34" charset="-122"/>
              </a:rPr>
              <a:t>Humanistic Education</a:t>
            </a:r>
            <a:endParaRPr lang="zh-CN" altLang="en-US" sz="1100" dirty="0">
              <a:solidFill>
                <a:srgbClr val="333333"/>
              </a:solidFill>
              <a:latin typeface="微软雅黑 Light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1465911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0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6463680" y="647700"/>
            <a:ext cx="2300630" cy="3943349"/>
          </a:xfrm>
          <a:prstGeom prst="rect">
            <a:avLst/>
          </a:prstGeom>
        </p:spPr>
        <p:txBody>
          <a:bodyPr vert="eaVert" wrap="square">
            <a:spAutoFit/>
          </a:bodyPr>
          <a:lstStyle/>
          <a:p>
            <a:pPr algn="ctr">
              <a:lnSpc>
                <a:spcPts val="5500"/>
              </a:lnSpc>
            </a:pPr>
            <a:r>
              <a:rPr lang="zh-CN" altLang="en-US" sz="3200" b="1" dirty="0" smtClean="0">
                <a:latin typeface="微软雅黑" pitchFamily="34" charset="-122"/>
                <a:ea typeface="微软雅黑" pitchFamily="34" charset="-122"/>
              </a:rPr>
              <a:t>明因果</a:t>
            </a:r>
            <a:endParaRPr lang="en-US" altLang="zh-CN" sz="3200" b="1" dirty="0" smtClean="0">
              <a:latin typeface="微软雅黑" pitchFamily="34" charset="-122"/>
              <a:ea typeface="微软雅黑" pitchFamily="34" charset="-122"/>
            </a:endParaRPr>
          </a:p>
          <a:p>
            <a:pPr algn="ctr">
              <a:lnSpc>
                <a:spcPts val="5500"/>
              </a:lnSpc>
            </a:pPr>
            <a:r>
              <a:rPr lang="zh-CN" altLang="en-US" sz="3200" b="1" dirty="0" smtClean="0">
                <a:latin typeface="微软雅黑" pitchFamily="34" charset="-122"/>
                <a:ea typeface="微软雅黑" pitchFamily="34" charset="-122"/>
              </a:rPr>
              <a:t>懂得斷惡修善</a:t>
            </a:r>
            <a:endParaRPr lang="en-US" altLang="zh-CN" sz="3200" b="1" dirty="0" smtClean="0">
              <a:latin typeface="微软雅黑" pitchFamily="34" charset="-122"/>
              <a:ea typeface="微软雅黑" pitchFamily="34" charset="-122"/>
            </a:endParaRPr>
          </a:p>
          <a:p>
            <a:pPr algn="ctr">
              <a:lnSpc>
                <a:spcPts val="5500"/>
              </a:lnSpc>
            </a:pPr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不履</a:t>
            </a:r>
            <a:r>
              <a:rPr lang="zh-CN" altLang="en-US" sz="3200" b="1" dirty="0" smtClean="0">
                <a:latin typeface="微软雅黑" pitchFamily="34" charset="-122"/>
                <a:ea typeface="微软雅黑" pitchFamily="34" charset="-122"/>
              </a:rPr>
              <a:t>邪經 不欺暗室</a:t>
            </a:r>
            <a:endParaRPr lang="zh-CN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2683212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4" r="9404"/>
          <a:stretch/>
        </p:blipFill>
        <p:spPr>
          <a:xfrm>
            <a:off x="0" y="0"/>
            <a:ext cx="9163107" cy="51435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159475" y="106761"/>
            <a:ext cx="745635" cy="2781219"/>
          </a:xfrm>
          <a:prstGeom prst="rect">
            <a:avLst/>
          </a:prstGeom>
        </p:spPr>
        <p:txBody>
          <a:bodyPr vert="eaVert" wrap="square" lIns="68571" tIns="34285" rIns="68571" bIns="34285">
            <a:spAutoFit/>
          </a:bodyPr>
          <a:lstStyle/>
          <a:p>
            <a:pPr algn="ctr">
              <a:lnSpc>
                <a:spcPts val="4400"/>
              </a:lnSpc>
              <a:spcAft>
                <a:spcPts val="1200"/>
              </a:spcAft>
            </a:pPr>
            <a:r>
              <a:rPr lang="zh-TW" altLang="zh-CN" sz="6000" dirty="0" smtClean="0">
                <a:solidFill>
                  <a:schemeClr val="bg1"/>
                </a:solidFill>
                <a:latin typeface="经典繁毛楷" panose="02010609000101010101" pitchFamily="49" charset="-122"/>
                <a:ea typeface="经典繁毛楷" panose="02010609000101010101" pitchFamily="49" charset="-122"/>
                <a:cs typeface="经典繁毛楷" panose="02010609000101010101" pitchFamily="49" charset="-122"/>
              </a:rPr>
              <a:t>天地人</a:t>
            </a:r>
            <a:endParaRPr lang="en-US" altLang="zh-CN" sz="6600" dirty="0" smtClean="0">
              <a:solidFill>
                <a:schemeClr val="bg1"/>
              </a:solidFill>
              <a:latin typeface="经典繁毛楷" panose="02010609000101010101" pitchFamily="49" charset="-122"/>
              <a:ea typeface="经典繁毛楷" panose="02010609000101010101" pitchFamily="49" charset="-122"/>
              <a:cs typeface="经典繁毛楷" panose="0201060900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971740" y="2293701"/>
            <a:ext cx="708830" cy="2781219"/>
          </a:xfrm>
          <a:prstGeom prst="rect">
            <a:avLst/>
          </a:prstGeom>
        </p:spPr>
        <p:txBody>
          <a:bodyPr vert="eaVert" wrap="square" lIns="68571" tIns="34285" rIns="68571" bIns="34285">
            <a:spAutoFit/>
          </a:bodyPr>
          <a:lstStyle/>
          <a:p>
            <a:pPr algn="ctr">
              <a:lnSpc>
                <a:spcPts val="4400"/>
              </a:lnSpc>
              <a:spcAft>
                <a:spcPts val="1200"/>
              </a:spcAft>
            </a:pPr>
            <a:r>
              <a:rPr lang="zh-CN" altLang="en-US" sz="4800" dirty="0" smtClean="0">
                <a:solidFill>
                  <a:srgbClr val="1C1C1C"/>
                </a:solidFill>
                <a:latin typeface="经典繁毛楷" panose="02010609000101010101" pitchFamily="49" charset="-122"/>
                <a:ea typeface="经典繁毛楷" panose="02010609000101010101" pitchFamily="49" charset="-122"/>
                <a:cs typeface="经典繁毛楷" panose="02010609000101010101" pitchFamily="49" charset="-122"/>
              </a:rPr>
              <a:t>的教育</a:t>
            </a:r>
            <a:endParaRPr lang="en-US" altLang="zh-CN" sz="4800" dirty="0" smtClean="0">
              <a:solidFill>
                <a:srgbClr val="1C1C1C"/>
              </a:solidFill>
              <a:latin typeface="经典繁毛楷" panose="02010609000101010101" pitchFamily="49" charset="-122"/>
              <a:ea typeface="经典繁毛楷" panose="02010609000101010101" pitchFamily="49" charset="-122"/>
              <a:cs typeface="经典繁毛楷" panose="0201060900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4784970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101272" y="1207686"/>
            <a:ext cx="7561824" cy="3352190"/>
          </a:xfrm>
          <a:prstGeom prst="rect">
            <a:avLst/>
          </a:prstGeom>
        </p:spPr>
        <p:txBody>
          <a:bodyPr wrap="square" lIns="68571" tIns="34285" rIns="68571" bIns="34285">
            <a:spAutoFit/>
          </a:bodyPr>
          <a:lstStyle/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en-US" sz="2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神聖不</a:t>
            </a: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意味著做不平凡的事，而是以真愛和信任做平凡的事。</a:t>
            </a:r>
            <a:endParaRPr lang="en-US" altLang="zh-CN" sz="2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和平是手做的，它是每一天點點滴滴成就的。</a:t>
            </a:r>
            <a:endParaRPr lang="en-US" altLang="zh-CN" sz="2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世俗要求我們尋求成功、權力和金錢；</a:t>
            </a:r>
            <a:endParaRPr lang="en-US" altLang="zh-CN" sz="26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en-US" altLang="zh-CN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神</a:t>
            </a:r>
            <a:r>
              <a:rPr lang="zh-CN" altLang="en-US" sz="2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要求</a:t>
            </a: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我們尋求謙虛、服務</a:t>
            </a:r>
            <a:r>
              <a:rPr lang="zh-CN" altLang="en-US" sz="26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和真愛</a:t>
            </a:r>
            <a:r>
              <a:rPr lang="zh-CN" altLang="en-US" sz="26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2600" b="1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07" y="780300"/>
            <a:ext cx="794347" cy="363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6867138" y="342180"/>
            <a:ext cx="22365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TW" altLang="zh-CN" sz="32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方濟各</a:t>
            </a:r>
            <a:r>
              <a:rPr lang="en-US" altLang="zh-CN" sz="3200" b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32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5173581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6225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1163" y="-14287"/>
            <a:ext cx="3602037" cy="3600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36226" name="Text Box 2"/>
          <p:cNvSpPr txBox="1"/>
          <p:nvPr/>
        </p:nvSpPr>
        <p:spPr>
          <a:xfrm>
            <a:off x="1331913" y="3798888"/>
            <a:ext cx="761111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eaLnBrk="0" hangingPunct="0">
              <a:buFont typeface="Arial" panose="020B0604020202020204" pitchFamily="34" charset="0"/>
              <a:buNone/>
            </a:pPr>
            <a:r>
              <a:rPr lang="zh-TW" altLang="en-US" sz="3200" b="1" dirty="0" smtClean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用心將聖賢文化帶給全世界，造福全人類</a:t>
            </a:r>
            <a:r>
              <a:rPr lang="en-US" altLang="zh-CN" sz="3200" b="1" dirty="0" smtClean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</a:rPr>
              <a:t>.</a:t>
            </a:r>
            <a:endParaRPr lang="zh-CN" altLang="en-US" sz="3200" b="1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436227" name="Rectangle 3"/>
          <p:cNvSpPr/>
          <p:nvPr/>
        </p:nvSpPr>
        <p:spPr>
          <a:xfrm>
            <a:off x="1403350" y="4446588"/>
            <a:ext cx="4535488" cy="576262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/>
          <a:p>
            <a:pPr eaLnBrk="0" hangingPunct="0">
              <a:buFont typeface="Arial" panose="020B0604020202020204" pitchFamily="34" charset="0"/>
              <a:buNone/>
            </a:pPr>
            <a:r>
              <a:rPr lang="zh-TW" altLang="en-US" sz="1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中國</a:t>
            </a:r>
            <a:r>
              <a:rPr lang="en-US" altLang="zh-TW" sz="1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r>
              <a:rPr lang="zh-TW" altLang="en-US" sz="1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蘇州固鍀電子</a:t>
            </a:r>
            <a:r>
              <a:rPr lang="zh-CN" altLang="en-US" sz="1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@</a:t>
            </a:r>
            <a:r>
              <a:rPr lang="zh-CN" altLang="en-US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</a:t>
            </a:r>
            <a:r>
              <a:rPr lang="en-US" altLang="zh-CN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endParaRPr lang="zh-CN" altLang="en-US" sz="1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6228" name="Rectangle 4"/>
          <p:cNvSpPr/>
          <p:nvPr/>
        </p:nvSpPr>
        <p:spPr>
          <a:xfrm>
            <a:off x="971550" y="3292475"/>
            <a:ext cx="7847013" cy="661988"/>
          </a:xfrm>
          <a:prstGeom prst="rect">
            <a:avLst/>
          </a:prstGeom>
          <a:noFill/>
          <a:ln w="9525">
            <a:noFill/>
          </a:ln>
        </p:spPr>
        <p:txBody>
          <a:bodyPr wrap="none" lIns="145157" tIns="72579" rIns="145157" bIns="72579" anchor="ctr"/>
          <a:lstStyle/>
          <a:p>
            <a:pPr eaLnBrk="0" hangingPunct="0">
              <a:buFont typeface="Arial" panose="020B0604020202020204" pitchFamily="34" charset="0"/>
              <a:buNone/>
            </a:pP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We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pledge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wholeheartedly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to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bring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the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culture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of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the sages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to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the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world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 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to benefit </a:t>
            </a:r>
            <a:r>
              <a:rPr lang="zh-CN" altLang="en-US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mankind</a:t>
            </a:r>
            <a:r>
              <a:rPr lang="en-US" altLang="zh-CN" sz="1500" dirty="0">
                <a:solidFill>
                  <a:schemeClr val="bg1"/>
                </a:solidFill>
                <a:latin typeface="微软雅黑 Light" panose="020B0502040204020203" pitchFamily="34" charset="-122"/>
                <a:ea typeface="宋体" panose="02010600030101010101" pitchFamily="2" charset="-122"/>
              </a:rPr>
              <a:t>.</a:t>
            </a:r>
            <a:endParaRPr lang="zh-CN" altLang="en-US" sz="1500" dirty="0">
              <a:solidFill>
                <a:schemeClr val="bg1"/>
              </a:solidFill>
              <a:latin typeface="微软雅黑 Light" panose="020B0502040204020203" pitchFamily="34" charset="-122"/>
              <a:ea typeface="宋体" panose="02010600030101010101" pitchFamily="2" charset="-122"/>
            </a:endParaRPr>
          </a:p>
        </p:txBody>
      </p:sp>
      <p:sp>
        <p:nvSpPr>
          <p:cNvPr id="436229" name="Rectangle 5"/>
          <p:cNvSpPr/>
          <p:nvPr/>
        </p:nvSpPr>
        <p:spPr>
          <a:xfrm>
            <a:off x="828675" y="4230688"/>
            <a:ext cx="431800" cy="431800"/>
          </a:xfrm>
          <a:prstGeom prst="rect">
            <a:avLst/>
          </a:prstGeom>
          <a:solidFill>
            <a:srgbClr val="292929"/>
          </a:solidFill>
          <a:ln w="9525">
            <a:noFill/>
          </a:ln>
        </p:spPr>
        <p:txBody>
          <a:bodyPr anchor="ctr"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36230" name="Line 6"/>
          <p:cNvSpPr/>
          <p:nvPr/>
        </p:nvSpPr>
        <p:spPr>
          <a:xfrm>
            <a:off x="1044575" y="0"/>
            <a:ext cx="0" cy="5235575"/>
          </a:xfrm>
          <a:prstGeom prst="line">
            <a:avLst/>
          </a:prstGeom>
          <a:ln w="9525" cap="flat" cmpd="sng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36231" name="Line 7"/>
          <p:cNvSpPr/>
          <p:nvPr/>
        </p:nvSpPr>
        <p:spPr>
          <a:xfrm>
            <a:off x="0" y="4445000"/>
            <a:ext cx="9109075" cy="1588"/>
          </a:xfrm>
          <a:prstGeom prst="line">
            <a:avLst/>
          </a:prstGeom>
          <a:ln w="9525" cap="flat" cmpd="sng">
            <a:solidFill>
              <a:srgbClr val="C0C0C0"/>
            </a:solidFill>
            <a:prstDash val="solid"/>
            <a:round/>
            <a:headEnd type="none" w="med" len="med"/>
            <a:tailEnd type="none" w="med" len="med"/>
          </a:ln>
        </p:spPr>
      </p:sp>
    </p:spTree>
    <p:extLst>
      <p:ext uri="{BB962C8B-B14F-4D97-AF65-F5344CB8AC3E}">
        <p14:creationId xmlns:p14="http://schemas.microsoft.com/office/powerpoint/2010/main" val="216000653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14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5_穿越">
  <a:themeElements>
    <a:clrScheme name="15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5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5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6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7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8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9_穿越">
  <a:themeElements>
    <a:clrScheme name="14_穿越 1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14_穿越">
      <a:majorFont>
        <a:latin typeface="Consolas"/>
        <a:ea typeface="华文楷体"/>
        <a:cs typeface=""/>
      </a:majorFont>
      <a:minorFont>
        <a:latin typeface="Corbe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>
          <a:outerShdw dist="53882" dir="13500000" algn="ctr" rotWithShape="0">
            <a:schemeClr val="bg2">
              <a:alpha val="50000"/>
            </a:schemeClr>
          </a:outerShdw>
        </a:effectLst>
      </a:spPr>
      <a:bodyPr vert="horz" wrap="none" lIns="145157" tIns="72579" rIns="145157" bIns="72579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微软雅黑" panose="020B0503020204020204" pitchFamily="34" charset="-122"/>
          </a:defRPr>
        </a:defPPr>
      </a:lstStyle>
    </a:lnDef>
  </a:objectDefaults>
  <a:extraClrSchemeLst>
    <a:extraClrScheme>
      <a:clrScheme name="14_穿越 1">
        <a:dk1>
          <a:srgbClr val="4E5B6F"/>
        </a:dk1>
        <a:lt1>
          <a:srgbClr val="FFFFFF"/>
        </a:lt1>
        <a:dk2>
          <a:srgbClr val="000000"/>
        </a:dk2>
        <a:lt2>
          <a:srgbClr val="D6ECFF"/>
        </a:lt2>
        <a:accent1>
          <a:srgbClr val="7FD13B"/>
        </a:accent1>
        <a:accent2>
          <a:srgbClr val="EA157A"/>
        </a:accent2>
        <a:accent3>
          <a:srgbClr val="AAAAAA"/>
        </a:accent3>
        <a:accent4>
          <a:srgbClr val="DADADA"/>
        </a:accent4>
        <a:accent5>
          <a:srgbClr val="C0E5AF"/>
        </a:accent5>
        <a:accent6>
          <a:srgbClr val="D4126E"/>
        </a:accent6>
        <a:hlink>
          <a:srgbClr val="EB8803"/>
        </a:hlink>
        <a:folHlink>
          <a:srgbClr val="5F779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4E5B6F"/>
      </a:dk1>
      <a:lt1>
        <a:srgbClr val="FFFFFF"/>
      </a:lt1>
      <a:dk2>
        <a:srgbClr val="000000"/>
      </a:dk2>
      <a:lt2>
        <a:srgbClr val="D6ECFF"/>
      </a:lt2>
      <a:accent1>
        <a:srgbClr val="7FD13B"/>
      </a:accent1>
      <a:accent2>
        <a:srgbClr val="EA157A"/>
      </a:accent2>
      <a:accent3>
        <a:srgbClr val="AAAAAA"/>
      </a:accent3>
      <a:accent4>
        <a:srgbClr val="DADADA"/>
      </a:accent4>
      <a:accent5>
        <a:srgbClr val="C0E5AF"/>
      </a:accent5>
      <a:accent6>
        <a:srgbClr val="D4126E"/>
      </a:accent6>
      <a:hlink>
        <a:srgbClr val="EB8803"/>
      </a:hlink>
      <a:folHlink>
        <a:srgbClr val="5F7791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4E5B6F"/>
    </a:dk1>
    <a:lt1>
      <a:srgbClr val="FFFFFF"/>
    </a:lt1>
    <a:dk2>
      <a:srgbClr val="000000"/>
    </a:dk2>
    <a:lt2>
      <a:srgbClr val="D6ECFF"/>
    </a:lt2>
    <a:accent1>
      <a:srgbClr val="7FD13B"/>
    </a:accent1>
    <a:accent2>
      <a:srgbClr val="EA157A"/>
    </a:accent2>
    <a:accent3>
      <a:srgbClr val="AAAAAA"/>
    </a:accent3>
    <a:accent4>
      <a:srgbClr val="DADADA"/>
    </a:accent4>
    <a:accent5>
      <a:srgbClr val="C0E5AF"/>
    </a:accent5>
    <a:accent6>
      <a:srgbClr val="D4126E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899</TotalTime>
  <Words>898</Words>
  <Application>Microsoft Macintosh PowerPoint</Application>
  <PresentationFormat>On-screen Show (16:9)</PresentationFormat>
  <Paragraphs>228</Paragraphs>
  <Slides>47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14_穿越</vt:lpstr>
      <vt:lpstr>15_穿越</vt:lpstr>
      <vt:lpstr>16_穿越</vt:lpstr>
      <vt:lpstr>17_穿越</vt:lpstr>
      <vt:lpstr>18_穿越</vt:lpstr>
      <vt:lpstr>19_穿越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固鍀“幸福寶寶”每年享受800元幸福寶寶關愛金； 發放二胎教育經費，每人每年4000元，直到孩子16周歲；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關注社會弱勢群體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幸福企业工作部</dc:creator>
  <cp:lastModifiedBy>SPL Poh Lan</cp:lastModifiedBy>
  <cp:revision>1646</cp:revision>
  <cp:lastPrinted>2113-01-01T00:00:00Z</cp:lastPrinted>
  <dcterms:created xsi:type="dcterms:W3CDTF">2113-01-01T00:00:00Z</dcterms:created>
  <dcterms:modified xsi:type="dcterms:W3CDTF">2018-10-26T10:09:02Z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r8>1</vt:r8>
  </property>
  <property fmtid="{D5CDD505-2E9C-101B-9397-08002B2CF9AE}" pid="3" name="KSOProductBuildVer">
    <vt:lpwstr>2052-10.1.0.7400</vt:lpwstr>
  </property>
</Properties>
</file>