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35" r:id="rId1"/>
  </p:sldMasterIdLst>
  <p:notesMasterIdLst>
    <p:notesMasterId r:id="rId12"/>
  </p:notesMasterIdLst>
  <p:sldIdLst>
    <p:sldId id="256" r:id="rId2"/>
    <p:sldId id="257" r:id="rId3"/>
    <p:sldId id="259" r:id="rId4"/>
    <p:sldId id="266" r:id="rId5"/>
    <p:sldId id="260" r:id="rId6"/>
    <p:sldId id="261" r:id="rId7"/>
    <p:sldId id="267" r:id="rId8"/>
    <p:sldId id="262"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972"/>
    <p:restoredTop sz="94662"/>
  </p:normalViewPr>
  <p:slideViewPr>
    <p:cSldViewPr snapToGrid="0" snapToObjects="1">
      <p:cViewPr varScale="1">
        <p:scale>
          <a:sx n="109" d="100"/>
          <a:sy n="109" d="100"/>
        </p:scale>
        <p:origin x="2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33AE97-BD71-484E-8E67-C63A146ACBBB}" type="datetimeFigureOut">
              <a:rPr lang="en-GB" smtClean="0"/>
              <a:t>09/03/2021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F1C0F-C895-3749-9441-FEE6114DA1DF}" type="slidenum">
              <a:rPr lang="en-GB" smtClean="0"/>
              <a:t>‹#›</a:t>
            </a:fld>
            <a:endParaRPr lang="en-GB"/>
          </a:p>
        </p:txBody>
      </p:sp>
    </p:spTree>
    <p:extLst>
      <p:ext uri="{BB962C8B-B14F-4D97-AF65-F5344CB8AC3E}">
        <p14:creationId xmlns:p14="http://schemas.microsoft.com/office/powerpoint/2010/main" val="2397870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AF1C0F-C895-3749-9441-FEE6114DA1DF}" type="slidenum">
              <a:rPr lang="en-GB" smtClean="0"/>
              <a:t>1</a:t>
            </a:fld>
            <a:endParaRPr lang="en-GB"/>
          </a:p>
        </p:txBody>
      </p:sp>
    </p:spTree>
    <p:extLst>
      <p:ext uri="{BB962C8B-B14F-4D97-AF65-F5344CB8AC3E}">
        <p14:creationId xmlns:p14="http://schemas.microsoft.com/office/powerpoint/2010/main" val="465931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AF1C0F-C895-3749-9441-FEE6114DA1DF}" type="slidenum">
              <a:rPr lang="en-GB" smtClean="0"/>
              <a:t>2</a:t>
            </a:fld>
            <a:endParaRPr lang="en-GB"/>
          </a:p>
        </p:txBody>
      </p:sp>
    </p:spTree>
    <p:extLst>
      <p:ext uri="{BB962C8B-B14F-4D97-AF65-F5344CB8AC3E}">
        <p14:creationId xmlns:p14="http://schemas.microsoft.com/office/powerpoint/2010/main" val="3596227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1639470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450225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998382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5B2AFE8-98C1-ED45-846D-FD142D029662}" type="datetimeFigureOut">
              <a:rPr lang="cy-GB" smtClean="0"/>
              <a:t>09/03/21</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447965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5B2AFE8-98C1-ED45-846D-FD142D029662}" type="datetimeFigureOut">
              <a:rPr lang="cy-GB" smtClean="0"/>
              <a:t>09/03/21</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724762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B2AFE8-98C1-ED45-846D-FD142D029662}" type="datetimeFigureOut">
              <a:rPr lang="cy-GB" smtClean="0"/>
              <a:t>09/03/21</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31723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2AFE8-98C1-ED45-846D-FD142D029662}" type="datetimeFigureOut">
              <a:rPr lang="cy-GB" smtClean="0"/>
              <a:t>09/03/21</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1194800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5B2AFE8-98C1-ED45-846D-FD142D029662}" type="datetimeFigureOut">
              <a:rPr lang="cy-GB" smtClean="0"/>
              <a:t>09/03/21</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3308014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F3C8542C-550A-4E49-8148-5DDDC667D8FE}" type="slidenum">
              <a:rPr lang="cy-GB" smtClean="0"/>
              <a:t>‹#›</a:t>
            </a:fld>
            <a:endParaRPr lang="cy-GB"/>
          </a:p>
        </p:txBody>
      </p:sp>
      <p:sp>
        <p:nvSpPr>
          <p:cNvPr id="5" name="Date Placeholder 4"/>
          <p:cNvSpPr>
            <a:spLocks noGrp="1"/>
          </p:cNvSpPr>
          <p:nvPr>
            <p:ph type="dt" sz="half" idx="10"/>
          </p:nvPr>
        </p:nvSpPr>
        <p:spPr/>
        <p:txBody>
          <a:bodyPr/>
          <a:lstStyle/>
          <a:p>
            <a:fld id="{A5B2AFE8-98C1-ED45-846D-FD142D029662}" type="datetimeFigureOut">
              <a:rPr lang="cy-GB" smtClean="0"/>
              <a:t>09/03/21</a:t>
            </a:fld>
            <a:endParaRPr lang="cy-GB"/>
          </a:p>
        </p:txBody>
      </p:sp>
    </p:spTree>
    <p:extLst>
      <p:ext uri="{BB962C8B-B14F-4D97-AF65-F5344CB8AC3E}">
        <p14:creationId xmlns:p14="http://schemas.microsoft.com/office/powerpoint/2010/main" val="1860004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1503749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05459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3138548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369626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2596474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31855963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B2AFE8-98C1-ED45-846D-FD142D029662}" type="datetimeFigureOut">
              <a:rPr lang="cy-GB" smtClean="0"/>
              <a:t>09/03/21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F3C8542C-550A-4E49-8148-5DDDC667D8FE}" type="slidenum">
              <a:rPr lang="cy-GB" smtClean="0"/>
              <a:t>‹#›</a:t>
            </a:fld>
            <a:endParaRPr lang="cy-GB"/>
          </a:p>
        </p:txBody>
      </p:sp>
    </p:spTree>
    <p:extLst>
      <p:ext uri="{BB962C8B-B14F-4D97-AF65-F5344CB8AC3E}">
        <p14:creationId xmlns:p14="http://schemas.microsoft.com/office/powerpoint/2010/main" val="1618994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5B2AFE8-98C1-ED45-846D-FD142D029662}" type="datetimeFigureOut">
              <a:rPr lang="cy-GB" smtClean="0"/>
              <a:t>09/03/21</a:t>
            </a:fld>
            <a:endParaRPr lang="cy-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3C8542C-550A-4E49-8148-5DDDC667D8FE}" type="slidenum">
              <a:rPr lang="cy-GB" smtClean="0"/>
              <a:t>‹#›</a:t>
            </a:fld>
            <a:endParaRPr lang="cy-GB"/>
          </a:p>
        </p:txBody>
      </p:sp>
    </p:spTree>
    <p:extLst>
      <p:ext uri="{BB962C8B-B14F-4D97-AF65-F5344CB8AC3E}">
        <p14:creationId xmlns:p14="http://schemas.microsoft.com/office/powerpoint/2010/main" val="2648495361"/>
      </p:ext>
    </p:extLst>
  </p:cSld>
  <p:clrMap bg1="lt1" tx1="dk1" bg2="lt2" tx2="dk2" accent1="accent1" accent2="accent2" accent3="accent3" accent4="accent4" accent5="accent5" accent6="accent6" hlink="hlink" folHlink="folHlink"/>
  <p:sldLayoutIdLst>
    <p:sldLayoutId id="2147484136" r:id="rId1"/>
    <p:sldLayoutId id="2147484137" r:id="rId2"/>
    <p:sldLayoutId id="2147484138" r:id="rId3"/>
    <p:sldLayoutId id="2147484139" r:id="rId4"/>
    <p:sldLayoutId id="2147484140" r:id="rId5"/>
    <p:sldLayoutId id="2147484141" r:id="rId6"/>
    <p:sldLayoutId id="2147484142" r:id="rId7"/>
    <p:sldLayoutId id="2147484143" r:id="rId8"/>
    <p:sldLayoutId id="2147484144" r:id="rId9"/>
    <p:sldLayoutId id="2147484145" r:id="rId10"/>
    <p:sldLayoutId id="2147484146" r:id="rId11"/>
    <p:sldLayoutId id="2147484147" r:id="rId12"/>
    <p:sldLayoutId id="2147484148" r:id="rId13"/>
    <p:sldLayoutId id="2147484149" r:id="rId14"/>
    <p:sldLayoutId id="2147484150" r:id="rId15"/>
    <p:sldLayoutId id="214748415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FAC33-F297-6743-818C-94FA7E096306}"/>
              </a:ext>
            </a:extLst>
          </p:cNvPr>
          <p:cNvSpPr>
            <a:spLocks noGrp="1"/>
          </p:cNvSpPr>
          <p:nvPr>
            <p:ph type="ctrTitle"/>
          </p:nvPr>
        </p:nvSpPr>
        <p:spPr/>
        <p:txBody>
          <a:bodyPr>
            <a:normAutofit fontScale="90000"/>
          </a:bodyPr>
          <a:lstStyle/>
          <a:p>
            <a:pPr algn="l"/>
            <a:r>
              <a:rPr lang="cy-GB" dirty="0"/>
              <a:t>Managed Realignment and The Wales Coast Path: a Cwm Ivy Case Study</a:t>
            </a:r>
          </a:p>
        </p:txBody>
      </p:sp>
      <p:sp>
        <p:nvSpPr>
          <p:cNvPr id="3" name="Subtitle 2">
            <a:extLst>
              <a:ext uri="{FF2B5EF4-FFF2-40B4-BE49-F238E27FC236}">
                <a16:creationId xmlns:a16="http://schemas.microsoft.com/office/drawing/2014/main" id="{7A85FD11-CDEB-4C48-B405-E8CECB007493}"/>
              </a:ext>
            </a:extLst>
          </p:cNvPr>
          <p:cNvSpPr>
            <a:spLocks noGrp="1"/>
          </p:cNvSpPr>
          <p:nvPr>
            <p:ph type="subTitle" idx="1"/>
          </p:nvPr>
        </p:nvSpPr>
        <p:spPr>
          <a:xfrm>
            <a:off x="130003" y="4918343"/>
            <a:ext cx="9144000" cy="1655762"/>
          </a:xfrm>
        </p:spPr>
        <p:txBody>
          <a:bodyPr>
            <a:normAutofit/>
          </a:bodyPr>
          <a:lstStyle/>
          <a:p>
            <a:endParaRPr lang="cy-GB" dirty="0"/>
          </a:p>
          <a:p>
            <a:pPr algn="l"/>
            <a:r>
              <a:rPr lang="cy-GB" dirty="0"/>
              <a:t>Dylan Morgan (2008527)</a:t>
            </a:r>
          </a:p>
          <a:p>
            <a:pPr algn="l"/>
            <a:r>
              <a:rPr lang="cy-GB" dirty="0"/>
              <a:t>ACFA7004 - Postgraduate </a:t>
            </a:r>
            <a:r>
              <a:rPr lang="en-GB" dirty="0"/>
              <a:t>Research</a:t>
            </a:r>
            <a:r>
              <a:rPr lang="cy-GB" dirty="0"/>
              <a:t> Methodology</a:t>
            </a:r>
          </a:p>
          <a:p>
            <a:pPr algn="l"/>
            <a:r>
              <a:rPr lang="cy-GB" dirty="0"/>
              <a:t>MSc Environmental Conservation and Management</a:t>
            </a:r>
          </a:p>
        </p:txBody>
      </p:sp>
      <p:pic>
        <p:nvPicPr>
          <p:cNvPr id="1026" name="Picture 2" descr="Emergency Notices | UWTSD">
            <a:extLst>
              <a:ext uri="{FF2B5EF4-FFF2-40B4-BE49-F238E27FC236}">
                <a16:creationId xmlns:a16="http://schemas.microsoft.com/office/drawing/2014/main" id="{E264887D-9887-744D-8044-D120B886CD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9108" y="6001839"/>
            <a:ext cx="2202889" cy="730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9080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2DDF6-A228-4149-ACF3-0805CEDC1A0F}"/>
              </a:ext>
            </a:extLst>
          </p:cNvPr>
          <p:cNvSpPr>
            <a:spLocks noGrp="1"/>
          </p:cNvSpPr>
          <p:nvPr>
            <p:ph type="title"/>
          </p:nvPr>
        </p:nvSpPr>
        <p:spPr>
          <a:xfrm>
            <a:off x="745068" y="526473"/>
            <a:ext cx="8596668" cy="1320800"/>
          </a:xfrm>
        </p:spPr>
        <p:txBody>
          <a:bodyPr/>
          <a:lstStyle/>
          <a:p>
            <a:r>
              <a:rPr lang="cy-GB" dirty="0"/>
              <a:t>Introduction</a:t>
            </a:r>
          </a:p>
        </p:txBody>
      </p:sp>
      <p:sp>
        <p:nvSpPr>
          <p:cNvPr id="3" name="Content Placeholder 2">
            <a:extLst>
              <a:ext uri="{FF2B5EF4-FFF2-40B4-BE49-F238E27FC236}">
                <a16:creationId xmlns:a16="http://schemas.microsoft.com/office/drawing/2014/main" id="{BAAD37AC-60BB-9547-BFC3-646707484202}"/>
              </a:ext>
            </a:extLst>
          </p:cNvPr>
          <p:cNvSpPr>
            <a:spLocks noGrp="1"/>
          </p:cNvSpPr>
          <p:nvPr>
            <p:ph idx="1"/>
          </p:nvPr>
        </p:nvSpPr>
        <p:spPr>
          <a:xfrm>
            <a:off x="902890" y="1847273"/>
            <a:ext cx="7567405" cy="3506643"/>
          </a:xfrm>
        </p:spPr>
        <p:txBody>
          <a:bodyPr>
            <a:normAutofit fontScale="92500"/>
          </a:bodyPr>
          <a:lstStyle/>
          <a:p>
            <a:r>
              <a:rPr lang="en-GB" dirty="0"/>
              <a:t>The Wales Coast Path: 870 miles of path following the welsh coastline in its entirety, spanning 11 National Nature Reserves (NNRs)</a:t>
            </a:r>
          </a:p>
          <a:p>
            <a:r>
              <a:rPr lang="en-GB" dirty="0"/>
              <a:t>Cwm Ivy included in Whiteford Burrows NNR, Gower AONB</a:t>
            </a:r>
          </a:p>
          <a:p>
            <a:r>
              <a:rPr lang="en-GB" dirty="0"/>
              <a:t>Loughor Estuary SSSI and Ramsar site</a:t>
            </a:r>
          </a:p>
          <a:p>
            <a:r>
              <a:rPr lang="en-GB" dirty="0"/>
              <a:t>August 2014, seawall and embankment collapsed – formation of </a:t>
            </a:r>
          </a:p>
          <a:p>
            <a:pPr marL="0" indent="0">
              <a:buNone/>
            </a:pPr>
            <a:r>
              <a:rPr lang="en-GB" dirty="0"/>
              <a:t>     saltmarsh behind the wall (NRW, 2021); (National Trust, 2021)</a:t>
            </a:r>
          </a:p>
          <a:p>
            <a:r>
              <a:rPr lang="en-GB" dirty="0"/>
              <a:t>Managed realignment - Wales Coast Path, a nationally important resource, diverted</a:t>
            </a:r>
          </a:p>
          <a:p>
            <a:r>
              <a:rPr lang="en-GB" dirty="0"/>
              <a:t>Some controversy amongst local community and stakeholders – reinstation of the footpath (Save Our Seawall Footpath, 2021)</a:t>
            </a:r>
          </a:p>
        </p:txBody>
      </p:sp>
      <p:grpSp>
        <p:nvGrpSpPr>
          <p:cNvPr id="11" name="Group 10">
            <a:extLst>
              <a:ext uri="{FF2B5EF4-FFF2-40B4-BE49-F238E27FC236}">
                <a16:creationId xmlns:a16="http://schemas.microsoft.com/office/drawing/2014/main" id="{F3942010-0030-3E45-BE35-E87CE2774884}"/>
              </a:ext>
            </a:extLst>
          </p:cNvPr>
          <p:cNvGrpSpPr/>
          <p:nvPr/>
        </p:nvGrpSpPr>
        <p:grpSpPr>
          <a:xfrm>
            <a:off x="8470295" y="378019"/>
            <a:ext cx="4380869" cy="3846913"/>
            <a:chOff x="8470295" y="2355273"/>
            <a:chExt cx="4380869" cy="3846913"/>
          </a:xfrm>
        </p:grpSpPr>
        <p:grpSp>
          <p:nvGrpSpPr>
            <p:cNvPr id="8" name="Group 7">
              <a:extLst>
                <a:ext uri="{FF2B5EF4-FFF2-40B4-BE49-F238E27FC236}">
                  <a16:creationId xmlns:a16="http://schemas.microsoft.com/office/drawing/2014/main" id="{1D8208C6-0122-B647-9D53-2969FE9210A3}"/>
                </a:ext>
              </a:extLst>
            </p:cNvPr>
            <p:cNvGrpSpPr/>
            <p:nvPr/>
          </p:nvGrpSpPr>
          <p:grpSpPr>
            <a:xfrm>
              <a:off x="8470295" y="2355273"/>
              <a:ext cx="3383919" cy="3528351"/>
              <a:chOff x="8721512" y="1930400"/>
              <a:chExt cx="2793153" cy="3054249"/>
            </a:xfrm>
          </p:grpSpPr>
          <p:pic>
            <p:nvPicPr>
              <p:cNvPr id="9" name="Picture 1" descr="page1image1920211264">
                <a:extLst>
                  <a:ext uri="{FF2B5EF4-FFF2-40B4-BE49-F238E27FC236}">
                    <a16:creationId xmlns:a16="http://schemas.microsoft.com/office/drawing/2014/main" id="{DEF3740D-6110-8E4F-98C6-700CE47DA5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1512" y="1930400"/>
                <a:ext cx="2793153" cy="2451134"/>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26F18C20-2DD6-8B40-8A8D-97B0501B63FA}"/>
                  </a:ext>
                </a:extLst>
              </p:cNvPr>
              <p:cNvPicPr>
                <a:picLocks noChangeAspect="1"/>
              </p:cNvPicPr>
              <p:nvPr/>
            </p:nvPicPr>
            <p:blipFill rotWithShape="1">
              <a:blip r:embed="rId4"/>
              <a:srcRect l="88926" t="66951" r="617" b="24255"/>
              <a:stretch/>
            </p:blipFill>
            <p:spPr>
              <a:xfrm>
                <a:off x="10367318" y="4381534"/>
                <a:ext cx="1147347" cy="603115"/>
              </a:xfrm>
              <a:prstGeom prst="rect">
                <a:avLst/>
              </a:prstGeom>
            </p:spPr>
          </p:pic>
        </p:grpSp>
        <p:sp>
          <p:nvSpPr>
            <p:cNvPr id="7" name="TextBox 6">
              <a:extLst>
                <a:ext uri="{FF2B5EF4-FFF2-40B4-BE49-F238E27FC236}">
                  <a16:creationId xmlns:a16="http://schemas.microsoft.com/office/drawing/2014/main" id="{85D4B5FF-DD99-F840-86B1-2DC8CCE16B91}"/>
                </a:ext>
              </a:extLst>
            </p:cNvPr>
            <p:cNvSpPr txBox="1"/>
            <p:nvPr/>
          </p:nvSpPr>
          <p:spPr>
            <a:xfrm>
              <a:off x="9467245" y="5925187"/>
              <a:ext cx="3383919" cy="276999"/>
            </a:xfrm>
            <a:prstGeom prst="rect">
              <a:avLst/>
            </a:prstGeom>
            <a:noFill/>
          </p:spPr>
          <p:txBody>
            <a:bodyPr wrap="square" rtlCol="0">
              <a:spAutoFit/>
            </a:bodyPr>
            <a:lstStyle/>
            <a:p>
              <a:r>
                <a:rPr lang="en-GB" sz="1200" dirty="0"/>
                <a:t>(Natural Resources Wales, 2021)</a:t>
              </a:r>
            </a:p>
          </p:txBody>
        </p:sp>
      </p:grpSp>
      <p:grpSp>
        <p:nvGrpSpPr>
          <p:cNvPr id="15" name="Group 14">
            <a:extLst>
              <a:ext uri="{FF2B5EF4-FFF2-40B4-BE49-F238E27FC236}">
                <a16:creationId xmlns:a16="http://schemas.microsoft.com/office/drawing/2014/main" id="{8FAB51FA-BCFD-BD4D-9374-D5D909F286E8}"/>
              </a:ext>
            </a:extLst>
          </p:cNvPr>
          <p:cNvGrpSpPr/>
          <p:nvPr/>
        </p:nvGrpSpPr>
        <p:grpSpPr>
          <a:xfrm>
            <a:off x="8377328" y="4737676"/>
            <a:ext cx="2724755" cy="2019304"/>
            <a:chOff x="8377328" y="4737676"/>
            <a:chExt cx="2724755" cy="2019304"/>
          </a:xfrm>
        </p:grpSpPr>
        <p:pic>
          <p:nvPicPr>
            <p:cNvPr id="13" name="Picture 12">
              <a:extLst>
                <a:ext uri="{FF2B5EF4-FFF2-40B4-BE49-F238E27FC236}">
                  <a16:creationId xmlns:a16="http://schemas.microsoft.com/office/drawing/2014/main" id="{E503E147-792C-D342-BFCA-C76219E0702B}"/>
                </a:ext>
              </a:extLst>
            </p:cNvPr>
            <p:cNvPicPr>
              <a:picLocks noChangeAspect="1"/>
            </p:cNvPicPr>
            <p:nvPr/>
          </p:nvPicPr>
          <p:blipFill rotWithShape="1">
            <a:blip r:embed="rId5"/>
            <a:srcRect l="10101" t="14950" r="75758" b="42626"/>
            <a:stretch/>
          </p:blipFill>
          <p:spPr>
            <a:xfrm>
              <a:off x="8470295" y="4737676"/>
              <a:ext cx="806174" cy="1690833"/>
            </a:xfrm>
            <a:prstGeom prst="rect">
              <a:avLst/>
            </a:prstGeom>
          </p:spPr>
        </p:pic>
        <p:sp>
          <p:nvSpPr>
            <p:cNvPr id="14" name="TextBox 13">
              <a:extLst>
                <a:ext uri="{FF2B5EF4-FFF2-40B4-BE49-F238E27FC236}">
                  <a16:creationId xmlns:a16="http://schemas.microsoft.com/office/drawing/2014/main" id="{604659B1-62A2-AA4F-95E6-BF478C75A466}"/>
                </a:ext>
              </a:extLst>
            </p:cNvPr>
            <p:cNvSpPr txBox="1"/>
            <p:nvPr/>
          </p:nvSpPr>
          <p:spPr>
            <a:xfrm>
              <a:off x="8377328" y="6479981"/>
              <a:ext cx="2724755" cy="276999"/>
            </a:xfrm>
            <a:prstGeom prst="rect">
              <a:avLst/>
            </a:prstGeom>
            <a:noFill/>
          </p:spPr>
          <p:txBody>
            <a:bodyPr wrap="square" rtlCol="0">
              <a:spAutoFit/>
            </a:bodyPr>
            <a:lstStyle/>
            <a:p>
              <a:r>
                <a:rPr lang="en-GB" sz="1200" dirty="0"/>
                <a:t>(Save Our Seawall Footpath, 2021)</a:t>
              </a:r>
            </a:p>
          </p:txBody>
        </p:sp>
      </p:grpSp>
    </p:spTree>
    <p:extLst>
      <p:ext uri="{BB962C8B-B14F-4D97-AF65-F5344CB8AC3E}">
        <p14:creationId xmlns:p14="http://schemas.microsoft.com/office/powerpoint/2010/main" val="3591793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2798C-398A-EA44-B69F-8924D97DFEB7}"/>
              </a:ext>
            </a:extLst>
          </p:cNvPr>
          <p:cNvSpPr>
            <a:spLocks noGrp="1"/>
          </p:cNvSpPr>
          <p:nvPr>
            <p:ph type="title"/>
          </p:nvPr>
        </p:nvSpPr>
        <p:spPr/>
        <p:txBody>
          <a:bodyPr/>
          <a:lstStyle/>
          <a:p>
            <a:r>
              <a:rPr lang="cy-GB" dirty="0"/>
              <a:t>Background Information</a:t>
            </a:r>
          </a:p>
        </p:txBody>
      </p:sp>
      <p:sp>
        <p:nvSpPr>
          <p:cNvPr id="3" name="Content Placeholder 2">
            <a:extLst>
              <a:ext uri="{FF2B5EF4-FFF2-40B4-BE49-F238E27FC236}">
                <a16:creationId xmlns:a16="http://schemas.microsoft.com/office/drawing/2014/main" id="{C89A02A8-D355-ED45-88D1-5E6499DA2B0B}"/>
              </a:ext>
            </a:extLst>
          </p:cNvPr>
          <p:cNvSpPr>
            <a:spLocks noGrp="1"/>
          </p:cNvSpPr>
          <p:nvPr>
            <p:ph idx="1"/>
          </p:nvPr>
        </p:nvSpPr>
        <p:spPr>
          <a:xfrm>
            <a:off x="677334" y="1683897"/>
            <a:ext cx="8596668" cy="3880773"/>
          </a:xfrm>
        </p:spPr>
        <p:txBody>
          <a:bodyPr>
            <a:normAutofit fontScale="85000" lnSpcReduction="20000"/>
          </a:bodyPr>
          <a:lstStyle/>
          <a:p>
            <a:r>
              <a:rPr lang="cy-GB" dirty="0"/>
              <a:t>Current management policy outlined in Shoreline Management Plan (SMP) is managed realignment, allowing the formation of new saltmarsh (Halcrow, 2012)</a:t>
            </a:r>
          </a:p>
          <a:p>
            <a:r>
              <a:rPr lang="cy-GB" dirty="0"/>
              <a:t>Informed and inclusive coastal management decision making is paramount in </a:t>
            </a:r>
          </a:p>
          <a:p>
            <a:pPr marL="0" indent="0">
              <a:buNone/>
            </a:pPr>
            <a:r>
              <a:rPr lang="cy-GB" dirty="0"/>
              <a:t>      estuarine environments (Luisetti et al., 2014)</a:t>
            </a:r>
          </a:p>
          <a:p>
            <a:r>
              <a:rPr lang="cy-GB" dirty="0"/>
              <a:t>Visual aesthetics attributed to introduction of new coastal defences in </a:t>
            </a:r>
          </a:p>
          <a:p>
            <a:pPr marL="0" indent="0">
              <a:buNone/>
            </a:pPr>
            <a:r>
              <a:rPr lang="cy-GB" dirty="0"/>
              <a:t>     estuarine environments (Bennett et al., 2020)</a:t>
            </a:r>
          </a:p>
          <a:p>
            <a:r>
              <a:rPr lang="cy-GB" dirty="0"/>
              <a:t>Salt marsh ecosystem services: creation of saltmarshes attributed to</a:t>
            </a:r>
          </a:p>
          <a:p>
            <a:pPr marL="0" indent="0">
              <a:buNone/>
            </a:pPr>
            <a:r>
              <a:rPr lang="cy-GB" dirty="0"/>
              <a:t>     dampening coastal flooding elsewhere in Carmarthen Bay (Bennett et al,</a:t>
            </a:r>
          </a:p>
          <a:p>
            <a:pPr marL="0" indent="0">
              <a:buNone/>
            </a:pPr>
            <a:r>
              <a:rPr lang="cy-GB" dirty="0"/>
              <a:t>     2020); (Denner et al., 2015)</a:t>
            </a:r>
          </a:p>
          <a:p>
            <a:r>
              <a:rPr lang="cy-GB" dirty="0"/>
              <a:t>Llanelli Millennium Coast Path (Wales Coast Path) indicates stretches of </a:t>
            </a:r>
          </a:p>
          <a:p>
            <a:pPr marL="0" indent="0">
              <a:buNone/>
            </a:pPr>
            <a:r>
              <a:rPr lang="cy-GB" dirty="0"/>
              <a:t>     high vulnerability and inadequate past amanagement, new saltmarsh may </a:t>
            </a:r>
          </a:p>
          <a:p>
            <a:pPr marL="0" indent="0">
              <a:buNone/>
            </a:pPr>
            <a:r>
              <a:rPr lang="cy-GB" dirty="0"/>
              <a:t>     aid to alleviate impacts </a:t>
            </a:r>
          </a:p>
          <a:p>
            <a:pPr marL="0" indent="0">
              <a:buNone/>
            </a:pPr>
            <a:r>
              <a:rPr lang="cy-GB" dirty="0"/>
              <a:t>     (Denner et al., 2015); (Phillips et al., 2009); (Pye and Blott, 2009)</a:t>
            </a:r>
          </a:p>
          <a:p>
            <a:pPr marL="0" indent="0">
              <a:buNone/>
            </a:pPr>
            <a:endParaRPr lang="cy-GB" dirty="0"/>
          </a:p>
        </p:txBody>
      </p:sp>
      <p:grpSp>
        <p:nvGrpSpPr>
          <p:cNvPr id="9" name="Group 8">
            <a:extLst>
              <a:ext uri="{FF2B5EF4-FFF2-40B4-BE49-F238E27FC236}">
                <a16:creationId xmlns:a16="http://schemas.microsoft.com/office/drawing/2014/main" id="{E937E269-2812-8247-9FCD-6F12510C7D80}"/>
              </a:ext>
            </a:extLst>
          </p:cNvPr>
          <p:cNvGrpSpPr/>
          <p:nvPr/>
        </p:nvGrpSpPr>
        <p:grpSpPr>
          <a:xfrm>
            <a:off x="8193742" y="2922494"/>
            <a:ext cx="3543046" cy="2838690"/>
            <a:chOff x="8470295" y="3905077"/>
            <a:chExt cx="3044371" cy="2332184"/>
          </a:xfrm>
        </p:grpSpPr>
        <p:pic>
          <p:nvPicPr>
            <p:cNvPr id="10" name="Picture 9">
              <a:extLst>
                <a:ext uri="{FF2B5EF4-FFF2-40B4-BE49-F238E27FC236}">
                  <a16:creationId xmlns:a16="http://schemas.microsoft.com/office/drawing/2014/main" id="{CF0DDF5E-BA40-AF46-B55D-56B2AAD51A02}"/>
                </a:ext>
              </a:extLst>
            </p:cNvPr>
            <p:cNvPicPr>
              <a:picLocks noChangeAspect="1"/>
            </p:cNvPicPr>
            <p:nvPr/>
          </p:nvPicPr>
          <p:blipFill>
            <a:blip r:embed="rId2"/>
            <a:stretch>
              <a:fillRect/>
            </a:stretch>
          </p:blipFill>
          <p:spPr>
            <a:xfrm>
              <a:off x="8470295" y="3905077"/>
              <a:ext cx="3044371" cy="2009285"/>
            </a:xfrm>
            <a:prstGeom prst="rect">
              <a:avLst/>
            </a:prstGeom>
          </p:spPr>
        </p:pic>
        <p:sp>
          <p:nvSpPr>
            <p:cNvPr id="11" name="Content Placeholder 2">
              <a:extLst>
                <a:ext uri="{FF2B5EF4-FFF2-40B4-BE49-F238E27FC236}">
                  <a16:creationId xmlns:a16="http://schemas.microsoft.com/office/drawing/2014/main" id="{7688FAD8-EA48-3B49-BEF6-622D0E9F4678}"/>
                </a:ext>
              </a:extLst>
            </p:cNvPr>
            <p:cNvSpPr txBox="1">
              <a:spLocks/>
            </p:cNvSpPr>
            <p:nvPr/>
          </p:nvSpPr>
          <p:spPr>
            <a:xfrm>
              <a:off x="8539811" y="5914362"/>
              <a:ext cx="1603850" cy="32289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200" dirty="0"/>
                <a:t>(Anon, 2021)</a:t>
              </a:r>
            </a:p>
          </p:txBody>
        </p:sp>
      </p:grpSp>
    </p:spTree>
    <p:extLst>
      <p:ext uri="{BB962C8B-B14F-4D97-AF65-F5344CB8AC3E}">
        <p14:creationId xmlns:p14="http://schemas.microsoft.com/office/powerpoint/2010/main" val="3184673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86596-537B-1F49-A572-0B32C2F1FDC9}"/>
              </a:ext>
            </a:extLst>
          </p:cNvPr>
          <p:cNvSpPr>
            <a:spLocks noGrp="1"/>
          </p:cNvSpPr>
          <p:nvPr>
            <p:ph type="title"/>
          </p:nvPr>
        </p:nvSpPr>
        <p:spPr>
          <a:xfrm>
            <a:off x="626534" y="421813"/>
            <a:ext cx="13004800" cy="1066800"/>
          </a:xfrm>
        </p:spPr>
        <p:txBody>
          <a:bodyPr>
            <a:normAutofit/>
          </a:bodyPr>
          <a:lstStyle/>
          <a:p>
            <a:r>
              <a:rPr lang="cy-GB" dirty="0"/>
              <a:t>Project Relevancy</a:t>
            </a:r>
          </a:p>
        </p:txBody>
      </p:sp>
      <p:sp>
        <p:nvSpPr>
          <p:cNvPr id="3" name="Content Placeholder 2">
            <a:extLst>
              <a:ext uri="{FF2B5EF4-FFF2-40B4-BE49-F238E27FC236}">
                <a16:creationId xmlns:a16="http://schemas.microsoft.com/office/drawing/2014/main" id="{C3CD8F9F-71B8-544C-98E1-81A6F1DB69DF}"/>
              </a:ext>
            </a:extLst>
          </p:cNvPr>
          <p:cNvSpPr>
            <a:spLocks noGrp="1"/>
          </p:cNvSpPr>
          <p:nvPr>
            <p:ph idx="1"/>
          </p:nvPr>
        </p:nvSpPr>
        <p:spPr>
          <a:xfrm>
            <a:off x="626533" y="1183340"/>
            <a:ext cx="9915961" cy="5468471"/>
          </a:xfrm>
        </p:spPr>
        <p:txBody>
          <a:bodyPr>
            <a:normAutofit fontScale="92500"/>
          </a:bodyPr>
          <a:lstStyle/>
          <a:p>
            <a:pPr>
              <a:lnSpc>
                <a:spcPct val="170000"/>
              </a:lnSpc>
            </a:pPr>
            <a:r>
              <a:rPr lang="cy-GB" sz="1600" dirty="0"/>
              <a:t>Ecosystem services and environmental conservation vs cultural, historical and social implications of managed realignment </a:t>
            </a:r>
          </a:p>
          <a:p>
            <a:pPr>
              <a:lnSpc>
                <a:spcPct val="170000"/>
              </a:lnSpc>
            </a:pPr>
            <a:r>
              <a:rPr lang="cy-GB" sz="1600" dirty="0"/>
              <a:t>Breached sea walls in Humber estuary: environmental improvement, economic benefits and flood prevention (Mazik et al., 2007)</a:t>
            </a:r>
          </a:p>
          <a:p>
            <a:pPr>
              <a:lnSpc>
                <a:spcPct val="170000"/>
              </a:lnSpc>
            </a:pPr>
            <a:r>
              <a:rPr lang="cy-GB" sz="1600" dirty="0"/>
              <a:t>Highlight public and stakeholder perceptions of the managed realignment strategy at Cwm Ivy seawall </a:t>
            </a:r>
          </a:p>
          <a:p>
            <a:pPr>
              <a:lnSpc>
                <a:spcPct val="170000"/>
              </a:lnSpc>
            </a:pPr>
            <a:r>
              <a:rPr lang="cy-GB" sz="1600" dirty="0"/>
              <a:t>Outline the </a:t>
            </a:r>
            <a:r>
              <a:rPr lang="en-GB" sz="1600" dirty="0"/>
              <a:t>needs</a:t>
            </a:r>
            <a:r>
              <a:rPr lang="cy-GB" sz="1600" dirty="0"/>
              <a:t>, desires and requirements of stakeholders, taking into account environmental factors </a:t>
            </a:r>
          </a:p>
          <a:p>
            <a:pPr>
              <a:lnSpc>
                <a:spcPct val="170000"/>
              </a:lnSpc>
            </a:pPr>
            <a:r>
              <a:rPr lang="cy-GB" sz="1600" dirty="0"/>
              <a:t>Contextualise the gap between perceptions using PESTLE analysis to formulate precise, common and agreed outcomes (Bullimore, 2014)</a:t>
            </a:r>
          </a:p>
          <a:p>
            <a:pPr>
              <a:lnSpc>
                <a:spcPct val="170000"/>
              </a:lnSpc>
            </a:pPr>
            <a:r>
              <a:rPr lang="cy-GB" sz="1600" dirty="0"/>
              <a:t>Produce holistic recommendations for Cwm Ivy</a:t>
            </a:r>
          </a:p>
          <a:p>
            <a:pPr>
              <a:lnSpc>
                <a:spcPct val="170000"/>
              </a:lnSpc>
            </a:pPr>
            <a:r>
              <a:rPr lang="cy-GB" sz="1600" dirty="0"/>
              <a:t>Managed realignment: Wildlife Trust, Abbotts Hall (Essex), Medmerry (Sussex) and Alkborough Flats (Lincolnshire) – coastal flooding, habitat creation and ecosystem services but no coastal path</a:t>
            </a:r>
          </a:p>
          <a:p>
            <a:endParaRPr lang="cy-GB" sz="1100" dirty="0"/>
          </a:p>
        </p:txBody>
      </p:sp>
    </p:spTree>
    <p:extLst>
      <p:ext uri="{BB962C8B-B14F-4D97-AF65-F5344CB8AC3E}">
        <p14:creationId xmlns:p14="http://schemas.microsoft.com/office/powerpoint/2010/main" val="3186878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5D5C0-9AF5-3C43-ACF7-4A941BFCC737}"/>
              </a:ext>
            </a:extLst>
          </p:cNvPr>
          <p:cNvSpPr>
            <a:spLocks noGrp="1"/>
          </p:cNvSpPr>
          <p:nvPr>
            <p:ph type="title"/>
          </p:nvPr>
        </p:nvSpPr>
        <p:spPr/>
        <p:txBody>
          <a:bodyPr/>
          <a:lstStyle/>
          <a:p>
            <a:r>
              <a:rPr lang="cy-GB" dirty="0"/>
              <a:t>Research Aims</a:t>
            </a:r>
          </a:p>
        </p:txBody>
      </p:sp>
      <p:sp>
        <p:nvSpPr>
          <p:cNvPr id="3" name="Content Placeholder 2">
            <a:extLst>
              <a:ext uri="{FF2B5EF4-FFF2-40B4-BE49-F238E27FC236}">
                <a16:creationId xmlns:a16="http://schemas.microsoft.com/office/drawing/2014/main" id="{A1E0DA2A-58D7-4144-8C7C-3041FA48567D}"/>
              </a:ext>
            </a:extLst>
          </p:cNvPr>
          <p:cNvSpPr>
            <a:spLocks noGrp="1"/>
          </p:cNvSpPr>
          <p:nvPr>
            <p:ph idx="1"/>
          </p:nvPr>
        </p:nvSpPr>
        <p:spPr>
          <a:xfrm>
            <a:off x="677334" y="1728789"/>
            <a:ext cx="8596668" cy="3880773"/>
          </a:xfrm>
        </p:spPr>
        <p:txBody>
          <a:bodyPr>
            <a:normAutofit fontScale="92500" lnSpcReduction="20000"/>
          </a:bodyPr>
          <a:lstStyle/>
          <a:p>
            <a:r>
              <a:rPr lang="en-GB" dirty="0"/>
              <a:t>Accurately and representatively investigate the public and stakeholder perspectives surrounding the managed realignment strategy at Cwm Ivy seawall breach and its impact upon; ecosystem services, the Wales Coast Path and estuarine environments.</a:t>
            </a:r>
          </a:p>
          <a:p>
            <a:endParaRPr lang="en-GB" dirty="0"/>
          </a:p>
          <a:p>
            <a:r>
              <a:rPr lang="en-GB" dirty="0"/>
              <a:t>Employ qualitative and quantitative research techniques through survey and interview methodologies to produce and derive statistical and graphical datasets representative of the perceptions towards the breaching of Cwm Ivy seawall. </a:t>
            </a:r>
          </a:p>
          <a:p>
            <a:endParaRPr lang="en-GB" dirty="0"/>
          </a:p>
          <a:p>
            <a:r>
              <a:rPr lang="en-GB" dirty="0"/>
              <a:t>Formulate holistic recommendations through PESTLE analysis based on methodological results, literature review and historic satellite imagery to accurately represent public and stakeholder perceptions towards the managed realignment strategy and the Wales Coast Path diversion at Cwm Ivy seawall. Recommendations will aim to align ecosystem services with social, historical and cultural factors. </a:t>
            </a:r>
          </a:p>
        </p:txBody>
      </p:sp>
    </p:spTree>
    <p:extLst>
      <p:ext uri="{BB962C8B-B14F-4D97-AF65-F5344CB8AC3E}">
        <p14:creationId xmlns:p14="http://schemas.microsoft.com/office/powerpoint/2010/main" val="542179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1FB70-7F42-F943-AAB6-037FCD13671E}"/>
              </a:ext>
            </a:extLst>
          </p:cNvPr>
          <p:cNvSpPr>
            <a:spLocks noGrp="1"/>
          </p:cNvSpPr>
          <p:nvPr>
            <p:ph type="title"/>
          </p:nvPr>
        </p:nvSpPr>
        <p:spPr/>
        <p:txBody>
          <a:bodyPr/>
          <a:lstStyle/>
          <a:p>
            <a:r>
              <a:rPr lang="cy-GB" dirty="0"/>
              <a:t>Methodology</a:t>
            </a:r>
          </a:p>
        </p:txBody>
      </p:sp>
      <p:sp>
        <p:nvSpPr>
          <p:cNvPr id="4" name="Text Placeholder 3">
            <a:extLst>
              <a:ext uri="{FF2B5EF4-FFF2-40B4-BE49-F238E27FC236}">
                <a16:creationId xmlns:a16="http://schemas.microsoft.com/office/drawing/2014/main" id="{AA623430-3644-E34D-BBB7-BEB4C777073F}"/>
              </a:ext>
            </a:extLst>
          </p:cNvPr>
          <p:cNvSpPr>
            <a:spLocks noGrp="1"/>
          </p:cNvSpPr>
          <p:nvPr>
            <p:ph type="body" idx="1"/>
          </p:nvPr>
        </p:nvSpPr>
        <p:spPr>
          <a:xfrm>
            <a:off x="675744" y="1578509"/>
            <a:ext cx="3321825" cy="576262"/>
          </a:xfrm>
        </p:spPr>
        <p:txBody>
          <a:bodyPr/>
          <a:lstStyle/>
          <a:p>
            <a:r>
              <a:rPr lang="cy-GB" dirty="0"/>
              <a:t>Survey</a:t>
            </a:r>
          </a:p>
        </p:txBody>
      </p:sp>
      <p:sp>
        <p:nvSpPr>
          <p:cNvPr id="5" name="Content Placeholder 4">
            <a:extLst>
              <a:ext uri="{FF2B5EF4-FFF2-40B4-BE49-F238E27FC236}">
                <a16:creationId xmlns:a16="http://schemas.microsoft.com/office/drawing/2014/main" id="{9B88F4F7-F089-AE47-8629-8AAA2F2BEB95}"/>
              </a:ext>
            </a:extLst>
          </p:cNvPr>
          <p:cNvSpPr>
            <a:spLocks noGrp="1"/>
          </p:cNvSpPr>
          <p:nvPr>
            <p:ph sz="half" idx="2"/>
          </p:nvPr>
        </p:nvSpPr>
        <p:spPr>
          <a:xfrm>
            <a:off x="675746" y="2586968"/>
            <a:ext cx="3321824" cy="3304117"/>
          </a:xfrm>
        </p:spPr>
        <p:txBody>
          <a:bodyPr>
            <a:normAutofit fontScale="92500" lnSpcReduction="20000"/>
          </a:bodyPr>
          <a:lstStyle/>
          <a:p>
            <a:r>
              <a:rPr lang="cy-GB" dirty="0"/>
              <a:t>Digital survey – social media &amp; QR code</a:t>
            </a:r>
          </a:p>
          <a:p>
            <a:r>
              <a:rPr lang="cy-GB" dirty="0"/>
              <a:t>Aimed at Cwm Ivy </a:t>
            </a:r>
            <a:r>
              <a:rPr lang="en-GB" dirty="0"/>
              <a:t>stakeholders</a:t>
            </a:r>
          </a:p>
          <a:p>
            <a:r>
              <a:rPr lang="cy-GB" dirty="0"/>
              <a:t>Random sampling </a:t>
            </a:r>
          </a:p>
          <a:p>
            <a:r>
              <a:rPr lang="cy-GB" dirty="0"/>
              <a:t>Gauge public perceptions – open and closed questions</a:t>
            </a:r>
          </a:p>
          <a:p>
            <a:r>
              <a:rPr lang="cy-GB" dirty="0"/>
              <a:t>Needham and Hanley (2019), Estevez and Thomas (2014) – public perceptions of managed realignment in estuaries</a:t>
            </a:r>
          </a:p>
          <a:p>
            <a:endParaRPr lang="cy-GB" dirty="0"/>
          </a:p>
        </p:txBody>
      </p:sp>
      <p:sp>
        <p:nvSpPr>
          <p:cNvPr id="6" name="Text Placeholder 5">
            <a:extLst>
              <a:ext uri="{FF2B5EF4-FFF2-40B4-BE49-F238E27FC236}">
                <a16:creationId xmlns:a16="http://schemas.microsoft.com/office/drawing/2014/main" id="{05BCC4E5-9744-7D41-8ED7-6442D8265AFD}"/>
              </a:ext>
            </a:extLst>
          </p:cNvPr>
          <p:cNvSpPr>
            <a:spLocks noGrp="1"/>
          </p:cNvSpPr>
          <p:nvPr>
            <p:ph type="body" sz="quarter" idx="3"/>
          </p:nvPr>
        </p:nvSpPr>
        <p:spPr>
          <a:xfrm>
            <a:off x="4267768" y="1578509"/>
            <a:ext cx="2414387" cy="576262"/>
          </a:xfrm>
        </p:spPr>
        <p:txBody>
          <a:bodyPr/>
          <a:lstStyle/>
          <a:p>
            <a:r>
              <a:rPr lang="cy-GB" dirty="0"/>
              <a:t>Interview</a:t>
            </a:r>
          </a:p>
        </p:txBody>
      </p:sp>
      <p:sp>
        <p:nvSpPr>
          <p:cNvPr id="7" name="Content Placeholder 6">
            <a:extLst>
              <a:ext uri="{FF2B5EF4-FFF2-40B4-BE49-F238E27FC236}">
                <a16:creationId xmlns:a16="http://schemas.microsoft.com/office/drawing/2014/main" id="{0EC96D9F-BE74-384F-984D-546E1C91602A}"/>
              </a:ext>
            </a:extLst>
          </p:cNvPr>
          <p:cNvSpPr>
            <a:spLocks noGrp="1"/>
          </p:cNvSpPr>
          <p:nvPr>
            <p:ph sz="quarter" idx="4"/>
          </p:nvPr>
        </p:nvSpPr>
        <p:spPr>
          <a:xfrm>
            <a:off x="4267768" y="2586967"/>
            <a:ext cx="3110810" cy="3304117"/>
          </a:xfrm>
        </p:spPr>
        <p:txBody>
          <a:bodyPr>
            <a:normAutofit fontScale="92500" lnSpcReduction="20000"/>
          </a:bodyPr>
          <a:lstStyle/>
          <a:p>
            <a:r>
              <a:rPr lang="cy-GB" dirty="0"/>
              <a:t>Natural Resources Wales representative</a:t>
            </a:r>
          </a:p>
          <a:p>
            <a:r>
              <a:rPr lang="cy-GB" dirty="0"/>
              <a:t>National </a:t>
            </a:r>
            <a:r>
              <a:rPr lang="en-GB" dirty="0"/>
              <a:t>Trust</a:t>
            </a:r>
            <a:r>
              <a:rPr lang="cy-GB" dirty="0"/>
              <a:t> representative</a:t>
            </a:r>
          </a:p>
          <a:p>
            <a:r>
              <a:rPr lang="cy-GB" dirty="0"/>
              <a:t>Save Our Seawall Footpath representative</a:t>
            </a:r>
          </a:p>
          <a:p>
            <a:r>
              <a:rPr lang="cy-GB" dirty="0"/>
              <a:t>Similar to Blunkell (2016) – involving local estuary stakeholders</a:t>
            </a:r>
          </a:p>
          <a:p>
            <a:r>
              <a:rPr lang="cy-GB" dirty="0"/>
              <a:t>In-person interviews may encounter ethical issues – COVID-19</a:t>
            </a:r>
          </a:p>
          <a:p>
            <a:endParaRPr lang="cy-GB" dirty="0"/>
          </a:p>
        </p:txBody>
      </p:sp>
      <p:sp>
        <p:nvSpPr>
          <p:cNvPr id="8" name="Content Placeholder 6">
            <a:extLst>
              <a:ext uri="{FF2B5EF4-FFF2-40B4-BE49-F238E27FC236}">
                <a16:creationId xmlns:a16="http://schemas.microsoft.com/office/drawing/2014/main" id="{8C0AF45B-9A22-014A-97EB-D2E798928DDA}"/>
              </a:ext>
            </a:extLst>
          </p:cNvPr>
          <p:cNvSpPr txBox="1">
            <a:spLocks/>
          </p:cNvSpPr>
          <p:nvPr/>
        </p:nvSpPr>
        <p:spPr>
          <a:xfrm>
            <a:off x="7648776" y="2800561"/>
            <a:ext cx="3110811" cy="33041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cy-GB" dirty="0"/>
          </a:p>
        </p:txBody>
      </p:sp>
      <p:sp>
        <p:nvSpPr>
          <p:cNvPr id="9" name="Text Placeholder 5">
            <a:extLst>
              <a:ext uri="{FF2B5EF4-FFF2-40B4-BE49-F238E27FC236}">
                <a16:creationId xmlns:a16="http://schemas.microsoft.com/office/drawing/2014/main" id="{7FD9F318-C6F6-BB42-B96B-B5D7936C476C}"/>
              </a:ext>
            </a:extLst>
          </p:cNvPr>
          <p:cNvSpPr txBox="1">
            <a:spLocks/>
          </p:cNvSpPr>
          <p:nvPr/>
        </p:nvSpPr>
        <p:spPr>
          <a:xfrm>
            <a:off x="7648776" y="1578509"/>
            <a:ext cx="2702701"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cy-GB" dirty="0"/>
              <a:t>Historical Imagery</a:t>
            </a:r>
          </a:p>
        </p:txBody>
      </p:sp>
      <p:sp>
        <p:nvSpPr>
          <p:cNvPr id="10" name="Content Placeholder 6">
            <a:extLst>
              <a:ext uri="{FF2B5EF4-FFF2-40B4-BE49-F238E27FC236}">
                <a16:creationId xmlns:a16="http://schemas.microsoft.com/office/drawing/2014/main" id="{FD31364A-5CCA-C14C-BA0B-19AA3C815038}"/>
              </a:ext>
            </a:extLst>
          </p:cNvPr>
          <p:cNvSpPr txBox="1">
            <a:spLocks/>
          </p:cNvSpPr>
          <p:nvPr/>
        </p:nvSpPr>
        <p:spPr>
          <a:xfrm>
            <a:off x="7648777" y="2581011"/>
            <a:ext cx="3110810" cy="33041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cy-GB" dirty="0"/>
              <a:t>Compare and contrast present-historical Google Earth and </a:t>
            </a:r>
            <a:r>
              <a:rPr lang="en-GB" dirty="0" err="1"/>
              <a:t>landsat</a:t>
            </a:r>
            <a:r>
              <a:rPr lang="cy-GB" dirty="0"/>
              <a:t> imagery of Cwm Ivy</a:t>
            </a:r>
          </a:p>
          <a:p>
            <a:endParaRPr lang="cy-GB" dirty="0"/>
          </a:p>
        </p:txBody>
      </p:sp>
      <p:sp>
        <p:nvSpPr>
          <p:cNvPr id="11" name="Text Placeholder 3">
            <a:extLst>
              <a:ext uri="{FF2B5EF4-FFF2-40B4-BE49-F238E27FC236}">
                <a16:creationId xmlns:a16="http://schemas.microsoft.com/office/drawing/2014/main" id="{93FE6AD6-7C55-834B-B40B-D699F6AC00AF}"/>
              </a:ext>
            </a:extLst>
          </p:cNvPr>
          <p:cNvSpPr txBox="1">
            <a:spLocks/>
          </p:cNvSpPr>
          <p:nvPr/>
        </p:nvSpPr>
        <p:spPr>
          <a:xfrm>
            <a:off x="675744" y="6115455"/>
            <a:ext cx="6791856"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cy-GB" sz="2000" dirty="0"/>
              <a:t>Comparisons</a:t>
            </a:r>
          </a:p>
        </p:txBody>
      </p:sp>
    </p:spTree>
    <p:extLst>
      <p:ext uri="{BB962C8B-B14F-4D97-AF65-F5344CB8AC3E}">
        <p14:creationId xmlns:p14="http://schemas.microsoft.com/office/powerpoint/2010/main" val="1863565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3AC9B-01AD-1A40-8679-56DC12B9A73E}"/>
              </a:ext>
            </a:extLst>
          </p:cNvPr>
          <p:cNvSpPr>
            <a:spLocks noGrp="1"/>
          </p:cNvSpPr>
          <p:nvPr>
            <p:ph type="title"/>
          </p:nvPr>
        </p:nvSpPr>
        <p:spPr>
          <a:xfrm>
            <a:off x="677334" y="609600"/>
            <a:ext cx="8596668" cy="832338"/>
          </a:xfrm>
        </p:spPr>
        <p:txBody>
          <a:bodyPr/>
          <a:lstStyle/>
          <a:p>
            <a:r>
              <a:rPr lang="cy-GB" dirty="0"/>
              <a:t>Methodological Outcomes</a:t>
            </a:r>
          </a:p>
        </p:txBody>
      </p:sp>
      <p:sp>
        <p:nvSpPr>
          <p:cNvPr id="7" name="Text Placeholder 3">
            <a:extLst>
              <a:ext uri="{FF2B5EF4-FFF2-40B4-BE49-F238E27FC236}">
                <a16:creationId xmlns:a16="http://schemas.microsoft.com/office/drawing/2014/main" id="{2E6BA8FF-AFD4-AA45-8D43-C1BAF6BF8BE5}"/>
              </a:ext>
            </a:extLst>
          </p:cNvPr>
          <p:cNvSpPr>
            <a:spLocks noGrp="1"/>
          </p:cNvSpPr>
          <p:nvPr>
            <p:ph type="body" idx="1"/>
          </p:nvPr>
        </p:nvSpPr>
        <p:spPr>
          <a:xfrm>
            <a:off x="441284" y="1441938"/>
            <a:ext cx="3321825" cy="576262"/>
          </a:xfrm>
        </p:spPr>
        <p:txBody>
          <a:bodyPr/>
          <a:lstStyle/>
          <a:p>
            <a:r>
              <a:rPr lang="cy-GB" dirty="0"/>
              <a:t>Survey</a:t>
            </a:r>
          </a:p>
        </p:txBody>
      </p:sp>
      <p:sp>
        <p:nvSpPr>
          <p:cNvPr id="8" name="Content Placeholder 4">
            <a:extLst>
              <a:ext uri="{FF2B5EF4-FFF2-40B4-BE49-F238E27FC236}">
                <a16:creationId xmlns:a16="http://schemas.microsoft.com/office/drawing/2014/main" id="{2CD14FFA-36D2-3241-9BF3-26A4AB7874E1}"/>
              </a:ext>
            </a:extLst>
          </p:cNvPr>
          <p:cNvSpPr>
            <a:spLocks noGrp="1"/>
          </p:cNvSpPr>
          <p:nvPr>
            <p:ph sz="half" idx="2"/>
          </p:nvPr>
        </p:nvSpPr>
        <p:spPr>
          <a:xfrm>
            <a:off x="441284" y="2283434"/>
            <a:ext cx="3004870" cy="3304117"/>
          </a:xfrm>
        </p:spPr>
        <p:txBody>
          <a:bodyPr/>
          <a:lstStyle/>
          <a:p>
            <a:r>
              <a:rPr lang="en-GB" dirty="0"/>
              <a:t>Statistical analysis (Excel/Minitab)</a:t>
            </a:r>
          </a:p>
          <a:p>
            <a:r>
              <a:rPr lang="en-GB" dirty="0"/>
              <a:t>Produce graphical figures</a:t>
            </a:r>
          </a:p>
          <a:p>
            <a:r>
              <a:rPr lang="en-GB" dirty="0"/>
              <a:t>Representative of Cwm Ivy stakeholders</a:t>
            </a:r>
          </a:p>
          <a:p>
            <a:r>
              <a:rPr lang="cy-GB" dirty="0"/>
              <a:t>Needham and Hanley (2019): public in study area not aware of ecosystem services </a:t>
            </a:r>
          </a:p>
        </p:txBody>
      </p:sp>
      <p:sp>
        <p:nvSpPr>
          <p:cNvPr id="9" name="Text Placeholder 3">
            <a:extLst>
              <a:ext uri="{FF2B5EF4-FFF2-40B4-BE49-F238E27FC236}">
                <a16:creationId xmlns:a16="http://schemas.microsoft.com/office/drawing/2014/main" id="{01E2EB8C-F562-9642-B060-CCB85218D352}"/>
              </a:ext>
            </a:extLst>
          </p:cNvPr>
          <p:cNvSpPr txBox="1">
            <a:spLocks/>
          </p:cNvSpPr>
          <p:nvPr/>
        </p:nvSpPr>
        <p:spPr>
          <a:xfrm>
            <a:off x="3763109" y="1441938"/>
            <a:ext cx="3321825"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cy-GB" dirty="0"/>
              <a:t>Interview</a:t>
            </a:r>
          </a:p>
        </p:txBody>
      </p:sp>
      <p:sp>
        <p:nvSpPr>
          <p:cNvPr id="10" name="Content Placeholder 4">
            <a:extLst>
              <a:ext uri="{FF2B5EF4-FFF2-40B4-BE49-F238E27FC236}">
                <a16:creationId xmlns:a16="http://schemas.microsoft.com/office/drawing/2014/main" id="{FFD2B52D-9B80-4441-A6FB-FAFE413D27CB}"/>
              </a:ext>
            </a:extLst>
          </p:cNvPr>
          <p:cNvSpPr txBox="1">
            <a:spLocks/>
          </p:cNvSpPr>
          <p:nvPr/>
        </p:nvSpPr>
        <p:spPr>
          <a:xfrm>
            <a:off x="3763110" y="2772414"/>
            <a:ext cx="3321824" cy="33041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cy-GB" dirty="0"/>
          </a:p>
        </p:txBody>
      </p:sp>
      <p:sp>
        <p:nvSpPr>
          <p:cNvPr id="11" name="Text Placeholder 3">
            <a:extLst>
              <a:ext uri="{FF2B5EF4-FFF2-40B4-BE49-F238E27FC236}">
                <a16:creationId xmlns:a16="http://schemas.microsoft.com/office/drawing/2014/main" id="{858331FA-CFC0-B348-914D-441FCE4154B5}"/>
              </a:ext>
            </a:extLst>
          </p:cNvPr>
          <p:cNvSpPr txBox="1">
            <a:spLocks/>
          </p:cNvSpPr>
          <p:nvPr/>
        </p:nvSpPr>
        <p:spPr>
          <a:xfrm>
            <a:off x="6547119" y="1441938"/>
            <a:ext cx="3321825"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cy-GB" dirty="0"/>
              <a:t>Historical Imagery</a:t>
            </a:r>
          </a:p>
        </p:txBody>
      </p:sp>
      <p:sp>
        <p:nvSpPr>
          <p:cNvPr id="12" name="Content Placeholder 4">
            <a:extLst>
              <a:ext uri="{FF2B5EF4-FFF2-40B4-BE49-F238E27FC236}">
                <a16:creationId xmlns:a16="http://schemas.microsoft.com/office/drawing/2014/main" id="{65CC58DB-92CD-7D42-839F-D807BA791FB0}"/>
              </a:ext>
            </a:extLst>
          </p:cNvPr>
          <p:cNvSpPr txBox="1">
            <a:spLocks/>
          </p:cNvSpPr>
          <p:nvPr/>
        </p:nvSpPr>
        <p:spPr>
          <a:xfrm>
            <a:off x="7084933" y="2772414"/>
            <a:ext cx="3321824" cy="33041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endParaRPr lang="cy-GB" dirty="0"/>
          </a:p>
        </p:txBody>
      </p:sp>
      <p:sp>
        <p:nvSpPr>
          <p:cNvPr id="15" name="Content Placeholder 4">
            <a:extLst>
              <a:ext uri="{FF2B5EF4-FFF2-40B4-BE49-F238E27FC236}">
                <a16:creationId xmlns:a16="http://schemas.microsoft.com/office/drawing/2014/main" id="{F8CE567E-ED33-414E-9C2D-CDE4FA440076}"/>
              </a:ext>
            </a:extLst>
          </p:cNvPr>
          <p:cNvSpPr txBox="1">
            <a:spLocks/>
          </p:cNvSpPr>
          <p:nvPr/>
        </p:nvSpPr>
        <p:spPr>
          <a:xfrm>
            <a:off x="3496808" y="2283434"/>
            <a:ext cx="3004870" cy="33041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dirty="0"/>
              <a:t>Establish key stakeholders’ viewpoints</a:t>
            </a:r>
          </a:p>
          <a:p>
            <a:r>
              <a:rPr lang="en-GB" dirty="0" err="1"/>
              <a:t>Blunkell</a:t>
            </a:r>
            <a:r>
              <a:rPr lang="en-GB" dirty="0"/>
              <a:t> (2016) – involving local stakeholders with decision making</a:t>
            </a:r>
          </a:p>
          <a:p>
            <a:endParaRPr lang="en-GB" dirty="0"/>
          </a:p>
          <a:p>
            <a:endParaRPr lang="en-GB" dirty="0"/>
          </a:p>
        </p:txBody>
      </p:sp>
      <p:sp>
        <p:nvSpPr>
          <p:cNvPr id="16" name="Content Placeholder 4">
            <a:extLst>
              <a:ext uri="{FF2B5EF4-FFF2-40B4-BE49-F238E27FC236}">
                <a16:creationId xmlns:a16="http://schemas.microsoft.com/office/drawing/2014/main" id="{478501C7-0010-AD49-BF48-31FC76B3B943}"/>
              </a:ext>
            </a:extLst>
          </p:cNvPr>
          <p:cNvSpPr txBox="1">
            <a:spLocks/>
          </p:cNvSpPr>
          <p:nvPr/>
        </p:nvSpPr>
        <p:spPr>
          <a:xfrm>
            <a:off x="6547119" y="2283434"/>
            <a:ext cx="3004870" cy="33041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cy-GB" dirty="0"/>
              <a:t>Observational imagery indicative of changes in land use change and drainage channels at Cwm Ivy saltmarsh</a:t>
            </a:r>
          </a:p>
          <a:p>
            <a:endParaRPr lang="cy-GB" dirty="0"/>
          </a:p>
        </p:txBody>
      </p:sp>
      <p:sp>
        <p:nvSpPr>
          <p:cNvPr id="18" name="Text Placeholder 3">
            <a:extLst>
              <a:ext uri="{FF2B5EF4-FFF2-40B4-BE49-F238E27FC236}">
                <a16:creationId xmlns:a16="http://schemas.microsoft.com/office/drawing/2014/main" id="{CC8B2934-F97A-E148-92D6-2455D5617A43}"/>
              </a:ext>
            </a:extLst>
          </p:cNvPr>
          <p:cNvSpPr txBox="1">
            <a:spLocks/>
          </p:cNvSpPr>
          <p:nvPr/>
        </p:nvSpPr>
        <p:spPr>
          <a:xfrm>
            <a:off x="441284" y="6057340"/>
            <a:ext cx="11553491" cy="576262"/>
          </a:xfrm>
          <a:prstGeom prst="rect">
            <a:avLst/>
          </a:prstGeom>
        </p:spPr>
        <p:txBody>
          <a:bodyPr vert="horz" lIns="91440" tIns="45720" rIns="91440" bIns="45720" rtlCol="0" anchor="b">
            <a:noAutofit/>
          </a:bodyPr>
          <a:lstStyle>
            <a:lvl1pPr marL="0" indent="0" algn="l" defTabSz="457200" rtl="0" eaLnBrk="1" latinLnBrk="0" hangingPunct="1">
              <a:spcBef>
                <a:spcPts val="1000"/>
              </a:spcBef>
              <a:spcAft>
                <a:spcPts val="0"/>
              </a:spcAft>
              <a:buClr>
                <a:schemeClr val="accent1"/>
              </a:buClr>
              <a:buSzPct val="80000"/>
              <a:buFont typeface="Wingdings 3" charset="2"/>
              <a:buNone/>
              <a:defRPr sz="2400" b="0" kern="1200">
                <a:solidFill>
                  <a:schemeClr val="tx1">
                    <a:lumMod val="75000"/>
                    <a:lumOff val="2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SzPct val="80000"/>
              <a:buFont typeface="Wingdings 3" charset="2"/>
              <a:buNone/>
              <a:defRPr sz="2000" b="1" kern="1200">
                <a:solidFill>
                  <a:schemeClr val="tx1">
                    <a:lumMod val="75000"/>
                    <a:lumOff val="2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SzPct val="80000"/>
              <a:buFont typeface="Wingdings 3" charset="2"/>
              <a:buNone/>
              <a:defRPr sz="1800" b="1" kern="1200">
                <a:solidFill>
                  <a:schemeClr val="tx1">
                    <a:lumMod val="75000"/>
                    <a:lumOff val="2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SzPct val="80000"/>
              <a:buFont typeface="Wingdings 3" charset="2"/>
              <a:buNone/>
              <a:defRPr sz="1600" b="1" kern="1200">
                <a:solidFill>
                  <a:schemeClr val="tx1">
                    <a:lumMod val="75000"/>
                    <a:lumOff val="25000"/>
                  </a:schemeClr>
                </a:solidFill>
                <a:latin typeface="+mn-lt"/>
                <a:ea typeface="+mn-ea"/>
                <a:cs typeface="+mn-cs"/>
              </a:defRPr>
            </a:lvl9pPr>
          </a:lstStyle>
          <a:p>
            <a:r>
              <a:rPr lang="cy-GB" sz="2000" dirty="0"/>
              <a:t>Apply data in PESTLE analysis framework – Political, Economic, Sociological, Technological, Legal and Environmental  </a:t>
            </a:r>
          </a:p>
        </p:txBody>
      </p:sp>
    </p:spTree>
    <p:extLst>
      <p:ext uri="{BB962C8B-B14F-4D97-AF65-F5344CB8AC3E}">
        <p14:creationId xmlns:p14="http://schemas.microsoft.com/office/powerpoint/2010/main" val="293247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11F2-82B3-8741-BA62-66DF39950705}"/>
              </a:ext>
            </a:extLst>
          </p:cNvPr>
          <p:cNvSpPr>
            <a:spLocks noGrp="1"/>
          </p:cNvSpPr>
          <p:nvPr>
            <p:ph type="title"/>
          </p:nvPr>
        </p:nvSpPr>
        <p:spPr/>
        <p:txBody>
          <a:bodyPr/>
          <a:lstStyle/>
          <a:p>
            <a:r>
              <a:rPr lang="cy-GB" dirty="0"/>
              <a:t>Proposed Timescales</a:t>
            </a:r>
          </a:p>
        </p:txBody>
      </p:sp>
      <p:graphicFrame>
        <p:nvGraphicFramePr>
          <p:cNvPr id="7" name="Content Placeholder 6">
            <a:extLst>
              <a:ext uri="{FF2B5EF4-FFF2-40B4-BE49-F238E27FC236}">
                <a16:creationId xmlns:a16="http://schemas.microsoft.com/office/drawing/2014/main" id="{DCFEB252-1A01-1044-975D-D43302B4B0DF}"/>
              </a:ext>
            </a:extLst>
          </p:cNvPr>
          <p:cNvGraphicFramePr>
            <a:graphicFrameLocks noGrp="1"/>
          </p:cNvGraphicFramePr>
          <p:nvPr>
            <p:ph idx="1"/>
            <p:extLst>
              <p:ext uri="{D42A27DB-BD31-4B8C-83A1-F6EECF244321}">
                <p14:modId xmlns:p14="http://schemas.microsoft.com/office/powerpoint/2010/main" val="2140990757"/>
              </p:ext>
            </p:extLst>
          </p:nvPr>
        </p:nvGraphicFramePr>
        <p:xfrm>
          <a:off x="1688124" y="1703294"/>
          <a:ext cx="7585878" cy="3847760"/>
        </p:xfrm>
        <a:graphic>
          <a:graphicData uri="http://schemas.openxmlformats.org/drawingml/2006/table">
            <a:tbl>
              <a:tblPr>
                <a:tableStyleId>{5C22544A-7EE6-4342-B048-85BDC9FD1C3A}</a:tableStyleId>
              </a:tblPr>
              <a:tblGrid>
                <a:gridCol w="3024799">
                  <a:extLst>
                    <a:ext uri="{9D8B030D-6E8A-4147-A177-3AD203B41FA5}">
                      <a16:colId xmlns:a16="http://schemas.microsoft.com/office/drawing/2014/main" val="890504965"/>
                    </a:ext>
                  </a:extLst>
                </a:gridCol>
                <a:gridCol w="1528319">
                  <a:extLst>
                    <a:ext uri="{9D8B030D-6E8A-4147-A177-3AD203B41FA5}">
                      <a16:colId xmlns:a16="http://schemas.microsoft.com/office/drawing/2014/main" val="2531557202"/>
                    </a:ext>
                  </a:extLst>
                </a:gridCol>
                <a:gridCol w="1468620">
                  <a:extLst>
                    <a:ext uri="{9D8B030D-6E8A-4147-A177-3AD203B41FA5}">
                      <a16:colId xmlns:a16="http://schemas.microsoft.com/office/drawing/2014/main" val="3870760599"/>
                    </a:ext>
                  </a:extLst>
                </a:gridCol>
                <a:gridCol w="1564140">
                  <a:extLst>
                    <a:ext uri="{9D8B030D-6E8A-4147-A177-3AD203B41FA5}">
                      <a16:colId xmlns:a16="http://schemas.microsoft.com/office/drawing/2014/main" val="446271154"/>
                    </a:ext>
                  </a:extLst>
                </a:gridCol>
              </a:tblGrid>
              <a:tr h="240485">
                <a:tc>
                  <a:txBody>
                    <a:bodyPr/>
                    <a:lstStyle/>
                    <a:p>
                      <a:pPr algn="l" fontAlgn="b"/>
                      <a:r>
                        <a:rPr lang="en-GB" sz="1200" b="1" u="sng" strike="noStrike" dirty="0">
                          <a:effectLst/>
                        </a:rPr>
                        <a:t>Task</a:t>
                      </a:r>
                      <a:endParaRPr lang="en-GB" sz="1200" b="1" i="0" u="sng"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b="1" u="sng" strike="noStrike" dirty="0">
                          <a:effectLst/>
                        </a:rPr>
                        <a:t>Start Date</a:t>
                      </a:r>
                      <a:endParaRPr lang="en-GB" sz="1200" b="1" i="0" u="sng"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b="1" u="sng" strike="noStrike" dirty="0">
                          <a:effectLst/>
                        </a:rPr>
                        <a:t>End Date</a:t>
                      </a:r>
                      <a:endParaRPr lang="en-GB" sz="1200" b="1" i="0" u="sng"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1200" b="1" u="sng" strike="noStrike" dirty="0">
                          <a:effectLst/>
                        </a:rPr>
                        <a:t>Duration (days)</a:t>
                      </a:r>
                      <a:endParaRPr lang="en-GB" sz="1200" b="1" i="0" u="sng"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508816157"/>
                  </a:ext>
                </a:extLst>
              </a:tr>
              <a:tr h="240485">
                <a:tc>
                  <a:txBody>
                    <a:bodyPr/>
                    <a:lstStyle/>
                    <a:p>
                      <a:pPr algn="l" fontAlgn="b"/>
                      <a:r>
                        <a:rPr lang="en-GB" sz="1200" u="none" strike="noStrike">
                          <a:effectLst/>
                        </a:rPr>
                        <a:t>Project Start</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06/05/2021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06/05/2021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dirty="0">
                          <a:effectLst/>
                        </a:rPr>
                        <a:t>1</a:t>
                      </a:r>
                      <a:endParaRPr lang="en-GB" sz="12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94155297"/>
                  </a:ext>
                </a:extLst>
              </a:tr>
              <a:tr h="240485">
                <a:tc>
                  <a:txBody>
                    <a:bodyPr/>
                    <a:lstStyle/>
                    <a:p>
                      <a:pPr algn="l" fontAlgn="b"/>
                      <a:r>
                        <a:rPr lang="en-GB" sz="1200" u="none" strike="noStrike">
                          <a:effectLst/>
                        </a:rPr>
                        <a:t>Introduction</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06/05/2021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13/05/2021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7</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261704000"/>
                  </a:ext>
                </a:extLst>
              </a:tr>
              <a:tr h="240485">
                <a:tc>
                  <a:txBody>
                    <a:bodyPr/>
                    <a:lstStyle/>
                    <a:p>
                      <a:pPr algn="l" fontAlgn="b"/>
                      <a:r>
                        <a:rPr lang="en-GB" sz="1200" u="none" strike="noStrike">
                          <a:effectLst/>
                        </a:rPr>
                        <a:t>Pilot Survey</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06/05/2021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06/05/2021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378003799"/>
                  </a:ext>
                </a:extLst>
              </a:tr>
              <a:tr h="240485">
                <a:tc>
                  <a:txBody>
                    <a:bodyPr/>
                    <a:lstStyle/>
                    <a:p>
                      <a:pPr algn="l" fontAlgn="b"/>
                      <a:r>
                        <a:rPr lang="en-GB" sz="1200" u="none" strike="noStrike">
                          <a:effectLst/>
                        </a:rPr>
                        <a:t>Conduct Survey</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11/05/2021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10/07/2021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61</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455703113"/>
                  </a:ext>
                </a:extLst>
              </a:tr>
              <a:tr h="240485">
                <a:tc>
                  <a:txBody>
                    <a:bodyPr/>
                    <a:lstStyle/>
                    <a:p>
                      <a:pPr algn="l" fontAlgn="b"/>
                      <a:r>
                        <a:rPr lang="en-GB" sz="1200" u="none" strike="noStrike">
                          <a:effectLst/>
                        </a:rPr>
                        <a:t>Literature Review</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14/05/2021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13/06/2021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30</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979429385"/>
                  </a:ext>
                </a:extLst>
              </a:tr>
              <a:tr h="240485">
                <a:tc>
                  <a:txBody>
                    <a:bodyPr/>
                    <a:lstStyle/>
                    <a:p>
                      <a:pPr algn="l" fontAlgn="b"/>
                      <a:r>
                        <a:rPr lang="en-GB" sz="1200" u="none" strike="noStrike">
                          <a:effectLst/>
                        </a:rPr>
                        <a:t>Define Principal Study Areas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14/06/2021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14/06/2021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885272869"/>
                  </a:ext>
                </a:extLst>
              </a:tr>
              <a:tr h="240485">
                <a:tc>
                  <a:txBody>
                    <a:bodyPr/>
                    <a:lstStyle/>
                    <a:p>
                      <a:pPr algn="l" fontAlgn="b"/>
                      <a:r>
                        <a:rPr lang="en-GB" sz="1200" u="none" strike="noStrike">
                          <a:effectLst/>
                        </a:rPr>
                        <a:t>Conduct Interviews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15/06/2021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17/06/2021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3</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89705363"/>
                  </a:ext>
                </a:extLst>
              </a:tr>
              <a:tr h="240485">
                <a:tc>
                  <a:txBody>
                    <a:bodyPr/>
                    <a:lstStyle/>
                    <a:p>
                      <a:pPr algn="l" fontAlgn="b"/>
                      <a:r>
                        <a:rPr lang="en-GB" sz="1200" u="none" strike="noStrike">
                          <a:effectLst/>
                        </a:rPr>
                        <a:t>Transcript Interviews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17/06/2021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19/06/2021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484591004"/>
                  </a:ext>
                </a:extLst>
              </a:tr>
              <a:tr h="240485">
                <a:tc>
                  <a:txBody>
                    <a:bodyPr/>
                    <a:lstStyle/>
                    <a:p>
                      <a:pPr algn="l" fontAlgn="b"/>
                      <a:r>
                        <a:rPr lang="en-GB" sz="1200" u="none" strike="noStrike">
                          <a:effectLst/>
                        </a:rPr>
                        <a:t>Literature Review - New Literature</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20/06/2021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08/07/2021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14</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491451291"/>
                  </a:ext>
                </a:extLst>
              </a:tr>
              <a:tr h="240485">
                <a:tc>
                  <a:txBody>
                    <a:bodyPr/>
                    <a:lstStyle/>
                    <a:p>
                      <a:pPr algn="l" fontAlgn="b"/>
                      <a:r>
                        <a:rPr lang="en-GB" sz="1200" u="none" strike="noStrike">
                          <a:effectLst/>
                        </a:rPr>
                        <a:t>Collate and Analyse Data</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09/07/2021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19/07/2021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7</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01527199"/>
                  </a:ext>
                </a:extLst>
              </a:tr>
              <a:tr h="240485">
                <a:tc>
                  <a:txBody>
                    <a:bodyPr/>
                    <a:lstStyle/>
                    <a:p>
                      <a:pPr algn="l" fontAlgn="b"/>
                      <a:r>
                        <a:rPr lang="en-GB" sz="1200" u="none" strike="noStrike">
                          <a:effectLst/>
                        </a:rPr>
                        <a:t>Results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20/07/2021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28/07/2021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7</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691967791"/>
                  </a:ext>
                </a:extLst>
              </a:tr>
              <a:tr h="240485">
                <a:tc>
                  <a:txBody>
                    <a:bodyPr/>
                    <a:lstStyle/>
                    <a:p>
                      <a:pPr algn="l" fontAlgn="b"/>
                      <a:r>
                        <a:rPr lang="en-GB" sz="1200" u="none" strike="noStrike" dirty="0">
                          <a:effectLst/>
                        </a:rPr>
                        <a:t>Discussion</a:t>
                      </a:r>
                      <a:endParaRPr lang="en-GB" sz="1200" b="0" i="0" u="none" strike="noStrike" dirty="0">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29/07/2021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17/08/2021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14</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491903128"/>
                  </a:ext>
                </a:extLst>
              </a:tr>
              <a:tr h="240485">
                <a:tc>
                  <a:txBody>
                    <a:bodyPr/>
                    <a:lstStyle/>
                    <a:p>
                      <a:pPr algn="l" fontAlgn="b"/>
                      <a:r>
                        <a:rPr lang="en-GB" sz="1200" u="none" strike="noStrike">
                          <a:effectLst/>
                        </a:rPr>
                        <a:t>Conclusions</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18/08/2021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26/08/2021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7</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553211538"/>
                  </a:ext>
                </a:extLst>
              </a:tr>
              <a:tr h="240485">
                <a:tc>
                  <a:txBody>
                    <a:bodyPr/>
                    <a:lstStyle/>
                    <a:p>
                      <a:pPr algn="l" fontAlgn="b"/>
                      <a:r>
                        <a:rPr lang="en-GB" sz="1200" u="none" strike="noStrike">
                          <a:effectLst/>
                        </a:rPr>
                        <a:t>Formatting</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27/08/2021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30/08/2021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2</a:t>
                      </a:r>
                      <a:endParaRPr lang="en-GB" sz="12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83962535"/>
                  </a:ext>
                </a:extLst>
              </a:tr>
              <a:tr h="240485">
                <a:tc>
                  <a:txBody>
                    <a:bodyPr/>
                    <a:lstStyle/>
                    <a:p>
                      <a:pPr algn="l" fontAlgn="b"/>
                      <a:r>
                        <a:rPr lang="en-GB" sz="1200" u="none" strike="noStrike">
                          <a:effectLst/>
                        </a:rPr>
                        <a:t>Review</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30/08/2021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a:effectLst/>
                        </a:rPr>
                        <a:t>03/09/2021</a:t>
                      </a:r>
                      <a:endParaRPr lang="en-GB" sz="1200" b="0" i="0" u="none" strike="noStrike">
                        <a:solidFill>
                          <a:srgbClr val="000000"/>
                        </a:solidFill>
                        <a:effectLst/>
                        <a:latin typeface="Calibri" panose="020F0502020204030204" pitchFamily="34" charset="0"/>
                      </a:endParaRPr>
                    </a:p>
                  </a:txBody>
                  <a:tcPr marL="9525" marR="9525" marT="9525" marB="0" anchor="b"/>
                </a:tc>
                <a:tc>
                  <a:txBody>
                    <a:bodyPr/>
                    <a:lstStyle/>
                    <a:p>
                      <a:pPr algn="r" fontAlgn="b"/>
                      <a:r>
                        <a:rPr lang="en-GB" sz="1200" u="none" strike="noStrike" dirty="0">
                          <a:effectLst/>
                        </a:rPr>
                        <a:t>5</a:t>
                      </a:r>
                      <a:endParaRPr lang="en-GB" sz="12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600649689"/>
                  </a:ext>
                </a:extLst>
              </a:tr>
            </a:tbl>
          </a:graphicData>
        </a:graphic>
      </p:graphicFrame>
    </p:spTree>
    <p:extLst>
      <p:ext uri="{BB962C8B-B14F-4D97-AF65-F5344CB8AC3E}">
        <p14:creationId xmlns:p14="http://schemas.microsoft.com/office/powerpoint/2010/main" val="988512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5C841-FD13-684F-86AE-8014E7F72E82}"/>
              </a:ext>
            </a:extLst>
          </p:cNvPr>
          <p:cNvSpPr>
            <a:spLocks noGrp="1"/>
          </p:cNvSpPr>
          <p:nvPr>
            <p:ph type="title"/>
          </p:nvPr>
        </p:nvSpPr>
        <p:spPr>
          <a:xfrm>
            <a:off x="677334" y="609600"/>
            <a:ext cx="8596668" cy="679938"/>
          </a:xfrm>
        </p:spPr>
        <p:txBody>
          <a:bodyPr/>
          <a:lstStyle/>
          <a:p>
            <a:r>
              <a:rPr lang="cy-GB" dirty="0"/>
              <a:t>References</a:t>
            </a:r>
          </a:p>
        </p:txBody>
      </p:sp>
      <p:sp>
        <p:nvSpPr>
          <p:cNvPr id="3" name="Content Placeholder 2">
            <a:extLst>
              <a:ext uri="{FF2B5EF4-FFF2-40B4-BE49-F238E27FC236}">
                <a16:creationId xmlns:a16="http://schemas.microsoft.com/office/drawing/2014/main" id="{FB8080FD-F024-134A-A83B-7FCF74BCFF91}"/>
              </a:ext>
            </a:extLst>
          </p:cNvPr>
          <p:cNvSpPr>
            <a:spLocks noGrp="1"/>
          </p:cNvSpPr>
          <p:nvPr>
            <p:ph idx="1"/>
          </p:nvPr>
        </p:nvSpPr>
        <p:spPr>
          <a:xfrm>
            <a:off x="677334" y="1451987"/>
            <a:ext cx="8596668" cy="4458747"/>
          </a:xfrm>
        </p:spPr>
        <p:txBody>
          <a:bodyPr>
            <a:noAutofit/>
          </a:bodyPr>
          <a:lstStyle/>
          <a:p>
            <a:pPr lvl="0"/>
            <a:r>
              <a:rPr lang="en-GB" sz="800" dirty="0"/>
              <a:t>Bennett, W., van </a:t>
            </a:r>
            <a:r>
              <a:rPr lang="en-GB" sz="800" dirty="0" err="1"/>
              <a:t>Veelen</a:t>
            </a:r>
            <a:r>
              <a:rPr lang="en-GB" sz="800" dirty="0"/>
              <a:t>, T., Fairchild, T., Griffin, J. and </a:t>
            </a:r>
            <a:r>
              <a:rPr lang="en-GB" sz="800" dirty="0" err="1"/>
              <a:t>Karunarathna</a:t>
            </a:r>
            <a:r>
              <a:rPr lang="en-GB" sz="800" dirty="0"/>
              <a:t>, H., 2020. Computational Modelling of the Impacts of Saltmarsh Management Interventions on Hydrodynamics of a Small Macro-Tidal Estuary. </a:t>
            </a:r>
            <a:r>
              <a:rPr lang="en-GB" sz="800" i="1" dirty="0"/>
              <a:t>Journal of Marine Science and Engineering</a:t>
            </a:r>
            <a:r>
              <a:rPr lang="en-GB" sz="800" dirty="0"/>
              <a:t>, 8(5), p.373.</a:t>
            </a:r>
          </a:p>
          <a:p>
            <a:pPr lvl="0"/>
            <a:r>
              <a:rPr lang="en-GB" sz="800" dirty="0" err="1"/>
              <a:t>Blunkell</a:t>
            </a:r>
            <a:r>
              <a:rPr lang="en-GB" sz="800" dirty="0"/>
              <a:t>, C., 2016. Local participation in coastal adaptation decisions in the UK: between promise and reality. </a:t>
            </a:r>
            <a:r>
              <a:rPr lang="en-GB" sz="800" i="1" dirty="0"/>
              <a:t>Local Environment</a:t>
            </a:r>
            <a:r>
              <a:rPr lang="en-GB" sz="800" dirty="0"/>
              <a:t>, 22(4), pp.492-507.</a:t>
            </a:r>
          </a:p>
          <a:p>
            <a:pPr lvl="0"/>
            <a:r>
              <a:rPr lang="en-GB" sz="800" i="1" dirty="0"/>
              <a:t>Breach in medieval seawall, Cwm Ivy Marsh, </a:t>
            </a:r>
            <a:r>
              <a:rPr lang="en-GB" sz="800" i="1" dirty="0" err="1"/>
              <a:t>Llanmadoc</a:t>
            </a:r>
            <a:r>
              <a:rPr lang="en-GB" sz="800" i="1" dirty="0"/>
              <a:t>, Gower, South Wales, United Kingdom (photo). (n.d.).</a:t>
            </a:r>
            <a:endParaRPr lang="en-GB" sz="800" dirty="0"/>
          </a:p>
          <a:p>
            <a:pPr lvl="0"/>
            <a:r>
              <a:rPr lang="en-GB" sz="800" dirty="0" err="1"/>
              <a:t>Bullimore</a:t>
            </a:r>
            <a:r>
              <a:rPr lang="en-GB" sz="800" dirty="0"/>
              <a:t>, B., 2014. Problems and pressures, management and measures in a site of marine conservation importance: Carmarthen Bay and Estuaries. </a:t>
            </a:r>
            <a:r>
              <a:rPr lang="en-GB" sz="800" i="1" dirty="0"/>
              <a:t>Estuarine, Coastal and Shelf Science</a:t>
            </a:r>
            <a:r>
              <a:rPr lang="en-GB" sz="800" dirty="0"/>
              <a:t>, 150, pp.288-298.</a:t>
            </a:r>
          </a:p>
          <a:p>
            <a:pPr lvl="0"/>
            <a:r>
              <a:rPr lang="en-GB" sz="800" dirty="0" err="1"/>
              <a:t>Denner</a:t>
            </a:r>
            <a:r>
              <a:rPr lang="en-GB" sz="800" dirty="0"/>
              <a:t>, K., Phillips, M., Jenkins, R. and Thomas, T., 2015. A coastal vulnerability and environmental risk assessment of Loughor Estuary, South Wales. </a:t>
            </a:r>
            <a:r>
              <a:rPr lang="en-GB" sz="800" i="1" dirty="0"/>
              <a:t>Ocean &amp; Coastal Management</a:t>
            </a:r>
            <a:r>
              <a:rPr lang="en-GB" sz="800" dirty="0"/>
              <a:t>, 116, pp.478-490.</a:t>
            </a:r>
          </a:p>
          <a:p>
            <a:pPr lvl="0"/>
            <a:r>
              <a:rPr lang="en-GB" sz="800" dirty="0"/>
              <a:t>Esteves, L.S., Thomas, K., 2014. Managed realignment in practice in the UK: results from two independent surveys. </a:t>
            </a:r>
            <a:r>
              <a:rPr lang="en-GB" sz="800" i="1" dirty="0"/>
              <a:t>In:</a:t>
            </a:r>
            <a:r>
              <a:rPr lang="en-GB" sz="800" dirty="0"/>
              <a:t> Green, A.N. and Cooper, J.A.G. (eds.), </a:t>
            </a:r>
            <a:r>
              <a:rPr lang="en-GB" sz="800" i="1" dirty="0"/>
              <a:t>Proceedings 13</a:t>
            </a:r>
            <a:r>
              <a:rPr lang="en-GB" sz="800" i="1" baseline="30000" dirty="0"/>
              <a:t>th</a:t>
            </a:r>
            <a:r>
              <a:rPr lang="en-GB" sz="800" i="1" dirty="0"/>
              <a:t> International Coastal Symposium</a:t>
            </a:r>
            <a:r>
              <a:rPr lang="en-GB" sz="800" dirty="0"/>
              <a:t> (Durban, South Africa), </a:t>
            </a:r>
            <a:r>
              <a:rPr lang="en-GB" sz="800" i="1" dirty="0"/>
              <a:t>Journal of Coastal Research</a:t>
            </a:r>
            <a:r>
              <a:rPr lang="en-GB" sz="800" dirty="0"/>
              <a:t>, Special Issue No. 70, pp. 407–413, ISSN 0749-0208.</a:t>
            </a:r>
          </a:p>
          <a:p>
            <a:pPr lvl="0"/>
            <a:r>
              <a:rPr lang="en-GB" sz="800" dirty="0" err="1"/>
              <a:t>Facebook.com</a:t>
            </a:r>
            <a:r>
              <a:rPr lang="en-GB" sz="800" dirty="0"/>
              <a:t>. 2021. </a:t>
            </a:r>
            <a:r>
              <a:rPr lang="en-GB" sz="800" i="1" dirty="0"/>
              <a:t>Save Our Seawall Footpath</a:t>
            </a:r>
            <a:r>
              <a:rPr lang="en-GB" sz="800" dirty="0"/>
              <a:t>. [online] Available at: &lt;https://</a:t>
            </a:r>
            <a:r>
              <a:rPr lang="en-GB" sz="800" dirty="0" err="1"/>
              <a:t>www.facebook.com</a:t>
            </a:r>
            <a:r>
              <a:rPr lang="en-GB" sz="800" dirty="0"/>
              <a:t>/</a:t>
            </a:r>
            <a:r>
              <a:rPr lang="en-GB" sz="800" dirty="0" err="1"/>
              <a:t>pg</a:t>
            </a:r>
            <a:r>
              <a:rPr lang="en-GB" sz="800" dirty="0"/>
              <a:t>/</a:t>
            </a:r>
            <a:r>
              <a:rPr lang="en-GB" sz="800" dirty="0" err="1"/>
              <a:t>saveourseawall</a:t>
            </a:r>
            <a:r>
              <a:rPr lang="en-GB" sz="800" dirty="0"/>
              <a:t>/posts/&gt;</a:t>
            </a:r>
          </a:p>
          <a:p>
            <a:pPr lvl="0"/>
            <a:r>
              <a:rPr lang="en-GB" sz="800" dirty="0"/>
              <a:t>Halcrow. </a:t>
            </a:r>
            <a:r>
              <a:rPr lang="en-GB" sz="800" i="1" dirty="0" err="1"/>
              <a:t>Lavernock</a:t>
            </a:r>
            <a:r>
              <a:rPr lang="en-GB" sz="800" i="1" dirty="0"/>
              <a:t> Point to </a:t>
            </a:r>
            <a:r>
              <a:rPr lang="en-GB" sz="800" i="1" dirty="0" err="1"/>
              <a:t>St.Ann’s</a:t>
            </a:r>
            <a:r>
              <a:rPr lang="en-GB" sz="800" i="1" dirty="0"/>
              <a:t> Head Shoreline Management Plan SMP2</a:t>
            </a:r>
            <a:r>
              <a:rPr lang="en-GB" sz="800" dirty="0"/>
              <a:t>; Halcrow: London, UK, 2012. </a:t>
            </a:r>
          </a:p>
          <a:p>
            <a:pPr lvl="0"/>
            <a:r>
              <a:rPr lang="en-GB" sz="800" dirty="0" err="1"/>
              <a:t>Luisetti</a:t>
            </a:r>
            <a:r>
              <a:rPr lang="en-GB" sz="800" dirty="0"/>
              <a:t>, T., Turner, R., </a:t>
            </a:r>
            <a:r>
              <a:rPr lang="en-GB" sz="800" dirty="0" err="1"/>
              <a:t>Jickells</a:t>
            </a:r>
            <a:r>
              <a:rPr lang="en-GB" sz="800" dirty="0"/>
              <a:t>, T., Andrews, J., Elliott, M., </a:t>
            </a:r>
            <a:r>
              <a:rPr lang="en-GB" sz="800" dirty="0" err="1"/>
              <a:t>Schaafsma</a:t>
            </a:r>
            <a:r>
              <a:rPr lang="en-GB" sz="800" dirty="0"/>
              <a:t>, M., Beaumont, N., Malcolm, S., Burdon, D., Adams, C. and Watts, W., 2014. Coastal Zone Ecosystem Services: From science to values and decision making; a case study. </a:t>
            </a:r>
            <a:r>
              <a:rPr lang="en-GB" sz="800" i="1" dirty="0"/>
              <a:t>Science of The Total Environment</a:t>
            </a:r>
            <a:r>
              <a:rPr lang="en-GB" sz="800" dirty="0"/>
              <a:t>, 493, pp.682-693.</a:t>
            </a:r>
          </a:p>
          <a:p>
            <a:pPr lvl="0"/>
            <a:r>
              <a:rPr lang="en-GB" sz="800" dirty="0"/>
              <a:t>M.R. Phillips, V.A. Powell, R.W. Duck. </a:t>
            </a:r>
            <a:r>
              <a:rPr lang="en-GB" sz="800" i="1" dirty="0"/>
              <a:t>Coastal regeneration at Llanelli, South Wales, U.K.: Lessons not learned</a:t>
            </a:r>
            <a:r>
              <a:rPr lang="en-GB" sz="800" b="1" dirty="0"/>
              <a:t>. </a:t>
            </a:r>
            <a:r>
              <a:rPr lang="en-GB" sz="800" dirty="0"/>
              <a:t>J. Coast. Res. (2009), pp. 1276-1280</a:t>
            </a:r>
          </a:p>
          <a:p>
            <a:pPr lvl="0"/>
            <a:r>
              <a:rPr lang="en-GB" sz="800" dirty="0" err="1"/>
              <a:t>Mazik</a:t>
            </a:r>
            <a:r>
              <a:rPr lang="en-GB" sz="800" dirty="0"/>
              <a:t>, K., Smith, J., Leighton, A. and Elliott, M., 2007. Physical and biological development of a newly breached managed realignment site, Humber estuary, UK. </a:t>
            </a:r>
            <a:r>
              <a:rPr lang="en-GB" sz="800" i="1" dirty="0"/>
              <a:t>Marine Pollution Bulletin</a:t>
            </a:r>
            <a:r>
              <a:rPr lang="en-GB" sz="800" dirty="0"/>
              <a:t>, 55(10-12), pp.564-578.</a:t>
            </a:r>
          </a:p>
          <a:p>
            <a:pPr lvl="0"/>
            <a:r>
              <a:rPr lang="en-GB" sz="800" dirty="0"/>
              <a:t>National Trust. 2021. </a:t>
            </a:r>
            <a:r>
              <a:rPr lang="en-GB" sz="800" i="1" dirty="0"/>
              <a:t>Cwm Ivy: Where the sea comes in</a:t>
            </a:r>
            <a:r>
              <a:rPr lang="en-GB" sz="800" dirty="0"/>
              <a:t>. [online] Available at: &lt;https://</a:t>
            </a:r>
            <a:r>
              <a:rPr lang="en-GB" sz="800" dirty="0" err="1"/>
              <a:t>www.nationaltrust.org.uk</a:t>
            </a:r>
            <a:r>
              <a:rPr lang="en-GB" sz="800" dirty="0"/>
              <a:t>/</a:t>
            </a:r>
            <a:r>
              <a:rPr lang="en-GB" sz="800" dirty="0" err="1"/>
              <a:t>whiteford</a:t>
            </a:r>
            <a:r>
              <a:rPr lang="en-GB" sz="800" dirty="0"/>
              <a:t>-and-north-</a:t>
            </a:r>
            <a:r>
              <a:rPr lang="en-GB" sz="800" dirty="0" err="1"/>
              <a:t>gower</a:t>
            </a:r>
            <a:r>
              <a:rPr lang="en-GB" sz="800" dirty="0"/>
              <a:t>/features/cwm-ivy-where-the-sea-comes-in&gt;</a:t>
            </a:r>
          </a:p>
          <a:p>
            <a:pPr lvl="0"/>
            <a:r>
              <a:rPr lang="en-GB" sz="800" dirty="0" err="1"/>
              <a:t>Naturalresources.wales</a:t>
            </a:r>
            <a:r>
              <a:rPr lang="en-GB" sz="800" dirty="0"/>
              <a:t>. 2021. </a:t>
            </a:r>
            <a:r>
              <a:rPr lang="en-GB" sz="800" i="1" dirty="0"/>
              <a:t>Natural Resources Wales / Cwm Ivy Marsh Habitat Creation Project</a:t>
            </a:r>
            <a:r>
              <a:rPr lang="en-GB" sz="800" dirty="0"/>
              <a:t>. [online] Available at: &lt;https://</a:t>
            </a:r>
            <a:r>
              <a:rPr lang="en-GB" sz="800" dirty="0" err="1"/>
              <a:t>naturalresources.wales</a:t>
            </a:r>
            <a:r>
              <a:rPr lang="en-GB" sz="800" dirty="0"/>
              <a:t>/about-us/our-projects/flood-scheme-projects/cwm-ivy-marsh-habitat-creation-project/?lang=</a:t>
            </a:r>
            <a:r>
              <a:rPr lang="en-GB" sz="800" dirty="0" err="1"/>
              <a:t>en</a:t>
            </a:r>
            <a:r>
              <a:rPr lang="en-GB" sz="800" dirty="0"/>
              <a:t>&gt;</a:t>
            </a:r>
          </a:p>
          <a:p>
            <a:pPr lvl="0"/>
            <a:r>
              <a:rPr lang="en-GB" sz="800" dirty="0"/>
              <a:t>Needham, K. and Hanley, N., 2019. Valuing a managed realignment scheme: What are the drivers of public willingness to pay?. </a:t>
            </a:r>
            <a:r>
              <a:rPr lang="en-GB" sz="800" i="1" dirty="0"/>
              <a:t>Ocean &amp; Coastal Management</a:t>
            </a:r>
            <a:r>
              <a:rPr lang="en-GB" sz="800" dirty="0"/>
              <a:t>, 170, pp.29-39.</a:t>
            </a:r>
          </a:p>
          <a:p>
            <a:pPr lvl="0"/>
            <a:r>
              <a:rPr lang="en-GB" sz="800" dirty="0"/>
              <a:t>Pye, K., </a:t>
            </a:r>
            <a:r>
              <a:rPr lang="en-GB" sz="800" dirty="0" err="1"/>
              <a:t>Blott</a:t>
            </a:r>
            <a:r>
              <a:rPr lang="en-GB" sz="800" dirty="0"/>
              <a:t>, S.J. </a:t>
            </a:r>
            <a:r>
              <a:rPr lang="en-GB" sz="800" i="1" dirty="0"/>
              <a:t>Coastal Processes and Shoreline Behaviour of Estuary Dominated Systems in Swansea Bay and Carmarthen Bay </a:t>
            </a:r>
            <a:r>
              <a:rPr lang="en-GB" sz="800" dirty="0"/>
              <a:t>Report prepared on behalf of Halcrow Group Ltd., Swindon, by K. Pye Associates, Crowthorne, 15 May 2009. Annex 1: </a:t>
            </a:r>
            <a:r>
              <a:rPr lang="en-GB" sz="800" dirty="0" err="1"/>
              <a:t>Lavernock</a:t>
            </a:r>
            <a:r>
              <a:rPr lang="en-GB" sz="800" dirty="0"/>
              <a:t> Point to St Ann’s Head SMP2</a:t>
            </a:r>
          </a:p>
          <a:p>
            <a:pPr lvl="0"/>
            <a:r>
              <a:rPr lang="en-GB" sz="800" dirty="0"/>
              <a:t>w</a:t>
            </a:r>
            <a:r>
              <a:rPr lang="en-GB" sz="800"/>
              <a:t>ww-</a:t>
            </a:r>
            <a:r>
              <a:rPr lang="en-GB" sz="800" dirty="0" err="1"/>
              <a:t>bridgemaneducation</a:t>
            </a:r>
            <a:r>
              <a:rPr lang="en-GB" sz="800" dirty="0"/>
              <a:t>-</a:t>
            </a:r>
            <a:r>
              <a:rPr lang="en-GB" sz="800" dirty="0" err="1"/>
              <a:t>com.ezproxy.uwtsd.ac.uk</a:t>
            </a:r>
            <a:r>
              <a:rPr lang="en-GB" sz="800" dirty="0"/>
              <a:t>. 2021. [online] Available at: &lt;https://www-</a:t>
            </a:r>
            <a:r>
              <a:rPr lang="en-GB" sz="800" dirty="0" err="1"/>
              <a:t>bridgemaneducation</a:t>
            </a:r>
            <a:r>
              <a:rPr lang="en-GB" sz="800" dirty="0"/>
              <a:t>-</a:t>
            </a:r>
            <a:r>
              <a:rPr lang="en-GB" sz="800" dirty="0" err="1"/>
              <a:t>com.ezproxy.uwtsd.ac.uk</a:t>
            </a:r>
            <a:r>
              <a:rPr lang="en-GB" sz="800" dirty="0"/>
              <a:t>/</a:t>
            </a:r>
            <a:r>
              <a:rPr lang="en-GB" sz="800" dirty="0" err="1"/>
              <a:t>en</a:t>
            </a:r>
            <a:r>
              <a:rPr lang="en-GB" sz="800" dirty="0"/>
              <a:t>/asset/2631565/summary&gt;</a:t>
            </a:r>
          </a:p>
          <a:p>
            <a:endParaRPr lang="cy-GB" sz="700" dirty="0"/>
          </a:p>
        </p:txBody>
      </p:sp>
    </p:spTree>
    <p:extLst>
      <p:ext uri="{BB962C8B-B14F-4D97-AF65-F5344CB8AC3E}">
        <p14:creationId xmlns:p14="http://schemas.microsoft.com/office/powerpoint/2010/main" val="2385508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0BEAB5CB-A5A1-4148-8A45-6627409B7490}"/>
              </a:ext>
            </a:extLst>
          </p:cNvPr>
          <p:cNvSpPr>
            <a:spLocks noGrp="1"/>
          </p:cNvSpPr>
          <p:nvPr>
            <p:ph type="body" idx="1"/>
          </p:nvPr>
        </p:nvSpPr>
        <p:spPr>
          <a:xfrm>
            <a:off x="3451144" y="3055031"/>
            <a:ext cx="4586327" cy="747937"/>
          </a:xfrm>
        </p:spPr>
        <p:txBody>
          <a:bodyPr>
            <a:normAutofit/>
          </a:bodyPr>
          <a:lstStyle/>
          <a:p>
            <a:r>
              <a:rPr lang="cy-GB" sz="2800" dirty="0"/>
              <a:t>Thank You – Any Questions?</a:t>
            </a:r>
          </a:p>
        </p:txBody>
      </p:sp>
    </p:spTree>
    <p:extLst>
      <p:ext uri="{BB962C8B-B14F-4D97-AF65-F5344CB8AC3E}">
        <p14:creationId xmlns:p14="http://schemas.microsoft.com/office/powerpoint/2010/main" val="369017577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{68833B30-06EE-C442-AE0F-6A3C1B7ECE1C}tf10001060</Template>
  <TotalTime>1421</TotalTime>
  <Words>1530</Words>
  <Application>Microsoft Macintosh PowerPoint</Application>
  <PresentationFormat>Widescreen</PresentationFormat>
  <Paragraphs>156</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Managed Realignment and The Wales Coast Path: a Cwm Ivy Case Study</vt:lpstr>
      <vt:lpstr>Introduction</vt:lpstr>
      <vt:lpstr>Background Information</vt:lpstr>
      <vt:lpstr>Project Relevancy</vt:lpstr>
      <vt:lpstr>Research Aims</vt:lpstr>
      <vt:lpstr>Methodology</vt:lpstr>
      <vt:lpstr>Methodological Outcomes</vt:lpstr>
      <vt:lpstr>Proposed Timescales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Dylan John Morgan (2008527)</dc:creator>
  <cp:lastModifiedBy>Dylan John Morgan (2008527)</cp:lastModifiedBy>
  <cp:revision>52</cp:revision>
  <dcterms:created xsi:type="dcterms:W3CDTF">2021-03-08T17:52:28Z</dcterms:created>
  <dcterms:modified xsi:type="dcterms:W3CDTF">2021-03-09T17:35:05Z</dcterms:modified>
</cp:coreProperties>
</file>