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2" r:id="rId2"/>
    <p:sldId id="323" r:id="rId3"/>
    <p:sldId id="324" r:id="rId4"/>
    <p:sldId id="317" r:id="rId5"/>
    <p:sldId id="274" r:id="rId6"/>
    <p:sldId id="325" r:id="rId7"/>
    <p:sldId id="326" r:id="rId8"/>
    <p:sldId id="327" r:id="rId9"/>
    <p:sldId id="328" r:id="rId10"/>
    <p:sldId id="32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040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964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916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476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436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45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152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773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960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637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041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0295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9379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3848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089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0326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318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BBE6C08-DD3D-46AE-ACDD-0DD96CA2C4D1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017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Results Section – Quantitative Research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524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 Section – Quantitative Research…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499"/>
            <a:ext cx="8825659" cy="4050105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Descriptive statistics</a:t>
            </a:r>
          </a:p>
          <a:p>
            <a:r>
              <a:rPr lang="en-GB" dirty="0"/>
              <a:t>Essential to the clear presentation of your findings</a:t>
            </a:r>
          </a:p>
          <a:p>
            <a:r>
              <a:rPr lang="en-GB" dirty="0"/>
              <a:t>Do NOT present raw data here (this goes into your appendices)</a:t>
            </a:r>
          </a:p>
          <a:p>
            <a:r>
              <a:rPr lang="en-GB" dirty="0"/>
              <a:t>Present the mean scores for each condition in visual form (main effects table and interaction table in the case of an </a:t>
            </a:r>
            <a:r>
              <a:rPr lang="en-GB" dirty="0" err="1"/>
              <a:t>anova</a:t>
            </a:r>
            <a:r>
              <a:rPr lang="en-GB" dirty="0"/>
              <a:t>):</a:t>
            </a:r>
          </a:p>
          <a:p>
            <a:r>
              <a:rPr lang="en-GB" b="1" dirty="0"/>
              <a:t>Tables of means and standard deviations</a:t>
            </a:r>
          </a:p>
          <a:p>
            <a:r>
              <a:rPr lang="en-GB" dirty="0"/>
              <a:t>Bar charts??</a:t>
            </a:r>
          </a:p>
          <a:p>
            <a:r>
              <a:rPr lang="en-GB" dirty="0"/>
              <a:t>Do not go overboard with graphs and tables - choose the most appropriate method of describing your findings.</a:t>
            </a:r>
          </a:p>
          <a:p>
            <a:r>
              <a:rPr lang="en-GB" dirty="0"/>
              <a:t>LABEL YOUR TABLES appropriately – Table 1: The mean physical attractiveness ratings given by participants when sober and drunk, and in dim and bright lighting – before your table. </a:t>
            </a:r>
          </a:p>
          <a:p>
            <a:r>
              <a:rPr lang="en-GB" dirty="0"/>
              <a:t>Present your tables in APA format. </a:t>
            </a:r>
          </a:p>
          <a:p>
            <a:r>
              <a:rPr lang="en-GB" dirty="0"/>
              <a:t>Comment on what these indicate about the findings of your experiment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5842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 Section Quantitative Research – Continued…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Inferential statistics (follow guidance for each test)</a:t>
            </a:r>
          </a:p>
          <a:p>
            <a:r>
              <a:rPr lang="en-GB" dirty="0"/>
              <a:t>Describe the type of analysis used and why.</a:t>
            </a:r>
          </a:p>
          <a:p>
            <a:r>
              <a:rPr lang="en-GB" dirty="0"/>
              <a:t>Do not include SPSS printouts (in appendix)</a:t>
            </a:r>
          </a:p>
          <a:p>
            <a:r>
              <a:rPr lang="en-GB" dirty="0"/>
              <a:t>Give the observed value</a:t>
            </a:r>
          </a:p>
          <a:p>
            <a:r>
              <a:rPr lang="en-GB" dirty="0"/>
              <a:t>Level of significance</a:t>
            </a:r>
          </a:p>
          <a:p>
            <a:r>
              <a:rPr lang="en-GB" dirty="0"/>
              <a:t>Degrees of freedom or sample size as appropriate.</a:t>
            </a:r>
          </a:p>
          <a:p>
            <a:r>
              <a:rPr lang="en-GB" dirty="0"/>
              <a:t>Estimate of Effect Size. </a:t>
            </a:r>
          </a:p>
          <a:p>
            <a:r>
              <a:rPr lang="en-GB" dirty="0"/>
              <a:t>Give a brief written summary of your findings.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6973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3ED008A4-1620-46E4-9237-03B70CB9C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9288" y="765175"/>
            <a:ext cx="6115050" cy="742950"/>
          </a:xfrm>
        </p:spPr>
        <p:txBody>
          <a:bodyPr/>
          <a:lstStyle/>
          <a:p>
            <a:pPr eaLnBrk="1" hangingPunct="1"/>
            <a:r>
              <a:rPr lang="en-GB" altLang="en-US"/>
              <a:t>Results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FBD8AE91-5998-4FAF-B7E3-4F7CF8969CF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659807" y="2266920"/>
            <a:ext cx="8761413" cy="4176712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GB" altLang="en-US" sz="3600" dirty="0"/>
              <a:t>Descriptive statistics</a:t>
            </a:r>
          </a:p>
          <a:p>
            <a:pPr lvl="1" eaLnBrk="1" hangingPunct="1"/>
            <a:r>
              <a:rPr lang="en-GB" altLang="en-US" sz="2400" dirty="0"/>
              <a:t>Essential to the clear presentation of your findings</a:t>
            </a:r>
          </a:p>
          <a:p>
            <a:pPr lvl="2" eaLnBrk="1" hangingPunct="1"/>
            <a:r>
              <a:rPr lang="en-GB" altLang="en-US" sz="2000" dirty="0"/>
              <a:t>Do NOT present raw data here (in appendix)</a:t>
            </a:r>
          </a:p>
          <a:p>
            <a:pPr lvl="1" eaLnBrk="1" hangingPunct="1"/>
            <a:r>
              <a:rPr lang="en-GB" altLang="en-US" sz="2400" dirty="0"/>
              <a:t>Present the mean scores for each condition in visual form:</a:t>
            </a:r>
          </a:p>
          <a:p>
            <a:pPr lvl="2" eaLnBrk="1" hangingPunct="1"/>
            <a:r>
              <a:rPr lang="en-GB" altLang="en-US" sz="2000" dirty="0"/>
              <a:t>Table of mean and standard deviation</a:t>
            </a:r>
          </a:p>
          <a:p>
            <a:pPr lvl="2" eaLnBrk="1" hangingPunct="1"/>
            <a:r>
              <a:rPr lang="en-GB" altLang="en-US" sz="2000" dirty="0"/>
              <a:t>LABEL YOUR TABLES/Charts appropriately – Table 1: The mean physical attractiveness ratings given by participants when sober and drunk, </a:t>
            </a:r>
          </a:p>
          <a:p>
            <a:pPr lvl="2" eaLnBrk="1" hangingPunct="1"/>
            <a:endParaRPr lang="en-GB" altLang="en-US" sz="2000" dirty="0"/>
          </a:p>
          <a:p>
            <a:pPr lvl="2" eaLnBrk="1" hangingPunct="1"/>
            <a:r>
              <a:rPr lang="en-GB" altLang="en-US" sz="2400" dirty="0"/>
              <a:t>Comment on what these indicate about the findings of your experiment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A5114D33-118B-4B6C-94DF-ACBDD1EE4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2659" y="936536"/>
            <a:ext cx="7307861" cy="742950"/>
          </a:xfrm>
        </p:spPr>
        <p:txBody>
          <a:bodyPr/>
          <a:lstStyle/>
          <a:p>
            <a:pPr eaLnBrk="1" hangingPunct="1"/>
            <a:r>
              <a:rPr lang="en-GB" altLang="en-US" dirty="0"/>
              <a:t>Quantitative Results - cont’d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05EF8E52-A586-474C-B318-A439069D28C4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962660" y="3069476"/>
            <a:ext cx="7366000" cy="3365500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GB" altLang="en-US" sz="2400" dirty="0"/>
              <a:t>Inferential statistics </a:t>
            </a:r>
            <a:r>
              <a:rPr lang="en-GB" altLang="en-US" sz="2000" dirty="0"/>
              <a:t>(follow guidance for each test)</a:t>
            </a:r>
          </a:p>
          <a:p>
            <a:pPr lvl="1" eaLnBrk="1" hangingPunct="1"/>
            <a:r>
              <a:rPr lang="en-GB" altLang="en-US" sz="2400" dirty="0"/>
              <a:t>Describe the type of analysis used and why.</a:t>
            </a:r>
          </a:p>
          <a:p>
            <a:pPr lvl="2" eaLnBrk="1" hangingPunct="1"/>
            <a:r>
              <a:rPr lang="en-GB" altLang="en-US" sz="2000" dirty="0"/>
              <a:t>Do not include SPSS printouts (in appendix)</a:t>
            </a:r>
          </a:p>
          <a:p>
            <a:pPr lvl="2" eaLnBrk="1" hangingPunct="1"/>
            <a:r>
              <a:rPr lang="en-GB" altLang="en-US" sz="2000" dirty="0"/>
              <a:t>Give the observed value</a:t>
            </a:r>
          </a:p>
          <a:p>
            <a:pPr lvl="2" eaLnBrk="1" hangingPunct="1"/>
            <a:r>
              <a:rPr lang="en-GB" altLang="en-US" sz="2000" dirty="0"/>
              <a:t>Level of significance</a:t>
            </a:r>
          </a:p>
          <a:p>
            <a:pPr lvl="2" eaLnBrk="1" hangingPunct="1"/>
            <a:r>
              <a:rPr lang="en-GB" altLang="en-US" sz="2000" dirty="0"/>
              <a:t>Degrees of freedom or sample size as appropriate.</a:t>
            </a:r>
          </a:p>
          <a:p>
            <a:pPr lvl="2" eaLnBrk="1" hangingPunct="1"/>
            <a:r>
              <a:rPr lang="en-GB" altLang="en-US" sz="2000" dirty="0"/>
              <a:t>Give a brief written summary of your findings.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a 2x2 </a:t>
            </a:r>
            <a:r>
              <a:rPr lang="en-GB" dirty="0" err="1"/>
              <a:t>Anova</a:t>
            </a:r>
            <a:r>
              <a:rPr lang="en-GB" dirty="0"/>
              <a:t> Write up.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 two way 2 (alcohol: 0 pints or 6 pints) × 2 (lighting: dim vs. bright) repeated measures ANOVA was conducted on the attractiveness ratings. This revealed a significant main effect of alcohol, F(1, 25) = 287.78, p &lt; .001, ηp2 = .958. indicating that attractiveness ratings were significantly higher when participants were drunk. There was also a significant main effect of lighting, F(1, 25) = 14.04, p = .01, ηp2 = .733. indicating that attractiveness ratings were significantly higher in dim conditions. The alcohol × lighting interaction was also significant, F(1, 25) = 47.29, p &lt; .001, ηp2 = .867. indicating that difference in attractiveness ratings due to lighting was present in the sober participants but not the drunk ones. </a:t>
            </a:r>
          </a:p>
          <a:p>
            <a:endParaRPr lang="en-GB" dirty="0"/>
          </a:p>
          <a:p>
            <a:r>
              <a:rPr lang="en-GB" dirty="0"/>
              <a:t>Following this – on a New Page you would start a separate discussion.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2249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6B3EE-B87B-4A2D-9492-84DD55D6A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 section example – 2x2 </a:t>
            </a:r>
            <a:r>
              <a:rPr lang="en-GB" dirty="0" err="1"/>
              <a:t>Anova</a:t>
            </a:r>
            <a:r>
              <a:rPr lang="en-GB" dirty="0"/>
              <a:t>.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8E7F171-DF89-4399-A92A-C5D1781655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0658" y="2448233"/>
            <a:ext cx="10397613" cy="3908322"/>
          </a:xfrm>
        </p:spPr>
      </p:pic>
    </p:spTree>
    <p:extLst>
      <p:ext uri="{BB962C8B-B14F-4D97-AF65-F5344CB8AC3E}">
        <p14:creationId xmlns:p14="http://schemas.microsoft.com/office/powerpoint/2010/main" val="2772362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1F674-DBFE-43F3-BDF4-59AD5C0E4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 section example – 2x2 </a:t>
            </a:r>
            <a:r>
              <a:rPr lang="en-GB" dirty="0" err="1"/>
              <a:t>Anova</a:t>
            </a:r>
            <a:r>
              <a:rPr lang="en-GB" dirty="0"/>
              <a:t>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ED0EE-4BB8-478C-868D-247BF2307F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EFB8D8-734A-4F8B-917A-F88CA27E2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059" y="2603500"/>
            <a:ext cx="10611464" cy="399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7261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B3D7B-44D5-484F-A76E-45AC93041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 section example – 2x2 </a:t>
            </a:r>
            <a:r>
              <a:rPr lang="en-GB" dirty="0" err="1"/>
              <a:t>Anova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5290E-7D68-4A9F-81A4-04A46F1EA7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049D6E-CF06-49E7-957D-6C93060FE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445" y="2467288"/>
            <a:ext cx="10906432" cy="439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031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3666D-9D42-4176-8A21-777F199F3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Quantitative Results Section – Points to remember.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9E2C3-F13D-4837-AA2F-FFA56127BF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804" y="2380891"/>
            <a:ext cx="11697419" cy="4290203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Do not copy and paste from SPSS – SPSS outputs in the Appendices but you need to create your own table. </a:t>
            </a:r>
          </a:p>
          <a:p>
            <a:endParaRPr lang="en-GB" dirty="0"/>
          </a:p>
          <a:p>
            <a:r>
              <a:rPr lang="en-GB" dirty="0"/>
              <a:t>No tables for the actual statistics (e.g. P value) you state them – as noted in previous slides. </a:t>
            </a:r>
          </a:p>
          <a:p>
            <a:endParaRPr lang="en-GB" dirty="0"/>
          </a:p>
          <a:p>
            <a:r>
              <a:rPr lang="en-GB" dirty="0"/>
              <a:t>Remember for a 2x2 Analysis – you include a table of means for the main effect scores and the interactive scores (descriptive statistics) – remember again this is NOT the P values. </a:t>
            </a:r>
          </a:p>
          <a:p>
            <a:endParaRPr lang="en-GB" dirty="0"/>
          </a:p>
          <a:p>
            <a:r>
              <a:rPr lang="en-GB" dirty="0"/>
              <a:t>No need for graphs, unless you are doing a different analysis (e.g. percentages). You can use Excel to draw the graphs. </a:t>
            </a:r>
          </a:p>
          <a:p>
            <a:endParaRPr lang="en-GB" dirty="0"/>
          </a:p>
          <a:p>
            <a:r>
              <a:rPr lang="en-GB" dirty="0"/>
              <a:t>Make sure you draw your tables in APA format (as in previous slides) – Label them full (e.g. Table 1……) and also discuss them later. </a:t>
            </a:r>
          </a:p>
          <a:p>
            <a:endParaRPr lang="en-GB" dirty="0"/>
          </a:p>
          <a:p>
            <a:r>
              <a:rPr lang="en-GB" dirty="0"/>
              <a:t>Your linking back to hypothesis and previous research is in your DISCUSSION CHAPTER (CHAPTER 4). </a:t>
            </a:r>
          </a:p>
          <a:p>
            <a:endParaRPr lang="en-GB" dirty="0"/>
          </a:p>
          <a:p>
            <a:r>
              <a:rPr lang="en-GB" dirty="0"/>
              <a:t>Remember sometimes less is more. </a:t>
            </a:r>
          </a:p>
        </p:txBody>
      </p:sp>
    </p:spTree>
    <p:extLst>
      <p:ext uri="{BB962C8B-B14F-4D97-AF65-F5344CB8AC3E}">
        <p14:creationId xmlns:p14="http://schemas.microsoft.com/office/powerpoint/2010/main" val="14368173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705</Words>
  <Application>Microsoft Office PowerPoint</Application>
  <PresentationFormat>Widescreen</PresentationFormat>
  <Paragraphs>59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 Boardroom</vt:lpstr>
      <vt:lpstr>Results Section – Quantitative Research</vt:lpstr>
      <vt:lpstr>Results Section – Quantitative Research… </vt:lpstr>
      <vt:lpstr>Results Section Quantitative Research – Continued… </vt:lpstr>
      <vt:lpstr>Results</vt:lpstr>
      <vt:lpstr>Quantitative Results - cont’d</vt:lpstr>
      <vt:lpstr>Example of a 2x2 Anova Write up. </vt:lpstr>
      <vt:lpstr>Results section example – 2x2 Anova. </vt:lpstr>
      <vt:lpstr>Result section example – 2x2 Anova. </vt:lpstr>
      <vt:lpstr>Results section example – 2x2 Anova</vt:lpstr>
      <vt:lpstr>Quantitative Results Section – Points to remember.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Results Section – Quantitative Research</dc:title>
  <dc:creator>Stuart Jones</dc:creator>
  <cp:lastModifiedBy>Stuart Jones</cp:lastModifiedBy>
  <cp:revision>1</cp:revision>
  <dcterms:created xsi:type="dcterms:W3CDTF">2022-03-17T18:51:54Z</dcterms:created>
  <dcterms:modified xsi:type="dcterms:W3CDTF">2022-03-17T20:00:52Z</dcterms:modified>
</cp:coreProperties>
</file>