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57" r:id="rId3"/>
    <p:sldId id="266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7" r:id="rId12"/>
    <p:sldId id="300" r:id="rId13"/>
    <p:sldId id="301" r:id="rId14"/>
    <p:sldId id="276" r:id="rId15"/>
    <p:sldId id="278" r:id="rId16"/>
    <p:sldId id="280" r:id="rId17"/>
    <p:sldId id="279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267" r:id="rId3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88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4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621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628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486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925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681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17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878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578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859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944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9318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865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60106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1086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305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9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622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v.wales/" TargetMode="External"/><Relationship Id="rId7" Type="http://schemas.openxmlformats.org/officeDocument/2006/relationships/hyperlink" Target="http://www.bats.org.uk/" TargetMode="External"/><Relationship Id="rId2" Type="http://schemas.openxmlformats.org/officeDocument/2006/relationships/hyperlink" Target="http://www.planningportal.co.uk/wales_e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usinesswales.gov.wales/" TargetMode="External"/><Relationship Id="rId5" Type="http://schemas.openxmlformats.org/officeDocument/2006/relationships/hyperlink" Target="http://www.designingbuildings.co.uk/" TargetMode="External"/><Relationship Id="rId4" Type="http://schemas.openxmlformats.org/officeDocument/2006/relationships/hyperlink" Target="http://www.swansea.gov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462645"/>
            <a:ext cx="6600451" cy="2314737"/>
          </a:xfrm>
        </p:spPr>
        <p:txBody>
          <a:bodyPr>
            <a:normAutofit/>
          </a:bodyPr>
          <a:lstStyle/>
          <a:p>
            <a:r>
              <a:rPr lang="en-GB" dirty="0"/>
              <a:t>Property Law &amp; Practice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Lara Hopkinson</a:t>
            </a:r>
          </a:p>
          <a:p>
            <a:r>
              <a:rPr lang="en-GB" dirty="0"/>
              <a:t>Senior Lecturer</a:t>
            </a:r>
          </a:p>
          <a:p>
            <a:r>
              <a:rPr lang="en-GB" dirty="0"/>
              <a:t>Architecture, Built &amp; Natural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1877687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Topics for the next few weeks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Planning</a:t>
            </a:r>
          </a:p>
          <a:p>
            <a:pPr lvl="1"/>
            <a:r>
              <a:rPr lang="en-GB" dirty="0"/>
              <a:t>Why needed?</a:t>
            </a:r>
          </a:p>
          <a:p>
            <a:pPr lvl="1"/>
            <a:r>
              <a:rPr lang="en-GB" dirty="0"/>
              <a:t>Policy context</a:t>
            </a:r>
          </a:p>
          <a:p>
            <a:pPr lvl="2"/>
            <a:r>
              <a:rPr lang="en-GB" dirty="0"/>
              <a:t>Focus on Wales</a:t>
            </a:r>
          </a:p>
          <a:p>
            <a:pPr lvl="1"/>
            <a:r>
              <a:rPr lang="en-GB" dirty="0"/>
              <a:t>Legal context</a:t>
            </a:r>
          </a:p>
          <a:p>
            <a:pPr lvl="1"/>
            <a:r>
              <a:rPr lang="en-GB" dirty="0"/>
              <a:t>Planning Permission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3465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for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do you already know about the planning system?</a:t>
            </a:r>
          </a:p>
          <a:p>
            <a:endParaRPr lang="en-GB" dirty="0"/>
          </a:p>
          <a:p>
            <a:r>
              <a:rPr lang="en-GB" dirty="0"/>
              <a:t>Any personal experience?</a:t>
            </a:r>
          </a:p>
          <a:p>
            <a:endParaRPr lang="en-GB" dirty="0"/>
          </a:p>
          <a:p>
            <a:r>
              <a:rPr lang="en-GB" dirty="0"/>
              <a:t>Regional differences?</a:t>
            </a:r>
          </a:p>
        </p:txBody>
      </p:sp>
    </p:spTree>
    <p:extLst>
      <p:ext uri="{BB962C8B-B14F-4D97-AF65-F5344CB8AC3E}">
        <p14:creationId xmlns:p14="http://schemas.microsoft.com/office/powerpoint/2010/main" val="3073647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basics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599"/>
            <a:ext cx="6591985" cy="4341846"/>
          </a:xfrm>
        </p:spPr>
        <p:txBody>
          <a:bodyPr/>
          <a:lstStyle/>
          <a:p>
            <a:r>
              <a:rPr lang="en-GB" dirty="0"/>
              <a:t>Why do we need planning laws?</a:t>
            </a:r>
          </a:p>
          <a:p>
            <a:pPr lvl="1"/>
            <a:r>
              <a:rPr lang="en-GB" dirty="0"/>
              <a:t>“</a:t>
            </a:r>
            <a:r>
              <a:rPr lang="en-GB" i="1" dirty="0"/>
              <a:t>Manage the development and use of land in the public interest</a:t>
            </a:r>
            <a:r>
              <a:rPr lang="en-GB" dirty="0"/>
              <a:t>”</a:t>
            </a:r>
          </a:p>
          <a:p>
            <a:pPr lvl="1"/>
            <a:r>
              <a:rPr lang="en-GB" dirty="0"/>
              <a:t>Considers economy, efficiency &amp; amenity in the use of land</a:t>
            </a:r>
          </a:p>
          <a:p>
            <a:pPr lvl="1"/>
            <a:r>
              <a:rPr lang="en-GB" dirty="0"/>
              <a:t>Reconciles needs of development and conservation</a:t>
            </a:r>
          </a:p>
          <a:p>
            <a:pPr lvl="1"/>
            <a:r>
              <a:rPr lang="en-GB" dirty="0"/>
              <a:t>Protects natural resources and historic environment</a:t>
            </a:r>
          </a:p>
          <a:p>
            <a:pPr lvl="1"/>
            <a:r>
              <a:rPr lang="en-GB" dirty="0"/>
              <a:t>Covers cities, towns, countryside to country level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NOTE: lectures will be based on the WELSH planning system</a:t>
            </a:r>
          </a:p>
          <a:p>
            <a:pPr lvl="1"/>
            <a:endParaRPr lang="en-GB" dirty="0"/>
          </a:p>
          <a:p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3473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Planning policy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Wales Spatial Plan</a:t>
            </a:r>
          </a:p>
          <a:p>
            <a:pPr lvl="1"/>
            <a:r>
              <a:rPr lang="en-GB" dirty="0"/>
              <a:t>Sets the context for local &amp; community planning</a:t>
            </a:r>
          </a:p>
          <a:p>
            <a:pPr lvl="1"/>
            <a:r>
              <a:rPr lang="en-GB" dirty="0"/>
              <a:t>Integration &amp; sustainability</a:t>
            </a:r>
          </a:p>
          <a:p>
            <a:pPr lvl="1"/>
            <a:r>
              <a:rPr lang="en-GB" dirty="0"/>
              <a:t>Actions are mutually supportive</a:t>
            </a:r>
          </a:p>
          <a:p>
            <a:pPr lvl="1"/>
            <a:r>
              <a:rPr lang="en-GB" dirty="0"/>
              <a:t>Actions in line with a shared vision for Wales</a:t>
            </a:r>
          </a:p>
          <a:p>
            <a:r>
              <a:rPr lang="en-GB" dirty="0"/>
              <a:t>Local Development Plans (LDPs)</a:t>
            </a:r>
          </a:p>
          <a:p>
            <a:pPr lvl="1"/>
            <a:r>
              <a:rPr lang="en-GB" dirty="0"/>
              <a:t>Produced by each local planning authority</a:t>
            </a:r>
          </a:p>
          <a:p>
            <a:pPr lvl="1"/>
            <a:r>
              <a:rPr lang="en-GB" dirty="0"/>
              <a:t>Include planning policies and site allocations</a:t>
            </a:r>
          </a:p>
          <a:p>
            <a:pPr lvl="1"/>
            <a:r>
              <a:rPr lang="en-GB" dirty="0"/>
              <a:t>Help to determine planning applications</a:t>
            </a:r>
          </a:p>
        </p:txBody>
      </p:sp>
    </p:spTree>
    <p:extLst>
      <p:ext uri="{BB962C8B-B14F-4D97-AF65-F5344CB8AC3E}">
        <p14:creationId xmlns:p14="http://schemas.microsoft.com/office/powerpoint/2010/main" val="112082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Policy in Wales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Planning Policy Wales</a:t>
            </a:r>
          </a:p>
          <a:p>
            <a:pPr lvl="1"/>
            <a:r>
              <a:rPr lang="en-GB" dirty="0"/>
              <a:t>Headline document</a:t>
            </a:r>
          </a:p>
          <a:p>
            <a:r>
              <a:rPr lang="en-GB" dirty="0"/>
              <a:t>Technical Advice Notes (TANs)</a:t>
            </a:r>
          </a:p>
          <a:p>
            <a:pPr lvl="1"/>
            <a:r>
              <a:rPr lang="en-GB" dirty="0"/>
              <a:t>21 topic based Notes</a:t>
            </a:r>
          </a:p>
          <a:p>
            <a:r>
              <a:rPr lang="en-GB" dirty="0"/>
              <a:t>Minerals Policy, Advice and Guidance</a:t>
            </a:r>
          </a:p>
          <a:p>
            <a:pPr lvl="1"/>
            <a:r>
              <a:rPr lang="en-GB" dirty="0"/>
              <a:t>Now included in Planning Policy Wales</a:t>
            </a:r>
          </a:p>
          <a:p>
            <a:r>
              <a:rPr lang="en-GB" dirty="0"/>
              <a:t>Circulars</a:t>
            </a:r>
          </a:p>
          <a:p>
            <a:pPr lvl="1"/>
            <a:r>
              <a:rPr lang="en-GB" dirty="0"/>
              <a:t>Procedural guidance</a:t>
            </a:r>
          </a:p>
          <a:p>
            <a:r>
              <a:rPr lang="en-GB" dirty="0"/>
              <a:t>ALL can be used to determine a planning application</a:t>
            </a:r>
          </a:p>
        </p:txBody>
      </p:sp>
    </p:spTree>
    <p:extLst>
      <p:ext uri="{BB962C8B-B14F-4D97-AF65-F5344CB8AC3E}">
        <p14:creationId xmlns:p14="http://schemas.microsoft.com/office/powerpoint/2010/main" val="357758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Areas of responsibility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599"/>
            <a:ext cx="6591985" cy="4256809"/>
          </a:xfrm>
        </p:spPr>
        <p:txBody>
          <a:bodyPr/>
          <a:lstStyle/>
          <a:p>
            <a:r>
              <a:rPr lang="en-GB" dirty="0"/>
              <a:t>Local Planning Authority</a:t>
            </a:r>
          </a:p>
          <a:p>
            <a:pPr lvl="1"/>
            <a:r>
              <a:rPr lang="en-GB" dirty="0"/>
              <a:t>LDPs, decisions on planning applications…</a:t>
            </a:r>
          </a:p>
          <a:p>
            <a:r>
              <a:rPr lang="en-GB" dirty="0"/>
              <a:t>Welsh Ministers</a:t>
            </a:r>
          </a:p>
          <a:p>
            <a:pPr lvl="1"/>
            <a:r>
              <a:rPr lang="en-GB" dirty="0"/>
              <a:t>“called in” to consider certain applications</a:t>
            </a:r>
          </a:p>
          <a:p>
            <a:r>
              <a:rPr lang="en-GB" dirty="0"/>
              <a:t>The Planning Inspectorate</a:t>
            </a:r>
          </a:p>
          <a:p>
            <a:pPr lvl="1"/>
            <a:r>
              <a:rPr lang="en-GB" dirty="0"/>
              <a:t>Executive agency</a:t>
            </a:r>
          </a:p>
          <a:p>
            <a:pPr lvl="1"/>
            <a:r>
              <a:rPr lang="en-GB" dirty="0"/>
              <a:t>Deals planning appeals, national infrastructure applications, examinations of local plans &amp; specialist casework (England &amp; Wales)</a:t>
            </a:r>
          </a:p>
          <a:p>
            <a:r>
              <a:rPr lang="en-GB" dirty="0"/>
              <a:t>Property or land owner</a:t>
            </a:r>
          </a:p>
          <a:p>
            <a:pPr lvl="1"/>
            <a:r>
              <a:rPr lang="en-GB" dirty="0"/>
              <a:t>Comply with planning rules &amp; building regulations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0121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Legal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Town &amp; Country Planning Act 1990</a:t>
            </a:r>
          </a:p>
          <a:p>
            <a:r>
              <a:rPr lang="en-GB" dirty="0"/>
              <a:t>Planning (Listed Buildings &amp; Conservation Areas) Act 1990</a:t>
            </a:r>
          </a:p>
          <a:p>
            <a:r>
              <a:rPr lang="en-GB" dirty="0"/>
              <a:t>Planning (Hazardous Substances) Act 1990</a:t>
            </a:r>
          </a:p>
          <a:p>
            <a:r>
              <a:rPr lang="en-GB" dirty="0"/>
              <a:t>Planning &amp; Compensation Act 1991</a:t>
            </a:r>
          </a:p>
          <a:p>
            <a:r>
              <a:rPr lang="en-GB" dirty="0"/>
              <a:t>Planning &amp; Compulsory Purchasing Act 2004</a:t>
            </a:r>
          </a:p>
          <a:p>
            <a:r>
              <a:rPr lang="en-GB" dirty="0"/>
              <a:t>Planning Act 2008</a:t>
            </a:r>
          </a:p>
          <a:p>
            <a:r>
              <a:rPr lang="en-GB" dirty="0"/>
              <a:t>Planning (Wales) Act 2015</a:t>
            </a:r>
          </a:p>
        </p:txBody>
      </p:sp>
    </p:spTree>
    <p:extLst>
      <p:ext uri="{BB962C8B-B14F-4D97-AF65-F5344CB8AC3E}">
        <p14:creationId xmlns:p14="http://schemas.microsoft.com/office/powerpoint/2010/main" val="14266978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Planning Permission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Checking if can do a certain piece of building work</a:t>
            </a:r>
          </a:p>
          <a:p>
            <a:pPr lvl="1"/>
            <a:r>
              <a:rPr lang="en-GB" dirty="0"/>
              <a:t>E.g. construction, alteration, change of use</a:t>
            </a:r>
          </a:p>
          <a:p>
            <a:r>
              <a:rPr lang="en-GB" dirty="0"/>
              <a:t>Either granted (subject to certain conditions) or refused</a:t>
            </a:r>
          </a:p>
          <a:p>
            <a:r>
              <a:rPr lang="en-GB" dirty="0"/>
              <a:t>Application via local planning authority</a:t>
            </a:r>
          </a:p>
          <a:p>
            <a:r>
              <a:rPr lang="en-GB" dirty="0"/>
              <a:t>Applications either detailed or outline</a:t>
            </a:r>
          </a:p>
          <a:p>
            <a:pPr lvl="1"/>
            <a:r>
              <a:rPr lang="en-GB" dirty="0"/>
              <a:t>Outline: used to establish whether permission is likely to be granted</a:t>
            </a:r>
          </a:p>
          <a:p>
            <a:pPr lvl="1"/>
            <a:r>
              <a:rPr lang="en-GB" dirty="0"/>
              <a:t>Detailed: full application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619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Permitted Development Rights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599"/>
            <a:ext cx="6591985" cy="4329545"/>
          </a:xfrm>
        </p:spPr>
        <p:txBody>
          <a:bodyPr/>
          <a:lstStyle/>
          <a:p>
            <a:r>
              <a:rPr lang="en-GB" dirty="0"/>
              <a:t>Minor changes without the need for planning permission</a:t>
            </a:r>
          </a:p>
          <a:p>
            <a:pPr lvl="1"/>
            <a:r>
              <a:rPr lang="en-GB" dirty="0"/>
              <a:t>Planning right granted by Parliament</a:t>
            </a:r>
          </a:p>
          <a:p>
            <a:pPr lvl="2"/>
            <a:r>
              <a:rPr lang="en-GB" dirty="0"/>
              <a:t>Certain enlargements or alterations to houses</a:t>
            </a:r>
          </a:p>
          <a:p>
            <a:pPr lvl="2"/>
            <a:r>
              <a:rPr lang="en-GB" dirty="0"/>
              <a:t>Certain porches, doors &amp; windows</a:t>
            </a:r>
          </a:p>
          <a:p>
            <a:pPr lvl="2"/>
            <a:r>
              <a:rPr lang="en-GB" dirty="0"/>
              <a:t>Gates, fences &amp; other enclosures</a:t>
            </a:r>
          </a:p>
          <a:p>
            <a:pPr lvl="2"/>
            <a:r>
              <a:rPr lang="en-GB" dirty="0"/>
              <a:t>Changing use of premises</a:t>
            </a:r>
          </a:p>
          <a:p>
            <a:pPr lvl="2"/>
            <a:r>
              <a:rPr lang="en-GB" dirty="0"/>
              <a:t>Etc.</a:t>
            </a:r>
          </a:p>
          <a:p>
            <a:pPr lvl="1"/>
            <a:r>
              <a:rPr lang="en-GB" dirty="0"/>
              <a:t>Restrictions: </a:t>
            </a:r>
          </a:p>
          <a:p>
            <a:pPr lvl="2"/>
            <a:r>
              <a:rPr lang="en-GB" dirty="0"/>
              <a:t>Especially if within a Conservation Area, National Park, AONB</a:t>
            </a:r>
          </a:p>
          <a:p>
            <a:pPr lvl="2"/>
            <a:r>
              <a:rPr lang="en-GB" dirty="0"/>
              <a:t>Listed buildings</a:t>
            </a:r>
          </a:p>
          <a:p>
            <a:pPr lvl="1"/>
            <a:r>
              <a:rPr lang="en-GB" dirty="0"/>
              <a:t>Article 4 Direction</a:t>
            </a:r>
          </a:p>
        </p:txBody>
      </p:sp>
    </p:spTree>
    <p:extLst>
      <p:ext uri="{BB962C8B-B14F-4D97-AF65-F5344CB8AC3E}">
        <p14:creationId xmlns:p14="http://schemas.microsoft.com/office/powerpoint/2010/main" val="4061227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Changing use of premises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Not required in all cases</a:t>
            </a:r>
          </a:p>
          <a:p>
            <a:r>
              <a:rPr lang="en-GB" dirty="0"/>
              <a:t>ALWAYS required for certain material changes</a:t>
            </a:r>
          </a:p>
          <a:p>
            <a:r>
              <a:rPr lang="en-GB" dirty="0"/>
              <a:t>Exceptions:</a:t>
            </a:r>
          </a:p>
          <a:p>
            <a:pPr lvl="1"/>
            <a:r>
              <a:rPr lang="en-GB" dirty="0"/>
              <a:t>Flats over shops</a:t>
            </a:r>
          </a:p>
          <a:p>
            <a:pPr lvl="1"/>
            <a:r>
              <a:rPr lang="en-GB" dirty="0"/>
              <a:t>Industrial &amp; warehouse development, schools, colleges, universities &amp; hospitals, office buildings, shops, financial &amp; professional services</a:t>
            </a:r>
          </a:p>
          <a:p>
            <a:pPr lvl="1"/>
            <a:r>
              <a:rPr lang="en-GB" dirty="0"/>
              <a:t>Working from home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90727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classes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Town and Country Planning (Use Classes) Order 1987 (as amended)</a:t>
            </a:r>
          </a:p>
          <a:p>
            <a:pPr lvl="1"/>
            <a:r>
              <a:rPr lang="en-GB" dirty="0" smtClean="0"/>
              <a:t>A1 – Shops</a:t>
            </a:r>
          </a:p>
          <a:p>
            <a:pPr lvl="1"/>
            <a:r>
              <a:rPr lang="en-GB" dirty="0" smtClean="0"/>
              <a:t>A2 – Financial &amp; professional services</a:t>
            </a:r>
          </a:p>
          <a:p>
            <a:pPr lvl="1"/>
            <a:r>
              <a:rPr lang="en-GB" dirty="0" smtClean="0"/>
              <a:t>A3 – Food &amp; Drink</a:t>
            </a:r>
          </a:p>
          <a:p>
            <a:pPr lvl="1"/>
            <a:r>
              <a:rPr lang="en-GB" dirty="0" smtClean="0"/>
              <a:t>B1 – Business</a:t>
            </a:r>
          </a:p>
          <a:p>
            <a:pPr lvl="1"/>
            <a:r>
              <a:rPr lang="en-GB" dirty="0" smtClean="0"/>
              <a:t>B2 – General industrial</a:t>
            </a:r>
          </a:p>
          <a:p>
            <a:pPr lvl="1"/>
            <a:r>
              <a:rPr lang="en-GB" dirty="0" smtClean="0"/>
              <a:t>B8 – Storage or distribution</a:t>
            </a:r>
          </a:p>
          <a:p>
            <a:pPr lvl="1"/>
            <a:r>
              <a:rPr lang="en-GB" dirty="0" smtClean="0"/>
              <a:t>C1 – Hotels</a:t>
            </a:r>
          </a:p>
          <a:p>
            <a:pPr lvl="1"/>
            <a:r>
              <a:rPr lang="en-GB" dirty="0" smtClean="0"/>
              <a:t>C2 – Residential institutions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758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classes (</a:t>
            </a:r>
            <a:r>
              <a:rPr lang="en-GB" dirty="0" err="1" smtClean="0"/>
              <a:t>contd</a:t>
            </a:r>
            <a:r>
              <a:rPr lang="en-GB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GB" dirty="0" smtClean="0"/>
              <a:t>C2A – Secure residential institution</a:t>
            </a:r>
          </a:p>
          <a:p>
            <a:pPr lvl="1"/>
            <a:r>
              <a:rPr lang="en-GB" dirty="0" smtClean="0"/>
              <a:t>C3 – Dwelling houses</a:t>
            </a:r>
          </a:p>
          <a:p>
            <a:pPr lvl="1"/>
            <a:r>
              <a:rPr lang="en-GB" dirty="0" smtClean="0"/>
              <a:t>C4 – Houses in multiple occupation</a:t>
            </a:r>
          </a:p>
          <a:p>
            <a:pPr lvl="1"/>
            <a:r>
              <a:rPr lang="en-GB" dirty="0" smtClean="0"/>
              <a:t>D1 – Non-residential institutions</a:t>
            </a:r>
          </a:p>
          <a:p>
            <a:pPr lvl="1"/>
            <a:r>
              <a:rPr lang="en-GB" dirty="0" smtClean="0"/>
              <a:t>D2 – Assembly &amp; leisure</a:t>
            </a:r>
          </a:p>
          <a:p>
            <a:pPr lvl="1"/>
            <a:endParaRPr lang="en-GB" dirty="0"/>
          </a:p>
          <a:p>
            <a:pPr lvl="1"/>
            <a:r>
              <a:rPr lang="en-GB" i="1" dirty="0" smtClean="0"/>
              <a:t>Sui Generis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839598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Lawful Development Certificate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Certificate of Lawfulness</a:t>
            </a:r>
          </a:p>
          <a:p>
            <a:r>
              <a:rPr lang="en-GB" dirty="0"/>
              <a:t>If there is doubt in relation to planning permission</a:t>
            </a:r>
          </a:p>
          <a:p>
            <a:r>
              <a:rPr lang="en-GB" dirty="0"/>
              <a:t>Not compulsory, but provide confirmation</a:t>
            </a:r>
          </a:p>
          <a:p>
            <a:pPr lvl="1"/>
            <a:r>
              <a:rPr lang="en-GB" dirty="0"/>
              <a:t>E.g. negotiating a sale of property </a:t>
            </a:r>
          </a:p>
          <a:p>
            <a:pPr lvl="1"/>
            <a:r>
              <a:rPr lang="en-GB" dirty="0"/>
              <a:t>To demonstrate it has all necessary permissions</a:t>
            </a:r>
          </a:p>
          <a:p>
            <a:pPr lvl="1"/>
            <a:r>
              <a:rPr lang="en-GB" dirty="0"/>
              <a:t>To determine whether a proposal is a ‘permitted development’ </a:t>
            </a:r>
          </a:p>
          <a:p>
            <a:r>
              <a:rPr lang="en-GB" dirty="0"/>
              <a:t>Application to local planning authority</a:t>
            </a:r>
          </a:p>
          <a:p>
            <a:r>
              <a:rPr lang="en-GB" dirty="0"/>
              <a:t>If refused, can appeal via the Planning Inspectorate</a:t>
            </a:r>
          </a:p>
        </p:txBody>
      </p:sp>
    </p:spTree>
    <p:extLst>
      <p:ext uri="{BB962C8B-B14F-4D97-AF65-F5344CB8AC3E}">
        <p14:creationId xmlns:p14="http://schemas.microsoft.com/office/powerpoint/2010/main" val="180039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Planning application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Check if planning permission is required</a:t>
            </a:r>
          </a:p>
          <a:p>
            <a:r>
              <a:rPr lang="en-GB" dirty="0"/>
              <a:t>Consent type</a:t>
            </a:r>
          </a:p>
          <a:p>
            <a:r>
              <a:rPr lang="en-GB" dirty="0"/>
              <a:t>Outline application</a:t>
            </a:r>
          </a:p>
          <a:p>
            <a:pPr lvl="1"/>
            <a:r>
              <a:rPr lang="en-GB" dirty="0"/>
              <a:t>Acceptable in principle</a:t>
            </a:r>
          </a:p>
          <a:p>
            <a:r>
              <a:rPr lang="en-GB" dirty="0"/>
              <a:t>Full planning applications</a:t>
            </a:r>
          </a:p>
          <a:p>
            <a:pPr lvl="1"/>
            <a:r>
              <a:rPr lang="en-GB" dirty="0"/>
              <a:t>Plans, associated documents, form &amp; fee</a:t>
            </a:r>
          </a:p>
          <a:p>
            <a:pPr lvl="1"/>
            <a:r>
              <a:rPr lang="en-GB" dirty="0"/>
              <a:t>Mandatory supporting documents (national &amp; local)</a:t>
            </a:r>
          </a:p>
          <a:p>
            <a:r>
              <a:rPr lang="en-GB" dirty="0"/>
              <a:t>Land / building owner OR agent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58460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5715" y="-1"/>
            <a:ext cx="915543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37" name="Group 6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180073" y="228600"/>
            <a:ext cx="2138628" cy="6638625"/>
            <a:chOff x="2487613" y="285750"/>
            <a:chExt cx="2428875" cy="5654676"/>
          </a:xfrm>
        </p:grpSpPr>
        <p:sp>
          <p:nvSpPr>
            <p:cNvPr id="8" name="Freeform 11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" name="Freeform 12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" name="Freeform 13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4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5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6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8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9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20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21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2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8" name="Group 19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060794" y="-786"/>
            <a:ext cx="1767505" cy="6854040"/>
            <a:chOff x="6627813" y="194833"/>
            <a:chExt cx="1952625" cy="5678918"/>
          </a:xfrm>
        </p:grpSpPr>
        <p:sp>
          <p:nvSpPr>
            <p:cNvPr id="21" name="Freeform 2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28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3" name="Freeform 29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4" name="Freeform 30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31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32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3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4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5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6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8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9" name="Rectangle 3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03724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0" name="Freeform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 flipV="1">
            <a:off x="20372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4640" y="624110"/>
            <a:ext cx="5133819" cy="1280890"/>
          </a:xfrm>
        </p:spPr>
        <p:txBody>
          <a:bodyPr>
            <a:normAutofit/>
          </a:bodyPr>
          <a:lstStyle/>
          <a:p>
            <a:r>
              <a:rPr lang="en-GB" dirty="0"/>
              <a:t>Decision-making process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168" y="9630"/>
            <a:ext cx="2526343" cy="6843623"/>
          </a:xfrm>
        </p:spPr>
      </p:pic>
      <p:sp>
        <p:nvSpPr>
          <p:cNvPr id="41" name="Content Placeholder 2"/>
          <p:cNvSpPr txBox="1">
            <a:spLocks/>
          </p:cNvSpPr>
          <p:nvPr/>
        </p:nvSpPr>
        <p:spPr>
          <a:xfrm>
            <a:off x="3077502" y="2304357"/>
            <a:ext cx="5293654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Minor applications – council officer</a:t>
            </a:r>
          </a:p>
          <a:p>
            <a:r>
              <a:rPr lang="en-GB" dirty="0"/>
              <a:t>Other applications – planning committee</a:t>
            </a:r>
          </a:p>
          <a:p>
            <a:r>
              <a:rPr lang="en-GB" dirty="0"/>
              <a:t>Invalid applications</a:t>
            </a:r>
          </a:p>
          <a:p>
            <a:r>
              <a:rPr lang="en-GB" dirty="0"/>
              <a:t>Decision timeframes:</a:t>
            </a:r>
          </a:p>
          <a:p>
            <a:pPr lvl="1"/>
            <a:r>
              <a:rPr lang="en-GB" dirty="0"/>
              <a:t>8 weeks</a:t>
            </a:r>
          </a:p>
          <a:p>
            <a:pPr lvl="1"/>
            <a:r>
              <a:rPr lang="en-GB" dirty="0"/>
              <a:t>EIA – 16 weeks</a:t>
            </a:r>
          </a:p>
          <a:p>
            <a:r>
              <a:rPr lang="en-GB" dirty="0"/>
              <a:t>Outcomes</a:t>
            </a:r>
          </a:p>
          <a:p>
            <a:r>
              <a:rPr lang="en-GB" dirty="0"/>
              <a:t>Right to appeal</a:t>
            </a:r>
          </a:p>
        </p:txBody>
      </p:sp>
    </p:spTree>
    <p:extLst>
      <p:ext uri="{BB962C8B-B14F-4D97-AF65-F5344CB8AC3E}">
        <p14:creationId xmlns:p14="http://schemas.microsoft.com/office/powerpoint/2010/main" val="4032912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If permission is granted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Written notification</a:t>
            </a:r>
          </a:p>
          <a:p>
            <a:r>
              <a:rPr lang="en-GB" dirty="0"/>
              <a:t>Runs with the land</a:t>
            </a:r>
          </a:p>
          <a:p>
            <a:r>
              <a:rPr lang="en-GB" dirty="0"/>
              <a:t>Time bound</a:t>
            </a:r>
          </a:p>
          <a:p>
            <a:r>
              <a:rPr lang="en-GB" dirty="0"/>
              <a:t>Subject to conditions</a:t>
            </a:r>
          </a:p>
          <a:p>
            <a:r>
              <a:rPr lang="en-GB" dirty="0"/>
              <a:t>“Reserved matters”</a:t>
            </a:r>
          </a:p>
          <a:p>
            <a:r>
              <a:rPr lang="en-GB" dirty="0"/>
              <a:t>Multiple applications</a:t>
            </a:r>
          </a:p>
          <a:p>
            <a:r>
              <a:rPr lang="en-GB" dirty="0"/>
              <a:t>Variations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25799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Conditions and obligations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Conditions:</a:t>
            </a:r>
          </a:p>
          <a:p>
            <a:pPr lvl="1"/>
            <a:r>
              <a:rPr lang="en-GB" dirty="0"/>
              <a:t>Rather than refuse the application</a:t>
            </a:r>
          </a:p>
          <a:p>
            <a:pPr lvl="1"/>
            <a:r>
              <a:rPr lang="en-GB" dirty="0"/>
              <a:t>Can be restrictive, or specify detail</a:t>
            </a:r>
          </a:p>
          <a:p>
            <a:pPr lvl="1"/>
            <a:r>
              <a:rPr lang="en-GB" dirty="0"/>
              <a:t>If not agreed, can discuss further OR appeal</a:t>
            </a:r>
          </a:p>
          <a:p>
            <a:r>
              <a:rPr lang="en-GB" dirty="0"/>
              <a:t>Obligations</a:t>
            </a:r>
          </a:p>
          <a:p>
            <a:pPr lvl="1"/>
            <a:r>
              <a:rPr lang="en-GB" dirty="0"/>
              <a:t>Section 106 agreements</a:t>
            </a:r>
          </a:p>
          <a:p>
            <a:pPr lvl="1"/>
            <a:r>
              <a:rPr lang="en-GB" dirty="0"/>
              <a:t>Bound to the </a:t>
            </a:r>
            <a:r>
              <a:rPr lang="en-GB" b="1" u="sng" dirty="0"/>
              <a:t>land</a:t>
            </a:r>
          </a:p>
          <a:p>
            <a:pPr lvl="1"/>
            <a:r>
              <a:rPr lang="en-GB" dirty="0"/>
              <a:t>Directly relevant to the proposed development</a:t>
            </a:r>
          </a:p>
          <a:p>
            <a:pPr lvl="1"/>
            <a:r>
              <a:rPr lang="en-GB" dirty="0"/>
              <a:t>Reformed by Community Infrastructure Levy Regulations 2010</a:t>
            </a:r>
          </a:p>
        </p:txBody>
      </p:sp>
    </p:spTree>
    <p:extLst>
      <p:ext uri="{BB962C8B-B14F-4D97-AF65-F5344CB8AC3E}">
        <p14:creationId xmlns:p14="http://schemas.microsoft.com/office/powerpoint/2010/main" val="41759728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If permission is refused or delayed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Refused</a:t>
            </a:r>
          </a:p>
          <a:p>
            <a:pPr lvl="1"/>
            <a:r>
              <a:rPr lang="en-GB" dirty="0"/>
              <a:t>Could changes be made?</a:t>
            </a:r>
          </a:p>
          <a:p>
            <a:pPr lvl="1"/>
            <a:r>
              <a:rPr lang="en-GB" dirty="0"/>
              <a:t>Re-submit within 12 months</a:t>
            </a:r>
          </a:p>
          <a:p>
            <a:pPr lvl="1"/>
            <a:r>
              <a:rPr lang="en-GB" dirty="0"/>
              <a:t>If unreasonable, right to appeal</a:t>
            </a:r>
          </a:p>
          <a:p>
            <a:endParaRPr lang="en-GB" dirty="0"/>
          </a:p>
          <a:p>
            <a:r>
              <a:rPr lang="en-GB" dirty="0"/>
              <a:t>Delayed</a:t>
            </a:r>
          </a:p>
          <a:p>
            <a:pPr lvl="1"/>
            <a:r>
              <a:rPr lang="en-GB" dirty="0"/>
              <a:t>If decision not within 8 / 16 weeks</a:t>
            </a:r>
          </a:p>
          <a:p>
            <a:pPr lvl="1"/>
            <a:r>
              <a:rPr lang="en-GB" dirty="0"/>
              <a:t>Non-determination</a:t>
            </a:r>
          </a:p>
          <a:p>
            <a:pPr lvl="1"/>
            <a:r>
              <a:rPr lang="en-GB" dirty="0"/>
              <a:t>NOT if written confirmation of delay</a:t>
            </a:r>
          </a:p>
        </p:txBody>
      </p:sp>
    </p:spTree>
    <p:extLst>
      <p:ext uri="{BB962C8B-B14F-4D97-AF65-F5344CB8AC3E}">
        <p14:creationId xmlns:p14="http://schemas.microsoft.com/office/powerpoint/2010/main" val="3616331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an appeal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Made to the Planning Inspectorate</a:t>
            </a:r>
          </a:p>
          <a:p>
            <a:pPr lvl="1"/>
            <a:r>
              <a:rPr lang="en-GB" dirty="0"/>
              <a:t>Copy sent to the planning authority</a:t>
            </a:r>
          </a:p>
          <a:p>
            <a:pPr lvl="1"/>
            <a:r>
              <a:rPr lang="en-GB" dirty="0"/>
              <a:t>Send all relevant documentation</a:t>
            </a:r>
          </a:p>
          <a:p>
            <a:pPr lvl="1"/>
            <a:r>
              <a:rPr lang="en-GB" dirty="0"/>
              <a:t>Consultation (interested parties)</a:t>
            </a:r>
          </a:p>
          <a:p>
            <a:pPr lvl="1"/>
            <a:r>
              <a:rPr lang="en-GB" dirty="0"/>
              <a:t>Processing of appeal</a:t>
            </a:r>
          </a:p>
          <a:p>
            <a:pPr lvl="1"/>
            <a:r>
              <a:rPr lang="en-GB" dirty="0"/>
              <a:t>High Court action if legal mistake</a:t>
            </a:r>
          </a:p>
        </p:txBody>
      </p:sp>
    </p:spTree>
    <p:extLst>
      <p:ext uri="{BB962C8B-B14F-4D97-AF65-F5344CB8AC3E}">
        <p14:creationId xmlns:p14="http://schemas.microsoft.com/office/powerpoint/2010/main" val="37591992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Consent 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1808283"/>
            <a:ext cx="6814723" cy="478594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Householder planning consent</a:t>
            </a:r>
          </a:p>
          <a:p>
            <a:r>
              <a:rPr lang="en-GB" dirty="0"/>
              <a:t>Outline / Full planning consent</a:t>
            </a:r>
          </a:p>
          <a:p>
            <a:r>
              <a:rPr lang="en-GB" dirty="0"/>
              <a:t>Listed building consent</a:t>
            </a:r>
          </a:p>
          <a:p>
            <a:r>
              <a:rPr lang="en-GB" dirty="0"/>
              <a:t>Planning permission for demolition in a conservation area</a:t>
            </a:r>
          </a:p>
          <a:p>
            <a:r>
              <a:rPr lang="en-GB" dirty="0"/>
              <a:t>Reserved matters</a:t>
            </a:r>
          </a:p>
          <a:p>
            <a:r>
              <a:rPr lang="en-GB" dirty="0"/>
              <a:t>Advertisement consent</a:t>
            </a:r>
          </a:p>
          <a:p>
            <a:r>
              <a:rPr lang="en-GB" dirty="0"/>
              <a:t>Prior notification</a:t>
            </a:r>
          </a:p>
          <a:p>
            <a:r>
              <a:rPr lang="en-GB" dirty="0"/>
              <a:t>Removal / variation of conditions</a:t>
            </a:r>
          </a:p>
          <a:p>
            <a:r>
              <a:rPr lang="en-GB" dirty="0"/>
              <a:t>Approval of conditions</a:t>
            </a:r>
          </a:p>
          <a:p>
            <a:r>
              <a:rPr lang="en-GB" dirty="0"/>
              <a:t>Consent under Tree Preservation Orders</a:t>
            </a:r>
          </a:p>
          <a:p>
            <a:r>
              <a:rPr lang="en-GB" dirty="0"/>
              <a:t>Notification of proposed works to trees in conservation areas</a:t>
            </a:r>
          </a:p>
        </p:txBody>
      </p:sp>
    </p:spTree>
    <p:extLst>
      <p:ext uri="{BB962C8B-B14F-4D97-AF65-F5344CB8AC3E}">
        <p14:creationId xmlns:p14="http://schemas.microsoft.com/office/powerpoint/2010/main" val="1574653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Householder planning consent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Proposals to enlarge or alter a single house</a:t>
            </a:r>
          </a:p>
          <a:p>
            <a:r>
              <a:rPr lang="en-GB" dirty="0"/>
              <a:t>Includes:</a:t>
            </a:r>
          </a:p>
          <a:p>
            <a:pPr lvl="1"/>
            <a:r>
              <a:rPr lang="en-GB" dirty="0"/>
              <a:t>Extensions</a:t>
            </a:r>
          </a:p>
          <a:p>
            <a:pPr lvl="1"/>
            <a:r>
              <a:rPr lang="en-GB" dirty="0"/>
              <a:t>Conservatories</a:t>
            </a:r>
          </a:p>
          <a:p>
            <a:pPr lvl="1"/>
            <a:r>
              <a:rPr lang="en-GB" dirty="0"/>
              <a:t>Loft conversions</a:t>
            </a:r>
          </a:p>
          <a:p>
            <a:pPr lvl="1"/>
            <a:r>
              <a:rPr lang="en-GB" dirty="0"/>
              <a:t>Garages, car ports &amp; outbuildings</a:t>
            </a:r>
          </a:p>
          <a:p>
            <a:r>
              <a:rPr lang="en-GB" dirty="0"/>
              <a:t>Planning permission not required for all household building work</a:t>
            </a:r>
          </a:p>
        </p:txBody>
      </p:sp>
    </p:spTree>
    <p:extLst>
      <p:ext uri="{BB962C8B-B14F-4D97-AF65-F5344CB8AC3E}">
        <p14:creationId xmlns:p14="http://schemas.microsoft.com/office/powerpoint/2010/main" val="10448681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Conservation area consent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Why are conservation areas important?</a:t>
            </a:r>
          </a:p>
          <a:p>
            <a:r>
              <a:rPr lang="en-GB" dirty="0"/>
              <a:t>Consents relate to:</a:t>
            </a:r>
          </a:p>
          <a:p>
            <a:pPr lvl="1"/>
            <a:r>
              <a:rPr lang="en-GB" dirty="0"/>
              <a:t>Demolition of buildings 115m</a:t>
            </a:r>
            <a:r>
              <a:rPr lang="en-GB" baseline="30000" dirty="0"/>
              <a:t>3</a:t>
            </a:r>
            <a:r>
              <a:rPr lang="en-GB" dirty="0"/>
              <a:t> or more</a:t>
            </a:r>
          </a:p>
          <a:p>
            <a:pPr lvl="1"/>
            <a:r>
              <a:rPr lang="en-GB" dirty="0"/>
              <a:t>Demolition of fences, gates, etc. more than 1m / 2m high</a:t>
            </a:r>
          </a:p>
          <a:p>
            <a:pPr lvl="1"/>
            <a:r>
              <a:rPr lang="en-GB" dirty="0"/>
              <a:t>Exemptions can apply</a:t>
            </a:r>
          </a:p>
          <a:p>
            <a:r>
              <a:rPr lang="en-GB" dirty="0"/>
              <a:t>Demolition in a conservation area without consent is a criminal offence</a:t>
            </a:r>
          </a:p>
        </p:txBody>
      </p:sp>
    </p:spTree>
    <p:extLst>
      <p:ext uri="{BB962C8B-B14F-4D97-AF65-F5344CB8AC3E}">
        <p14:creationId xmlns:p14="http://schemas.microsoft.com/office/powerpoint/2010/main" val="41857550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Reserved matters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Details required from outline planning permission</a:t>
            </a:r>
          </a:p>
          <a:p>
            <a:r>
              <a:rPr lang="en-GB" dirty="0"/>
              <a:t>Can relate to:</a:t>
            </a:r>
          </a:p>
          <a:p>
            <a:pPr lvl="1"/>
            <a:r>
              <a:rPr lang="en-GB" dirty="0"/>
              <a:t>Location</a:t>
            </a:r>
          </a:p>
          <a:p>
            <a:pPr lvl="1"/>
            <a:r>
              <a:rPr lang="en-GB" dirty="0"/>
              <a:t>Scale</a:t>
            </a:r>
          </a:p>
          <a:p>
            <a:pPr lvl="1"/>
            <a:r>
              <a:rPr lang="en-GB" dirty="0"/>
              <a:t>Appearance, etc.</a:t>
            </a:r>
          </a:p>
          <a:p>
            <a:r>
              <a:rPr lang="en-GB" dirty="0"/>
              <a:t>Time bound</a:t>
            </a:r>
          </a:p>
          <a:p>
            <a:r>
              <a:rPr lang="en-GB" dirty="0"/>
              <a:t>In line with outline permission</a:t>
            </a:r>
          </a:p>
          <a:p>
            <a:r>
              <a:rPr lang="en-GB" dirty="0"/>
              <a:t>Rectified before work begins on-site</a:t>
            </a:r>
          </a:p>
        </p:txBody>
      </p:sp>
    </p:spTree>
    <p:extLst>
      <p:ext uri="{BB962C8B-B14F-4D97-AF65-F5344CB8AC3E}">
        <p14:creationId xmlns:p14="http://schemas.microsoft.com/office/powerpoint/2010/main" val="4815389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Listed building consent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Why are listed buildings important?</a:t>
            </a:r>
          </a:p>
          <a:p>
            <a:r>
              <a:rPr lang="en-GB" dirty="0"/>
              <a:t>Required for:</a:t>
            </a:r>
          </a:p>
          <a:p>
            <a:pPr lvl="1"/>
            <a:r>
              <a:rPr lang="en-GB" dirty="0"/>
              <a:t>Demolition</a:t>
            </a:r>
          </a:p>
          <a:p>
            <a:pPr lvl="1"/>
            <a:r>
              <a:rPr lang="en-GB" dirty="0"/>
              <a:t>Alteration or extension</a:t>
            </a:r>
          </a:p>
          <a:p>
            <a:pPr lvl="1"/>
            <a:r>
              <a:rPr lang="en-GB" dirty="0"/>
              <a:t>Works on any separate building</a:t>
            </a:r>
          </a:p>
          <a:p>
            <a:r>
              <a:rPr lang="en-GB" dirty="0"/>
              <a:t>Criminal offence to undertake work without consent</a:t>
            </a:r>
          </a:p>
          <a:p>
            <a:pPr lvl="1"/>
            <a:r>
              <a:rPr lang="en-GB" dirty="0"/>
              <a:t>Outline consent is possible</a:t>
            </a:r>
          </a:p>
        </p:txBody>
      </p:sp>
    </p:spTree>
    <p:extLst>
      <p:ext uri="{BB962C8B-B14F-4D97-AF65-F5344CB8AC3E}">
        <p14:creationId xmlns:p14="http://schemas.microsoft.com/office/powerpoint/2010/main" val="35837966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Advertisement consent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For advertisement or sign requiring planning permission</a:t>
            </a:r>
          </a:p>
          <a:p>
            <a:r>
              <a:rPr lang="en-GB" dirty="0"/>
              <a:t>Includes:</a:t>
            </a:r>
          </a:p>
          <a:p>
            <a:pPr lvl="1"/>
            <a:r>
              <a:rPr lang="en-GB" dirty="0"/>
              <a:t>Estate agents’ boards</a:t>
            </a:r>
          </a:p>
          <a:p>
            <a:pPr lvl="1"/>
            <a:r>
              <a:rPr lang="en-GB" dirty="0"/>
              <a:t>Traffic signs</a:t>
            </a:r>
          </a:p>
          <a:p>
            <a:pPr lvl="1"/>
            <a:r>
              <a:rPr lang="en-GB" dirty="0"/>
              <a:t>Town and village name-signs, etc.</a:t>
            </a:r>
          </a:p>
          <a:p>
            <a:r>
              <a:rPr lang="en-GB" dirty="0"/>
              <a:t>Decided upon by local planning authority </a:t>
            </a:r>
          </a:p>
          <a:p>
            <a:r>
              <a:rPr lang="en-GB" dirty="0"/>
              <a:t>If near to or on a listed building</a:t>
            </a:r>
          </a:p>
          <a:p>
            <a:pPr lvl="1"/>
            <a:r>
              <a:rPr lang="en-GB" dirty="0"/>
              <a:t>Listed building consent also required</a:t>
            </a:r>
          </a:p>
        </p:txBody>
      </p:sp>
    </p:spTree>
    <p:extLst>
      <p:ext uri="{BB962C8B-B14F-4D97-AF65-F5344CB8AC3E}">
        <p14:creationId xmlns:p14="http://schemas.microsoft.com/office/powerpoint/2010/main" val="7050443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Prior notification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Required for proposals covering certain sectors:</a:t>
            </a:r>
          </a:p>
          <a:p>
            <a:pPr lvl="1"/>
            <a:r>
              <a:rPr lang="en-GB" dirty="0"/>
              <a:t>Agriculture &amp; forestry</a:t>
            </a:r>
          </a:p>
          <a:p>
            <a:pPr lvl="2"/>
            <a:r>
              <a:rPr lang="en-GB" dirty="0"/>
              <a:t>Acts as an ‘outline’ application</a:t>
            </a:r>
          </a:p>
          <a:p>
            <a:pPr lvl="1"/>
            <a:r>
              <a:rPr lang="en-GB" dirty="0"/>
              <a:t>Demolition</a:t>
            </a:r>
          </a:p>
          <a:p>
            <a:pPr lvl="2"/>
            <a:r>
              <a:rPr lang="en-GB" dirty="0"/>
              <a:t>Required in most cases with exceptions</a:t>
            </a:r>
          </a:p>
          <a:p>
            <a:pPr lvl="1"/>
            <a:r>
              <a:rPr lang="en-GB" dirty="0"/>
              <a:t>Telecommunications </a:t>
            </a:r>
          </a:p>
          <a:p>
            <a:pPr lvl="2"/>
            <a:r>
              <a:rPr lang="en-GB" dirty="0"/>
              <a:t>In relation to siting and appearance</a:t>
            </a:r>
          </a:p>
        </p:txBody>
      </p:sp>
    </p:spTree>
    <p:extLst>
      <p:ext uri="{BB962C8B-B14F-4D97-AF65-F5344CB8AC3E}">
        <p14:creationId xmlns:p14="http://schemas.microsoft.com/office/powerpoint/2010/main" val="16794030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Removal / variation of conditions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relation to condition(s) already set within planning permission</a:t>
            </a:r>
          </a:p>
          <a:p>
            <a:pPr lvl="1"/>
            <a:r>
              <a:rPr lang="en-GB" dirty="0"/>
              <a:t>Allows development without the need to comply</a:t>
            </a:r>
          </a:p>
          <a:p>
            <a:pPr lvl="1"/>
            <a:r>
              <a:rPr lang="en-GB" dirty="0"/>
              <a:t>Granted unconditionally</a:t>
            </a:r>
          </a:p>
          <a:p>
            <a:pPr lvl="1"/>
            <a:r>
              <a:rPr lang="en-GB" dirty="0"/>
              <a:t>Granted subject to different conditions</a:t>
            </a:r>
          </a:p>
          <a:p>
            <a:pPr lvl="1"/>
            <a:r>
              <a:rPr lang="en-GB" dirty="0"/>
              <a:t>Refused</a:t>
            </a:r>
          </a:p>
          <a:p>
            <a:pPr lvl="1"/>
            <a:r>
              <a:rPr lang="en-GB" dirty="0"/>
              <a:t>Helpful in situations where conditions no longer applicable</a:t>
            </a:r>
          </a:p>
        </p:txBody>
      </p:sp>
    </p:spTree>
    <p:extLst>
      <p:ext uri="{BB962C8B-B14F-4D97-AF65-F5344CB8AC3E}">
        <p14:creationId xmlns:p14="http://schemas.microsoft.com/office/powerpoint/2010/main" val="33664136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Approval of conditions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Requires details for any conditions to be confirmed before work begins</a:t>
            </a:r>
          </a:p>
          <a:p>
            <a:pPr lvl="1"/>
            <a:r>
              <a:rPr lang="en-GB" dirty="0"/>
              <a:t>Especially if not done so at application stage</a:t>
            </a:r>
          </a:p>
          <a:p>
            <a:r>
              <a:rPr lang="en-GB" dirty="0"/>
              <a:t>No national requirements</a:t>
            </a:r>
          </a:p>
          <a:p>
            <a:r>
              <a:rPr lang="en-GB" dirty="0"/>
              <a:t>May be local requirements</a:t>
            </a:r>
          </a:p>
          <a:p>
            <a:pPr lvl="1"/>
            <a:r>
              <a:rPr lang="en-GB" dirty="0"/>
              <a:t>E.g. plans / photographs</a:t>
            </a:r>
          </a:p>
        </p:txBody>
      </p:sp>
    </p:spTree>
    <p:extLst>
      <p:ext uri="{BB962C8B-B14F-4D97-AF65-F5344CB8AC3E}">
        <p14:creationId xmlns:p14="http://schemas.microsoft.com/office/powerpoint/2010/main" val="5371249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Consent under Tree Preservation Orders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Notification to the local planning authority</a:t>
            </a:r>
          </a:p>
          <a:p>
            <a:r>
              <a:rPr lang="en-GB" dirty="0"/>
              <a:t>Includes:</a:t>
            </a:r>
          </a:p>
          <a:p>
            <a:pPr lvl="1"/>
            <a:r>
              <a:rPr lang="en-GB" dirty="0"/>
              <a:t>Trees covered by a Tree Preservation Order</a:t>
            </a:r>
          </a:p>
          <a:p>
            <a:pPr lvl="1"/>
            <a:r>
              <a:rPr lang="en-GB" dirty="0"/>
              <a:t>Trees in a conservation area</a:t>
            </a:r>
          </a:p>
          <a:p>
            <a:pPr lvl="1"/>
            <a:r>
              <a:rPr lang="en-GB" dirty="0"/>
              <a:t>Pruning overhanging branches of neighbours protected tree</a:t>
            </a:r>
          </a:p>
          <a:p>
            <a:r>
              <a:rPr lang="en-GB" dirty="0"/>
              <a:t>Certain exemptions</a:t>
            </a:r>
          </a:p>
          <a:p>
            <a:r>
              <a:rPr lang="en-GB" dirty="0"/>
              <a:t>Planning authority can prosecute</a:t>
            </a:r>
          </a:p>
        </p:txBody>
      </p:sp>
    </p:spTree>
    <p:extLst>
      <p:ext uri="{BB962C8B-B14F-4D97-AF65-F5344CB8AC3E}">
        <p14:creationId xmlns:p14="http://schemas.microsoft.com/office/powerpoint/2010/main" val="17790394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Notification of works to trees in a conservation area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Minimum requirements:</a:t>
            </a:r>
          </a:p>
          <a:p>
            <a:pPr lvl="1"/>
            <a:r>
              <a:rPr lang="en-GB" dirty="0"/>
              <a:t>Trunk diameter of 75mm measured 1.5m above ground</a:t>
            </a:r>
          </a:p>
          <a:p>
            <a:pPr lvl="1"/>
            <a:r>
              <a:rPr lang="en-GB" dirty="0"/>
              <a:t>Trunk diameter of 100mm if reducing numbers</a:t>
            </a:r>
          </a:p>
          <a:p>
            <a:r>
              <a:rPr lang="en-GB" dirty="0"/>
              <a:t>6 weeks notice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0366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Failure to obtain or comply with planning permission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Planning breach</a:t>
            </a:r>
          </a:p>
          <a:p>
            <a:pPr lvl="1"/>
            <a:r>
              <a:rPr lang="en-GB" dirty="0"/>
              <a:t>Planning permission not granted</a:t>
            </a:r>
          </a:p>
          <a:p>
            <a:pPr lvl="1"/>
            <a:r>
              <a:rPr lang="en-GB" dirty="0"/>
              <a:t>Breach of condition(s)</a:t>
            </a:r>
          </a:p>
          <a:p>
            <a:pPr lvl="1"/>
            <a:r>
              <a:rPr lang="en-GB" dirty="0"/>
              <a:t>Not illegal</a:t>
            </a:r>
          </a:p>
          <a:p>
            <a:pPr lvl="1"/>
            <a:r>
              <a:rPr lang="en-GB" dirty="0"/>
              <a:t>Retrospective applications allowable</a:t>
            </a:r>
          </a:p>
          <a:p>
            <a:r>
              <a:rPr lang="en-GB" dirty="0"/>
              <a:t>Enforcement notices</a:t>
            </a:r>
          </a:p>
          <a:p>
            <a:pPr lvl="1"/>
            <a:r>
              <a:rPr lang="en-GB" dirty="0"/>
              <a:t>If in breach</a:t>
            </a:r>
          </a:p>
          <a:p>
            <a:pPr lvl="1"/>
            <a:r>
              <a:rPr lang="en-GB" dirty="0"/>
              <a:t>Not adhering planning rules</a:t>
            </a:r>
          </a:p>
          <a:p>
            <a:pPr lvl="1"/>
            <a:r>
              <a:rPr lang="en-GB" dirty="0"/>
              <a:t>Prosecution can result</a:t>
            </a:r>
          </a:p>
        </p:txBody>
      </p:sp>
    </p:spTree>
    <p:extLst>
      <p:ext uri="{BB962C8B-B14F-4D97-AF65-F5344CB8AC3E}">
        <p14:creationId xmlns:p14="http://schemas.microsoft.com/office/powerpoint/2010/main" val="1763057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Factors affecting planning permission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Neighbours</a:t>
            </a:r>
          </a:p>
          <a:p>
            <a:r>
              <a:rPr lang="en-GB" dirty="0"/>
              <a:t>Design</a:t>
            </a:r>
          </a:p>
          <a:p>
            <a:r>
              <a:rPr lang="en-GB" dirty="0"/>
              <a:t>Nature &amp; wildlife</a:t>
            </a:r>
          </a:p>
          <a:p>
            <a:r>
              <a:rPr lang="en-GB" dirty="0"/>
              <a:t>Environmental health</a:t>
            </a:r>
          </a:p>
          <a:p>
            <a:r>
              <a:rPr lang="en-GB" dirty="0"/>
              <a:t>Roads &amp; highways</a:t>
            </a:r>
          </a:p>
        </p:txBody>
      </p:sp>
    </p:spTree>
    <p:extLst>
      <p:ext uri="{BB962C8B-B14F-4D97-AF65-F5344CB8AC3E}">
        <p14:creationId xmlns:p14="http://schemas.microsoft.com/office/powerpoint/2010/main" val="23137112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Neighbours &amp;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Concerned in relation to enjoyment of property</a:t>
            </a:r>
          </a:p>
          <a:p>
            <a:pPr lvl="1"/>
            <a:r>
              <a:rPr lang="en-GB" dirty="0"/>
              <a:t>Right to light</a:t>
            </a:r>
          </a:p>
          <a:p>
            <a:pPr lvl="1"/>
            <a:r>
              <a:rPr lang="en-GB" dirty="0"/>
              <a:t>Affecting views</a:t>
            </a:r>
          </a:p>
          <a:p>
            <a:pPr lvl="1"/>
            <a:r>
              <a:rPr lang="en-GB" dirty="0"/>
              <a:t>Will be consulted</a:t>
            </a:r>
          </a:p>
          <a:p>
            <a:pPr lvl="1"/>
            <a:r>
              <a:rPr lang="en-GB" dirty="0"/>
              <a:t>Court action (nuisance, negligence)</a:t>
            </a:r>
          </a:p>
          <a:p>
            <a:pPr lvl="1"/>
            <a:endParaRPr lang="en-GB" dirty="0"/>
          </a:p>
          <a:p>
            <a:r>
              <a:rPr lang="en-GB" dirty="0"/>
              <a:t>Design</a:t>
            </a:r>
          </a:p>
          <a:p>
            <a:pPr lvl="1"/>
            <a:r>
              <a:rPr lang="en-GB" dirty="0"/>
              <a:t>In line with character of neighbourhood</a:t>
            </a:r>
          </a:p>
        </p:txBody>
      </p:sp>
    </p:spTree>
    <p:extLst>
      <p:ext uri="{BB962C8B-B14F-4D97-AF65-F5344CB8AC3E}">
        <p14:creationId xmlns:p14="http://schemas.microsoft.com/office/powerpoint/2010/main" val="17215171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Nature &amp; wildlife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Protection of animals, plants &amp; habitats under legislation</a:t>
            </a:r>
          </a:p>
          <a:p>
            <a:pPr lvl="1"/>
            <a:r>
              <a:rPr lang="en-GB" dirty="0"/>
              <a:t>E.g. Protection of Badgers Act 1992</a:t>
            </a:r>
          </a:p>
          <a:p>
            <a:pPr lvl="1"/>
            <a:r>
              <a:rPr lang="en-GB" dirty="0"/>
              <a:t>Wildlife &amp; Countryside Act 1981</a:t>
            </a:r>
          </a:p>
          <a:p>
            <a:pPr lvl="1"/>
            <a:r>
              <a:rPr lang="en-GB" dirty="0"/>
              <a:t>EU legislation (EU protected species)</a:t>
            </a:r>
          </a:p>
          <a:p>
            <a:r>
              <a:rPr lang="en-GB" dirty="0"/>
              <a:t>Natural Resources Wales (environmental regulator)</a:t>
            </a:r>
          </a:p>
          <a:p>
            <a:r>
              <a:rPr lang="en-GB" dirty="0"/>
              <a:t>E.g. bats</a:t>
            </a:r>
          </a:p>
          <a:p>
            <a:pPr lvl="1"/>
            <a:r>
              <a:rPr lang="en-GB" dirty="0"/>
              <a:t>Criminal offence to damage / destroy roosting place</a:t>
            </a:r>
          </a:p>
          <a:p>
            <a:pPr lvl="1"/>
            <a:r>
              <a:rPr lang="en-GB" dirty="0"/>
              <a:t>Intentionally or recklessly obstruct a roost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50525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Environmental health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Protection of people living / working in a particular area</a:t>
            </a:r>
          </a:p>
          <a:p>
            <a:r>
              <a:rPr lang="en-GB" dirty="0"/>
              <a:t>Environmental Health Officers (EHO):</a:t>
            </a:r>
          </a:p>
          <a:p>
            <a:pPr lvl="1"/>
            <a:r>
              <a:rPr lang="en-GB" dirty="0"/>
              <a:t>Nuisance e.g. noise</a:t>
            </a:r>
          </a:p>
          <a:p>
            <a:pPr lvl="1"/>
            <a:r>
              <a:rPr lang="en-GB" dirty="0"/>
              <a:t>Pollution e.g. air</a:t>
            </a:r>
          </a:p>
          <a:p>
            <a:r>
              <a:rPr lang="en-GB" dirty="0"/>
              <a:t>Environmental Impact Assessment (EIA)</a:t>
            </a:r>
          </a:p>
          <a:p>
            <a:pPr lvl="1"/>
            <a:r>
              <a:rPr lang="en-GB" dirty="0"/>
              <a:t>Defined by planning authority</a:t>
            </a:r>
          </a:p>
          <a:p>
            <a:pPr lvl="1"/>
            <a:r>
              <a:rPr lang="en-GB" dirty="0"/>
              <a:t>Environmental Statement</a:t>
            </a:r>
          </a:p>
        </p:txBody>
      </p:sp>
    </p:spTree>
    <p:extLst>
      <p:ext uri="{BB962C8B-B14F-4D97-AF65-F5344CB8AC3E}">
        <p14:creationId xmlns:p14="http://schemas.microsoft.com/office/powerpoint/2010/main" val="16546791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4" y="2133600"/>
            <a:ext cx="6900249" cy="3777622"/>
          </a:xfrm>
        </p:spPr>
        <p:txBody>
          <a:bodyPr>
            <a:normAutofit/>
          </a:bodyPr>
          <a:lstStyle/>
          <a:p>
            <a:r>
              <a:rPr lang="en-GB" dirty="0"/>
              <a:t>Planning Portal Wales (</a:t>
            </a:r>
            <a:r>
              <a:rPr lang="en-GB" dirty="0">
                <a:hlinkClick r:id="rId2"/>
              </a:rPr>
              <a:t>www.planningportal.co.uk/wales_en</a:t>
            </a:r>
            <a:r>
              <a:rPr lang="en-GB" dirty="0"/>
              <a:t>) </a:t>
            </a:r>
          </a:p>
          <a:p>
            <a:r>
              <a:rPr lang="en-GB" dirty="0"/>
              <a:t>Welsh Government (</a:t>
            </a:r>
            <a:r>
              <a:rPr lang="en-GB" dirty="0">
                <a:hlinkClick r:id="rId3"/>
              </a:rPr>
              <a:t>www.gov.wales</a:t>
            </a:r>
            <a:r>
              <a:rPr lang="en-GB" dirty="0"/>
              <a:t>)</a:t>
            </a:r>
          </a:p>
          <a:p>
            <a:r>
              <a:rPr lang="en-GB" dirty="0"/>
              <a:t>Swansea City Council (</a:t>
            </a:r>
            <a:r>
              <a:rPr lang="en-GB" dirty="0">
                <a:hlinkClick r:id="rId4"/>
              </a:rPr>
              <a:t>www.Swansea.gov.uk</a:t>
            </a:r>
            <a:r>
              <a:rPr lang="en-GB" dirty="0"/>
              <a:t>)</a:t>
            </a:r>
          </a:p>
          <a:p>
            <a:r>
              <a:rPr lang="en-GB" dirty="0"/>
              <a:t> Designing Buildings Wiki (</a:t>
            </a:r>
            <a:r>
              <a:rPr lang="en-GB" dirty="0">
                <a:hlinkClick r:id="rId5"/>
              </a:rPr>
              <a:t>www.designingbuildings.co.uk</a:t>
            </a:r>
            <a:r>
              <a:rPr lang="en-GB" dirty="0"/>
              <a:t>) </a:t>
            </a:r>
          </a:p>
          <a:p>
            <a:r>
              <a:rPr lang="en-GB" dirty="0"/>
              <a:t>Business Wales (</a:t>
            </a:r>
            <a:r>
              <a:rPr lang="en-GB" dirty="0">
                <a:hlinkClick r:id="rId6"/>
              </a:rPr>
              <a:t>www.businesswales.gov.wales</a:t>
            </a:r>
            <a:r>
              <a:rPr lang="en-GB" dirty="0"/>
              <a:t>) </a:t>
            </a:r>
          </a:p>
          <a:p>
            <a:r>
              <a:rPr lang="en-GB" dirty="0"/>
              <a:t>Bat Conservation Trust (</a:t>
            </a:r>
            <a:r>
              <a:rPr lang="en-GB" dirty="0">
                <a:hlinkClick r:id="rId7"/>
              </a:rPr>
              <a:t>www.bats.org.uk</a:t>
            </a:r>
            <a:r>
              <a:rPr lang="en-GB" dirty="0"/>
              <a:t>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80828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5734</TotalTime>
  <Words>1441</Words>
  <Application>Microsoft Office PowerPoint</Application>
  <PresentationFormat>On-screen Show (4:3)</PresentationFormat>
  <Paragraphs>310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Arial</vt:lpstr>
      <vt:lpstr>Century Gothic</vt:lpstr>
      <vt:lpstr>Wingdings 3</vt:lpstr>
      <vt:lpstr>Wisp</vt:lpstr>
      <vt:lpstr>Property Law &amp; Practice</vt:lpstr>
      <vt:lpstr>Topics for the next few weeks</vt:lpstr>
      <vt:lpstr>Questions for you</vt:lpstr>
      <vt:lpstr>Some basics</vt:lpstr>
      <vt:lpstr>Planning policy context</vt:lpstr>
      <vt:lpstr>Policy in Wales</vt:lpstr>
      <vt:lpstr>Areas of responsibility</vt:lpstr>
      <vt:lpstr>Legal context</vt:lpstr>
      <vt:lpstr>Planning Permission</vt:lpstr>
      <vt:lpstr>Permitted Development Rights</vt:lpstr>
      <vt:lpstr>Changing use of premises</vt:lpstr>
      <vt:lpstr>Use classes</vt:lpstr>
      <vt:lpstr>Use classes (contd)</vt:lpstr>
      <vt:lpstr>Lawful Development Certificate</vt:lpstr>
      <vt:lpstr>Planning application process</vt:lpstr>
      <vt:lpstr>Decision-making process</vt:lpstr>
      <vt:lpstr>If permission is granted</vt:lpstr>
      <vt:lpstr>Conditions and obligations</vt:lpstr>
      <vt:lpstr>If permission is refused or delayed</vt:lpstr>
      <vt:lpstr>Making an appeal</vt:lpstr>
      <vt:lpstr>Consent types</vt:lpstr>
      <vt:lpstr>Householder planning consent</vt:lpstr>
      <vt:lpstr>Conservation area consent</vt:lpstr>
      <vt:lpstr>Reserved matters</vt:lpstr>
      <vt:lpstr>Listed building consent </vt:lpstr>
      <vt:lpstr>Advertisement consent</vt:lpstr>
      <vt:lpstr>Prior notification</vt:lpstr>
      <vt:lpstr>Removal / variation of conditions</vt:lpstr>
      <vt:lpstr>Approval of conditions</vt:lpstr>
      <vt:lpstr>Consent under Tree Preservation Orders </vt:lpstr>
      <vt:lpstr>Notification of works to trees in a conservation area</vt:lpstr>
      <vt:lpstr>Failure to obtain or comply with planning permission</vt:lpstr>
      <vt:lpstr>Factors affecting planning permission</vt:lpstr>
      <vt:lpstr>Neighbours &amp; Design</vt:lpstr>
      <vt:lpstr>Nature &amp; wildlife</vt:lpstr>
      <vt:lpstr>Environmental health</vt:lpstr>
      <vt:lpstr>Useful information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Latent Defects Insurance</dc:title>
  <dc:creator>Lara Hopkinson</dc:creator>
  <cp:lastModifiedBy>Lara Hopkinson</cp:lastModifiedBy>
  <cp:revision>145</cp:revision>
  <dcterms:created xsi:type="dcterms:W3CDTF">2016-03-09T09:17:43Z</dcterms:created>
  <dcterms:modified xsi:type="dcterms:W3CDTF">2017-01-18T12:39:27Z</dcterms:modified>
</cp:coreProperties>
</file>