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34"/>
  </p:handoutMasterIdLst>
  <p:sldIdLst>
    <p:sldId id="256" r:id="rId5"/>
    <p:sldId id="257" r:id="rId6"/>
    <p:sldId id="283" r:id="rId7"/>
    <p:sldId id="258" r:id="rId8"/>
    <p:sldId id="259" r:id="rId9"/>
    <p:sldId id="278" r:id="rId10"/>
    <p:sldId id="260" r:id="rId11"/>
    <p:sldId id="261" r:id="rId12"/>
    <p:sldId id="262" r:id="rId13"/>
    <p:sldId id="279" r:id="rId14"/>
    <p:sldId id="263" r:id="rId15"/>
    <p:sldId id="268" r:id="rId16"/>
    <p:sldId id="264" r:id="rId17"/>
    <p:sldId id="265" r:id="rId18"/>
    <p:sldId id="280" r:id="rId19"/>
    <p:sldId id="266" r:id="rId20"/>
    <p:sldId id="267" r:id="rId21"/>
    <p:sldId id="269" r:id="rId22"/>
    <p:sldId id="273" r:id="rId23"/>
    <p:sldId id="281" r:id="rId24"/>
    <p:sldId id="270" r:id="rId25"/>
    <p:sldId id="274" r:id="rId26"/>
    <p:sldId id="282" r:id="rId27"/>
    <p:sldId id="271" r:id="rId28"/>
    <p:sldId id="275" r:id="rId29"/>
    <p:sldId id="276" r:id="rId30"/>
    <p:sldId id="277" r:id="rId31"/>
    <p:sldId id="284" r:id="rId32"/>
    <p:sldId id="272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29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26/10/2017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26/10/2017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dreads.com/author/show/1657518.Nicholas_Murray_Butler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dreads.com/author/show/69579.Eric_Burns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dreads.com/author/show/60189.Celia_Green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nc.net/norway/veblen.html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hsu.edu/~icc_cmf/bio/boltzman.html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scidiv.bcc.ctc.edu/Math/Blackwell.html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992888" cy="4248472"/>
          </a:xfrm>
        </p:spPr>
        <p:txBody>
          <a:bodyPr>
            <a:normAutofit/>
          </a:bodyPr>
          <a:lstStyle/>
          <a:p>
            <a:r>
              <a:rPr lang="cy-GB" i="1" dirty="0"/>
              <a:t>Datblygu Ymchwil </a:t>
            </a:r>
            <a:r>
              <a:rPr lang="cy-GB" i="1" dirty="0" smtClean="0"/>
              <a:t>–</a:t>
            </a:r>
            <a:br>
              <a:rPr lang="cy-GB" i="1" dirty="0" smtClean="0"/>
            </a:br>
            <a:r>
              <a:rPr lang="cy-GB" i="1" dirty="0" smtClean="0"/>
              <a:t>Damcaniaeth </a:t>
            </a:r>
            <a:r>
              <a:rPr lang="cy-GB" i="1" dirty="0"/>
              <a:t>ac Ymarfer </a:t>
            </a:r>
            <a:r>
              <a:rPr lang="en-GB" i="1" dirty="0" smtClean="0">
                <a:solidFill>
                  <a:schemeClr val="bg1"/>
                </a:solidFill>
              </a:rPr>
              <a:t/>
            </a:r>
            <a:br>
              <a:rPr lang="en-GB" i="1" dirty="0" smtClean="0">
                <a:solidFill>
                  <a:schemeClr val="bg1"/>
                </a:solidFill>
              </a:rPr>
            </a:br>
            <a:r>
              <a:rPr lang="en-GB" sz="6000" i="1" dirty="0" smtClean="0">
                <a:solidFill>
                  <a:schemeClr val="bg1"/>
                </a:solidFill>
              </a:rPr>
              <a:t/>
            </a:r>
            <a:br>
              <a:rPr lang="en-GB" sz="6000" i="1" dirty="0" smtClean="0">
                <a:solidFill>
                  <a:schemeClr val="bg1"/>
                </a:solidFill>
              </a:rPr>
            </a:br>
            <a:r>
              <a:rPr lang="cy-GB" dirty="0"/>
              <a:t>Developing Research – </a:t>
            </a:r>
            <a:r>
              <a:rPr lang="cy-GB" dirty="0" smtClean="0"/>
              <a:t/>
            </a:r>
            <a:br>
              <a:rPr lang="cy-GB" dirty="0" smtClean="0"/>
            </a:br>
            <a:r>
              <a:rPr lang="cy-GB" dirty="0" smtClean="0"/>
              <a:t>Theory </a:t>
            </a:r>
            <a:r>
              <a:rPr lang="cy-GB" dirty="0"/>
              <a:t>and Practice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11560" y="1628800"/>
            <a:ext cx="77048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solidFill>
                  <a:srgbClr val="333333"/>
                </a:solidFill>
                <a:latin typeface="Helvetica Neue"/>
              </a:rPr>
              <a:t>“Research </a:t>
            </a:r>
            <a:r>
              <a:rPr lang="en-GB" sz="3600" dirty="0">
                <a:solidFill>
                  <a:srgbClr val="333333"/>
                </a:solidFill>
                <a:latin typeface="Helvetica Neue"/>
              </a:rPr>
              <a:t>is formalized curiosity. It is poking and prying with a purpose</a:t>
            </a:r>
            <a:r>
              <a:rPr lang="en-GB" sz="3600" dirty="0" smtClean="0">
                <a:solidFill>
                  <a:srgbClr val="333333"/>
                </a:solidFill>
                <a:latin typeface="Helvetica Neue"/>
              </a:rPr>
              <a:t>.”</a:t>
            </a:r>
          </a:p>
          <a:p>
            <a:r>
              <a:rPr lang="en-GB" sz="3600" dirty="0" smtClean="0">
                <a:solidFill>
                  <a:srgbClr val="333333"/>
                </a:solidFill>
                <a:latin typeface="Helvetica Neue"/>
              </a:rPr>
              <a:t> </a:t>
            </a:r>
          </a:p>
          <a:p>
            <a:endParaRPr lang="en-GB" sz="3600" dirty="0">
              <a:solidFill>
                <a:srgbClr val="333333"/>
              </a:solidFill>
              <a:latin typeface="Helvetica Neue"/>
            </a:endParaRPr>
          </a:p>
          <a:p>
            <a:pPr algn="r"/>
            <a:r>
              <a:rPr lang="en-GB" sz="3600" dirty="0" smtClean="0">
                <a:solidFill>
                  <a:srgbClr val="333333"/>
                </a:solidFill>
                <a:latin typeface="Helvetica Neue"/>
              </a:rPr>
              <a:t>Zora </a:t>
            </a:r>
            <a:r>
              <a:rPr lang="en-GB" sz="3600" dirty="0">
                <a:solidFill>
                  <a:srgbClr val="333333"/>
                </a:solidFill>
                <a:latin typeface="Helvetica Neue"/>
              </a:rPr>
              <a:t>Neale Hurston</a:t>
            </a:r>
            <a:r>
              <a:rPr lang="en-GB" sz="3600" dirty="0"/>
              <a:t/>
            </a:r>
            <a:br>
              <a:rPr lang="en-GB" sz="3600" dirty="0"/>
            </a:b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94746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u="sng" dirty="0" smtClean="0"/>
              <a:t/>
            </a:r>
            <a:br>
              <a:rPr lang="en-GB" b="1" u="sng" dirty="0" smtClean="0"/>
            </a:br>
            <a:r>
              <a:rPr lang="en-GB" sz="6000" b="1" u="sng" dirty="0" smtClean="0"/>
              <a:t>JOIN </a:t>
            </a:r>
            <a:r>
              <a:rPr lang="en-GB" sz="6000" b="1" u="sng" dirty="0"/>
              <a:t>IN THE DEBATE!</a:t>
            </a:r>
            <a:r>
              <a:rPr lang="en-GB" sz="6000" dirty="0"/>
              <a:t/>
            </a:r>
            <a:br>
              <a:rPr lang="en-GB" sz="6000" dirty="0"/>
            </a:b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sz="4400" dirty="0" smtClean="0"/>
          </a:p>
          <a:p>
            <a:pPr marL="0" indent="0">
              <a:buNone/>
            </a:pPr>
            <a:r>
              <a:rPr lang="en-GB" sz="4400" dirty="0" smtClean="0"/>
              <a:t>#</a:t>
            </a:r>
            <a:r>
              <a:rPr lang="en-GB" sz="4400" dirty="0"/>
              <a:t>UWTSD</a:t>
            </a:r>
          </a:p>
          <a:p>
            <a:pPr marL="0" indent="0">
              <a:buNone/>
            </a:pPr>
            <a:r>
              <a:rPr lang="en-GB" sz="4400" dirty="0"/>
              <a:t>#</a:t>
            </a:r>
            <a:r>
              <a:rPr lang="en-GB" sz="4400" dirty="0" err="1"/>
              <a:t>Athrofa</a:t>
            </a:r>
            <a:r>
              <a:rPr lang="en-GB" sz="4400" dirty="0"/>
              <a:t> </a:t>
            </a:r>
          </a:p>
          <a:p>
            <a:pPr marL="0" indent="0">
              <a:buNone/>
            </a:pPr>
            <a:r>
              <a:rPr lang="en-GB" sz="4400" dirty="0"/>
              <a:t>#</a:t>
            </a:r>
            <a:r>
              <a:rPr lang="en-GB" sz="4400" dirty="0" err="1"/>
              <a:t>DevelopingResearch</a:t>
            </a:r>
            <a:endParaRPr lang="en-GB" sz="4400" dirty="0"/>
          </a:p>
          <a:p>
            <a:pPr marL="0" indent="0">
              <a:buNone/>
            </a:pP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86229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/>
              <a:t>“In much of society, research means to investigate something you do not know or understand. </a:t>
            </a:r>
            <a:r>
              <a:rPr lang="en-GB" sz="3600" dirty="0" smtClean="0"/>
              <a:t>”</a:t>
            </a:r>
          </a:p>
          <a:p>
            <a:pPr marL="0" indent="0" algn="r">
              <a:buNone/>
            </a:pPr>
            <a:endParaRPr lang="en-GB" dirty="0"/>
          </a:p>
          <a:p>
            <a:pPr marL="0" indent="0" algn="r">
              <a:buNone/>
            </a:pPr>
            <a:r>
              <a:rPr lang="en-GB" dirty="0"/>
              <a:t> </a:t>
            </a:r>
            <a:r>
              <a:rPr lang="en-GB" b="1" i="1" dirty="0"/>
              <a:t>-Neil Armstrong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838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“An expert is one who knows more and more about less and less until he knows absolutely everything about nothing.” </a:t>
            </a:r>
            <a:br>
              <a:rPr lang="en-GB" dirty="0"/>
            </a:br>
            <a:endParaRPr lang="en-GB" dirty="0" smtClean="0"/>
          </a:p>
          <a:p>
            <a:pPr marL="0" indent="0" algn="r">
              <a:buNone/>
            </a:pPr>
            <a:r>
              <a:rPr lang="en-GB" dirty="0" smtClean="0"/>
              <a:t>―</a:t>
            </a:r>
            <a:r>
              <a:rPr lang="en-GB" dirty="0"/>
              <a:t> </a:t>
            </a:r>
            <a:r>
              <a:rPr lang="en-GB" b="1" dirty="0">
                <a:hlinkClick r:id="rId2"/>
              </a:rPr>
              <a:t>Nicholas Murray Butler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047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2046" y="2085975"/>
            <a:ext cx="8229600" cy="1143000"/>
          </a:xfrm>
        </p:spPr>
        <p:txBody>
          <a:bodyPr>
            <a:noAutofit/>
          </a:bodyPr>
          <a:lstStyle/>
          <a:p>
            <a:r>
              <a:rPr lang="en-GB" altLang="en-US" sz="5400" dirty="0">
                <a:latin typeface="Calisto MT" panose="02040603050505030304" pitchFamily="18" charset="0"/>
                <a:ea typeface="Calibri" panose="020F0502020204030204" pitchFamily="34" charset="0"/>
                <a:cs typeface="Angsana New" panose="02020603050405020304" pitchFamily="18" charset="-34"/>
              </a:rPr>
              <a:t>TWEET US!</a:t>
            </a:r>
            <a:r>
              <a:rPr lang="en-GB" altLang="en-US" sz="1000" dirty="0"/>
              <a:t/>
            </a:r>
            <a:br>
              <a:rPr lang="en-GB" altLang="en-US" sz="1000" dirty="0"/>
            </a:br>
            <a:endParaRPr lang="en-GB" sz="54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049" name="Picture 1" descr="Image result for tweet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0" y="187672"/>
            <a:ext cx="24765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85510" y="3501008"/>
            <a:ext cx="882267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7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sto MT" panose="02040603050505030304" pitchFamily="18" charset="0"/>
                <a:ea typeface="Calibri" panose="020F0502020204030204" pitchFamily="34" charset="0"/>
                <a:cs typeface="Angsana New" panose="02020603050405020304" pitchFamily="18" charset="-34"/>
              </a:rPr>
              <a:t>#</a:t>
            </a:r>
            <a:r>
              <a:rPr kumimoji="0" lang="en-GB" altLang="en-US" sz="7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sto MT" panose="02040603050505030304" pitchFamily="18" charset="0"/>
                <a:ea typeface="Calibri" panose="020F0502020204030204" pitchFamily="34" charset="0"/>
                <a:cs typeface="Angsana New" panose="02020603050405020304" pitchFamily="18" charset="-34"/>
              </a:rPr>
              <a:t>DevelopingResearch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79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“The library is not, as some would have it, a place for the retiring of disposition or faint of heart. It is not an ivory tower or a quiet room in a </a:t>
            </a:r>
            <a:r>
              <a:rPr lang="en-GB" dirty="0" err="1"/>
              <a:t>sanitarium</a:t>
            </a:r>
            <a:r>
              <a:rPr lang="en-GB" dirty="0"/>
              <a:t> facing away from the afternoon sun. It is, rather, a command </a:t>
            </a:r>
            <a:r>
              <a:rPr lang="en-GB" dirty="0" err="1"/>
              <a:t>center</a:t>
            </a:r>
            <a:r>
              <a:rPr lang="en-GB" dirty="0"/>
              <a:t>, a power base. A board room, a war room. An Oval Office for all who preside over their own destinies. One does not retreat from the world here; one prepares to join it at an advantage.” </a:t>
            </a:r>
            <a:br>
              <a:rPr lang="en-GB" dirty="0"/>
            </a:br>
            <a:endParaRPr lang="en-GB" dirty="0" smtClean="0"/>
          </a:p>
          <a:p>
            <a:pPr marL="0" indent="0" algn="r">
              <a:buNone/>
            </a:pPr>
            <a:r>
              <a:rPr lang="en-GB" dirty="0" smtClean="0"/>
              <a:t>―</a:t>
            </a:r>
            <a:r>
              <a:rPr lang="en-GB" dirty="0"/>
              <a:t> </a:t>
            </a:r>
            <a:r>
              <a:rPr lang="en-GB" b="1" dirty="0">
                <a:hlinkClick r:id="rId2"/>
              </a:rPr>
              <a:t>Eric Burns</a:t>
            </a:r>
            <a:r>
              <a:rPr lang="en-GB" dirty="0"/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60655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/>
              <a:t>“The way to do research is to attack the facts at the point of greatest astonishment.” </a:t>
            </a:r>
            <a:br>
              <a:rPr lang="en-GB" sz="3600" dirty="0"/>
            </a:br>
            <a:endParaRPr lang="en-GB" sz="3600" dirty="0" smtClean="0"/>
          </a:p>
          <a:p>
            <a:pPr marL="0" indent="0" algn="r">
              <a:buNone/>
            </a:pPr>
            <a:r>
              <a:rPr lang="en-GB" dirty="0" smtClean="0"/>
              <a:t>―</a:t>
            </a:r>
            <a:r>
              <a:rPr lang="en-GB" dirty="0"/>
              <a:t> </a:t>
            </a:r>
            <a:r>
              <a:rPr lang="en-GB" b="1" dirty="0">
                <a:hlinkClick r:id="rId2"/>
              </a:rPr>
              <a:t>Celia Green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541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"The outcome of any serious research can only be to make two questions grow where only one grew before." </a:t>
            </a:r>
            <a:endParaRPr lang="en-GB" b="1" dirty="0" smtClean="0"/>
          </a:p>
          <a:p>
            <a:endParaRPr lang="en-GB" b="1" dirty="0"/>
          </a:p>
          <a:p>
            <a:pPr marL="0" indent="0" algn="r">
              <a:buNone/>
            </a:pPr>
            <a:r>
              <a:rPr lang="en-GB" dirty="0" smtClean="0"/>
              <a:t>---</a:t>
            </a:r>
            <a:r>
              <a:rPr lang="en-GB" dirty="0" err="1">
                <a:hlinkClick r:id="rId2"/>
              </a:rPr>
              <a:t>Thorstein</a:t>
            </a:r>
            <a:r>
              <a:rPr lang="en-GB" dirty="0">
                <a:hlinkClick r:id="rId2"/>
              </a:rPr>
              <a:t> Veblen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324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2046" y="2085975"/>
            <a:ext cx="8229600" cy="1143000"/>
          </a:xfrm>
        </p:spPr>
        <p:txBody>
          <a:bodyPr>
            <a:noAutofit/>
          </a:bodyPr>
          <a:lstStyle/>
          <a:p>
            <a:r>
              <a:rPr lang="en-GB" altLang="en-US" sz="5400" dirty="0">
                <a:latin typeface="Calisto MT" panose="02040603050505030304" pitchFamily="18" charset="0"/>
                <a:ea typeface="Calibri" panose="020F0502020204030204" pitchFamily="34" charset="0"/>
                <a:cs typeface="Angsana New" panose="02020603050405020304" pitchFamily="18" charset="-34"/>
              </a:rPr>
              <a:t>TWEET US!</a:t>
            </a:r>
            <a:r>
              <a:rPr lang="en-GB" altLang="en-US" sz="1000" dirty="0"/>
              <a:t/>
            </a:r>
            <a:br>
              <a:rPr lang="en-GB" altLang="en-US" sz="1000" dirty="0"/>
            </a:br>
            <a:endParaRPr lang="en-GB" sz="54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049" name="Picture 1" descr="Image result for tweet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0" y="187672"/>
            <a:ext cx="24765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85510" y="3501008"/>
            <a:ext cx="882267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7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sto MT" panose="02040603050505030304" pitchFamily="18" charset="0"/>
                <a:ea typeface="Calibri" panose="020F0502020204030204" pitchFamily="34" charset="0"/>
                <a:cs typeface="Angsana New" panose="02020603050405020304" pitchFamily="18" charset="-34"/>
              </a:rPr>
              <a:t>#</a:t>
            </a:r>
            <a:r>
              <a:rPr kumimoji="0" lang="en-GB" altLang="en-US" sz="7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sto MT" panose="02040603050505030304" pitchFamily="18" charset="0"/>
                <a:ea typeface="Calibri" panose="020F0502020204030204" pitchFamily="34" charset="0"/>
                <a:cs typeface="Angsana New" panose="02020603050405020304" pitchFamily="18" charset="-34"/>
              </a:rPr>
              <a:t>DevelopingResearch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882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800" b="1" dirty="0"/>
              <a:t>"There is nothing so practical as a good theory</a:t>
            </a:r>
            <a:r>
              <a:rPr lang="en-GB" sz="4800" b="1" dirty="0" smtClean="0"/>
              <a:t>.“</a:t>
            </a:r>
          </a:p>
          <a:p>
            <a:endParaRPr lang="en-GB" sz="4800" b="1" dirty="0"/>
          </a:p>
          <a:p>
            <a:pPr marL="0" indent="0" algn="r">
              <a:buNone/>
            </a:pPr>
            <a:r>
              <a:rPr lang="en-GB" b="1" dirty="0"/>
              <a:t> </a:t>
            </a:r>
            <a:r>
              <a:rPr lang="en-GB" dirty="0"/>
              <a:t>--- </a:t>
            </a:r>
            <a:r>
              <a:rPr lang="en-GB" dirty="0">
                <a:hlinkClick r:id="rId2"/>
              </a:rPr>
              <a:t>Ludwig </a:t>
            </a:r>
            <a:r>
              <a:rPr lang="en-GB" dirty="0" err="1">
                <a:hlinkClick r:id="rId2"/>
              </a:rPr>
              <a:t>Boltzman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733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744" y="476672"/>
            <a:ext cx="47625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320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4400" dirty="0"/>
              <a:t>"</a:t>
            </a:r>
            <a:r>
              <a:rPr lang="en-GB" sz="4400" b="1" dirty="0"/>
              <a:t>It is a capital mistake to theorize before one has data."</a:t>
            </a:r>
            <a:r>
              <a:rPr lang="en-GB" sz="4400" dirty="0"/>
              <a:t> </a:t>
            </a:r>
            <a:endParaRPr lang="en-GB" sz="4400" dirty="0" smtClean="0"/>
          </a:p>
          <a:p>
            <a:endParaRPr lang="en-GB" sz="4400" dirty="0"/>
          </a:p>
          <a:p>
            <a:pPr algn="r"/>
            <a:r>
              <a:rPr lang="en-GB" dirty="0" smtClean="0"/>
              <a:t>--- </a:t>
            </a:r>
            <a:r>
              <a:rPr lang="en-GB" dirty="0"/>
              <a:t>Arthur Conan Doyle (via Sherlock Holmes)</a:t>
            </a:r>
          </a:p>
        </p:txBody>
      </p:sp>
    </p:spTree>
    <p:extLst>
      <p:ext uri="{BB962C8B-B14F-4D97-AF65-F5344CB8AC3E}">
        <p14:creationId xmlns:p14="http://schemas.microsoft.com/office/powerpoint/2010/main" val="308017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"Basically, I'm not interested in doing research and I never have been. I'm interested in understanding, which is quite a different thing." </a:t>
            </a:r>
            <a:endParaRPr lang="en-GB" dirty="0"/>
          </a:p>
          <a:p>
            <a:endParaRPr lang="en-GB" dirty="0" smtClean="0">
              <a:hlinkClick r:id="rId2"/>
            </a:endParaRPr>
          </a:p>
          <a:p>
            <a:pPr marL="0" indent="0" algn="r">
              <a:buNone/>
            </a:pPr>
            <a:r>
              <a:rPr lang="en-GB" dirty="0" smtClean="0">
                <a:hlinkClick r:id="rId2"/>
              </a:rPr>
              <a:t>David </a:t>
            </a:r>
            <a:r>
              <a:rPr lang="en-GB" dirty="0">
                <a:hlinkClick r:id="rId2"/>
              </a:rPr>
              <a:t>Blackwell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936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2046" y="2085975"/>
            <a:ext cx="8229600" cy="1143000"/>
          </a:xfrm>
        </p:spPr>
        <p:txBody>
          <a:bodyPr>
            <a:noAutofit/>
          </a:bodyPr>
          <a:lstStyle/>
          <a:p>
            <a:r>
              <a:rPr lang="en-GB" altLang="en-US" sz="5400" dirty="0">
                <a:latin typeface="Calisto MT" panose="02040603050505030304" pitchFamily="18" charset="0"/>
                <a:ea typeface="Calibri" panose="020F0502020204030204" pitchFamily="34" charset="0"/>
                <a:cs typeface="Angsana New" panose="02020603050405020304" pitchFamily="18" charset="-34"/>
              </a:rPr>
              <a:t>TWEET US!</a:t>
            </a:r>
            <a:r>
              <a:rPr lang="en-GB" altLang="en-US" sz="1000" dirty="0"/>
              <a:t/>
            </a:r>
            <a:br>
              <a:rPr lang="en-GB" altLang="en-US" sz="1000" dirty="0"/>
            </a:br>
            <a:endParaRPr lang="en-GB" sz="54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049" name="Picture 1" descr="Image result for tweet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0" y="187672"/>
            <a:ext cx="2476500" cy="16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85510" y="3501008"/>
            <a:ext cx="882267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7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sto MT" panose="02040603050505030304" pitchFamily="18" charset="0"/>
                <a:ea typeface="Calibri" panose="020F0502020204030204" pitchFamily="34" charset="0"/>
                <a:cs typeface="Angsana New" panose="02020603050405020304" pitchFamily="18" charset="-34"/>
              </a:rPr>
              <a:t>#</a:t>
            </a:r>
            <a:r>
              <a:rPr kumimoji="0" lang="en-GB" altLang="en-US" sz="7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sto MT" panose="02040603050505030304" pitchFamily="18" charset="0"/>
                <a:ea typeface="Calibri" panose="020F0502020204030204" pitchFamily="34" charset="0"/>
                <a:cs typeface="Angsana New" panose="02020603050405020304" pitchFamily="18" charset="-34"/>
              </a:rPr>
              <a:t>DevelopingResearch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94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If we knew what we were doing it wouldn't be research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pPr marL="0" indent="0" algn="r">
              <a:buNone/>
            </a:pPr>
            <a:r>
              <a:rPr lang="en-GB" dirty="0" smtClean="0"/>
              <a:t>Albert </a:t>
            </a:r>
            <a:r>
              <a:rPr lang="en-GB" dirty="0"/>
              <a:t>Einstein</a:t>
            </a:r>
          </a:p>
        </p:txBody>
      </p:sp>
    </p:spTree>
    <p:extLst>
      <p:ext uri="{BB962C8B-B14F-4D97-AF65-F5344CB8AC3E}">
        <p14:creationId xmlns:p14="http://schemas.microsoft.com/office/powerpoint/2010/main" val="1620226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Scientific research consists in seeing what everyone else has seen, but thinking what no one else has thought.</a:t>
            </a:r>
          </a:p>
        </p:txBody>
      </p:sp>
    </p:spTree>
    <p:extLst>
      <p:ext uri="{BB962C8B-B14F-4D97-AF65-F5344CB8AC3E}">
        <p14:creationId xmlns:p14="http://schemas.microsoft.com/office/powerpoint/2010/main" val="2861019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980728"/>
            <a:ext cx="5500818" cy="4120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47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“The secret of getting ahead is getting started.” </a:t>
            </a:r>
            <a:endParaRPr lang="en-GB" sz="4800" dirty="0" smtClean="0"/>
          </a:p>
          <a:p>
            <a:pPr marL="0" indent="0" algn="r">
              <a:buNone/>
            </a:pPr>
            <a:endParaRPr lang="en-GB" sz="4800" dirty="0"/>
          </a:p>
          <a:p>
            <a:pPr marL="0" indent="0" algn="r">
              <a:buNone/>
            </a:pPr>
            <a:r>
              <a:rPr lang="en-GB" sz="4800" dirty="0" smtClean="0"/>
              <a:t>–</a:t>
            </a:r>
            <a:r>
              <a:rPr lang="en-GB" sz="4800" dirty="0"/>
              <a:t> </a:t>
            </a:r>
            <a:r>
              <a:rPr lang="en-GB" sz="4800" b="1" dirty="0"/>
              <a:t>Mark Twain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835773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049" name="Picture 1" descr="Image result for tweet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836712"/>
            <a:ext cx="3125821" cy="2079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85510" y="3501008"/>
            <a:ext cx="799661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7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sto MT" panose="02040603050505030304" pitchFamily="18" charset="0"/>
                <a:ea typeface="Calibri" panose="020F0502020204030204" pitchFamily="34" charset="0"/>
                <a:cs typeface="Angsana New" panose="02020603050405020304" pitchFamily="18" charset="-34"/>
              </a:rPr>
              <a:t>#</a:t>
            </a:r>
            <a:r>
              <a:rPr kumimoji="0" lang="en-GB" altLang="en-US" sz="7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sto MT" panose="02040603050505030304" pitchFamily="18" charset="0"/>
                <a:ea typeface="Calibri" panose="020F0502020204030204" pitchFamily="34" charset="0"/>
                <a:cs typeface="Angsana New" panose="02020603050405020304" pitchFamily="18" charset="-34"/>
              </a:rPr>
              <a:t>DatblyguYmchwil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72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764704"/>
            <a:ext cx="5616624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530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“In much of society, research means to investigate something you do not know or understand.” </a:t>
            </a:r>
            <a:endParaRPr lang="en-GB" sz="4000" dirty="0" smtClean="0"/>
          </a:p>
          <a:p>
            <a:pPr marL="0" indent="0">
              <a:buNone/>
            </a:pPr>
            <a:endParaRPr lang="en-GB" sz="4000" dirty="0" smtClean="0"/>
          </a:p>
          <a:p>
            <a:pPr marL="0" indent="0" algn="r">
              <a:buNone/>
            </a:pPr>
            <a:r>
              <a:rPr lang="en-GB" sz="4000" b="1" dirty="0"/>
              <a:t> Neil Armstrong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75948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049" name="Picture 1" descr="Image result for tweet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836712"/>
            <a:ext cx="3125821" cy="2079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85510" y="3501008"/>
            <a:ext cx="799661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7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sto MT" panose="02040603050505030304" pitchFamily="18" charset="0"/>
                <a:ea typeface="Calibri" panose="020F0502020204030204" pitchFamily="34" charset="0"/>
                <a:cs typeface="Angsana New" panose="02020603050405020304" pitchFamily="18" charset="-34"/>
              </a:rPr>
              <a:t>#</a:t>
            </a:r>
            <a:r>
              <a:rPr kumimoji="0" lang="en-GB" altLang="en-US" sz="7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sto MT" panose="02040603050505030304" pitchFamily="18" charset="0"/>
                <a:ea typeface="Calibri" panose="020F0502020204030204" pitchFamily="34" charset="0"/>
                <a:cs typeface="Angsana New" panose="02020603050405020304" pitchFamily="18" charset="-34"/>
              </a:rPr>
              <a:t>DatblyguYmchwil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468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476672"/>
            <a:ext cx="5433392" cy="4641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9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Today a reader, tomorrow a leader. </a:t>
            </a:r>
            <a:endParaRPr lang="en-GB" sz="4800" dirty="0" smtClean="0"/>
          </a:p>
          <a:p>
            <a:pPr marL="0" indent="0" algn="r">
              <a:buNone/>
            </a:pPr>
            <a:endParaRPr lang="en-GB" sz="4800" dirty="0"/>
          </a:p>
          <a:p>
            <a:pPr marL="0" indent="0" algn="r">
              <a:buNone/>
            </a:pPr>
            <a:r>
              <a:rPr lang="en-GB" sz="4800" dirty="0" smtClean="0"/>
              <a:t> </a:t>
            </a:r>
            <a:r>
              <a:rPr lang="en-GB" sz="4800" dirty="0"/>
              <a:t>Margaret Fuller</a:t>
            </a:r>
          </a:p>
          <a:p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510219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776" y="476672"/>
            <a:ext cx="3888432" cy="4481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4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88640"/>
            <a:ext cx="7677150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06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u="sng" dirty="0" smtClean="0"/>
              <a:t/>
            </a:r>
            <a:br>
              <a:rPr lang="en-GB" b="1" u="sng" dirty="0" smtClean="0"/>
            </a:br>
            <a:r>
              <a:rPr lang="en-GB" sz="6000" b="1" u="sng" dirty="0" smtClean="0"/>
              <a:t>JOIN </a:t>
            </a:r>
            <a:r>
              <a:rPr lang="en-GB" sz="6000" b="1" u="sng" dirty="0"/>
              <a:t>IN THE DEBATE!</a:t>
            </a:r>
            <a:r>
              <a:rPr lang="en-GB" sz="6000" dirty="0"/>
              <a:t/>
            </a:r>
            <a:br>
              <a:rPr lang="en-GB" sz="6000" dirty="0"/>
            </a:b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sz="4400" dirty="0" smtClean="0"/>
          </a:p>
          <a:p>
            <a:pPr marL="0" indent="0">
              <a:buNone/>
            </a:pPr>
            <a:r>
              <a:rPr lang="en-GB" sz="4400" dirty="0" smtClean="0"/>
              <a:t>#</a:t>
            </a:r>
            <a:r>
              <a:rPr lang="en-GB" sz="4400" dirty="0"/>
              <a:t>UWTSD</a:t>
            </a:r>
          </a:p>
          <a:p>
            <a:pPr marL="0" indent="0">
              <a:buNone/>
            </a:pPr>
            <a:r>
              <a:rPr lang="en-GB" sz="4400" dirty="0"/>
              <a:t>#</a:t>
            </a:r>
            <a:r>
              <a:rPr lang="en-GB" sz="4400" dirty="0" err="1"/>
              <a:t>Athrofa</a:t>
            </a:r>
            <a:r>
              <a:rPr lang="en-GB" sz="4400" dirty="0"/>
              <a:t> </a:t>
            </a:r>
          </a:p>
          <a:p>
            <a:pPr marL="0" indent="0">
              <a:buNone/>
            </a:pPr>
            <a:r>
              <a:rPr lang="en-GB" sz="4400" dirty="0"/>
              <a:t>#</a:t>
            </a:r>
            <a:r>
              <a:rPr lang="en-GB" sz="4400" dirty="0" err="1"/>
              <a:t>DevelopingResearch</a:t>
            </a:r>
            <a:endParaRPr lang="en-GB" sz="4400" dirty="0"/>
          </a:p>
          <a:p>
            <a:pPr marL="0" indent="0">
              <a:buNone/>
            </a:pP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97660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548680"/>
            <a:ext cx="5880283" cy="444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769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http://schemas.microsoft.com/office/2006/metadata/properties"/>
    <ds:schemaRef ds:uri="http://schemas.microsoft.com/office/infopath/2007/PartnerControls"/>
    <ds:schemaRef ds:uri="303dbf9b-b85b-46a0-94f1-894078c07ecd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elements/1.1/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122</TotalTime>
  <Words>353</Words>
  <Application>Microsoft Office PowerPoint</Application>
  <PresentationFormat>On-screen Show (4:3)</PresentationFormat>
  <Paragraphs>57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6" baseType="lpstr">
      <vt:lpstr>Angsana New</vt:lpstr>
      <vt:lpstr>Arial</vt:lpstr>
      <vt:lpstr>Calibri</vt:lpstr>
      <vt:lpstr>Calisto MT</vt:lpstr>
      <vt:lpstr>Helvetica Neue</vt:lpstr>
      <vt:lpstr>Myriad Pro</vt:lpstr>
      <vt:lpstr>20140311PresentationUWTSDTemplate</vt:lpstr>
      <vt:lpstr>Datblygu Ymchwil – Damcaniaeth ac Ymarfer   Developing Research –  Theory and Practice</vt:lpstr>
      <vt:lpstr>PowerPoint Presentation</vt:lpstr>
      <vt:lpstr> JOIN IN THE DEBATE! </vt:lpstr>
      <vt:lpstr>PowerPoint Presentation</vt:lpstr>
      <vt:lpstr>PowerPoint Presentation</vt:lpstr>
      <vt:lpstr>TWEET US! </vt:lpstr>
      <vt:lpstr>PowerPoint Presentation</vt:lpstr>
      <vt:lpstr>PowerPoint Presentation</vt:lpstr>
      <vt:lpstr>PowerPoint Presentation</vt:lpstr>
      <vt:lpstr>TWEET US! </vt:lpstr>
      <vt:lpstr>PowerPoint Presentation</vt:lpstr>
      <vt:lpstr>PowerPoint Presentation</vt:lpstr>
      <vt:lpstr>PowerPoint Presentation</vt:lpstr>
      <vt:lpstr>PowerPoint Presentation</vt:lpstr>
      <vt:lpstr>TWEET US!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JOIN IN THE DEBATE!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Sarah Stewart</cp:lastModifiedBy>
  <cp:revision>8</cp:revision>
  <dcterms:created xsi:type="dcterms:W3CDTF">2015-04-14T15:21:28Z</dcterms:created>
  <dcterms:modified xsi:type="dcterms:W3CDTF">2017-10-26T15:11:59Z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