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65" r:id="rId6"/>
    <p:sldId id="266" r:id="rId7"/>
    <p:sldId id="268" r:id="rId8"/>
    <p:sldId id="267" r:id="rId9"/>
    <p:sldId id="269" r:id="rId10"/>
    <p:sldId id="275" r:id="rId11"/>
    <p:sldId id="270" r:id="rId12"/>
    <p:sldId id="271" r:id="rId13"/>
    <p:sldId id="276" r:id="rId14"/>
    <p:sldId id="273" r:id="rId15"/>
    <p:sldId id="274" r:id="rId16"/>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8"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06" autoAdjust="0"/>
  </p:normalViewPr>
  <p:slideViewPr>
    <p:cSldViewPr showGuides="1">
      <p:cViewPr varScale="1">
        <p:scale>
          <a:sx n="62" d="100"/>
          <a:sy n="62" d="100"/>
        </p:scale>
        <p:origin x="832" y="52"/>
      </p:cViewPr>
      <p:guideLst>
        <p:guide orient="horz" pos="2160"/>
        <p:guide pos="3839"/>
      </p:guideLst>
    </p:cSldViewPr>
  </p:slideViewPr>
  <p:notesTextViewPr>
    <p:cViewPr>
      <p:scale>
        <a:sx n="1" d="1"/>
        <a:sy n="1" d="1"/>
      </p:scale>
      <p:origin x="0" y="0"/>
    </p:cViewPr>
  </p:notesTextViewPr>
  <p:notesViewPr>
    <p:cSldViewPr showGuides="1">
      <p:cViewPr varScale="1">
        <p:scale>
          <a:sx n="90" d="100"/>
          <a:sy n="90" d="100"/>
        </p:scale>
        <p:origin x="302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CD2D359-F79C-45E1-A73E-9C850141A9DB}" type="datetime1">
              <a:rPr lang="en-GB" smtClean="0"/>
              <a:t>17/02/2026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A4CBEF8-5CDE-472B-839B-B8BB0C881006}" type="slidenum">
              <a:rPr lang="en-GB" smtClean="0"/>
              <a:t>‹#›</a:t>
            </a:fld>
            <a:endParaRPr lang="en-GB" dirty="0"/>
          </a:p>
        </p:txBody>
      </p:sp>
    </p:spTree>
    <p:extLst>
      <p:ext uri="{BB962C8B-B14F-4D97-AF65-F5344CB8AC3E}">
        <p14:creationId xmlns:p14="http://schemas.microsoft.com/office/powerpoint/2010/main" val="42632892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767D4547-CE67-4CF8-B508-60980E6239CD}" type="datetime1">
              <a:rPr lang="en-GB" noProof="0" smtClean="0"/>
              <a:t>17/02/2026</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6BB98AFB-CB0D-4DFE-87B9-B4B0D0DE73CD}" type="slidenum">
              <a:rPr lang="en-GB" noProof="0" smtClean="0"/>
              <a:t>‹#›</a:t>
            </a:fld>
            <a:endParaRPr lang="en-GB" noProof="0" dirty="0"/>
          </a:p>
        </p:txBody>
      </p:sp>
    </p:spTree>
    <p:extLst>
      <p:ext uri="{BB962C8B-B14F-4D97-AF65-F5344CB8AC3E}">
        <p14:creationId xmlns:p14="http://schemas.microsoft.com/office/powerpoint/2010/main" val="251280581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1</a:t>
            </a:fld>
            <a:endParaRPr lang="en-GB" dirty="0"/>
          </a:p>
        </p:txBody>
      </p:sp>
    </p:spTree>
    <p:extLst>
      <p:ext uri="{BB962C8B-B14F-4D97-AF65-F5344CB8AC3E}">
        <p14:creationId xmlns:p14="http://schemas.microsoft.com/office/powerpoint/2010/main" val="324065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Haleemah Akhtar, and this presentation focuses on Bowlby’s attachment theory. Jenny has experienced the loss of her father and has taken on the  caring role for her mother for the past five years. Attachment theory is useful here because it highlights how experiences of loss and caregiving relationships during adolescence can shape an individual's emotional security and well-being. I will use this framework to explore the impact on Jenny’s development and to inform appropriate support planning.</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2</a:t>
            </a:fld>
            <a:endParaRPr lang="en-GB" dirty="0"/>
          </a:p>
        </p:txBody>
      </p:sp>
    </p:spTree>
    <p:extLst>
      <p:ext uri="{BB962C8B-B14F-4D97-AF65-F5344CB8AC3E}">
        <p14:creationId xmlns:p14="http://schemas.microsoft.com/office/powerpoint/2010/main" val="3871149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theory, developed by John Bowlby, </a:t>
            </a:r>
            <a:r>
              <a:rPr lang="en-US" dirty="0" err="1"/>
              <a:t>emphasises</a:t>
            </a:r>
            <a:r>
              <a:rPr lang="en-US" dirty="0"/>
              <a:t> the importance of early caregiver relationships in shaping emotional and psychological development. Bowlby argued that attachment </a:t>
            </a:r>
            <a:r>
              <a:rPr lang="en-US" dirty="0" err="1"/>
              <a:t>behaviours</a:t>
            </a:r>
            <a:r>
              <a:rPr lang="en-US" dirty="0"/>
              <a:t> are biologically programmed and support survival by ensuring closeness to caregivers during times of distress. Through repeated interactions, individuals develop internal working models, which influence how they regulate emotions and form relationships. Research by Ainsworth also highlighted the role of caregiver sensitivity in promoting secure attachment, while disruptions such as loss can increase the risk of later emotional difficulties.</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3</a:t>
            </a:fld>
            <a:endParaRPr lang="en-GB" dirty="0"/>
          </a:p>
        </p:txBody>
      </p:sp>
    </p:spTree>
    <p:extLst>
      <p:ext uri="{BB962C8B-B14F-4D97-AF65-F5344CB8AC3E}">
        <p14:creationId xmlns:p14="http://schemas.microsoft.com/office/powerpoint/2010/main" val="1213619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theory is useful for understanding Jenny’s experiences over the past five years. Bowlby argued that loss of an attachment figure can lead to feelings of insecurity and emotional distress. After her father’s death, Jenny appears to have taken on a caregiving role for her mother, which may have resulted in role reversal. Research suggests that when children or adolescents take on adult responsibilities too early, it can interfere with emotional development and attachment security. This helps explain how Jenny’s internal working models may have been shaped by responsibility rather than emotional support.</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4</a:t>
            </a:fld>
            <a:endParaRPr lang="en-GB" dirty="0"/>
          </a:p>
        </p:txBody>
      </p:sp>
    </p:spTree>
    <p:extLst>
      <p:ext uri="{BB962C8B-B14F-4D97-AF65-F5344CB8AC3E}">
        <p14:creationId xmlns:p14="http://schemas.microsoft.com/office/powerpoint/2010/main" val="218861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Adolescence is a critical period for emotional and social development. According to attachment theory, young people still rely on supportive relationships to regulate emotions and manage stress. Jenny’s caregiving responsibilities may have reduced her access to peer support and increased emotional strain. Research on young carers shows higher rates of stress and low mood, and attachment theory helps explain why prolonged caregiving combined with loss can increase vulnerability to mental health difficulties</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5</a:t>
            </a:fld>
            <a:endParaRPr lang="en-GB" dirty="0"/>
          </a:p>
        </p:txBody>
      </p:sp>
    </p:spTree>
    <p:extLst>
      <p:ext uri="{BB962C8B-B14F-4D97-AF65-F5344CB8AC3E}">
        <p14:creationId xmlns:p14="http://schemas.microsoft.com/office/powerpoint/2010/main" val="50187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an attachment perspective, the priority is to reduce Jenny’s caregiving burden and restore a sense of emotional security. Attachment theory </a:t>
            </a:r>
            <a:r>
              <a:rPr lang="en-US" dirty="0" err="1"/>
              <a:t>emphasises</a:t>
            </a:r>
            <a:r>
              <a:rPr lang="en-US" dirty="0"/>
              <a:t> the importance of a secure base, which may currently be limited due to role reversal. Practical strategies could include respite support and young carer services, allowing Jenny to step back from adult responsibilities. Therapeutic support, such as counselling, may also help her process grief and emotional strain, supporting healthier attachment patterns and emotional regulation.</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6</a:t>
            </a:fld>
            <a:endParaRPr lang="en-GB" dirty="0"/>
          </a:p>
        </p:txBody>
      </p:sp>
    </p:spTree>
    <p:extLst>
      <p:ext uri="{BB962C8B-B14F-4D97-AF65-F5344CB8AC3E}">
        <p14:creationId xmlns:p14="http://schemas.microsoft.com/office/powerpoint/2010/main" val="3767059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Attachment-informed support must be delivered through a multi-agency approach. Social services can play a key role in reducing Jenny’s caregiving responsibilities by ensuring her mother receives appropriate support. Educational settings can provide pastoral care and emotional support, while young carer organizations offer peer support that helps reduce isolation. Together, these professionals help create consistent, reliable support networks that reflect the secure relationships emphasized in attachment theory.</a:t>
            </a:r>
            <a:endParaRPr lang="en-GB" dirty="0"/>
          </a:p>
        </p:txBody>
      </p:sp>
      <p:sp>
        <p:nvSpPr>
          <p:cNvPr id="4" name="Slide Number Placeholder 3"/>
          <p:cNvSpPr>
            <a:spLocks noGrp="1"/>
          </p:cNvSpPr>
          <p:nvPr>
            <p:ph type="sldNum" sz="quarter" idx="5"/>
          </p:nvPr>
        </p:nvSpPr>
        <p:spPr/>
        <p:txBody>
          <a:bodyPr/>
          <a:lstStyle/>
          <a:p>
            <a:pPr rtl="0"/>
            <a:fld id="{6BB98AFB-CB0D-4DFE-87B9-B4B0D0DE73CD}" type="slidenum">
              <a:rPr lang="en-GB" noProof="0" smtClean="0"/>
              <a:t>7</a:t>
            </a:fld>
            <a:endParaRPr lang="en-GB" noProof="0" dirty="0"/>
          </a:p>
        </p:txBody>
      </p:sp>
    </p:spTree>
    <p:extLst>
      <p:ext uri="{BB962C8B-B14F-4D97-AF65-F5344CB8AC3E}">
        <p14:creationId xmlns:p14="http://schemas.microsoft.com/office/powerpoint/2010/main" val="2816585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a nurture perspective, Jenny’s experiences over the past five years are likely to have had a significant impact on her development. Attachment theory highlights how loss, caregiving strain, and relational instability can influence emotional security and well-being. Research on young carers also shows increased risk of stress and low mood. However, development is not shaped by environment alone. Biological factors such as genetic predisposition to depression and the heightened emotional sensitivity of the adolescent brain may also contribute. This means that while attachment-informed interventions are important, their effectiveness may vary depending on Jenny’s biological vulnerability and resilience.</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8</a:t>
            </a:fld>
            <a:endParaRPr lang="en-GB" dirty="0"/>
          </a:p>
        </p:txBody>
      </p:sp>
    </p:spTree>
    <p:extLst>
      <p:ext uri="{BB962C8B-B14F-4D97-AF65-F5344CB8AC3E}">
        <p14:creationId xmlns:p14="http://schemas.microsoft.com/office/powerpoint/2010/main" val="3591904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think attachment theory works well in this case because it gives a structured way to understand how loss and role reversal may have affected Jenny emotionally. The idea of internal working models helps explain how she may have developed beliefs about responsibility or emotional suppression. It is also useful because it links clearly to practical interventions, such as counselling and consistent support from professionals, which aim to recreate a secure base.</a:t>
            </a:r>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9</a:t>
            </a:fld>
            <a:endParaRPr lang="en-GB" dirty="0"/>
          </a:p>
        </p:txBody>
      </p:sp>
    </p:spTree>
    <p:extLst>
      <p:ext uri="{BB962C8B-B14F-4D97-AF65-F5344CB8AC3E}">
        <p14:creationId xmlns:p14="http://schemas.microsoft.com/office/powerpoint/2010/main" val="3933731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attachment theory is helpful, I think it has limitations. It focuses heavily on caregiver relationships and may overlook the broader social context affecting Jenny, including social isolation or access to services. It also does not fully explain biological vulnerability to mental health difficulties. Vygotsky’s theory could also be useful because it highlights the importance of social interaction and guided support in development. This suggests that peer relationships and structured mentoring may be just as important as attachment repair. For this reason, I would argue that attachment theory is strong, but it works best when combined with a wider perspective.</a:t>
            </a:r>
            <a:endParaRPr lang="en-GB" dirty="0"/>
          </a:p>
        </p:txBody>
      </p:sp>
      <p:sp>
        <p:nvSpPr>
          <p:cNvPr id="4" name="Slide Number Placeholder 3"/>
          <p:cNvSpPr>
            <a:spLocks noGrp="1"/>
          </p:cNvSpPr>
          <p:nvPr>
            <p:ph type="sldNum" sz="quarter" idx="5"/>
          </p:nvPr>
        </p:nvSpPr>
        <p:spPr/>
        <p:txBody>
          <a:bodyPr/>
          <a:lstStyle/>
          <a:p>
            <a:pPr rtl="0"/>
            <a:fld id="{6BB98AFB-CB0D-4DFE-87B9-B4B0D0DE73CD}" type="slidenum">
              <a:rPr lang="en-GB" noProof="0" smtClean="0"/>
              <a:t>10</a:t>
            </a:fld>
            <a:endParaRPr lang="en-GB" noProof="0" dirty="0"/>
          </a:p>
        </p:txBody>
      </p:sp>
    </p:spTree>
    <p:extLst>
      <p:ext uri="{BB962C8B-B14F-4D97-AF65-F5344CB8AC3E}">
        <p14:creationId xmlns:p14="http://schemas.microsoft.com/office/powerpoint/2010/main" val="2427326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11</a:t>
            </a:fld>
            <a:endParaRPr lang="en-GB" dirty="0"/>
          </a:p>
        </p:txBody>
      </p:sp>
    </p:spTree>
    <p:extLst>
      <p:ext uri="{BB962C8B-B14F-4D97-AF65-F5344CB8AC3E}">
        <p14:creationId xmlns:p14="http://schemas.microsoft.com/office/powerpoint/2010/main" val="1367691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6BB98AFB-CB0D-4DFE-87B9-B4B0D0DE73CD}" type="slidenum">
              <a:rPr lang="en-GB" smtClean="0"/>
              <a:t>12</a:t>
            </a:fld>
            <a:endParaRPr lang="en-GB" dirty="0"/>
          </a:p>
        </p:txBody>
      </p:sp>
    </p:spTree>
    <p:extLst>
      <p:ext uri="{BB962C8B-B14F-4D97-AF65-F5344CB8AC3E}">
        <p14:creationId xmlns:p14="http://schemas.microsoft.com/office/powerpoint/2010/main" val="480831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533400"/>
            <a:ext cx="5029200" cy="2514601"/>
          </a:xfrm>
        </p:spPr>
        <p:txBody>
          <a:bodyPr rtlCol="0">
            <a:normAutofit/>
          </a:bodyPr>
          <a:lstStyle>
            <a:lvl1pPr>
              <a:defRPr sz="54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065212" y="3403600"/>
            <a:ext cx="5029201" cy="1397000"/>
          </a:xfrm>
        </p:spPr>
        <p:txBody>
          <a:bodyPr rtlCol="0">
            <a:normAutofit/>
          </a:bodyPr>
          <a:lstStyle>
            <a:lvl1pPr marL="0" indent="0" algn="l">
              <a:spcBef>
                <a:spcPts val="600"/>
              </a:spcBef>
              <a:buNone/>
              <a:defRPr sz="24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2BFBED8-8724-44A5-A891-95AA96834EAB}" type="datetime1">
              <a:rPr lang="en-GB" noProof="0" smtClean="0"/>
              <a:t>17/02/2026</a:t>
            </a:fld>
            <a:endParaRPr lang="en-GB" noProof="0" dirty="0"/>
          </a:p>
        </p:txBody>
      </p:sp>
      <p:sp>
        <p:nvSpPr>
          <p:cNvPr id="6" name="Slide Number Placeholder 5"/>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66475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F6A8B99-0686-438D-93E5-1CEA8B1EC3CB}" type="datetime1">
              <a:rPr lang="en-GB" noProof="0" smtClean="0"/>
              <a:t>17/02/2026</a:t>
            </a:fld>
            <a:endParaRPr lang="en-GB" noProof="0" dirty="0"/>
          </a:p>
        </p:txBody>
      </p:sp>
      <p:sp>
        <p:nvSpPr>
          <p:cNvPr id="6" name="Slide Number Placeholder 5"/>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242915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4" y="533400"/>
            <a:ext cx="8686800" cy="2286000"/>
          </a:xfrm>
        </p:spPr>
        <p:txBody>
          <a:bodyPr rtlCol="0" anchor="b">
            <a:normAutofit/>
          </a:bodyPr>
          <a:lstStyle>
            <a:lvl1pPr algn="l">
              <a:defRPr sz="5400" b="1"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5214" y="3124200"/>
            <a:ext cx="8686800" cy="1371600"/>
          </a:xfrm>
        </p:spPr>
        <p:txBody>
          <a:bodyPr rtlCol="0" anchor="t">
            <a:normAutofit/>
          </a:bodyPr>
          <a:lstStyle>
            <a:lvl1pPr marL="0" indent="0">
              <a:spcBef>
                <a:spcPts val="600"/>
              </a:spcBef>
              <a:buNone/>
              <a:defRPr sz="24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F15391BC-1786-4D62-895E-D0E264F7EAD6}" type="datetime1">
              <a:rPr lang="en-GB" noProof="0" smtClean="0"/>
              <a:t>17/02/2026</a:t>
            </a:fld>
            <a:endParaRPr lang="en-GB" noProof="0" dirty="0"/>
          </a:p>
        </p:txBody>
      </p:sp>
      <p:sp>
        <p:nvSpPr>
          <p:cNvPr id="6" name="Slide Number Placeholder 5"/>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3701331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065212" y="1828800"/>
            <a:ext cx="4251960"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5464598" y="1828800"/>
            <a:ext cx="4251960"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746F4D7C-C2E4-4DD2-A237-C30E3C81A960}" type="datetime1">
              <a:rPr lang="en-GB" noProof="0" smtClean="0"/>
              <a:t>17/02/2026</a:t>
            </a:fld>
            <a:endParaRPr lang="en-GB" noProof="0" dirty="0"/>
          </a:p>
        </p:txBody>
      </p:sp>
      <p:sp>
        <p:nvSpPr>
          <p:cNvPr id="7" name="Slide Number Placeholder 6"/>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3413709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5213" y="1828799"/>
            <a:ext cx="4251960" cy="685801"/>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65213" y="2590800"/>
            <a:ext cx="4251960" cy="3429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5500053" y="1828799"/>
            <a:ext cx="4251960" cy="685801"/>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5500053" y="2590800"/>
            <a:ext cx="4251960" cy="3429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1A1B4E4C-ADB2-4EAA-A719-F1EFD8E23D99}" type="datetime1">
              <a:rPr lang="en-GB" noProof="0" smtClean="0"/>
              <a:t>17/02/2026</a:t>
            </a:fld>
            <a:endParaRPr lang="en-GB" noProof="0" dirty="0"/>
          </a:p>
        </p:txBody>
      </p:sp>
      <p:sp>
        <p:nvSpPr>
          <p:cNvPr id="9" name="Slide Number Placeholder 8"/>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200078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A1559CCE-AB62-41AC-A586-DEA465FAD95B}" type="datetime1">
              <a:rPr lang="en-GB" noProof="0" smtClean="0"/>
              <a:t>17/02/2026</a:t>
            </a:fld>
            <a:endParaRPr lang="en-GB" noProof="0" dirty="0"/>
          </a:p>
        </p:txBody>
      </p:sp>
      <p:sp>
        <p:nvSpPr>
          <p:cNvPr id="5" name="Slide Number Placeholder 4"/>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907158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CC7012DB-C6A4-4E5D-B015-ECDB53890081}" type="datetime1">
              <a:rPr lang="en-GB" noProof="0" smtClean="0"/>
              <a:t>17/02/2026</a:t>
            </a:fld>
            <a:endParaRPr lang="en-GB" noProof="0" dirty="0"/>
          </a:p>
        </p:txBody>
      </p:sp>
      <p:sp>
        <p:nvSpPr>
          <p:cNvPr id="4" name="Slide Number Placeholder 3"/>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2441531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3" y="533400"/>
            <a:ext cx="4114800" cy="1524000"/>
          </a:xfrm>
        </p:spPr>
        <p:txBody>
          <a:bodyPr rtlCol="0" anchor="b">
            <a:normAutofit/>
          </a:bodyPr>
          <a:lstStyle>
            <a:lvl1pPr algn="l">
              <a:defRPr sz="3600" b="1"/>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865813" y="533400"/>
            <a:ext cx="5867400" cy="54864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1065213" y="2209800"/>
            <a:ext cx="4114800" cy="3810000"/>
          </a:xfrm>
        </p:spPr>
        <p:txBody>
          <a:bodyPr rtlCol="0">
            <a:normAutofit/>
          </a:bodyPr>
          <a:lstStyle>
            <a:lvl1pPr marL="0" indent="0">
              <a:lnSpc>
                <a:spcPct val="110000"/>
              </a:lnSpc>
              <a:spcBef>
                <a:spcPts val="600"/>
              </a:spcBef>
              <a:buNone/>
              <a:defRPr sz="18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4395E480-B8E7-4CB4-9455-29542D80A7CA}" type="datetime1">
              <a:rPr lang="en-GB" noProof="0" smtClean="0"/>
              <a:t>17/02/2026</a:t>
            </a:fld>
            <a:endParaRPr lang="en-GB" noProof="0" dirty="0"/>
          </a:p>
        </p:txBody>
      </p:sp>
      <p:sp>
        <p:nvSpPr>
          <p:cNvPr id="7" name="Slide Number Placeholder 6"/>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2101711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3" y="533400"/>
            <a:ext cx="4114800" cy="1524000"/>
          </a:xfrm>
        </p:spPr>
        <p:txBody>
          <a:bodyPr rtlCol="0" anchor="b">
            <a:noAutofit/>
          </a:bodyPr>
          <a:lstStyle>
            <a:lvl1pPr algn="l">
              <a:defRPr sz="3600" b="1"/>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865812" y="533400"/>
            <a:ext cx="5780173" cy="5791200"/>
          </a:xfrm>
          <a:ln w="50800">
            <a:solidFill>
              <a:schemeClr val="tx1">
                <a:lumMod val="65000"/>
                <a:lumOff val="35000"/>
              </a:schemeClr>
            </a:solidFill>
            <a:miter lim="800000"/>
          </a:ln>
        </p:spPr>
        <p:txBody>
          <a:bodyPr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065213" y="2209800"/>
            <a:ext cx="4114800" cy="3810000"/>
          </a:xfrm>
        </p:spPr>
        <p:txBody>
          <a:bodyPr rtlCol="0">
            <a:normAutofit/>
          </a:bodyPr>
          <a:lstStyle>
            <a:lvl1pPr marL="0" indent="0">
              <a:lnSpc>
                <a:spcPct val="110000"/>
              </a:lnSpc>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Tree>
    <p:extLst>
      <p:ext uri="{BB962C8B-B14F-4D97-AF65-F5344CB8AC3E}">
        <p14:creationId xmlns:p14="http://schemas.microsoft.com/office/powerpoint/2010/main" val="1419608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0E318B2D-A47F-48E8-9857-04261D34DA97}" type="datetime1">
              <a:rPr lang="en-GB" noProof="0" smtClean="0"/>
              <a:t>17/02/2026</a:t>
            </a:fld>
            <a:endParaRPr lang="en-GB" noProof="0" dirty="0"/>
          </a:p>
        </p:txBody>
      </p:sp>
      <p:sp>
        <p:nvSpPr>
          <p:cNvPr id="6" name="Slide Number Placeholder 5"/>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2668093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61412" y="533400"/>
            <a:ext cx="2362201" cy="5486400"/>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065213" y="533400"/>
            <a:ext cx="7467599" cy="548640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9A9C6ABC-428C-414D-9308-FCA11838F483}" type="datetime1">
              <a:rPr lang="en-GB" noProof="0" smtClean="0"/>
              <a:t>17/02/2026</a:t>
            </a:fld>
            <a:endParaRPr lang="en-GB" noProof="0" dirty="0"/>
          </a:p>
        </p:txBody>
      </p:sp>
      <p:sp>
        <p:nvSpPr>
          <p:cNvPr id="6" name="Slide Number Placeholder 5"/>
          <p:cNvSpPr>
            <a:spLocks noGrp="1"/>
          </p:cNvSpPr>
          <p:nvPr>
            <p:ph type="sldNum" sz="quarter" idx="12"/>
          </p:nvPr>
        </p:nvSpPr>
        <p:spPr/>
        <p:txBody>
          <a:bodyPr rtlCol="0"/>
          <a:lstStyle/>
          <a:p>
            <a:pPr rtl="0"/>
            <a:fld id="{AAEAE4A8-A6E5-453E-B946-FB774B73F48C}" type="slidenum">
              <a:rPr lang="en-GB" noProof="0" smtClean="0"/>
              <a:t>‹#›</a:t>
            </a:fld>
            <a:endParaRPr lang="en-GB" noProof="0" dirty="0"/>
          </a:p>
        </p:txBody>
      </p:sp>
    </p:spTree>
    <p:extLst>
      <p:ext uri="{BB962C8B-B14F-4D97-AF65-F5344CB8AC3E}">
        <p14:creationId xmlns:p14="http://schemas.microsoft.com/office/powerpoint/2010/main" val="18824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533400"/>
            <a:ext cx="8686801" cy="1066800"/>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5212" y="1828800"/>
            <a:ext cx="8686801" cy="41910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065213" y="6155267"/>
            <a:ext cx="5653087" cy="273049"/>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pPr rtl="0"/>
            <a:r>
              <a:rPr lang="en-GB" noProof="0" dirty="0"/>
              <a:t>Add a footer</a:t>
            </a:r>
          </a:p>
        </p:txBody>
      </p:sp>
      <p:sp>
        <p:nvSpPr>
          <p:cNvPr id="4" name="Date Placeholder 3"/>
          <p:cNvSpPr>
            <a:spLocks noGrp="1"/>
          </p:cNvSpPr>
          <p:nvPr>
            <p:ph type="dt" sz="half" idx="2"/>
          </p:nvPr>
        </p:nvSpPr>
        <p:spPr>
          <a:xfrm>
            <a:off x="6932612" y="6155267"/>
            <a:ext cx="1371600" cy="273049"/>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pPr rtl="0"/>
            <a:fld id="{97130F30-41C1-4392-AD14-F7DCE056C86B}" type="datetime1">
              <a:rPr lang="en-GB" noProof="0" smtClean="0"/>
              <a:t>17/02/2026</a:t>
            </a:fld>
            <a:endParaRPr lang="en-GB" noProof="0" dirty="0"/>
          </a:p>
        </p:txBody>
      </p:sp>
      <p:sp>
        <p:nvSpPr>
          <p:cNvPr id="6" name="Slide Number Placeholder 5"/>
          <p:cNvSpPr>
            <a:spLocks noGrp="1"/>
          </p:cNvSpPr>
          <p:nvPr>
            <p:ph type="sldNum" sz="quarter" idx="4"/>
          </p:nvPr>
        </p:nvSpPr>
        <p:spPr>
          <a:xfrm>
            <a:off x="8532812" y="6155267"/>
            <a:ext cx="1219201" cy="273049"/>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pPr rtl="0"/>
            <a:fld id="{AAEAE4A8-A6E5-453E-B946-FB774B73F48C}" type="slidenum">
              <a:rPr lang="en-GB" noProof="0" smtClean="0"/>
              <a:pPr/>
              <a:t>‹#›</a:t>
            </a:fld>
            <a:endParaRPr lang="en-GB" noProof="0" dirty="0"/>
          </a:p>
        </p:txBody>
      </p:sp>
    </p:spTree>
    <p:extLst>
      <p:ext uri="{BB962C8B-B14F-4D97-AF65-F5344CB8AC3E}">
        <p14:creationId xmlns:p14="http://schemas.microsoft.com/office/powerpoint/2010/main" val="1597054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80000"/>
        </a:lnSpc>
        <a:spcBef>
          <a:spcPct val="0"/>
        </a:spcBef>
        <a:buNone/>
        <a:defRPr sz="3600" b="1" kern="120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nice.org.uk/guidance/ng134" TargetMode="External"/><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hyperlink" Target="https://doi.org/10.1016/S0140-6736(22)0101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9756" y="800708"/>
            <a:ext cx="10405156" cy="5256584"/>
          </a:xfrm>
        </p:spPr>
        <p:txBody>
          <a:bodyPr rtlCol="0">
            <a:normAutofit fontScale="90000"/>
          </a:bodyPr>
          <a:lstStyle/>
          <a:p>
            <a:pPr algn="ctr"/>
            <a:r>
              <a:rPr lang="en-US" dirty="0"/>
              <a:t>P</a:t>
            </a:r>
            <a:r>
              <a:rPr lang="en-GB" dirty="0" err="1"/>
              <a:t>sychology</a:t>
            </a:r>
            <a:r>
              <a:rPr lang="en-GB" dirty="0"/>
              <a:t> In Health &amp;Social Care (LCHS-4010)</a:t>
            </a:r>
            <a:br>
              <a:rPr lang="en-GB" dirty="0"/>
            </a:br>
            <a:br>
              <a:rPr lang="en-GB" dirty="0"/>
            </a:br>
            <a:r>
              <a:rPr lang="en-US" dirty="0"/>
              <a:t>Assessment 1: Individual Presentation</a:t>
            </a:r>
            <a:br>
              <a:rPr lang="en-US" dirty="0"/>
            </a:br>
            <a:br>
              <a:rPr lang="en-US" dirty="0"/>
            </a:br>
            <a:r>
              <a:rPr lang="en-US" dirty="0"/>
              <a:t>Haleemah Akhtar</a:t>
            </a:r>
            <a:br>
              <a:rPr lang="en-US" dirty="0"/>
            </a:br>
            <a:r>
              <a:rPr lang="en-US" dirty="0"/>
              <a:t>2432717</a:t>
            </a:r>
            <a:br>
              <a:rPr lang="en-GB" dirty="0"/>
            </a:br>
            <a:endParaRPr lang="en-GB" dirty="0"/>
          </a:p>
        </p:txBody>
      </p:sp>
    </p:spTree>
    <p:extLst>
      <p:ext uri="{BB962C8B-B14F-4D97-AF65-F5344CB8AC3E}">
        <p14:creationId xmlns:p14="http://schemas.microsoft.com/office/powerpoint/2010/main" val="1493259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548680"/>
            <a:ext cx="8686801" cy="691480"/>
          </a:xfrm>
        </p:spPr>
        <p:txBody>
          <a:bodyPr rtlCol="0"/>
          <a:lstStyle/>
          <a:p>
            <a:pPr rtl="0"/>
            <a:r>
              <a:rPr lang="en-US" dirty="0">
                <a:latin typeface="Arial Narrow" panose="020B0606020202030204" pitchFamily="34" charset="0"/>
              </a:rPr>
              <a:t>Introduction</a:t>
            </a:r>
            <a:r>
              <a:rPr lang="en-US" dirty="0"/>
              <a:t>:</a:t>
            </a:r>
            <a:endParaRPr lang="en-GB" dirty="0"/>
          </a:p>
        </p:txBody>
      </p:sp>
      <p:sp>
        <p:nvSpPr>
          <p:cNvPr id="14" name="Content Placeholder 13"/>
          <p:cNvSpPr>
            <a:spLocks noGrp="1"/>
          </p:cNvSpPr>
          <p:nvPr>
            <p:ph idx="1"/>
          </p:nvPr>
        </p:nvSpPr>
        <p:spPr>
          <a:xfrm>
            <a:off x="1751011" y="1509293"/>
            <a:ext cx="8686801" cy="1744216"/>
          </a:xfrm>
        </p:spPr>
        <p:txBody>
          <a:bodyPr rtlCol="0">
            <a:normAutofit/>
          </a:bodyPr>
          <a:lstStyle/>
          <a:p>
            <a:pPr marL="45720" indent="0">
              <a:buNone/>
            </a:pPr>
            <a:r>
              <a:rPr lang="en-US" dirty="0">
                <a:solidFill>
                  <a:schemeClr val="tx1"/>
                </a:solidFill>
                <a:latin typeface="Arial Narrow" panose="020B0606020202030204" pitchFamily="34" charset="0"/>
              </a:rPr>
              <a:t>This presentation applies </a:t>
            </a:r>
            <a:r>
              <a:rPr lang="en-US" b="1" dirty="0">
                <a:solidFill>
                  <a:schemeClr val="tx1"/>
                </a:solidFill>
                <a:latin typeface="Arial Narrow" panose="020B0606020202030204" pitchFamily="34" charset="0"/>
              </a:rPr>
              <a:t>Bowlby’s attachment theory</a:t>
            </a:r>
            <a:r>
              <a:rPr lang="en-US" dirty="0">
                <a:solidFill>
                  <a:schemeClr val="tx1"/>
                </a:solidFill>
                <a:latin typeface="Arial Narrow" panose="020B0606020202030204" pitchFamily="34" charset="0"/>
              </a:rPr>
              <a:t> to examine how bereavement and prolonged caregiving during adolescence can influence emotional, social, and psychological development (</a:t>
            </a:r>
            <a:r>
              <a:rPr lang="en-US" i="1" dirty="0">
                <a:solidFill>
                  <a:schemeClr val="tx1"/>
                </a:solidFill>
                <a:latin typeface="Arial Narrow" panose="020B0606020202030204" pitchFamily="34" charset="0"/>
              </a:rPr>
              <a:t>Bowlby, 1969; Bowlby, 1980</a:t>
            </a:r>
            <a:r>
              <a:rPr lang="en-US" dirty="0">
                <a:solidFill>
                  <a:schemeClr val="tx1"/>
                </a:solidFill>
                <a:latin typeface="Arial Narrow" panose="020B0606020202030204" pitchFamily="34" charset="0"/>
              </a:rPr>
              <a:t>). Using the case of Jenny, a 16-year-old young carer supporting her mother following the death of her father, the presentation evaluates developmental impact and proposes theory-informed support within a health and social care context.</a:t>
            </a:r>
            <a:endParaRPr lang="en-GB" dirty="0">
              <a:solidFill>
                <a:schemeClr val="tx1"/>
              </a:solidFill>
              <a:latin typeface="Arial Narrow" panose="020B0606020202030204" pitchFamily="34" charset="0"/>
            </a:endParaRPr>
          </a:p>
        </p:txBody>
      </p:sp>
      <p:pic>
        <p:nvPicPr>
          <p:cNvPr id="1026" name="Picture 2" descr="4 Stages of Attachment, Explained! (Bowlby's Theory) (2026)">
            <a:extLst>
              <a:ext uri="{FF2B5EF4-FFF2-40B4-BE49-F238E27FC236}">
                <a16:creationId xmlns:a16="http://schemas.microsoft.com/office/drawing/2014/main" id="{F507BC1D-4501-DCCB-3B36-3B161AF53E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4132" y="3522643"/>
            <a:ext cx="4254246" cy="3007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231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dirty="0">
                <a:latin typeface="Arial Narrow" panose="020B0606020202030204" pitchFamily="34" charset="0"/>
              </a:rPr>
              <a:t>Overview</a:t>
            </a:r>
            <a:r>
              <a:rPr lang="en-US" dirty="0"/>
              <a:t> Of Theory:</a:t>
            </a:r>
            <a:endParaRPr lang="en-GB" dirty="0"/>
          </a:p>
        </p:txBody>
      </p:sp>
      <p:sp>
        <p:nvSpPr>
          <p:cNvPr id="3" name="TextBox 2">
            <a:extLst>
              <a:ext uri="{FF2B5EF4-FFF2-40B4-BE49-F238E27FC236}">
                <a16:creationId xmlns:a16="http://schemas.microsoft.com/office/drawing/2014/main" id="{3838577C-DED4-5B54-F461-D0DCA31DE667}"/>
              </a:ext>
            </a:extLst>
          </p:cNvPr>
          <p:cNvSpPr txBox="1"/>
          <p:nvPr/>
        </p:nvSpPr>
        <p:spPr>
          <a:xfrm>
            <a:off x="837828" y="2132856"/>
            <a:ext cx="10369152" cy="2677656"/>
          </a:xfrm>
          <a:prstGeom prst="rect">
            <a:avLst/>
          </a:prstGeom>
          <a:noFill/>
        </p:spPr>
        <p:txBody>
          <a:bodyPr wrap="square" rtlCol="0">
            <a:spAutoFit/>
          </a:bodyPr>
          <a:lstStyle/>
          <a:p>
            <a:pPr algn="ctr"/>
            <a:r>
              <a:rPr lang="en-US" sz="2400" dirty="0">
                <a:latin typeface="Arial Narrow" panose="020B0606020202030204" pitchFamily="34" charset="0"/>
              </a:rPr>
              <a:t>Bowlby’s attachment theory proposes that early emotional bonds with primary caregivers create </a:t>
            </a:r>
            <a:r>
              <a:rPr lang="en-US" sz="2400" i="1" dirty="0">
                <a:latin typeface="Arial Narrow" panose="020B0606020202030204" pitchFamily="34" charset="0"/>
              </a:rPr>
              <a:t>internal working models</a:t>
            </a:r>
            <a:r>
              <a:rPr lang="en-US" sz="2400" dirty="0">
                <a:latin typeface="Arial Narrow" panose="020B0606020202030204" pitchFamily="34" charset="0"/>
              </a:rPr>
              <a:t> that influence emotional regulation, self-worth, and expectations of relationships across the lifespan (</a:t>
            </a:r>
            <a:r>
              <a:rPr lang="en-US" sz="2400" i="1" dirty="0">
                <a:latin typeface="Arial Narrow" panose="020B0606020202030204" pitchFamily="34" charset="0"/>
              </a:rPr>
              <a:t>Bowlby, 1969; Bowlby, 1980</a:t>
            </a:r>
            <a:r>
              <a:rPr lang="en-US" sz="2400" dirty="0">
                <a:latin typeface="Arial Narrow" panose="020B0606020202030204" pitchFamily="34" charset="0"/>
              </a:rPr>
              <a:t>). Attachment is viewed as an innate, biologically driven system that promotes survival by motivating proximity-seeking </a:t>
            </a:r>
            <a:r>
              <a:rPr lang="en-US" sz="2400" dirty="0" err="1">
                <a:latin typeface="Arial Narrow" panose="020B0606020202030204" pitchFamily="34" charset="0"/>
              </a:rPr>
              <a:t>behaviours</a:t>
            </a:r>
            <a:r>
              <a:rPr lang="en-US" sz="2400" dirty="0">
                <a:latin typeface="Arial Narrow" panose="020B0606020202030204" pitchFamily="34" charset="0"/>
              </a:rPr>
              <a:t> during periods of stress or threat. Secure attachment develops through consistent and sensitive caregiving, while attachment disruption or loss may increase vulnerability to emotional and relational difficulties (</a:t>
            </a:r>
            <a:r>
              <a:rPr lang="en-US" sz="2400" i="1" dirty="0">
                <a:latin typeface="Arial Narrow" panose="020B0606020202030204" pitchFamily="34" charset="0"/>
              </a:rPr>
              <a:t>Ainsworth et al., 1978)</a:t>
            </a:r>
            <a:r>
              <a:rPr lang="en-US" sz="2400" dirty="0">
                <a:latin typeface="Arial Narrow" panose="020B0606020202030204" pitchFamily="34" charset="0"/>
              </a:rPr>
              <a:t>.</a:t>
            </a:r>
            <a:endParaRPr lang="en-GB" sz="2400" dirty="0">
              <a:latin typeface="Arial Narrow" panose="020B0606020202030204" pitchFamily="34" charset="0"/>
            </a:endParaRPr>
          </a:p>
        </p:txBody>
      </p:sp>
    </p:spTree>
    <p:extLst>
      <p:ext uri="{BB962C8B-B14F-4D97-AF65-F5344CB8AC3E}">
        <p14:creationId xmlns:p14="http://schemas.microsoft.com/office/powerpoint/2010/main" val="143171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836" y="404664"/>
            <a:ext cx="8686801" cy="691480"/>
          </a:xfrm>
        </p:spPr>
        <p:txBody>
          <a:bodyPr rtlCol="0"/>
          <a:lstStyle/>
          <a:p>
            <a:pPr rtl="0"/>
            <a:r>
              <a:rPr lang="en-US" dirty="0">
                <a:latin typeface="Arial Narrow" panose="020B0606020202030204" pitchFamily="34" charset="0"/>
              </a:rPr>
              <a:t>Applying</a:t>
            </a:r>
            <a:r>
              <a:rPr lang="en-US" dirty="0"/>
              <a:t> Key Concepts:</a:t>
            </a:r>
            <a:endParaRPr lang="en-GB" dirty="0"/>
          </a:p>
        </p:txBody>
      </p:sp>
      <p:sp>
        <p:nvSpPr>
          <p:cNvPr id="3" name="TextBox 2">
            <a:extLst>
              <a:ext uri="{FF2B5EF4-FFF2-40B4-BE49-F238E27FC236}">
                <a16:creationId xmlns:a16="http://schemas.microsoft.com/office/drawing/2014/main" id="{77474594-11AC-9243-EC8E-CEECFF6916EE}"/>
              </a:ext>
            </a:extLst>
          </p:cNvPr>
          <p:cNvSpPr txBox="1"/>
          <p:nvPr/>
        </p:nvSpPr>
        <p:spPr>
          <a:xfrm>
            <a:off x="1323882" y="4478983"/>
            <a:ext cx="9541060" cy="1938992"/>
          </a:xfrm>
          <a:prstGeom prst="rect">
            <a:avLst/>
          </a:prstGeom>
          <a:noFill/>
        </p:spPr>
        <p:txBody>
          <a:bodyPr wrap="square" rtlCol="0">
            <a:spAutoFit/>
          </a:bodyPr>
          <a:lstStyle/>
          <a:p>
            <a:pPr algn="ctr"/>
            <a:r>
              <a:rPr lang="en-US" sz="2000" dirty="0">
                <a:latin typeface="Arial Narrow" panose="020B0606020202030204" pitchFamily="34" charset="0"/>
              </a:rPr>
              <a:t>Attachment theory helps explain how Jenny’s experience of parental loss and early caregiving responsibility may have disrupted the security typically provided by a primary attachment figure (</a:t>
            </a:r>
            <a:r>
              <a:rPr lang="en-US" sz="2000" i="1" dirty="0">
                <a:latin typeface="Arial Narrow" panose="020B0606020202030204" pitchFamily="34" charset="0"/>
              </a:rPr>
              <a:t>Bowlby, 1980</a:t>
            </a:r>
            <a:r>
              <a:rPr lang="en-US" sz="2000" dirty="0">
                <a:latin typeface="Arial Narrow" panose="020B0606020202030204" pitchFamily="34" charset="0"/>
              </a:rPr>
              <a:t>). Since her father’s death, Jenny’s role appears to have transferred from care-receiver to caregiver, increasing the risk of role reversal and emotional insecurity. Such disruptions during youth may influence the development of internal working models related with self-worth, responsibility, and emotional regulation (</a:t>
            </a:r>
            <a:r>
              <a:rPr lang="en-US" sz="2000" i="1" dirty="0">
                <a:latin typeface="Arial Narrow" panose="020B0606020202030204" pitchFamily="34" charset="0"/>
              </a:rPr>
              <a:t>Bowlby, 1969; Ainsworth et al., 1978</a:t>
            </a:r>
            <a:r>
              <a:rPr lang="en-US" sz="2000" dirty="0">
                <a:latin typeface="Arial Narrow" panose="020B0606020202030204" pitchFamily="34" charset="0"/>
              </a:rPr>
              <a:t>).</a:t>
            </a:r>
            <a:endParaRPr lang="en-GB" sz="2000" dirty="0">
              <a:latin typeface="Arial Narrow" panose="020B0606020202030204" pitchFamily="34" charset="0"/>
            </a:endParaRPr>
          </a:p>
        </p:txBody>
      </p:sp>
      <p:pic>
        <p:nvPicPr>
          <p:cNvPr id="2050" name="Picture 2" descr="Adapting to Changing Roles: When a Child Becomes the Caregiver - CJ &amp;  Associates Care Consulting">
            <a:extLst>
              <a:ext uri="{FF2B5EF4-FFF2-40B4-BE49-F238E27FC236}">
                <a16:creationId xmlns:a16="http://schemas.microsoft.com/office/drawing/2014/main" id="{3B1D248C-F97F-4D92-0BFB-79E3CF91BC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8168" y="1484784"/>
            <a:ext cx="4392488"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267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837828" y="548680"/>
            <a:ext cx="8686801" cy="619472"/>
          </a:xfrm>
        </p:spPr>
        <p:txBody>
          <a:bodyPr rtlCol="0"/>
          <a:lstStyle/>
          <a:p>
            <a:pPr rtl="0"/>
            <a:r>
              <a:rPr lang="en-US" dirty="0">
                <a:latin typeface="Arial Narrow" panose="020B0606020202030204" pitchFamily="34" charset="0"/>
              </a:rPr>
              <a:t>Applying</a:t>
            </a:r>
            <a:r>
              <a:rPr lang="en-US" dirty="0"/>
              <a:t> Key Concepts:</a:t>
            </a:r>
            <a:endParaRPr lang="en-GB" dirty="0"/>
          </a:p>
        </p:txBody>
      </p:sp>
      <p:sp>
        <p:nvSpPr>
          <p:cNvPr id="2" name="TextBox 1">
            <a:extLst>
              <a:ext uri="{FF2B5EF4-FFF2-40B4-BE49-F238E27FC236}">
                <a16:creationId xmlns:a16="http://schemas.microsoft.com/office/drawing/2014/main" id="{1AAE79F1-B24A-B32C-DB1C-FD86C227D0CF}"/>
              </a:ext>
            </a:extLst>
          </p:cNvPr>
          <p:cNvSpPr txBox="1"/>
          <p:nvPr/>
        </p:nvSpPr>
        <p:spPr>
          <a:xfrm>
            <a:off x="1341884" y="1581108"/>
            <a:ext cx="9217024" cy="1938992"/>
          </a:xfrm>
          <a:prstGeom prst="rect">
            <a:avLst/>
          </a:prstGeom>
          <a:noFill/>
        </p:spPr>
        <p:txBody>
          <a:bodyPr wrap="square" rtlCol="0">
            <a:spAutoFit/>
          </a:bodyPr>
          <a:lstStyle/>
          <a:p>
            <a:pPr algn="ctr"/>
            <a:r>
              <a:rPr lang="en-US" sz="2000" dirty="0">
                <a:latin typeface="Arial Narrow" panose="020B0606020202030204" pitchFamily="34" charset="0"/>
              </a:rPr>
              <a:t>During adolescence, individuals rely on attachment relationships to support emotional regulation and identity development. Jenny’s sustained caregiving role may have limited opportunities for peer relationships and emotional support, increasing vulnerability to stress and low mood. Attachment theory suggests that ongoing emotional strain and unmet support needs may heighten the risk of anxiety or depressive symptoms, particularly when caregiving occurs alongside bereavement (</a:t>
            </a:r>
            <a:r>
              <a:rPr lang="en-US" sz="2000" i="1" dirty="0">
                <a:latin typeface="Arial Narrow" panose="020B0606020202030204" pitchFamily="34" charset="0"/>
              </a:rPr>
              <a:t>Thapar et al., 2022</a:t>
            </a:r>
            <a:r>
              <a:rPr lang="en-US" sz="2000" dirty="0">
                <a:latin typeface="Arial Narrow" panose="020B0606020202030204" pitchFamily="34" charset="0"/>
              </a:rPr>
              <a:t>).</a:t>
            </a:r>
            <a:endParaRPr lang="en-GB" sz="2000" dirty="0">
              <a:latin typeface="Arial Narrow" panose="020B0606020202030204" pitchFamily="34" charset="0"/>
            </a:endParaRPr>
          </a:p>
        </p:txBody>
      </p:sp>
      <p:pic>
        <p:nvPicPr>
          <p:cNvPr id="3074" name="Picture 2" descr="Attachment and Loss (Alfred P. Sloan Foundation Series) Volume III Loss -  Sadness and Depression: John Bowlby: 9780465042371: Amazon.com: Books">
            <a:extLst>
              <a:ext uri="{FF2B5EF4-FFF2-40B4-BE49-F238E27FC236}">
                <a16:creationId xmlns:a16="http://schemas.microsoft.com/office/drawing/2014/main" id="{3823B029-FF77-5096-8314-CF8C1B5FD9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6240" y="3789040"/>
            <a:ext cx="3096344" cy="2744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088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804" y="1340768"/>
            <a:ext cx="8686800" cy="830560"/>
          </a:xfrm>
        </p:spPr>
        <p:txBody>
          <a:bodyPr rtlCol="0"/>
          <a:lstStyle/>
          <a:p>
            <a:pPr rtl="0"/>
            <a:r>
              <a:rPr lang="en-US" dirty="0">
                <a:latin typeface="Arial Narrow" panose="020B0606020202030204" pitchFamily="34" charset="0"/>
              </a:rPr>
              <a:t>Practical</a:t>
            </a:r>
            <a:r>
              <a:rPr lang="en-US" dirty="0"/>
              <a:t> Strategies:</a:t>
            </a:r>
            <a:endParaRPr lang="en-GB" dirty="0"/>
          </a:p>
        </p:txBody>
      </p:sp>
      <p:sp>
        <p:nvSpPr>
          <p:cNvPr id="4" name="TextBox 3">
            <a:extLst>
              <a:ext uri="{FF2B5EF4-FFF2-40B4-BE49-F238E27FC236}">
                <a16:creationId xmlns:a16="http://schemas.microsoft.com/office/drawing/2014/main" id="{E0BF6801-FE0F-244E-5B3F-C5AC4CE512C4}"/>
              </a:ext>
            </a:extLst>
          </p:cNvPr>
          <p:cNvSpPr txBox="1"/>
          <p:nvPr/>
        </p:nvSpPr>
        <p:spPr>
          <a:xfrm>
            <a:off x="405780" y="2996952"/>
            <a:ext cx="9865096" cy="2185214"/>
          </a:xfrm>
          <a:prstGeom prst="rect">
            <a:avLst/>
          </a:prstGeom>
          <a:noFill/>
        </p:spPr>
        <p:txBody>
          <a:bodyPr wrap="square" rtlCol="0">
            <a:spAutoFit/>
          </a:bodyPr>
          <a:lstStyle/>
          <a:p>
            <a:pPr algn="ctr"/>
            <a:r>
              <a:rPr lang="en-US" sz="2000" dirty="0">
                <a:latin typeface="Arial Narrow" panose="020B0606020202030204" pitchFamily="34" charset="0"/>
              </a:rPr>
              <a:t>Attachment theory suggests that strengthening emotional security and reducing caregiving burden are essential to support Jenny’s well-being (</a:t>
            </a:r>
            <a:r>
              <a:rPr lang="en-US" sz="2000" i="1" dirty="0">
                <a:latin typeface="Arial Narrow" panose="020B0606020202030204" pitchFamily="34" charset="0"/>
              </a:rPr>
              <a:t>Bowlby, 1980</a:t>
            </a:r>
            <a:r>
              <a:rPr lang="en-US" sz="2000" dirty="0">
                <a:latin typeface="Arial Narrow" panose="020B0606020202030204" pitchFamily="34" charset="0"/>
              </a:rPr>
              <a:t>). Interventions should aim to re-establish a </a:t>
            </a:r>
            <a:r>
              <a:rPr lang="en-US" sz="2000" i="1" dirty="0">
                <a:latin typeface="Arial Narrow" panose="020B0606020202030204" pitchFamily="34" charset="0"/>
              </a:rPr>
              <a:t>secure base</a:t>
            </a:r>
            <a:r>
              <a:rPr lang="en-US" sz="2000" dirty="0">
                <a:latin typeface="Arial Narrow" panose="020B0606020202030204" pitchFamily="34" charset="0"/>
              </a:rPr>
              <a:t> by reducing role reversal and providing consistent adult support. Access to young carer support services and therapeutic interventions may help Jenny process bereavement, regulate emotions, and develop healthier internal working models (</a:t>
            </a:r>
            <a:r>
              <a:rPr lang="en-US" sz="2000" i="1" dirty="0">
                <a:latin typeface="Arial Narrow" panose="020B0606020202030204" pitchFamily="34" charset="0"/>
              </a:rPr>
              <a:t>NICE, 2022</a:t>
            </a:r>
            <a:r>
              <a:rPr lang="en-US" sz="2000" dirty="0">
                <a:latin typeface="Arial Narrow" panose="020B0606020202030204" pitchFamily="34" charset="0"/>
              </a:rPr>
              <a:t>).</a:t>
            </a:r>
          </a:p>
          <a:p>
            <a:br>
              <a:rPr lang="en-US" dirty="0"/>
            </a:br>
            <a:endParaRPr lang="en-GB" dirty="0"/>
          </a:p>
        </p:txBody>
      </p:sp>
    </p:spTree>
    <p:extLst>
      <p:ext uri="{BB962C8B-B14F-4D97-AF65-F5344CB8AC3E}">
        <p14:creationId xmlns:p14="http://schemas.microsoft.com/office/powerpoint/2010/main" val="41311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45D-91BF-59B3-33FD-D873BA2537CB}"/>
              </a:ext>
            </a:extLst>
          </p:cNvPr>
          <p:cNvSpPr>
            <a:spLocks noGrp="1"/>
          </p:cNvSpPr>
          <p:nvPr>
            <p:ph type="title"/>
          </p:nvPr>
        </p:nvSpPr>
        <p:spPr>
          <a:xfrm>
            <a:off x="2106695" y="700134"/>
            <a:ext cx="8686800" cy="974576"/>
          </a:xfrm>
        </p:spPr>
        <p:txBody>
          <a:bodyPr/>
          <a:lstStyle/>
          <a:p>
            <a:r>
              <a:rPr lang="en-US" dirty="0"/>
              <a:t>Practical Strategies:</a:t>
            </a:r>
            <a:endParaRPr lang="en-GB" dirty="0"/>
          </a:p>
        </p:txBody>
      </p:sp>
      <p:sp>
        <p:nvSpPr>
          <p:cNvPr id="3" name="Text Placeholder 2">
            <a:extLst>
              <a:ext uri="{FF2B5EF4-FFF2-40B4-BE49-F238E27FC236}">
                <a16:creationId xmlns:a16="http://schemas.microsoft.com/office/drawing/2014/main" id="{BD313B80-AE07-0273-7B87-6D1CC1C4FBC5}"/>
              </a:ext>
            </a:extLst>
          </p:cNvPr>
          <p:cNvSpPr>
            <a:spLocks noGrp="1"/>
          </p:cNvSpPr>
          <p:nvPr>
            <p:ph type="body" idx="1"/>
          </p:nvPr>
        </p:nvSpPr>
        <p:spPr>
          <a:xfrm>
            <a:off x="547397" y="2492896"/>
            <a:ext cx="5186975" cy="3404592"/>
          </a:xfrm>
        </p:spPr>
        <p:txBody>
          <a:bodyPr>
            <a:noAutofit/>
          </a:bodyPr>
          <a:lstStyle/>
          <a:p>
            <a:pPr algn="ctr"/>
            <a:r>
              <a:rPr lang="en-US" sz="2000" dirty="0">
                <a:solidFill>
                  <a:schemeClr val="tx1"/>
                </a:solidFill>
                <a:latin typeface="Arial Narrow" panose="020B0606020202030204" pitchFamily="34" charset="0"/>
              </a:rPr>
              <a:t>Effective support for Jenny requires coordinated input from health, social care, and voluntary services. Social workers can assess caregiving responsibilities and implement appropriate care packages for Jenny’s mother, reducing attachment strain (</a:t>
            </a:r>
            <a:r>
              <a:rPr lang="en-US" sz="2000" i="1" dirty="0">
                <a:solidFill>
                  <a:schemeClr val="tx1"/>
                </a:solidFill>
                <a:latin typeface="Arial Narrow" panose="020B0606020202030204" pitchFamily="34" charset="0"/>
              </a:rPr>
              <a:t>NICE, 2022</a:t>
            </a:r>
            <a:r>
              <a:rPr lang="en-US" sz="2000" dirty="0">
                <a:solidFill>
                  <a:schemeClr val="tx1"/>
                </a:solidFill>
                <a:latin typeface="Arial Narrow" panose="020B0606020202030204" pitchFamily="34" charset="0"/>
              </a:rPr>
              <a:t>). School or college pastoral teams and young carer </a:t>
            </a:r>
            <a:r>
              <a:rPr lang="en-US" sz="2000" dirty="0" err="1">
                <a:solidFill>
                  <a:schemeClr val="tx1"/>
                </a:solidFill>
                <a:latin typeface="Arial Narrow" panose="020B0606020202030204" pitchFamily="34" charset="0"/>
              </a:rPr>
              <a:t>organisations</a:t>
            </a:r>
            <a:r>
              <a:rPr lang="en-US" sz="2000" dirty="0">
                <a:solidFill>
                  <a:schemeClr val="tx1"/>
                </a:solidFill>
                <a:latin typeface="Arial Narrow" panose="020B0606020202030204" pitchFamily="34" charset="0"/>
              </a:rPr>
              <a:t> can provide emotional support and peer connection, promoting social development and resilience. Therapeutic input may further support emotional well-being during adolescence, a sensitive developmental period.</a:t>
            </a:r>
            <a:endParaRPr lang="en-GB" sz="2000" dirty="0">
              <a:solidFill>
                <a:schemeClr val="tx1"/>
              </a:solidFill>
              <a:latin typeface="Arial Narrow" panose="020B0606020202030204" pitchFamily="34" charset="0"/>
            </a:endParaRPr>
          </a:p>
        </p:txBody>
      </p:sp>
      <p:pic>
        <p:nvPicPr>
          <p:cNvPr id="4100" name="Picture 4" descr="Haringey Multi-Agency Care and Coordination Team (MACCT)">
            <a:extLst>
              <a:ext uri="{FF2B5EF4-FFF2-40B4-BE49-F238E27FC236}">
                <a16:creationId xmlns:a16="http://schemas.microsoft.com/office/drawing/2014/main" id="{02B93A0B-AB62-C05A-4E52-DB6742C70C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0095" y="2213992"/>
            <a:ext cx="5491929"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231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0908" y="188640"/>
            <a:ext cx="6187008" cy="834457"/>
          </a:xfrm>
        </p:spPr>
        <p:txBody>
          <a:bodyPr rtlCol="0">
            <a:noAutofit/>
          </a:bodyPr>
          <a:lstStyle/>
          <a:p>
            <a:pPr rtl="0"/>
            <a:r>
              <a:rPr lang="en-US" sz="5400" dirty="0">
                <a:latin typeface="Arial Narrow" panose="020B0606020202030204" pitchFamily="34" charset="0"/>
              </a:rPr>
              <a:t>Nature vs Nurture:</a:t>
            </a:r>
            <a:endParaRPr lang="en-GB" sz="5400" dirty="0">
              <a:latin typeface="Arial Narrow" panose="020B0606020202030204" pitchFamily="34" charset="0"/>
            </a:endParaRPr>
          </a:p>
        </p:txBody>
      </p:sp>
      <p:sp>
        <p:nvSpPr>
          <p:cNvPr id="3" name="TextBox 2">
            <a:extLst>
              <a:ext uri="{FF2B5EF4-FFF2-40B4-BE49-F238E27FC236}">
                <a16:creationId xmlns:a16="http://schemas.microsoft.com/office/drawing/2014/main" id="{186BD6CF-A4C3-3B6A-D37C-86AE31D24626}"/>
              </a:ext>
            </a:extLst>
          </p:cNvPr>
          <p:cNvSpPr txBox="1"/>
          <p:nvPr/>
        </p:nvSpPr>
        <p:spPr>
          <a:xfrm>
            <a:off x="909836" y="4221088"/>
            <a:ext cx="9865096" cy="2800767"/>
          </a:xfrm>
          <a:prstGeom prst="rect">
            <a:avLst/>
          </a:prstGeom>
          <a:noFill/>
        </p:spPr>
        <p:txBody>
          <a:bodyPr wrap="square" rtlCol="0">
            <a:spAutoFit/>
          </a:bodyPr>
          <a:lstStyle/>
          <a:p>
            <a:r>
              <a:rPr lang="en-US" sz="2000" dirty="0">
                <a:latin typeface="Arial Narrow" panose="020B0606020202030204" pitchFamily="34" charset="0"/>
              </a:rPr>
              <a:t>Jenny’s psychological well-being appears strongly shaped by environmental influences, including bereavement, sustained caregiving responsibilities, and reduced access to peer support (</a:t>
            </a:r>
            <a:r>
              <a:rPr lang="en-US" sz="2000" i="1" dirty="0">
                <a:latin typeface="Arial Narrow" panose="020B0606020202030204" pitchFamily="34" charset="0"/>
              </a:rPr>
              <a:t>Bowlby, 1980)</a:t>
            </a:r>
            <a:r>
              <a:rPr lang="en-US" sz="2000" dirty="0">
                <a:latin typeface="Arial Narrow" panose="020B0606020202030204" pitchFamily="34" charset="0"/>
              </a:rPr>
              <a:t>. Attachment theory </a:t>
            </a:r>
            <a:r>
              <a:rPr lang="en-US" sz="2000" dirty="0" err="1">
                <a:latin typeface="Arial Narrow" panose="020B0606020202030204" pitchFamily="34" charset="0"/>
              </a:rPr>
              <a:t>emphasises</a:t>
            </a:r>
            <a:r>
              <a:rPr lang="en-US" sz="2000" dirty="0">
                <a:latin typeface="Arial Narrow" panose="020B0606020202030204" pitchFamily="34" charset="0"/>
              </a:rPr>
              <a:t> the role of relational experiences in shaping emotional security and internal working models (</a:t>
            </a:r>
            <a:r>
              <a:rPr lang="en-US" sz="2000" i="1" dirty="0">
                <a:latin typeface="Arial Narrow" panose="020B0606020202030204" pitchFamily="34" charset="0"/>
              </a:rPr>
              <a:t>Bowlby, 1969</a:t>
            </a:r>
            <a:r>
              <a:rPr lang="en-US" sz="2000" dirty="0">
                <a:latin typeface="Arial Narrow" panose="020B0606020202030204" pitchFamily="34" charset="0"/>
              </a:rPr>
              <a:t>). However, biological factors such as genetic vulnerability to mood disorders and adolescent neurodevelopment may also influence her emotional regulation and stress response (</a:t>
            </a:r>
            <a:r>
              <a:rPr lang="en-US" sz="2000" i="1" dirty="0">
                <a:latin typeface="Arial Narrow" panose="020B0606020202030204" pitchFamily="34" charset="0"/>
              </a:rPr>
              <a:t>Thapar et al., 2022</a:t>
            </a:r>
            <a:r>
              <a:rPr lang="en-US" sz="2000" dirty="0">
                <a:latin typeface="Arial Narrow" panose="020B0606020202030204" pitchFamily="34" charset="0"/>
              </a:rPr>
              <a:t>). The interaction between these factors may affect how responsive Jenny is to attachment-informed interventions.</a:t>
            </a:r>
          </a:p>
          <a:p>
            <a:br>
              <a:rPr lang="en-US" dirty="0"/>
            </a:br>
            <a:endParaRPr lang="en-GB" dirty="0"/>
          </a:p>
        </p:txBody>
      </p:sp>
      <p:pic>
        <p:nvPicPr>
          <p:cNvPr id="5126" name="Picture 6" descr="Attachment Theory and Child Development | Child Development">
            <a:extLst>
              <a:ext uri="{FF2B5EF4-FFF2-40B4-BE49-F238E27FC236}">
                <a16:creationId xmlns:a16="http://schemas.microsoft.com/office/drawing/2014/main" id="{88429AA4-B834-36F0-8480-4228CE9D2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9765" y="1023097"/>
            <a:ext cx="6025238" cy="3271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189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46" y="832523"/>
            <a:ext cx="12188825" cy="1066800"/>
          </a:xfrm>
        </p:spPr>
        <p:txBody>
          <a:bodyPr rtlCol="0">
            <a:noAutofit/>
          </a:bodyPr>
          <a:lstStyle/>
          <a:p>
            <a:pPr rtl="0"/>
            <a:r>
              <a:rPr lang="en-US" sz="5400" dirty="0">
                <a:latin typeface="Arial Narrow" panose="020B0606020202030204" pitchFamily="34" charset="0"/>
              </a:rPr>
              <a:t>Evaluation: Strengths of Attachment Theory</a:t>
            </a:r>
            <a:endParaRPr lang="en-GB" sz="5400" dirty="0">
              <a:latin typeface="Arial Narrow" panose="020B0606020202030204" pitchFamily="34" charset="0"/>
            </a:endParaRPr>
          </a:p>
        </p:txBody>
      </p:sp>
      <p:sp>
        <p:nvSpPr>
          <p:cNvPr id="3" name="TextBox 2">
            <a:extLst>
              <a:ext uri="{FF2B5EF4-FFF2-40B4-BE49-F238E27FC236}">
                <a16:creationId xmlns:a16="http://schemas.microsoft.com/office/drawing/2014/main" id="{4442DD01-060E-CC79-9E8E-E97F5E82BFD2}"/>
              </a:ext>
            </a:extLst>
          </p:cNvPr>
          <p:cNvSpPr txBox="1"/>
          <p:nvPr/>
        </p:nvSpPr>
        <p:spPr>
          <a:xfrm>
            <a:off x="1160006" y="2492896"/>
            <a:ext cx="9937104" cy="2523768"/>
          </a:xfrm>
          <a:prstGeom prst="rect">
            <a:avLst/>
          </a:prstGeom>
          <a:noFill/>
        </p:spPr>
        <p:txBody>
          <a:bodyPr wrap="square" rtlCol="0">
            <a:spAutoFit/>
          </a:bodyPr>
          <a:lstStyle/>
          <a:p>
            <a:r>
              <a:rPr lang="en-US" sz="2000" dirty="0">
                <a:latin typeface="Arial Narrow" panose="020B0606020202030204" pitchFamily="34" charset="0"/>
              </a:rPr>
              <a:t>In my view, attachment theory is particularly useful in Jenny’s case because it provides a clear framework for understanding how bereavement and caregiving disruption may affect emotional security during adolescence (</a:t>
            </a:r>
            <a:r>
              <a:rPr lang="en-US" sz="2000" i="1" dirty="0">
                <a:latin typeface="Arial Narrow" panose="020B0606020202030204" pitchFamily="34" charset="0"/>
              </a:rPr>
              <a:t>Bowlby, 1980</a:t>
            </a:r>
            <a:r>
              <a:rPr lang="en-US" sz="2000" dirty="0">
                <a:latin typeface="Arial Narrow" panose="020B0606020202030204" pitchFamily="34" charset="0"/>
              </a:rPr>
              <a:t>). The concept of internal working models helps explain how prolonged responsibility and loss may shape Jenny’s self-perception and expectations of relationships (</a:t>
            </a:r>
            <a:r>
              <a:rPr lang="en-US" sz="2000" i="1" dirty="0">
                <a:latin typeface="Arial Narrow" panose="020B0606020202030204" pitchFamily="34" charset="0"/>
              </a:rPr>
              <a:t>Bowlby, 1969</a:t>
            </a:r>
            <a:r>
              <a:rPr lang="en-US" sz="2000" dirty="0">
                <a:latin typeface="Arial Narrow" panose="020B0606020202030204" pitchFamily="34" charset="0"/>
              </a:rPr>
              <a:t>). The theory also translates effectively into practice, as interventions such as therapeutic support and consistent adult relationships directly reflect the idea of rebuilding a secure base. Overall, attachment theory offers strong practical relevance within health and social care settings.</a:t>
            </a:r>
          </a:p>
          <a:p>
            <a:endParaRPr lang="en-GB" dirty="0"/>
          </a:p>
        </p:txBody>
      </p:sp>
    </p:spTree>
    <p:extLst>
      <p:ext uri="{BB962C8B-B14F-4D97-AF65-F5344CB8AC3E}">
        <p14:creationId xmlns:p14="http://schemas.microsoft.com/office/powerpoint/2010/main" val="168906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2BE01-2BB4-4BDD-8FF1-AE60E174FB03}"/>
              </a:ext>
            </a:extLst>
          </p:cNvPr>
          <p:cNvSpPr>
            <a:spLocks noGrp="1"/>
          </p:cNvSpPr>
          <p:nvPr>
            <p:ph type="title"/>
          </p:nvPr>
        </p:nvSpPr>
        <p:spPr>
          <a:xfrm>
            <a:off x="1665920" y="476672"/>
            <a:ext cx="8856984" cy="1600200"/>
          </a:xfrm>
        </p:spPr>
        <p:txBody>
          <a:bodyPr>
            <a:noAutofit/>
          </a:bodyPr>
          <a:lstStyle/>
          <a:p>
            <a:pPr algn="ctr"/>
            <a:r>
              <a:rPr lang="en-US" sz="5400" dirty="0">
                <a:latin typeface="Arial Narrow" panose="020B0606020202030204" pitchFamily="34" charset="0"/>
              </a:rPr>
              <a:t>Evaluation: </a:t>
            </a:r>
            <a:r>
              <a:rPr lang="en-GB" sz="5400" dirty="0">
                <a:latin typeface="Arial Narrow" panose="020B0606020202030204" pitchFamily="34" charset="0"/>
              </a:rPr>
              <a:t>Limitations and Alternative Perspectives</a:t>
            </a:r>
          </a:p>
        </p:txBody>
      </p:sp>
      <p:sp>
        <p:nvSpPr>
          <p:cNvPr id="3" name="TextBox 2">
            <a:extLst>
              <a:ext uri="{FF2B5EF4-FFF2-40B4-BE49-F238E27FC236}">
                <a16:creationId xmlns:a16="http://schemas.microsoft.com/office/drawing/2014/main" id="{FB3E88CF-3BAD-113E-ADCB-7B8EFBE398E2}"/>
              </a:ext>
            </a:extLst>
          </p:cNvPr>
          <p:cNvSpPr txBox="1"/>
          <p:nvPr/>
        </p:nvSpPr>
        <p:spPr>
          <a:xfrm>
            <a:off x="405780" y="2420888"/>
            <a:ext cx="11017224" cy="3447098"/>
          </a:xfrm>
          <a:prstGeom prst="rect">
            <a:avLst/>
          </a:prstGeom>
          <a:noFill/>
        </p:spPr>
        <p:txBody>
          <a:bodyPr wrap="square" rtlCol="0">
            <a:spAutoFit/>
          </a:bodyPr>
          <a:lstStyle/>
          <a:p>
            <a:r>
              <a:rPr lang="en-US" sz="2000" dirty="0">
                <a:latin typeface="Arial Narrow" panose="020B0606020202030204" pitchFamily="34" charset="0"/>
              </a:rPr>
              <a:t>However, attachment theory may place significant emphasis on early caregiver relationships while underestimating wider social and structural influences such as poverty, service access, and peer relationships (</a:t>
            </a:r>
            <a:r>
              <a:rPr lang="en-US" sz="2000" i="1" dirty="0">
                <a:latin typeface="Arial Narrow" panose="020B0606020202030204" pitchFamily="34" charset="0"/>
              </a:rPr>
              <a:t>Rutter, 1995</a:t>
            </a:r>
            <a:r>
              <a:rPr lang="en-US" sz="2000" dirty="0">
                <a:latin typeface="Arial Narrow" panose="020B0606020202030204" pitchFamily="34" charset="0"/>
              </a:rPr>
              <a:t>). It also does not fully account for biological vulnerability to depression or anxiety during adolescence (</a:t>
            </a:r>
            <a:r>
              <a:rPr lang="en-US" sz="2000" i="1" dirty="0">
                <a:latin typeface="Arial Narrow" panose="020B0606020202030204" pitchFamily="34" charset="0"/>
              </a:rPr>
              <a:t>Thapar et al., 2022</a:t>
            </a:r>
            <a:r>
              <a:rPr lang="en-US" sz="2000" dirty="0">
                <a:latin typeface="Arial Narrow" panose="020B0606020202030204" pitchFamily="34" charset="0"/>
              </a:rPr>
              <a:t>).</a:t>
            </a:r>
          </a:p>
          <a:p>
            <a:endParaRPr lang="en-US" sz="2000" dirty="0">
              <a:latin typeface="Arial Narrow" panose="020B0606020202030204" pitchFamily="34" charset="0"/>
            </a:endParaRPr>
          </a:p>
          <a:p>
            <a:r>
              <a:rPr lang="en-US" sz="2000" dirty="0">
                <a:latin typeface="Arial Narrow" panose="020B0606020202030204" pitchFamily="34" charset="0"/>
              </a:rPr>
              <a:t>An alternative perspective, such as </a:t>
            </a:r>
            <a:r>
              <a:rPr lang="en-US" sz="2000" i="1" dirty="0">
                <a:latin typeface="Arial Narrow" panose="020B0606020202030204" pitchFamily="34" charset="0"/>
              </a:rPr>
              <a:t>Vygotsky’s sociocultural theory</a:t>
            </a:r>
            <a:r>
              <a:rPr lang="en-US" sz="2000" dirty="0">
                <a:latin typeface="Arial Narrow" panose="020B0606020202030204" pitchFamily="34" charset="0"/>
              </a:rPr>
              <a:t>, may offer additional insight by </a:t>
            </a:r>
            <a:r>
              <a:rPr lang="en-US" sz="2000" dirty="0" err="1">
                <a:latin typeface="Arial Narrow" panose="020B0606020202030204" pitchFamily="34" charset="0"/>
              </a:rPr>
              <a:t>emphasising</a:t>
            </a:r>
            <a:r>
              <a:rPr lang="en-US" sz="2000" dirty="0">
                <a:latin typeface="Arial Narrow" panose="020B0606020202030204" pitchFamily="34" charset="0"/>
              </a:rPr>
              <a:t> the role of social interaction, community support, and scaffolding in development. From this perspective, strengthening Jenny’s peer networks and structured adult guidance may be equally important in promoting resilience.</a:t>
            </a:r>
          </a:p>
          <a:p>
            <a:endParaRPr lang="en-US" sz="2000" dirty="0">
              <a:latin typeface="Arial Narrow" panose="020B0606020202030204" pitchFamily="34" charset="0"/>
            </a:endParaRPr>
          </a:p>
          <a:p>
            <a:r>
              <a:rPr lang="en-US" sz="2000" dirty="0">
                <a:latin typeface="Arial Narrow" panose="020B0606020202030204" pitchFamily="34" charset="0"/>
              </a:rPr>
              <a:t>Therefore, while attachment theory is highly relevant, a broader biopsychosocial or sociocultural approach may provide a more comprehensive understanding of Jenny’s needs.</a:t>
            </a:r>
          </a:p>
          <a:p>
            <a:endParaRPr lang="en-GB" dirty="0"/>
          </a:p>
        </p:txBody>
      </p:sp>
    </p:spTree>
    <p:extLst>
      <p:ext uri="{BB962C8B-B14F-4D97-AF65-F5344CB8AC3E}">
        <p14:creationId xmlns:p14="http://schemas.microsoft.com/office/powerpoint/2010/main" val="482412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7012" y="476672"/>
            <a:ext cx="4114800" cy="803920"/>
          </a:xfrm>
        </p:spPr>
        <p:txBody>
          <a:bodyPr rtlCol="0">
            <a:noAutofit/>
          </a:bodyPr>
          <a:lstStyle/>
          <a:p>
            <a:pPr rtl="0"/>
            <a:r>
              <a:rPr lang="en-US" sz="5400" dirty="0">
                <a:latin typeface="Arial Narrow" panose="020B0606020202030204" pitchFamily="34" charset="0"/>
              </a:rPr>
              <a:t>Conclusion: </a:t>
            </a:r>
            <a:endParaRPr lang="en-GB" sz="5400" dirty="0">
              <a:latin typeface="Arial Narrow" panose="020B0606020202030204" pitchFamily="34" charset="0"/>
            </a:endParaRPr>
          </a:p>
        </p:txBody>
      </p:sp>
      <p:sp>
        <p:nvSpPr>
          <p:cNvPr id="3" name="TextBox 2">
            <a:extLst>
              <a:ext uri="{FF2B5EF4-FFF2-40B4-BE49-F238E27FC236}">
                <a16:creationId xmlns:a16="http://schemas.microsoft.com/office/drawing/2014/main" id="{5D0C4580-3C5D-3480-CB64-9B0BA40A5FF6}"/>
              </a:ext>
            </a:extLst>
          </p:cNvPr>
          <p:cNvSpPr txBox="1"/>
          <p:nvPr/>
        </p:nvSpPr>
        <p:spPr>
          <a:xfrm>
            <a:off x="1197868" y="1628800"/>
            <a:ext cx="10729192" cy="4985980"/>
          </a:xfrm>
          <a:prstGeom prst="rect">
            <a:avLst/>
          </a:prstGeom>
          <a:noFill/>
        </p:spPr>
        <p:txBody>
          <a:bodyPr wrap="square" rtlCol="0">
            <a:spAutoFit/>
          </a:bodyPr>
          <a:lstStyle/>
          <a:p>
            <a:r>
              <a:rPr lang="en-US" sz="2000" dirty="0">
                <a:latin typeface="Arial Narrow" panose="020B0606020202030204" pitchFamily="34" charset="0"/>
              </a:rPr>
              <a:t>From applying and evaluating attachment theory in Jenny’s case, I believe it provides a strong and practical framework for understanding how bereavement and long-term caregiving may have affected her emotional security, identity development and overall well-being. It helps make sense of the psychological impact of role reversal, disrupted support systems and ongoing responsibility during a crucial stage of adolescence.</a:t>
            </a:r>
          </a:p>
          <a:p>
            <a:endParaRPr lang="en-US" sz="2000" dirty="0">
              <a:latin typeface="Arial Narrow" panose="020B0606020202030204" pitchFamily="34" charset="0"/>
            </a:endParaRPr>
          </a:p>
          <a:p>
            <a:r>
              <a:rPr lang="en-US" sz="2000" dirty="0">
                <a:latin typeface="Arial Narrow" panose="020B0606020202030204" pitchFamily="34" charset="0"/>
              </a:rPr>
              <a:t>However, my evaluation also shows that attachment theory alone is not enough to fully explain Jenny’s experience. Biological vulnerability, adolescent brain development and wider social influences also play a significant role in shaping her outcomes.</a:t>
            </a:r>
          </a:p>
          <a:p>
            <a:endParaRPr lang="en-US" sz="2000" dirty="0">
              <a:latin typeface="Arial Narrow" panose="020B0606020202030204" pitchFamily="34" charset="0"/>
            </a:endParaRPr>
          </a:p>
          <a:p>
            <a:r>
              <a:rPr lang="en-US" sz="2000" dirty="0">
                <a:latin typeface="Arial Narrow" panose="020B0606020202030204" pitchFamily="34" charset="0"/>
              </a:rPr>
              <a:t>Overall, attachment theory is highly useful within this case when applied critically and alongside a broader understanding of nature and nurture.</a:t>
            </a:r>
          </a:p>
          <a:p>
            <a:endParaRPr lang="en-US" sz="2000" dirty="0">
              <a:latin typeface="Arial Narrow" panose="020B0606020202030204" pitchFamily="34" charset="0"/>
            </a:endParaRPr>
          </a:p>
          <a:p>
            <a:r>
              <a:rPr lang="en-US" sz="2000" dirty="0">
                <a:latin typeface="Arial Narrow" panose="020B0606020202030204" pitchFamily="34" charset="0"/>
              </a:rPr>
              <a:t>The key takeaway is that psychology is essential in health and social care because it provides evidence-based frameworks that help professionals understand </a:t>
            </a:r>
            <a:r>
              <a:rPr lang="en-US" sz="2000" dirty="0" err="1">
                <a:latin typeface="Arial Narrow" panose="020B0606020202030204" pitchFamily="34" charset="0"/>
              </a:rPr>
              <a:t>behaviour</a:t>
            </a:r>
            <a:r>
              <a:rPr lang="en-US" sz="2000" dirty="0">
                <a:latin typeface="Arial Narrow" panose="020B0606020202030204" pitchFamily="34" charset="0"/>
              </a:rPr>
              <a:t>, plan meaningful interventions, and support individuals like Jenny in a holistic and informed way.</a:t>
            </a:r>
          </a:p>
          <a:p>
            <a:endParaRPr lang="en-GB" dirty="0"/>
          </a:p>
        </p:txBody>
      </p:sp>
    </p:spTree>
    <p:extLst>
      <p:ext uri="{BB962C8B-B14F-4D97-AF65-F5344CB8AC3E}">
        <p14:creationId xmlns:p14="http://schemas.microsoft.com/office/powerpoint/2010/main" val="4224210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7844" y="0"/>
            <a:ext cx="4453136" cy="932656"/>
          </a:xfrm>
        </p:spPr>
        <p:txBody>
          <a:bodyPr rtlCol="0"/>
          <a:lstStyle/>
          <a:p>
            <a:pPr rtl="0"/>
            <a:r>
              <a:rPr lang="en-US" sz="5400" dirty="0">
                <a:latin typeface="Arial Narrow" panose="020B0606020202030204" pitchFamily="34" charset="0"/>
              </a:rPr>
              <a:t>Reference List:</a:t>
            </a:r>
            <a:endParaRPr lang="en-GB" sz="5400" dirty="0">
              <a:latin typeface="Arial Narrow" panose="020B0606020202030204" pitchFamily="34" charset="0"/>
            </a:endParaRPr>
          </a:p>
        </p:txBody>
      </p:sp>
      <p:sp>
        <p:nvSpPr>
          <p:cNvPr id="5" name="TextBox 4">
            <a:extLst>
              <a:ext uri="{FF2B5EF4-FFF2-40B4-BE49-F238E27FC236}">
                <a16:creationId xmlns:a16="http://schemas.microsoft.com/office/drawing/2014/main" id="{0F8476F9-6FCC-08E1-6C34-A85AB80A2D7C}"/>
              </a:ext>
            </a:extLst>
          </p:cNvPr>
          <p:cNvSpPr txBox="1"/>
          <p:nvPr/>
        </p:nvSpPr>
        <p:spPr>
          <a:xfrm>
            <a:off x="405780" y="932656"/>
            <a:ext cx="11881320" cy="5909310"/>
          </a:xfrm>
          <a:prstGeom prst="rect">
            <a:avLst/>
          </a:prstGeom>
          <a:noFill/>
        </p:spPr>
        <p:txBody>
          <a:bodyPr wrap="square" rtlCol="0">
            <a:spAutoFit/>
          </a:bodyPr>
          <a:lstStyle/>
          <a:p>
            <a:pPr marL="342900" indent="-342900">
              <a:buFont typeface="Wingdings" panose="05000000000000000000" pitchFamily="2" charset="2"/>
              <a:buChar char="v"/>
            </a:pPr>
            <a:r>
              <a:rPr lang="en-GB" sz="2000" dirty="0">
                <a:latin typeface="Arial Narrow" panose="020B0606020202030204" pitchFamily="34" charset="0"/>
              </a:rPr>
              <a:t>Ainsworth, M.D.S., </a:t>
            </a:r>
            <a:r>
              <a:rPr lang="en-GB" sz="2000" dirty="0" err="1">
                <a:latin typeface="Arial Narrow" panose="020B0606020202030204" pitchFamily="34" charset="0"/>
              </a:rPr>
              <a:t>Blehar</a:t>
            </a:r>
            <a:r>
              <a:rPr lang="en-GB" sz="2000" dirty="0">
                <a:latin typeface="Arial Narrow" panose="020B0606020202030204" pitchFamily="34" charset="0"/>
              </a:rPr>
              <a:t>, M.C., Waters, E. and Wall, S. (1978) </a:t>
            </a:r>
            <a:r>
              <a:rPr lang="en-GB" sz="2000" i="1" dirty="0">
                <a:latin typeface="Arial Narrow" panose="020B0606020202030204" pitchFamily="34" charset="0"/>
              </a:rPr>
              <a:t>Patterns of attachment: A psychological study of the strange situation</a:t>
            </a:r>
            <a:r>
              <a:rPr lang="en-GB" sz="2000" dirty="0">
                <a:latin typeface="Arial Narrow" panose="020B0606020202030204" pitchFamily="34" charset="0"/>
              </a:rPr>
              <a:t>. Hillsdale, NJ: Lawrence Erlbaum Associates. (See Chapters 4–6, pp. 66–104).</a:t>
            </a:r>
          </a:p>
          <a:p>
            <a:endParaRPr lang="en-GB" sz="2000" dirty="0">
              <a:latin typeface="Arial Narrow" panose="020B0606020202030204" pitchFamily="34" charset="0"/>
            </a:endParaRPr>
          </a:p>
          <a:p>
            <a:pPr marL="285750" indent="-285750">
              <a:buFont typeface="Wingdings" panose="05000000000000000000" pitchFamily="2" charset="2"/>
              <a:buChar char="v"/>
            </a:pPr>
            <a:r>
              <a:rPr lang="en-US" sz="2000" dirty="0">
                <a:latin typeface="Arial Narrow" panose="020B0606020202030204" pitchFamily="34" charset="0"/>
              </a:rPr>
              <a:t>Bowlby, J. (1969) </a:t>
            </a:r>
            <a:r>
              <a:rPr lang="en-US" sz="2000" i="1" dirty="0">
                <a:latin typeface="Arial Narrow" panose="020B0606020202030204" pitchFamily="34" charset="0"/>
              </a:rPr>
              <a:t>Attachment and Loss: Volume I – Attachment</a:t>
            </a:r>
            <a:r>
              <a:rPr lang="en-US" sz="2000" dirty="0">
                <a:latin typeface="Arial Narrow" panose="020B0606020202030204" pitchFamily="34" charset="0"/>
              </a:rPr>
              <a:t>. London: Hogarth Press. (Internal Working Model, pp. 354–373.)</a:t>
            </a:r>
          </a:p>
          <a:p>
            <a:endParaRPr lang="en-US" sz="2000" dirty="0">
              <a:latin typeface="Arial Narrow" panose="020B0606020202030204" pitchFamily="34" charset="0"/>
            </a:endParaRPr>
          </a:p>
          <a:p>
            <a:pPr marL="285750" indent="-285750">
              <a:buFont typeface="Wingdings" panose="05000000000000000000" pitchFamily="2" charset="2"/>
              <a:buChar char="v"/>
            </a:pPr>
            <a:r>
              <a:rPr lang="en-US" sz="2000" dirty="0">
                <a:latin typeface="Arial Narrow" panose="020B0606020202030204" pitchFamily="34" charset="0"/>
              </a:rPr>
              <a:t>Bowlby, J. (1980) </a:t>
            </a:r>
            <a:r>
              <a:rPr lang="en-US" sz="2000" i="1" dirty="0">
                <a:latin typeface="Arial Narrow" panose="020B0606020202030204" pitchFamily="34" charset="0"/>
              </a:rPr>
              <a:t>Attachment and Loss: Volume III – Loss: Sadness and Depression</a:t>
            </a:r>
            <a:r>
              <a:rPr lang="en-US" sz="2000" dirty="0">
                <a:latin typeface="Arial Narrow" panose="020B0606020202030204" pitchFamily="34" charset="0"/>
              </a:rPr>
              <a:t>. London: Hogarth Press. (See Chapter 3 for prolonged separation and depression, pp. 27–52.)</a:t>
            </a:r>
          </a:p>
          <a:p>
            <a:endParaRPr lang="en-US" sz="2000" dirty="0">
              <a:latin typeface="Arial Narrow" panose="020B0606020202030204" pitchFamily="34" charset="0"/>
            </a:endParaRPr>
          </a:p>
          <a:p>
            <a:pPr marL="285750" indent="-285750">
              <a:buFont typeface="Wingdings" panose="05000000000000000000" pitchFamily="2" charset="2"/>
              <a:buChar char="v"/>
            </a:pPr>
            <a:r>
              <a:rPr lang="en-US" sz="2000" dirty="0">
                <a:latin typeface="Arial Narrow" panose="020B0606020202030204" pitchFamily="34" charset="0"/>
              </a:rPr>
              <a:t>NICE (2022) London: National Institute for Health and Care Excellence. Available at: </a:t>
            </a:r>
            <a:r>
              <a:rPr lang="en-GB" sz="2000" dirty="0">
                <a:latin typeface="Arial Narrow" panose="020B0606020202030204" pitchFamily="34" charset="0"/>
                <a:hlinkClick r:id="rId3"/>
              </a:rPr>
              <a:t>https://www.nice.org.uk/guidance/ng134</a:t>
            </a:r>
            <a:r>
              <a:rPr lang="en-GB" sz="2000" dirty="0">
                <a:latin typeface="Arial Narrow" panose="020B0606020202030204" pitchFamily="34" charset="0"/>
              </a:rPr>
              <a:t> Accessed: 12/02/2026</a:t>
            </a:r>
          </a:p>
          <a:p>
            <a:endParaRPr lang="en-GB" sz="2000" dirty="0">
              <a:latin typeface="Arial Narrow" panose="020B0606020202030204" pitchFamily="34" charset="0"/>
            </a:endParaRPr>
          </a:p>
          <a:p>
            <a:pPr marL="285750" indent="-285750">
              <a:buFont typeface="Wingdings" panose="05000000000000000000" pitchFamily="2" charset="2"/>
              <a:buChar char="v"/>
            </a:pPr>
            <a:r>
              <a:rPr lang="en-US" sz="2000" dirty="0">
                <a:latin typeface="Arial Narrow" panose="020B0606020202030204" pitchFamily="34" charset="0"/>
              </a:rPr>
              <a:t>Rutter, M. (1995) ‘Clinical implications of attachment concepts: retrospect and prospect’, </a:t>
            </a:r>
            <a:r>
              <a:rPr lang="en-US" sz="2000" i="1" dirty="0">
                <a:latin typeface="Arial Narrow" panose="020B0606020202030204" pitchFamily="34" charset="0"/>
              </a:rPr>
              <a:t>Journal of Child Psychology and Psychiatry</a:t>
            </a:r>
            <a:r>
              <a:rPr lang="en-US" sz="2000" dirty="0">
                <a:latin typeface="Arial Narrow" panose="020B0606020202030204" pitchFamily="34" charset="0"/>
              </a:rPr>
              <a:t>, 36(4), pp. 549–571</a:t>
            </a:r>
          </a:p>
          <a:p>
            <a:pPr marL="285750" indent="-285750">
              <a:buFont typeface="Wingdings" panose="05000000000000000000" pitchFamily="2" charset="2"/>
              <a:buChar char="v"/>
            </a:pPr>
            <a:endParaRPr lang="en-US" sz="2000" dirty="0">
              <a:latin typeface="Arial Narrow" panose="020B0606020202030204" pitchFamily="34" charset="0"/>
            </a:endParaRPr>
          </a:p>
          <a:p>
            <a:pPr marL="285750" indent="-285750">
              <a:buFont typeface="Wingdings" panose="05000000000000000000" pitchFamily="2" charset="2"/>
              <a:buChar char="v"/>
            </a:pPr>
            <a:r>
              <a:rPr lang="en-US" sz="2000" dirty="0">
                <a:latin typeface="Arial Narrow" panose="020B0606020202030204" pitchFamily="34" charset="0"/>
              </a:rPr>
              <a:t>Thapar, A., Eyre, O., Patel, V. and Brent, D. (2022) ‘Depression in young people’, </a:t>
            </a:r>
            <a:r>
              <a:rPr lang="en-US" sz="2000" i="1" dirty="0">
                <a:latin typeface="Arial Narrow" panose="020B0606020202030204" pitchFamily="34" charset="0"/>
              </a:rPr>
              <a:t>The Lancet</a:t>
            </a:r>
            <a:r>
              <a:rPr lang="en-US" sz="2000" dirty="0">
                <a:latin typeface="Arial Narrow" panose="020B0606020202030204" pitchFamily="34" charset="0"/>
              </a:rPr>
              <a:t>, 400(10352), pp. 617–631. Available at: </a:t>
            </a:r>
            <a:r>
              <a:rPr lang="en-US" sz="2000" dirty="0">
                <a:latin typeface="Arial Narrow" panose="020B0606020202030204" pitchFamily="34" charset="0"/>
                <a:hlinkClick r:id="rId4"/>
              </a:rPr>
              <a:t>https://doi.org/10.1016/S0140-6736(22)01012-1</a:t>
            </a:r>
            <a:r>
              <a:rPr lang="en-US" sz="2000" dirty="0">
                <a:latin typeface="Arial Narrow" panose="020B0606020202030204" pitchFamily="34" charset="0"/>
              </a:rPr>
              <a:t>  Accessed: (12/02/2026)</a:t>
            </a:r>
          </a:p>
          <a:p>
            <a:endParaRPr lang="en-GB" sz="2000" dirty="0">
              <a:latin typeface="Arial Narrow" panose="020B0606020202030204" pitchFamily="34" charset="0"/>
            </a:endParaRPr>
          </a:p>
          <a:p>
            <a:endParaRPr lang="en-GB" dirty="0"/>
          </a:p>
        </p:txBody>
      </p:sp>
    </p:spTree>
    <p:extLst>
      <p:ext uri="{BB962C8B-B14F-4D97-AF65-F5344CB8AC3E}">
        <p14:creationId xmlns:p14="http://schemas.microsoft.com/office/powerpoint/2010/main" val="2600559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usiness Contrast 16x9">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5870041_TF02895266" id="{C8F3CAA7-5B03-444F-8CCD-44BA2E289B0C}" vid="{81C5E96B-0D11-4EF6-8A38-FD929E44C329}"/>
    </a:ext>
  </a:extLst>
</a:theme>
</file>

<file path=ppt/theme/theme2.xml><?xml version="1.0" encoding="utf-8"?>
<a:theme xmlns:a="http://schemas.openxmlformats.org/drawingml/2006/main" name="Office Theme">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220E13-D325-4A9E-AA7A-0D1409275EB9}">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40262f94-9f35-4ac3-9a90-690165a166b7"/>
    <ds:schemaRef ds:uri="a4f35948-e619-41b3-aa29-22878b09cfd2"/>
    <ds:schemaRef ds:uri="http://www.w3.org/XML/1998/namespace"/>
  </ds:schemaRefs>
</ds:datastoreItem>
</file>

<file path=customXml/itemProps2.xml><?xml version="1.0" encoding="utf-8"?>
<ds:datastoreItem xmlns:ds="http://schemas.openxmlformats.org/officeDocument/2006/customXml" ds:itemID="{02F2BE50-DDB3-465B-A26E-975A276D4362}">
  <ds:schemaRefs>
    <ds:schemaRef ds:uri="http://schemas.microsoft.com/sharepoint/v3/contenttype/forms"/>
  </ds:schemaRefs>
</ds:datastoreItem>
</file>

<file path=customXml/itemProps3.xml><?xml version="1.0" encoding="utf-8"?>
<ds:datastoreItem xmlns:ds="http://schemas.openxmlformats.org/officeDocument/2006/customXml" ds:itemID="{7C80FAF7-F941-4D3E-A3C3-283A61107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Business contrast presentation (widescreen)</Template>
  <TotalTime>6457</TotalTime>
  <Words>2093</Words>
  <Application>Microsoft Office PowerPoint</Application>
  <PresentationFormat>Custom</PresentationFormat>
  <Paragraphs>66</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Narrow</vt:lpstr>
      <vt:lpstr>Franklin Gothic Medium</vt:lpstr>
      <vt:lpstr>Wingdings</vt:lpstr>
      <vt:lpstr>Business Contrast 16x9</vt:lpstr>
      <vt:lpstr>Psychology In Health &amp;Social Care (LCHS-4010)  Assessment 1: Individual Presentation  Haleemah Akhtar 2432717 </vt:lpstr>
      <vt:lpstr>Introduction:</vt:lpstr>
      <vt:lpstr>Overview Of Theory:</vt:lpstr>
      <vt:lpstr>Applying Key Concepts:</vt:lpstr>
      <vt:lpstr>Applying Key Concepts:</vt:lpstr>
      <vt:lpstr>Practical Strategies:</vt:lpstr>
      <vt:lpstr>Practical Strategies:</vt:lpstr>
      <vt:lpstr>Nature vs Nurture:</vt:lpstr>
      <vt:lpstr>Evaluation: Strengths of Attachment Theory</vt:lpstr>
      <vt:lpstr>Evaluation: Limitations and Alternative Perspectives</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Hafeez</dc:creator>
  <cp:lastModifiedBy>Haleemah Akhtar (2432717)</cp:lastModifiedBy>
  <cp:revision>6</cp:revision>
  <dcterms:created xsi:type="dcterms:W3CDTF">2026-01-30T11:36:29Z</dcterms:created>
  <dcterms:modified xsi:type="dcterms:W3CDTF">2026-02-17T12:43:30Z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