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4"/>
  </p:notesMasterIdLst>
  <p:sldIdLst>
    <p:sldId id="279" r:id="rId2"/>
    <p:sldId id="280" r:id="rId3"/>
    <p:sldId id="281" r:id="rId4"/>
    <p:sldId id="282" r:id="rId5"/>
    <p:sldId id="283" r:id="rId6"/>
    <p:sldId id="284" r:id="rId7"/>
    <p:sldId id="285" r:id="rId8"/>
    <p:sldId id="286" r:id="rId9"/>
    <p:sldId id="287" r:id="rId10"/>
    <p:sldId id="288" r:id="rId11"/>
    <p:sldId id="289" r:id="rId12"/>
    <p:sldId id="290" r:id="rId13"/>
    <p:sldId id="291" r:id="rId14"/>
    <p:sldId id="292" r:id="rId15"/>
    <p:sldId id="293" r:id="rId16"/>
    <p:sldId id="294" r:id="rId17"/>
    <p:sldId id="258" r:id="rId18"/>
    <p:sldId id="259" r:id="rId19"/>
    <p:sldId id="260" r:id="rId20"/>
    <p:sldId id="261" r:id="rId21"/>
    <p:sldId id="262" r:id="rId22"/>
    <p:sldId id="263" r:id="rId23"/>
    <p:sldId id="264" r:id="rId24"/>
    <p:sldId id="265" r:id="rId25"/>
    <p:sldId id="266" r:id="rId26"/>
    <p:sldId id="267" r:id="rId27"/>
    <p:sldId id="268" r:id="rId28"/>
    <p:sldId id="269" r:id="rId29"/>
    <p:sldId id="270" r:id="rId30"/>
    <p:sldId id="271" r:id="rId31"/>
    <p:sldId id="272" r:id="rId32"/>
    <p:sldId id="273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761"/>
  </p:normalViewPr>
  <p:slideViewPr>
    <p:cSldViewPr snapToGrid="0" snapToObjects="1">
      <p:cViewPr varScale="1">
        <p:scale>
          <a:sx n="106" d="100"/>
          <a:sy n="106" d="100"/>
        </p:scale>
        <p:origin x="1704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B74215-DA64-CD40-BFB9-3AFE294ADC49}" type="datetimeFigureOut">
              <a:rPr lang="en-US" smtClean="0"/>
              <a:t>9/18/25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9123E5-633D-444C-B36E-0DB16FE93E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59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23C9E2B-83D5-4180-A44C-DFDCF5971F62}" type="slidenum">
              <a:rPr lang="en-GB"/>
              <a:pPr/>
              <a:t>4</a:t>
            </a:fld>
            <a:endParaRPr lang="en-GB"/>
          </a:p>
        </p:txBody>
      </p:sp>
      <p:sp>
        <p:nvSpPr>
          <p:cNvPr id="5130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3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805BC47-F34A-4C96-9179-BC65E332EE03}" type="slidenum">
              <a:rPr lang="en-GB"/>
              <a:pPr/>
              <a:t>6</a:t>
            </a:fld>
            <a:endParaRPr lang="en-GB"/>
          </a:p>
        </p:txBody>
      </p:sp>
      <p:sp>
        <p:nvSpPr>
          <p:cNvPr id="5191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9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67187AB-9265-413F-9CF7-458CE7DA8B81}" type="slidenum">
              <a:rPr lang="en-GB"/>
              <a:pPr/>
              <a:t>7</a:t>
            </a:fld>
            <a:endParaRPr lang="en-GB"/>
          </a:p>
        </p:txBody>
      </p:sp>
      <p:sp>
        <p:nvSpPr>
          <p:cNvPr id="5150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5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30CE148-A545-4E11-A9D0-2621BD43CAB2}" type="slidenum">
              <a:rPr lang="en-GB"/>
              <a:pPr/>
              <a:t>9</a:t>
            </a:fld>
            <a:endParaRPr lang="en-GB"/>
          </a:p>
        </p:txBody>
      </p:sp>
      <p:sp>
        <p:nvSpPr>
          <p:cNvPr id="521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1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A30CE99-1BB7-459F-A457-1A7FD8330B5D}" type="slidenum">
              <a:rPr lang="en-GB"/>
              <a:pPr/>
              <a:t>10</a:t>
            </a:fld>
            <a:endParaRPr lang="en-GB"/>
          </a:p>
        </p:txBody>
      </p:sp>
      <p:sp>
        <p:nvSpPr>
          <p:cNvPr id="517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7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0D08CD1-4B21-43A5-92B2-9ABA685F7320}" type="slidenum">
              <a:rPr lang="en-GB"/>
              <a:pPr/>
              <a:t>12</a:t>
            </a:fld>
            <a:endParaRPr lang="en-GB"/>
          </a:p>
        </p:txBody>
      </p:sp>
      <p:sp>
        <p:nvSpPr>
          <p:cNvPr id="5232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3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D6447EB-8C4D-414B-A6CB-3694D43FEA35}" type="slidenum">
              <a:rPr lang="en-GB"/>
              <a:pPr/>
              <a:t>13</a:t>
            </a:fld>
            <a:endParaRPr lang="en-GB"/>
          </a:p>
        </p:txBody>
      </p:sp>
      <p:sp>
        <p:nvSpPr>
          <p:cNvPr id="4710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7D7FB4F-D107-48AD-8FE0-0D49380B54F2}" type="slidenum">
              <a:rPr lang="en-GB"/>
              <a:pPr/>
              <a:t>14</a:t>
            </a:fld>
            <a:endParaRPr lang="en-GB"/>
          </a:p>
        </p:txBody>
      </p:sp>
      <p:sp>
        <p:nvSpPr>
          <p:cNvPr id="4894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94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7D7FB4F-D107-48AD-8FE0-0D49380B54F2}" type="slidenum">
              <a:rPr lang="en-GB"/>
              <a:pPr/>
              <a:t>15</a:t>
            </a:fld>
            <a:endParaRPr lang="en-GB"/>
          </a:p>
        </p:txBody>
      </p:sp>
      <p:sp>
        <p:nvSpPr>
          <p:cNvPr id="4894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94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B53E9F0-1F7B-4937-8CC4-8A2ADFC2F7F3}" type="slidenum">
              <a:rPr lang="en-GB">
                <a:ea typeface="ＭＳ Ｐゴシック" pitchFamily="1" charset="-128"/>
              </a:rPr>
              <a:pPr/>
              <a:t>17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AFC6416-62D7-4621-B0B8-80AB0FF0D80B}" type="slidenum">
              <a:rPr lang="en-GB">
                <a:ea typeface="ＭＳ Ｐゴシック" pitchFamily="1" charset="-128"/>
              </a:rPr>
              <a:pPr/>
              <a:t>18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F7C06D5-1628-4817-94D6-B85781CDB0A9}" type="slidenum">
              <a:rPr lang="en-GB">
                <a:ea typeface="ＭＳ Ｐゴシック" pitchFamily="1" charset="-128"/>
              </a:rPr>
              <a:pPr/>
              <a:t>19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F7C06D5-1628-4817-94D6-B85781CDB0A9}" type="slidenum">
              <a:rPr lang="en-GB">
                <a:ea typeface="ＭＳ Ｐゴシック" pitchFamily="1" charset="-128"/>
              </a:rPr>
              <a:pPr/>
              <a:t>20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E70E8FB-C184-4AAE-8C4E-F77FE843AE67}" type="slidenum">
              <a:rPr lang="en-GB">
                <a:ea typeface="ＭＳ Ｐゴシック" pitchFamily="1" charset="-128"/>
              </a:rPr>
              <a:pPr/>
              <a:t>21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0C34E1C-5016-40BA-84C1-B3F230784AF7}" type="slidenum">
              <a:rPr lang="en-GB">
                <a:ea typeface="ＭＳ Ｐゴシック" pitchFamily="1" charset="-128"/>
              </a:rPr>
              <a:pPr/>
              <a:t>22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1BE8043-0180-42BA-8EF4-A71542054B9A}" type="slidenum">
              <a:rPr lang="en-GB">
                <a:ea typeface="ＭＳ Ｐゴシック" pitchFamily="1" charset="-128"/>
              </a:rPr>
              <a:pPr/>
              <a:t>23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4C73829-29AA-412B-A831-49B1DA3AB193}" type="slidenum">
              <a:rPr lang="en-GB">
                <a:ea typeface="ＭＳ Ｐゴシック" pitchFamily="1" charset="-128"/>
              </a:rPr>
              <a:pPr/>
              <a:t>24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325CBDF-2BF2-4539-B2CB-96FBB39BAECB}" type="slidenum">
              <a:rPr lang="en-GB">
                <a:ea typeface="ＭＳ Ｐゴシック" pitchFamily="1" charset="-128"/>
              </a:rPr>
              <a:pPr/>
              <a:t>25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6599555-00B9-4A3D-A998-9C90535096EA}" type="slidenum">
              <a:rPr lang="en-GB">
                <a:ea typeface="ＭＳ Ｐゴシック" pitchFamily="1" charset="-128"/>
              </a:rPr>
              <a:pPr/>
              <a:t>26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BDE8BB8-C06C-43D9-AEB6-7C371E6ABA42}" type="slidenum">
              <a:rPr lang="en-GB">
                <a:ea typeface="ＭＳ Ｐゴシック" pitchFamily="1" charset="-128"/>
              </a:rPr>
              <a:pPr/>
              <a:t>27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3CD01E6-C11F-4936-8AC4-570AC45563A9}" type="slidenum">
              <a:rPr lang="en-GB">
                <a:ea typeface="ＭＳ Ｐゴシック" pitchFamily="1" charset="-128"/>
              </a:rPr>
              <a:pPr/>
              <a:t>28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52E77E6-C156-45CB-B48F-BE748823BF75}" type="slidenum">
              <a:rPr lang="en-GB">
                <a:ea typeface="ＭＳ Ｐゴシック" pitchFamily="1" charset="-128"/>
              </a:rPr>
              <a:pPr/>
              <a:t>29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249171E-442B-484B-9405-F1A84BF93322}" type="slidenum">
              <a:rPr lang="en-GB">
                <a:ea typeface="ＭＳ Ｐゴシック" pitchFamily="1" charset="-128"/>
              </a:rPr>
              <a:pPr/>
              <a:t>30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806E780-5FF6-4F7D-8D6A-595A2BF14FAE}" type="slidenum">
              <a:rPr lang="en-GB">
                <a:ea typeface="ＭＳ Ｐゴシック" pitchFamily="1" charset="-128"/>
              </a:rPr>
              <a:pPr/>
              <a:t>31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54E14F5-8C0F-4FB8-B721-FD59A4C1AA2A}" type="slidenum">
              <a:rPr lang="en-GB">
                <a:ea typeface="ＭＳ Ｐゴシック" pitchFamily="1" charset="-128"/>
              </a:rPr>
              <a:pPr/>
              <a:t>32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t>9/18/25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624388" y="228600"/>
            <a:ext cx="2057400" cy="203911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9/18/25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134471"/>
            <a:ext cx="7556313" cy="995082"/>
          </a:xfrm>
        </p:spPr>
        <p:txBody>
          <a:bodyPr anchor="b" anchorCtr="0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9/18/25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498518" y="1129553"/>
            <a:ext cx="7558960" cy="774700"/>
          </a:xfrm>
        </p:spPr>
        <p:txBody>
          <a:bodyPr vert="horz" lIns="91440" tIns="45720" rIns="91440" bIns="45720" rtlCol="0" anchor="t" anchorCtr="0">
            <a:noAutofit/>
          </a:bodyPr>
          <a:lstStyle>
            <a:lvl1pPr marL="0" indent="0">
              <a:buNone/>
              <a:defRPr kumimoji="0" sz="2400" b="0" i="0" u="none" strike="noStrike" kern="1200" cap="none" spc="0" normalizeH="0" baseline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t>9/18/25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2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74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57250" y="1779494"/>
            <a:ext cx="3086100" cy="2040905"/>
          </a:xfrm>
        </p:spPr>
        <p:txBody>
          <a:bodyPr lIns="45720" tIns="45720" rIns="45720" anchor="t">
            <a:noAutofit/>
          </a:bodyPr>
          <a:lstStyle>
            <a:lvl1pPr marL="0" indent="0" algn="ctr">
              <a:spcBef>
                <a:spcPts val="600"/>
              </a:spcBef>
              <a:buNone/>
              <a:defRPr sz="4600">
                <a:solidFill>
                  <a:schemeClr val="bg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58907" y="228600"/>
            <a:ext cx="820093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3124200"/>
            <a:ext cx="5638800" cy="1362075"/>
          </a:xfrm>
        </p:spPr>
        <p:txBody>
          <a:bodyPr anchor="b" anchorCtr="0">
            <a:normAutofit/>
          </a:bodyPr>
          <a:lstStyle>
            <a:lvl1pPr algn="l">
              <a:defRPr sz="3200" b="0" cap="none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4495800"/>
            <a:ext cx="5638800" cy="1500187"/>
          </a:xfrm>
        </p:spPr>
        <p:txBody>
          <a:bodyPr anchor="t" anchorCtr="0">
            <a:normAutofit/>
          </a:bodyPr>
          <a:lstStyle>
            <a:lvl1pPr marL="0" indent="0">
              <a:spcBef>
                <a:spcPts val="300"/>
              </a:spcBef>
              <a:buNone/>
              <a:defRPr sz="14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906" y="6248774"/>
            <a:ext cx="1474694" cy="365125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9/18/25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0" y="6248774"/>
            <a:ext cx="56388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05800" y="624877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2003612" y="3110754"/>
            <a:ext cx="260909" cy="61555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40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9" name="Rectangle 8"/>
          <p:cNvSpPr/>
          <p:nvPr/>
        </p:nvSpPr>
        <p:spPr>
          <a:xfrm>
            <a:off x="285750" y="228600"/>
            <a:ext cx="212725" cy="634523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9987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9/18/25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541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399878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9/18/25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7541" y="2070847"/>
            <a:ext cx="3657600" cy="322729"/>
          </a:xfrm>
          <a:prstGeom prst="rect">
            <a:avLst/>
          </a:prstGeom>
          <a:solidFill>
            <a:schemeClr val="accent3"/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99878" y="2070847"/>
            <a:ext cx="3657600" cy="32272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7" y="1985963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9/18/25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Content Placeholder 2"/>
          <p:cNvSpPr>
            <a:spLocks noGrp="1"/>
          </p:cNvSpPr>
          <p:nvPr>
            <p:ph sz="half" idx="14"/>
          </p:nvPr>
        </p:nvSpPr>
        <p:spPr>
          <a:xfrm>
            <a:off x="498517" y="4164965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4" name="Rectangle 13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05800" y="24223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9/18/25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2"/>
          <p:cNvSpPr>
            <a:spLocks noGrp="1"/>
          </p:cNvSpPr>
          <p:nvPr>
            <p:ph sz="half" idx="15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9/18/25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half" idx="17"/>
          </p:nvPr>
        </p:nvSpPr>
        <p:spPr>
          <a:xfrm>
            <a:off x="502920" y="1985963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8"/>
          </p:nvPr>
        </p:nvSpPr>
        <p:spPr>
          <a:xfrm>
            <a:off x="502920" y="4164965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6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9/18/25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9/18/25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3451225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5" y="2571750"/>
            <a:ext cx="3255264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8775" y="273050"/>
            <a:ext cx="4597399" cy="585311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3" y="3733800"/>
            <a:ext cx="325526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9/18/25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59305" y="6423585"/>
            <a:ext cx="331694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69404" y="3124200"/>
            <a:ext cx="3898272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6" y="228600"/>
            <a:ext cx="3460658" cy="634523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169404" y="3995737"/>
            <a:ext cx="3898272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9/18/25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3990110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6505" y="4424082"/>
            <a:ext cx="6191157" cy="83371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28600"/>
            <a:ext cx="637838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6505" y="5257799"/>
            <a:ext cx="6191157" cy="88582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9/18/25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27212" y="4632792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4" y="228600"/>
            <a:ext cx="6387167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6181611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6179566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212262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9/18/25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46481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49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6802438" y="4535424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423545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4016633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401530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048000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9/18/25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25907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624388" y="4534726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4624388" y="2381663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5"/>
          </p:nvPr>
        </p:nvSpPr>
        <p:spPr>
          <a:xfrm>
            <a:off x="6803136" y="2381662"/>
            <a:ext cx="2057400" cy="418795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3124200"/>
            <a:ext cx="3108960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365248"/>
            <a:ext cx="424011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3995737"/>
            <a:ext cx="3108960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9/18/25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4750361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27790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5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246062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9/18/25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95772" y="954742"/>
            <a:ext cx="681318" cy="5171422"/>
          </a:xfrm>
        </p:spPr>
        <p:txBody>
          <a:bodyPr vert="eaVert" anchor="t" anchorCtr="0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58756"/>
            <a:ext cx="6858000" cy="5184869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9/18/25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 rot="16200000">
            <a:off x="8593111" y="561668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8474" y="484094"/>
            <a:ext cx="7556313" cy="1116106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4" y="1981200"/>
            <a:ext cx="7556313" cy="4144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795247" y="642358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9/18/25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1706" y="6423585"/>
            <a:ext cx="61228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05800" y="242234"/>
            <a:ext cx="5540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bg1"/>
                </a:solidFill>
              </a:defRPr>
            </a:lvl1pPr>
          </a:lstStyle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</p:sldLayoutIdLst>
  <p:txStyles>
    <p:titleStyle>
      <a:lvl1pPr algn="l" defTabSz="914400" rtl="0" eaLnBrk="1" latinLnBrk="0" hangingPunct="1">
        <a:spcBef>
          <a:spcPct val="0"/>
        </a:spcBef>
        <a:buNone/>
        <a:defRPr sz="3600" b="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2000"/>
        </a:spcBef>
        <a:buClr>
          <a:schemeClr val="accent1"/>
        </a:buClr>
        <a:buSzPct val="75000"/>
        <a:buFont typeface="Wingdings" pitchFamily="2" charset="2"/>
        <a:buChar char="n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377950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603375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1830388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057400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4798114"/>
            <a:ext cx="91440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dirty="0"/>
              <a:t>Measuring Intensity, Directional Perceptions </a:t>
            </a:r>
            <a:br>
              <a:rPr lang="en-GB" sz="3200" dirty="0"/>
            </a:br>
            <a:r>
              <a:rPr lang="en-GB" sz="3200" dirty="0"/>
              <a:t>and Frequency of Intrusions</a:t>
            </a:r>
          </a:p>
          <a:p>
            <a:pPr algn="ctr"/>
            <a:r>
              <a:rPr lang="en-GB" sz="3200" dirty="0"/>
              <a:t>Competitive State Anxiety – Part 3</a:t>
            </a:r>
          </a:p>
        </p:txBody>
      </p:sp>
    </p:spTree>
    <p:extLst>
      <p:ext uri="{BB962C8B-B14F-4D97-AF65-F5344CB8AC3E}">
        <p14:creationId xmlns:p14="http://schemas.microsoft.com/office/powerpoint/2010/main" val="20604097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Modified CSAI-2 (Task)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781337" y="1844824"/>
            <a:ext cx="7446963" cy="475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>
              <a:lnSpc>
                <a:spcPct val="80000"/>
              </a:lnSpc>
            </a:pPr>
            <a:r>
              <a:rPr lang="en-GB" sz="1800" dirty="0"/>
              <a:t>Intensity scale…. Level or the amount that you are experiencing the symptom</a:t>
            </a:r>
          </a:p>
          <a:p>
            <a:pPr lvl="1">
              <a:lnSpc>
                <a:spcPct val="80000"/>
              </a:lnSpc>
            </a:pPr>
            <a:r>
              <a:rPr lang="en-GB" sz="1600" dirty="0"/>
              <a:t>1 “not at all” to 4 “very much so”</a:t>
            </a:r>
          </a:p>
          <a:p>
            <a:pPr lvl="1">
              <a:lnSpc>
                <a:spcPct val="80000"/>
              </a:lnSpc>
            </a:pPr>
            <a:endParaRPr lang="en-GB" sz="1600" dirty="0"/>
          </a:p>
          <a:p>
            <a:pPr>
              <a:lnSpc>
                <a:spcPct val="80000"/>
              </a:lnSpc>
            </a:pPr>
            <a:r>
              <a:rPr lang="en-GB" sz="1800" dirty="0"/>
              <a:t>Directional Perceptions scale…. Whether you interpret your felt intensity levels as facilitative (positive) or debilitative (negative) to your upcoming performance</a:t>
            </a:r>
          </a:p>
          <a:p>
            <a:pPr lvl="1">
              <a:lnSpc>
                <a:spcPct val="80000"/>
              </a:lnSpc>
            </a:pPr>
            <a:r>
              <a:rPr lang="en-GB" sz="1600" dirty="0"/>
              <a:t>-3 “very negative” to +3 “very positive” (0 = unimportant)</a:t>
            </a:r>
          </a:p>
          <a:p>
            <a:pPr>
              <a:lnSpc>
                <a:spcPct val="80000"/>
              </a:lnSpc>
            </a:pPr>
            <a:endParaRPr lang="en-GB" sz="1800" dirty="0"/>
          </a:p>
          <a:p>
            <a:pPr>
              <a:lnSpc>
                <a:spcPct val="80000"/>
              </a:lnSpc>
            </a:pPr>
            <a:r>
              <a:rPr lang="en-GB" sz="1800" dirty="0"/>
              <a:t>Frequency scale…. The amount of time you are experiencing the symptoms for (How often are they occurring for at that time)</a:t>
            </a:r>
          </a:p>
          <a:p>
            <a:pPr lvl="1">
              <a:lnSpc>
                <a:spcPct val="80000"/>
              </a:lnSpc>
            </a:pPr>
            <a:r>
              <a:rPr lang="en-GB" sz="1600" dirty="0"/>
              <a:t>1 “never” to 7 “all of the time”</a:t>
            </a:r>
            <a:endParaRPr lang="en-US" sz="1600" dirty="0"/>
          </a:p>
          <a:p>
            <a:pPr>
              <a:lnSpc>
                <a:spcPct val="80000"/>
              </a:lnSpc>
            </a:pPr>
            <a:endParaRPr lang="en-US" sz="1800" dirty="0"/>
          </a:p>
          <a:p>
            <a:pPr>
              <a:lnSpc>
                <a:spcPct val="80000"/>
              </a:lnSpc>
            </a:pPr>
            <a:r>
              <a:rPr lang="en-US" sz="1800" dirty="0"/>
              <a:t>Three constructs within the inventory </a:t>
            </a:r>
          </a:p>
          <a:p>
            <a:pPr lvl="1">
              <a:lnSpc>
                <a:spcPct val="80000"/>
              </a:lnSpc>
            </a:pPr>
            <a:r>
              <a:rPr lang="en-US" sz="1600" dirty="0"/>
              <a:t>Cognitive anxiety</a:t>
            </a:r>
          </a:p>
          <a:p>
            <a:pPr lvl="1">
              <a:lnSpc>
                <a:spcPct val="80000"/>
              </a:lnSpc>
            </a:pPr>
            <a:r>
              <a:rPr lang="en-US" sz="1600" dirty="0"/>
              <a:t>Somatic anxiety</a:t>
            </a:r>
          </a:p>
          <a:p>
            <a:pPr lvl="1">
              <a:lnSpc>
                <a:spcPct val="80000"/>
              </a:lnSpc>
            </a:pPr>
            <a:r>
              <a:rPr lang="en-US" sz="1600" dirty="0"/>
              <a:t>Self-confidence</a:t>
            </a:r>
          </a:p>
        </p:txBody>
      </p:sp>
    </p:spTree>
    <p:extLst>
      <p:ext uri="{BB962C8B-B14F-4D97-AF65-F5344CB8AC3E}">
        <p14:creationId xmlns:p14="http://schemas.microsoft.com/office/powerpoint/2010/main" val="1556778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Task…..</a:t>
            </a:r>
          </a:p>
        </p:txBody>
      </p:sp>
      <p:sp>
        <p:nvSpPr>
          <p:cNvPr id="4" name="Rectangle 3"/>
          <p:cNvSpPr/>
          <p:nvPr/>
        </p:nvSpPr>
        <p:spPr>
          <a:xfrm>
            <a:off x="-8562" y="1772816"/>
            <a:ext cx="9144000" cy="35825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90000"/>
              </a:lnSpc>
              <a:buFont typeface="Arial" pitchFamily="34" charset="0"/>
              <a:buChar char="•"/>
            </a:pPr>
            <a:r>
              <a:rPr lang="en-GB" sz="2400" dirty="0"/>
              <a:t>Recreate the thoughts and feelings you experienced prior to the most important sporting event you have competed in.</a:t>
            </a:r>
          </a:p>
          <a:p>
            <a:pPr marL="800100" lvl="1" indent="-342900">
              <a:lnSpc>
                <a:spcPct val="90000"/>
              </a:lnSpc>
              <a:buFont typeface="Arial" pitchFamily="34" charset="0"/>
              <a:buChar char="•"/>
            </a:pPr>
            <a:r>
              <a:rPr lang="en-GB" sz="2000" dirty="0"/>
              <a:t>Use the frame of reference for a time period of 1 hour prior to performance </a:t>
            </a:r>
          </a:p>
          <a:p>
            <a:pPr lvl="1">
              <a:lnSpc>
                <a:spcPct val="90000"/>
              </a:lnSpc>
            </a:pPr>
            <a:endParaRPr lang="en-GB" sz="2000" dirty="0"/>
          </a:p>
          <a:p>
            <a:pPr marL="342900" indent="-342900">
              <a:lnSpc>
                <a:spcPct val="90000"/>
              </a:lnSpc>
              <a:buFont typeface="Arial" pitchFamily="34" charset="0"/>
              <a:buChar char="•"/>
            </a:pPr>
            <a:r>
              <a:rPr lang="en-GB" sz="2400" dirty="0"/>
              <a:t>Read the instructions above carefully and then:</a:t>
            </a:r>
          </a:p>
          <a:p>
            <a:pPr marL="800100" lvl="1" indent="-342900">
              <a:lnSpc>
                <a:spcPct val="90000"/>
              </a:lnSpc>
              <a:buFont typeface="Arial" pitchFamily="34" charset="0"/>
              <a:buChar char="•"/>
            </a:pPr>
            <a:r>
              <a:rPr lang="en-GB" sz="2000" dirty="0"/>
              <a:t>Complete question 1 across the dimensions of intensity, direction and frequency of intrusion before moving to question 2. </a:t>
            </a:r>
          </a:p>
          <a:p>
            <a:pPr marL="800100" lvl="1" indent="-342900">
              <a:lnSpc>
                <a:spcPct val="90000"/>
              </a:lnSpc>
              <a:buFont typeface="Arial" pitchFamily="34" charset="0"/>
              <a:buChar char="•"/>
            </a:pPr>
            <a:r>
              <a:rPr lang="en-GB" sz="2000" dirty="0"/>
              <a:t>Repeat this process for all 27 questions. </a:t>
            </a:r>
          </a:p>
          <a:p>
            <a:pPr lvl="1">
              <a:lnSpc>
                <a:spcPct val="90000"/>
              </a:lnSpc>
            </a:pPr>
            <a:r>
              <a:rPr lang="en-GB" sz="2000" dirty="0"/>
              <a:t>	(i.e., don’t move onto the next question until you have completed the 	intensity and frequency of intrusion dimensions for the statement you 	have just read).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6535958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/>
          </a:bodyPr>
          <a:lstStyle/>
          <a:p>
            <a:r>
              <a:rPr lang="en-GB" dirty="0"/>
              <a:t>Cognitive Intensity</a:t>
            </a:r>
          </a:p>
          <a:p>
            <a:pPr lvl="1"/>
            <a:r>
              <a:rPr lang="en-GB" dirty="0"/>
              <a:t>Add the scores you have circled (between 1 and 4) for the following items (your score should fall between 9 and 36).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>
              <a:buFontTx/>
              <a:buNone/>
            </a:pPr>
            <a:r>
              <a:rPr lang="en-GB" dirty="0"/>
              <a:t>Items: 1     4	7	10	13	16	19	22	25</a:t>
            </a:r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r>
              <a:rPr lang="en-GB" dirty="0"/>
              <a:t>CA Intensity score </a:t>
            </a:r>
            <a:r>
              <a:rPr lang="en-GB" u="sng" dirty="0"/>
              <a:t>		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Scoring….</a:t>
            </a:r>
          </a:p>
        </p:txBody>
      </p:sp>
    </p:spTree>
    <p:extLst>
      <p:ext uri="{BB962C8B-B14F-4D97-AF65-F5344CB8AC3E}">
        <p14:creationId xmlns:p14="http://schemas.microsoft.com/office/powerpoint/2010/main" val="31991027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4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528" y="1412776"/>
            <a:ext cx="8640960" cy="4114800"/>
          </a:xfrm>
        </p:spPr>
        <p:txBody>
          <a:bodyPr/>
          <a:lstStyle/>
          <a:p>
            <a:pPr algn="just"/>
            <a:r>
              <a:rPr lang="en-US"/>
              <a:t>Cognitive Direction: </a:t>
            </a:r>
          </a:p>
          <a:p>
            <a:pPr lvl="1" algn="just"/>
            <a:r>
              <a:rPr lang="en-US"/>
              <a:t>Add the scores you have circled between -3 and +3 for each of the following items (take into account the sign). The result should be a total between -27 and +27.</a:t>
            </a:r>
          </a:p>
          <a:p>
            <a:pPr>
              <a:buFontTx/>
              <a:buNone/>
            </a:pPr>
            <a:endParaRPr lang="en-US" sz="1200"/>
          </a:p>
          <a:p>
            <a:pPr>
              <a:buFontTx/>
              <a:buNone/>
            </a:pPr>
            <a:r>
              <a:rPr lang="en-US"/>
              <a:t>Items: 1   4   7   10   13    16   19    22    25</a:t>
            </a:r>
          </a:p>
          <a:p>
            <a:pPr>
              <a:buFontTx/>
              <a:buNone/>
            </a:pPr>
            <a:endParaRPr lang="en-US" sz="1400"/>
          </a:p>
          <a:p>
            <a:pPr>
              <a:buFontTx/>
              <a:buNone/>
            </a:pPr>
            <a:r>
              <a:rPr lang="en-US"/>
              <a:t>CA Direction:	___________</a:t>
            </a:r>
          </a:p>
        </p:txBody>
      </p:sp>
    </p:spTree>
    <p:extLst>
      <p:ext uri="{BB962C8B-B14F-4D97-AF65-F5344CB8AC3E}">
        <p14:creationId xmlns:p14="http://schemas.microsoft.com/office/powerpoint/2010/main" val="6211143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8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/>
          </a:bodyPr>
          <a:lstStyle/>
          <a:p>
            <a:r>
              <a:rPr lang="en-GB" dirty="0"/>
              <a:t>Cognitive Frequency of Intrusions</a:t>
            </a:r>
          </a:p>
          <a:p>
            <a:pPr lvl="1"/>
            <a:r>
              <a:rPr lang="en-GB" dirty="0"/>
              <a:t>Add the scores you have circled (between 1 and 7) for the following items (your score should fall between 9 and 63).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>
              <a:buFontTx/>
              <a:buNone/>
            </a:pPr>
            <a:r>
              <a:rPr lang="en-GB" dirty="0"/>
              <a:t>Items: 1	      4	7	10	13	16	19	22	25</a:t>
            </a:r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r>
              <a:rPr lang="en-GB" dirty="0"/>
              <a:t>CA Frequency score </a:t>
            </a:r>
            <a:r>
              <a:rPr lang="en-GB" u="sng" dirty="0"/>
              <a:t>		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06150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0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 fontScale="85000" lnSpcReduction="20000"/>
          </a:bodyPr>
          <a:lstStyle/>
          <a:p>
            <a:r>
              <a:rPr lang="en-GB" sz="2400" dirty="0"/>
              <a:t>Somatic Intensity</a:t>
            </a:r>
          </a:p>
          <a:p>
            <a:pPr lvl="1"/>
            <a:r>
              <a:rPr lang="en-GB" sz="2000" dirty="0"/>
              <a:t>Add the scores you have circled (between 1 and 4) for the following items (your score should fall between 9 and 36).</a:t>
            </a:r>
          </a:p>
          <a:p>
            <a:pPr lvl="1"/>
            <a:endParaRPr lang="en-GB" sz="2000" dirty="0"/>
          </a:p>
          <a:p>
            <a:pPr lvl="1"/>
            <a:endParaRPr lang="en-GB" sz="2000" dirty="0"/>
          </a:p>
          <a:p>
            <a:pPr>
              <a:buFontTx/>
              <a:buNone/>
            </a:pPr>
            <a:r>
              <a:rPr lang="en-GB" sz="2400" dirty="0"/>
              <a:t>Items: 2	       5	8	11	</a:t>
            </a:r>
          </a:p>
          <a:p>
            <a:pPr>
              <a:buFontTx/>
              <a:buNone/>
            </a:pPr>
            <a:r>
              <a:rPr lang="en-GB" sz="2400" dirty="0"/>
              <a:t>		14*(reversed scoring. 4 = 1, 3 = 2, 2 = 3, 1 = 4)	</a:t>
            </a:r>
          </a:p>
          <a:p>
            <a:pPr>
              <a:buFontTx/>
              <a:buNone/>
            </a:pPr>
            <a:r>
              <a:rPr lang="en-GB" sz="2400" dirty="0"/>
              <a:t>		17	20	23	26</a:t>
            </a:r>
          </a:p>
          <a:p>
            <a:pPr>
              <a:buFontTx/>
              <a:buNone/>
            </a:pPr>
            <a:endParaRPr lang="en-GB" sz="2400" dirty="0"/>
          </a:p>
          <a:p>
            <a:pPr>
              <a:buFontTx/>
              <a:buNone/>
            </a:pPr>
            <a:endParaRPr lang="en-GB" sz="2400" dirty="0"/>
          </a:p>
          <a:p>
            <a:pPr>
              <a:buFontTx/>
              <a:buNone/>
            </a:pPr>
            <a:r>
              <a:rPr lang="en-GB" sz="2400" dirty="0"/>
              <a:t>SA Intensity score </a:t>
            </a:r>
            <a:r>
              <a:rPr lang="en-GB" sz="2400" u="sng" dirty="0"/>
              <a:t>		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9846053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5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</a:pPr>
            <a:r>
              <a:rPr lang="en-US" sz="2400"/>
              <a:t>Somatic Direction:</a:t>
            </a:r>
          </a:p>
          <a:p>
            <a:pPr lvl="1" algn="just">
              <a:lnSpc>
                <a:spcPct val="90000"/>
              </a:lnSpc>
            </a:pPr>
            <a:r>
              <a:rPr lang="en-US" sz="2000"/>
              <a:t>Add the scores you have circled between -3 and +3 for each of the following items (take into account the sign). The result should be a total between -27 and +27.</a:t>
            </a:r>
          </a:p>
          <a:p>
            <a:pPr lvl="1">
              <a:lnSpc>
                <a:spcPct val="90000"/>
              </a:lnSpc>
            </a:pPr>
            <a:endParaRPr lang="en-US" sz="2000"/>
          </a:p>
          <a:p>
            <a:pPr>
              <a:lnSpc>
                <a:spcPct val="90000"/>
              </a:lnSpc>
              <a:buFontTx/>
              <a:buNone/>
            </a:pPr>
            <a:endParaRPr lang="en-US" sz="2400"/>
          </a:p>
          <a:p>
            <a:pPr>
              <a:lnSpc>
                <a:spcPct val="90000"/>
              </a:lnSpc>
              <a:buFontTx/>
              <a:buNone/>
            </a:pPr>
            <a:r>
              <a:rPr lang="en-US" sz="2400"/>
              <a:t>Items: 	2    5    8    11   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US" sz="2400"/>
              <a:t>			14 </a:t>
            </a:r>
            <a:r>
              <a:rPr lang="en-US" sz="1800"/>
              <a:t>(no reverse scoring on direction scale)</a:t>
            </a:r>
            <a:r>
              <a:rPr lang="en-US" sz="2400"/>
              <a:t> 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US" sz="2400"/>
              <a:t>			17    20    23    26</a:t>
            </a:r>
          </a:p>
          <a:p>
            <a:pPr>
              <a:lnSpc>
                <a:spcPct val="90000"/>
              </a:lnSpc>
              <a:buFontTx/>
              <a:buNone/>
            </a:pPr>
            <a:endParaRPr lang="en-US" sz="2400"/>
          </a:p>
          <a:p>
            <a:pPr>
              <a:lnSpc>
                <a:spcPct val="90000"/>
              </a:lnSpc>
              <a:buFontTx/>
              <a:buNone/>
            </a:pPr>
            <a:r>
              <a:rPr lang="en-US" sz="2400"/>
              <a:t>SA Direction:	___________</a:t>
            </a:r>
          </a:p>
        </p:txBody>
      </p:sp>
    </p:spTree>
    <p:extLst>
      <p:ext uri="{BB962C8B-B14F-4D97-AF65-F5344CB8AC3E}">
        <p14:creationId xmlns:p14="http://schemas.microsoft.com/office/powerpoint/2010/main" val="13084121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0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/>
          </a:bodyPr>
          <a:lstStyle/>
          <a:p>
            <a:r>
              <a:rPr lang="en-GB" dirty="0"/>
              <a:t>Somatic Frequency of Intrusions</a:t>
            </a:r>
          </a:p>
          <a:p>
            <a:pPr lvl="1"/>
            <a:r>
              <a:rPr lang="en-GB" dirty="0"/>
              <a:t>Add the scores you have circled (between 1 and 7) for the following items (your score should fall between 9 and 63).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>
              <a:buFontTx/>
              <a:buNone/>
            </a:pPr>
            <a:r>
              <a:rPr lang="en-GB" dirty="0"/>
              <a:t>Items: 2	       5	8	11	14	17	20	23	26</a:t>
            </a:r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r>
              <a:rPr lang="en-GB" dirty="0"/>
              <a:t>SA Frequency score </a:t>
            </a:r>
            <a:r>
              <a:rPr lang="en-GB" u="sng" dirty="0"/>
              <a:t>		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94118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6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/>
          </a:bodyPr>
          <a:lstStyle/>
          <a:p>
            <a:r>
              <a:rPr lang="en-GB" dirty="0"/>
              <a:t>Self-Confidence Intensity</a:t>
            </a:r>
          </a:p>
          <a:p>
            <a:pPr lvl="1"/>
            <a:r>
              <a:rPr lang="en-GB" dirty="0"/>
              <a:t>Add the scores you have circled (between 1 and 4) for the following items (your score should fall between 9 and 36).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>
              <a:buFontTx/>
              <a:buNone/>
            </a:pPr>
            <a:r>
              <a:rPr lang="en-GB" dirty="0"/>
              <a:t>Items: 3	       6	9	12	15	18	21	24	27</a:t>
            </a:r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r>
              <a:rPr lang="en-GB" dirty="0"/>
              <a:t>SC Intensity score </a:t>
            </a:r>
            <a:r>
              <a:rPr lang="en-GB" u="sng" dirty="0"/>
              <a:t>		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82271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6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Scoring the inventory…</a:t>
            </a:r>
            <a:endParaRPr lang="en-US" sz="2800" dirty="0"/>
          </a:p>
        </p:txBody>
      </p:sp>
      <p:sp>
        <p:nvSpPr>
          <p:cNvPr id="526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US" sz="2400"/>
              <a:t>Self-Confidence Direction</a:t>
            </a:r>
          </a:p>
          <a:p>
            <a:pPr lvl="1" algn="just"/>
            <a:r>
              <a:rPr lang="en-US" sz="2000"/>
              <a:t>Add the scores you have circled between -3 and +3 for each of the following items (take into account the sign). The result should be a total between -27 and +27.</a:t>
            </a:r>
          </a:p>
          <a:p>
            <a:pPr lvl="1">
              <a:buFontTx/>
              <a:buNone/>
            </a:pPr>
            <a:endParaRPr lang="en-US" sz="2000"/>
          </a:p>
          <a:p>
            <a:pPr>
              <a:buFontTx/>
              <a:buNone/>
            </a:pPr>
            <a:endParaRPr lang="en-US" sz="2400"/>
          </a:p>
          <a:p>
            <a:pPr>
              <a:buFontTx/>
              <a:buNone/>
            </a:pPr>
            <a:r>
              <a:rPr lang="en-US" sz="2400"/>
              <a:t>Items: 	3    6    9    12    15    18    21    24    27</a:t>
            </a:r>
          </a:p>
          <a:p>
            <a:pPr>
              <a:buFontTx/>
              <a:buNone/>
            </a:pPr>
            <a:endParaRPr lang="en-US" sz="2400"/>
          </a:p>
          <a:p>
            <a:pPr>
              <a:buFontTx/>
              <a:buNone/>
            </a:pPr>
            <a:r>
              <a:rPr lang="en-US" sz="2400"/>
              <a:t>SC Direction:	___________</a:t>
            </a:r>
          </a:p>
        </p:txBody>
      </p:sp>
    </p:spTree>
    <p:extLst>
      <p:ext uri="{BB962C8B-B14F-4D97-AF65-F5344CB8AC3E}">
        <p14:creationId xmlns:p14="http://schemas.microsoft.com/office/powerpoint/2010/main" val="6049743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/>
          </a:bodyPr>
          <a:lstStyle/>
          <a:p>
            <a:r>
              <a:rPr lang="en-GB" dirty="0"/>
              <a:t>Self-Confidence Frequency of Intrusions</a:t>
            </a:r>
          </a:p>
          <a:p>
            <a:pPr lvl="1"/>
            <a:r>
              <a:rPr lang="en-GB" dirty="0"/>
              <a:t>Add the scores you have circled (between 1 and 7) for the following items (your score should fall between 9 and 63).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>
              <a:buFontTx/>
              <a:buNone/>
            </a:pPr>
            <a:r>
              <a:rPr lang="en-GB" dirty="0"/>
              <a:t>Items: 3       6	9	12	15	18	21	24	27</a:t>
            </a:r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r>
              <a:rPr lang="en-GB" dirty="0"/>
              <a:t>SC Frequency score </a:t>
            </a:r>
            <a:r>
              <a:rPr lang="en-GB" u="sng" dirty="0"/>
              <a:t>		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29466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00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1484313"/>
            <a:ext cx="8569325" cy="4681537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Cognitive Intensity = 				</a:t>
            </a:r>
            <a:r>
              <a:rPr lang="en-GB" sz="2400" u="sng" dirty="0"/>
              <a:t>		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Cognitive Direction = 				</a:t>
            </a:r>
            <a:r>
              <a:rPr lang="en-GB" sz="2400" u="sng" dirty="0"/>
              <a:t>		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Cognitive frequency of intrusion =		     	</a:t>
            </a:r>
            <a:r>
              <a:rPr lang="en-GB" sz="2400" u="sng" dirty="0"/>
              <a:t>		</a:t>
            </a:r>
          </a:p>
          <a:p>
            <a:pPr>
              <a:lnSpc>
                <a:spcPct val="90000"/>
              </a:lnSpc>
            </a:pPr>
            <a:endParaRPr lang="en-GB" sz="2400" u="sng" dirty="0"/>
          </a:p>
          <a:p>
            <a:pPr>
              <a:lnSpc>
                <a:spcPct val="90000"/>
              </a:lnSpc>
            </a:pPr>
            <a:r>
              <a:rPr lang="en-GB" sz="2400" dirty="0"/>
              <a:t>Somatic Intensity = 				</a:t>
            </a:r>
            <a:r>
              <a:rPr lang="en-GB" sz="2400" u="sng" dirty="0"/>
              <a:t>		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Somatic Direction = 				</a:t>
            </a:r>
            <a:r>
              <a:rPr lang="en-GB" sz="2400" u="sng" dirty="0"/>
              <a:t>		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Somatic frequency of intrusions = 			</a:t>
            </a:r>
            <a:r>
              <a:rPr lang="en-GB" sz="2400" u="sng" dirty="0"/>
              <a:t>		</a:t>
            </a:r>
          </a:p>
          <a:p>
            <a:pPr>
              <a:lnSpc>
                <a:spcPct val="90000"/>
              </a:lnSpc>
            </a:pPr>
            <a:endParaRPr lang="en-GB" sz="2400" u="sng" dirty="0"/>
          </a:p>
          <a:p>
            <a:pPr>
              <a:lnSpc>
                <a:spcPct val="90000"/>
              </a:lnSpc>
            </a:pPr>
            <a:r>
              <a:rPr lang="en-GB" sz="2400" dirty="0"/>
              <a:t>Self-confidence intensity =			</a:t>
            </a:r>
            <a:r>
              <a:rPr lang="en-GB" sz="2400" u="sng" dirty="0"/>
              <a:t>		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Self-confidence Direction = 			</a:t>
            </a:r>
            <a:r>
              <a:rPr lang="en-GB" sz="2400" u="sng" dirty="0"/>
              <a:t>		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Self-confidence frequency of intrusions = 		</a:t>
            </a:r>
            <a:r>
              <a:rPr lang="en-GB" sz="2400" u="sng" dirty="0"/>
              <a:t>		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237089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84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1628775"/>
            <a:ext cx="8784976" cy="4537075"/>
          </a:xfrm>
        </p:spPr>
        <p:txBody>
          <a:bodyPr/>
          <a:lstStyle/>
          <a:p>
            <a:r>
              <a:rPr lang="en-GB" dirty="0"/>
              <a:t>Your individual scores </a:t>
            </a:r>
          </a:p>
          <a:p>
            <a:endParaRPr lang="en-GB" dirty="0"/>
          </a:p>
          <a:p>
            <a:pPr lvl="1"/>
            <a:r>
              <a:rPr lang="en-GB" sz="2800" dirty="0"/>
              <a:t>Issues with the inventory?</a:t>
            </a:r>
          </a:p>
          <a:p>
            <a:pPr lvl="1"/>
            <a:r>
              <a:rPr lang="en-GB" sz="2800" dirty="0"/>
              <a:t>Appropriateness/applicability of the three dimensions?</a:t>
            </a:r>
          </a:p>
          <a:p>
            <a:pPr lvl="1"/>
            <a:r>
              <a:rPr lang="en-GB" sz="2800" dirty="0"/>
              <a:t>Critique the questions </a:t>
            </a:r>
          </a:p>
          <a:p>
            <a:pPr lvl="1"/>
            <a:r>
              <a:rPr lang="en-GB" sz="2800" dirty="0"/>
              <a:t>Critique the measurement of each dimension</a:t>
            </a:r>
          </a:p>
          <a:p>
            <a:pPr lvl="1"/>
            <a:r>
              <a:rPr lang="en-GB" sz="2800" dirty="0"/>
              <a:t>How easy was it to recall intensity versus </a:t>
            </a:r>
            <a:r>
              <a:rPr lang="en-GB" sz="2800"/>
              <a:t>frequency information?</a:t>
            </a:r>
            <a:endParaRPr lang="en-GB" sz="28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Task: Issues to Consider</a:t>
            </a:r>
          </a:p>
        </p:txBody>
      </p:sp>
    </p:spTree>
    <p:extLst>
      <p:ext uri="{BB962C8B-B14F-4D97-AF65-F5344CB8AC3E}">
        <p14:creationId xmlns:p14="http://schemas.microsoft.com/office/powerpoint/2010/main" val="36703146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84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1628775"/>
            <a:ext cx="7848600" cy="4537075"/>
          </a:xfrm>
        </p:spPr>
        <p:txBody>
          <a:bodyPr/>
          <a:lstStyle/>
          <a:p>
            <a:r>
              <a:rPr lang="en-GB" dirty="0"/>
              <a:t>Critique of the modified CSAI-2</a:t>
            </a:r>
          </a:p>
          <a:p>
            <a:pPr lvl="1"/>
            <a:r>
              <a:rPr lang="en-GB" dirty="0"/>
              <a:t>See Burton and Naylor (1997)</a:t>
            </a:r>
          </a:p>
          <a:p>
            <a:pPr lvl="1"/>
            <a:r>
              <a:rPr lang="en-GB" dirty="0"/>
              <a:t>Lane et al. (1999)</a:t>
            </a:r>
          </a:p>
          <a:p>
            <a:endParaRPr lang="en-GB" dirty="0"/>
          </a:p>
          <a:p>
            <a:r>
              <a:rPr lang="en-GB" dirty="0"/>
              <a:t>Revised CSAI-2 </a:t>
            </a:r>
          </a:p>
          <a:p>
            <a:pPr lvl="1"/>
            <a:r>
              <a:rPr lang="en-GB" dirty="0" err="1"/>
              <a:t>Martinent</a:t>
            </a:r>
            <a:r>
              <a:rPr lang="en-GB" dirty="0"/>
              <a:t> et al. (2010)</a:t>
            </a:r>
          </a:p>
        </p:txBody>
      </p:sp>
    </p:spTree>
    <p:extLst>
      <p:ext uri="{BB962C8B-B14F-4D97-AF65-F5344CB8AC3E}">
        <p14:creationId xmlns:p14="http://schemas.microsoft.com/office/powerpoint/2010/main" val="23020914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Title 6"/>
          <p:cNvSpPr>
            <a:spLocks noGrp="1"/>
          </p:cNvSpPr>
          <p:nvPr>
            <p:ph type="ctrTitle"/>
          </p:nvPr>
        </p:nvSpPr>
        <p:spPr>
          <a:xfrm>
            <a:off x="2328446" y="4624668"/>
            <a:ext cx="6510754" cy="93345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>
                <a:solidFill>
                  <a:schemeClr val="tx1"/>
                </a:solidFill>
              </a:rPr>
              <a:t>Anxiety Part 4: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Frequency of Cognitive Intrusions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44216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idx="1"/>
          </p:nvPr>
        </p:nvSpPr>
        <p:spPr>
          <a:xfrm>
            <a:off x="781050" y="1949450"/>
            <a:ext cx="7446963" cy="4079875"/>
          </a:xfrm>
        </p:spPr>
        <p:txBody>
          <a:bodyPr>
            <a:normAutofit fontScale="92500" lnSpcReduction="20000"/>
          </a:bodyPr>
          <a:lstStyle/>
          <a:p>
            <a:r>
              <a:rPr lang="en-GB" sz="2400" dirty="0"/>
              <a:t>Martens et al. (1990)</a:t>
            </a:r>
          </a:p>
          <a:p>
            <a:pPr lvl="1"/>
            <a:r>
              <a:rPr lang="en-GB" sz="2000" dirty="0"/>
              <a:t>Multidimensional anxiety theory (MAT)</a:t>
            </a:r>
          </a:p>
          <a:p>
            <a:pPr lvl="1"/>
            <a:r>
              <a:rPr lang="en-GB" sz="2000" dirty="0"/>
              <a:t>Development of the Competitive State Anxiety Inventory-2 CSAI-2</a:t>
            </a:r>
          </a:p>
          <a:p>
            <a:pPr lvl="1"/>
            <a:endParaRPr lang="en-GB" sz="2000" dirty="0"/>
          </a:p>
          <a:p>
            <a:r>
              <a:rPr lang="en-US" sz="2400" dirty="0"/>
              <a:t>Additive</a:t>
            </a:r>
          </a:p>
          <a:p>
            <a:endParaRPr lang="en-US" sz="2400" dirty="0"/>
          </a:p>
          <a:p>
            <a:r>
              <a:rPr lang="en-US" sz="2400" dirty="0"/>
              <a:t>Three constructs to predict performance</a:t>
            </a:r>
          </a:p>
          <a:p>
            <a:pPr lvl="1"/>
            <a:r>
              <a:rPr lang="en-US" sz="2000" dirty="0"/>
              <a:t>Cognitive anxiety</a:t>
            </a:r>
          </a:p>
          <a:p>
            <a:pPr lvl="1"/>
            <a:r>
              <a:rPr lang="en-US" sz="2000" dirty="0"/>
              <a:t>Somatic anxiety</a:t>
            </a:r>
          </a:p>
          <a:p>
            <a:pPr lvl="1"/>
            <a:r>
              <a:rPr lang="en-US" sz="2000" dirty="0"/>
              <a:t>Self-confidence</a:t>
            </a:r>
          </a:p>
        </p:txBody>
      </p:sp>
      <p:sp>
        <p:nvSpPr>
          <p:cNvPr id="4099" name="Rectangle 5"/>
          <p:cNvSpPr>
            <a:spLocks noChangeArrowheads="1"/>
          </p:cNvSpPr>
          <p:nvPr/>
        </p:nvSpPr>
        <p:spPr bwMode="auto">
          <a:xfrm>
            <a:off x="0" y="714375"/>
            <a:ext cx="91440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4000"/>
              <a:t>Multidimensional Anxiety Theory: (MAT)</a:t>
            </a:r>
          </a:p>
        </p:txBody>
      </p:sp>
    </p:spTree>
    <p:extLst>
      <p:ext uri="{BB962C8B-B14F-4D97-AF65-F5344CB8AC3E}">
        <p14:creationId xmlns:p14="http://schemas.microsoft.com/office/powerpoint/2010/main" val="21677674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Line 3"/>
          <p:cNvSpPr>
            <a:spLocks noChangeShapeType="1"/>
          </p:cNvSpPr>
          <p:nvPr/>
        </p:nvSpPr>
        <p:spPr bwMode="auto">
          <a:xfrm>
            <a:off x="1619250" y="4076700"/>
            <a:ext cx="6048375" cy="0"/>
          </a:xfrm>
          <a:prstGeom prst="line">
            <a:avLst/>
          </a:prstGeom>
          <a:noFill/>
          <a:ln w="38100">
            <a:solidFill>
              <a:schemeClr val="tx2"/>
            </a:solidFill>
            <a:prstDash val="dash"/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23" name="Line 4"/>
          <p:cNvSpPr>
            <a:spLocks noChangeShapeType="1"/>
          </p:cNvSpPr>
          <p:nvPr/>
        </p:nvSpPr>
        <p:spPr bwMode="auto">
          <a:xfrm flipV="1">
            <a:off x="914400" y="1600200"/>
            <a:ext cx="0" cy="43434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24" name="Line 5"/>
          <p:cNvSpPr>
            <a:spLocks noChangeShapeType="1"/>
          </p:cNvSpPr>
          <p:nvPr/>
        </p:nvSpPr>
        <p:spPr bwMode="auto">
          <a:xfrm>
            <a:off x="914400" y="5943600"/>
            <a:ext cx="70866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25" name="Text Box 6"/>
          <p:cNvSpPr txBox="1">
            <a:spLocks noChangeArrowheads="1"/>
          </p:cNvSpPr>
          <p:nvPr/>
        </p:nvSpPr>
        <p:spPr bwMode="auto">
          <a:xfrm rot="-5381389">
            <a:off x="-1677194" y="3599657"/>
            <a:ext cx="43211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en-GB" sz="2800"/>
              <a:t>Construct</a:t>
            </a:r>
            <a:endParaRPr lang="en-US" sz="2800"/>
          </a:p>
        </p:txBody>
      </p:sp>
      <p:sp>
        <p:nvSpPr>
          <p:cNvPr id="5126" name="Rectangle 7"/>
          <p:cNvSpPr>
            <a:spLocks noChangeArrowheads="1"/>
          </p:cNvSpPr>
          <p:nvPr/>
        </p:nvSpPr>
        <p:spPr bwMode="auto">
          <a:xfrm>
            <a:off x="971550" y="6096000"/>
            <a:ext cx="69850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en-GB" sz="2800"/>
              <a:t>Time-to-competition</a:t>
            </a:r>
            <a:endParaRPr lang="en-US" sz="2800"/>
          </a:p>
        </p:txBody>
      </p:sp>
      <p:sp>
        <p:nvSpPr>
          <p:cNvPr id="5127" name="Line 8"/>
          <p:cNvSpPr>
            <a:spLocks noChangeShapeType="1"/>
          </p:cNvSpPr>
          <p:nvPr/>
        </p:nvSpPr>
        <p:spPr bwMode="auto">
          <a:xfrm>
            <a:off x="4572000" y="1828800"/>
            <a:ext cx="1676400" cy="0"/>
          </a:xfrm>
          <a:prstGeom prst="line">
            <a:avLst/>
          </a:prstGeom>
          <a:noFill/>
          <a:ln w="38100">
            <a:solidFill>
              <a:schemeClr val="tx2"/>
            </a:solidFill>
            <a:prstDash val="dash"/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28" name="Rectangle 9"/>
          <p:cNvSpPr>
            <a:spLocks noChangeArrowheads="1"/>
          </p:cNvSpPr>
          <p:nvPr/>
        </p:nvSpPr>
        <p:spPr bwMode="auto">
          <a:xfrm>
            <a:off x="2743200" y="1524000"/>
            <a:ext cx="167005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en-GB" sz="2800"/>
              <a:t>Cognitive</a:t>
            </a:r>
            <a:endParaRPr lang="en-US" sz="2800"/>
          </a:p>
        </p:txBody>
      </p:sp>
      <p:sp>
        <p:nvSpPr>
          <p:cNvPr id="5129" name="Line 10"/>
          <p:cNvSpPr>
            <a:spLocks noChangeShapeType="1"/>
          </p:cNvSpPr>
          <p:nvPr/>
        </p:nvSpPr>
        <p:spPr bwMode="auto">
          <a:xfrm>
            <a:off x="4572000" y="2438400"/>
            <a:ext cx="1676400" cy="0"/>
          </a:xfrm>
          <a:prstGeom prst="line">
            <a:avLst/>
          </a:prstGeom>
          <a:noFill/>
          <a:ln w="38100">
            <a:solidFill>
              <a:schemeClr val="folHlink"/>
            </a:solidFill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30" name="Rectangle 11"/>
          <p:cNvSpPr>
            <a:spLocks noChangeArrowheads="1"/>
          </p:cNvSpPr>
          <p:nvPr/>
        </p:nvSpPr>
        <p:spPr bwMode="auto">
          <a:xfrm>
            <a:off x="2895600" y="2147888"/>
            <a:ext cx="147002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en-GB" sz="2800"/>
              <a:t>Somatic</a:t>
            </a:r>
            <a:endParaRPr lang="en-US" sz="2800"/>
          </a:p>
        </p:txBody>
      </p:sp>
      <p:sp>
        <p:nvSpPr>
          <p:cNvPr id="5131" name="Line 12"/>
          <p:cNvSpPr>
            <a:spLocks noChangeShapeType="1"/>
          </p:cNvSpPr>
          <p:nvPr/>
        </p:nvSpPr>
        <p:spPr bwMode="auto">
          <a:xfrm>
            <a:off x="1547813" y="4724400"/>
            <a:ext cx="4319587" cy="0"/>
          </a:xfrm>
          <a:prstGeom prst="line">
            <a:avLst/>
          </a:prstGeom>
          <a:noFill/>
          <a:ln w="38100">
            <a:solidFill>
              <a:schemeClr val="folHlink"/>
            </a:solidFill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32" name="Line 13"/>
          <p:cNvSpPr>
            <a:spLocks noChangeShapeType="1"/>
          </p:cNvSpPr>
          <p:nvPr/>
        </p:nvSpPr>
        <p:spPr bwMode="auto">
          <a:xfrm flipV="1">
            <a:off x="5867400" y="2708275"/>
            <a:ext cx="1296988" cy="2016125"/>
          </a:xfrm>
          <a:prstGeom prst="line">
            <a:avLst/>
          </a:prstGeom>
          <a:noFill/>
          <a:ln w="38100">
            <a:solidFill>
              <a:schemeClr val="folHlink"/>
            </a:solidFill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33" name="Rectangle 14"/>
          <p:cNvSpPr>
            <a:spLocks noChangeArrowheads="1"/>
          </p:cNvSpPr>
          <p:nvPr/>
        </p:nvSpPr>
        <p:spPr bwMode="auto">
          <a:xfrm>
            <a:off x="7019925" y="1412875"/>
            <a:ext cx="15494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en-GB" sz="2800"/>
              <a:t>Self Con</a:t>
            </a:r>
            <a:endParaRPr lang="en-US" sz="2800"/>
          </a:p>
        </p:txBody>
      </p:sp>
      <p:sp>
        <p:nvSpPr>
          <p:cNvPr id="5134" name="Line 15"/>
          <p:cNvSpPr>
            <a:spLocks noChangeShapeType="1"/>
          </p:cNvSpPr>
          <p:nvPr/>
        </p:nvSpPr>
        <p:spPr bwMode="auto">
          <a:xfrm>
            <a:off x="7092950" y="2060575"/>
            <a:ext cx="1511300" cy="0"/>
          </a:xfrm>
          <a:prstGeom prst="line">
            <a:avLst/>
          </a:prstGeom>
          <a:noFill/>
          <a:ln w="38100" cap="rnd">
            <a:solidFill>
              <a:schemeClr val="tx1"/>
            </a:solidFill>
            <a:prstDash val="sysDot"/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35" name="Line 16"/>
          <p:cNvSpPr>
            <a:spLocks noChangeShapeType="1"/>
          </p:cNvSpPr>
          <p:nvPr/>
        </p:nvSpPr>
        <p:spPr bwMode="auto">
          <a:xfrm>
            <a:off x="1619250" y="3716338"/>
            <a:ext cx="6048375" cy="0"/>
          </a:xfrm>
          <a:prstGeom prst="line">
            <a:avLst/>
          </a:prstGeom>
          <a:noFill/>
          <a:ln w="38100" cap="rnd">
            <a:solidFill>
              <a:schemeClr val="tx1"/>
            </a:solidFill>
            <a:prstDash val="sysDot"/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36" name="Title 19"/>
          <p:cNvSpPr>
            <a:spLocks noGrp="1"/>
          </p:cNvSpPr>
          <p:nvPr>
            <p:ph type="title"/>
          </p:nvPr>
        </p:nvSpPr>
        <p:spPr>
          <a:xfrm>
            <a:off x="0" y="609600"/>
            <a:ext cx="9144000" cy="676275"/>
          </a:xfrm>
        </p:spPr>
        <p:txBody>
          <a:bodyPr/>
          <a:lstStyle/>
          <a:p>
            <a:r>
              <a:rPr lang="en-GB" sz="3200">
                <a:solidFill>
                  <a:schemeClr val="tx1"/>
                </a:solidFill>
              </a:rPr>
              <a:t>Temporal MAT Predictions: Intensity</a:t>
            </a:r>
            <a:r>
              <a:rPr lang="en-GB" sz="320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123864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 noChangeArrowheads="1"/>
          </p:cNvSpPr>
          <p:nvPr>
            <p:ph idx="1"/>
          </p:nvPr>
        </p:nvSpPr>
        <p:spPr>
          <a:xfrm>
            <a:off x="428625" y="1484313"/>
            <a:ext cx="8001000" cy="4681537"/>
          </a:xfrm>
        </p:spPr>
        <p:txBody>
          <a:bodyPr/>
          <a:lstStyle/>
          <a:p>
            <a:pPr>
              <a:lnSpc>
                <a:spcPct val="90000"/>
              </a:lnSpc>
            </a:pPr>
            <a:endParaRPr lang="en-GB" sz="2400" dirty="0"/>
          </a:p>
        </p:txBody>
      </p:sp>
      <p:sp>
        <p:nvSpPr>
          <p:cNvPr id="6147" name="Title 5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747713"/>
          </a:xfrm>
        </p:spPr>
        <p:txBody>
          <a:bodyPr/>
          <a:lstStyle/>
          <a:p>
            <a:r>
              <a:rPr lang="en-GB">
                <a:solidFill>
                  <a:schemeClr val="tx1"/>
                </a:solidFill>
              </a:rPr>
              <a:t>Time-to-event: Why bother ??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178875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 noChangeArrowheads="1"/>
          </p:cNvSpPr>
          <p:nvPr>
            <p:ph idx="1"/>
          </p:nvPr>
        </p:nvSpPr>
        <p:spPr>
          <a:xfrm>
            <a:off x="428625" y="1484313"/>
            <a:ext cx="8001000" cy="4681537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2400"/>
              <a:t>Temporal = Time-to-event</a:t>
            </a:r>
          </a:p>
          <a:p>
            <a:pPr>
              <a:lnSpc>
                <a:spcPct val="90000"/>
              </a:lnSpc>
            </a:pPr>
            <a:r>
              <a:rPr lang="en-GB" sz="2400"/>
              <a:t>Why bother ??</a:t>
            </a:r>
          </a:p>
          <a:p>
            <a:pPr lvl="1">
              <a:lnSpc>
                <a:spcPct val="90000"/>
              </a:lnSpc>
            </a:pPr>
            <a:r>
              <a:rPr lang="en-GB" sz="2000"/>
              <a:t>Understanding (know when symptoms change)</a:t>
            </a:r>
          </a:p>
          <a:p>
            <a:pPr lvl="1">
              <a:lnSpc>
                <a:spcPct val="90000"/>
              </a:lnSpc>
            </a:pPr>
            <a:r>
              <a:rPr lang="en-GB" sz="2000"/>
              <a:t>Design and implementation of psychological skills interventions</a:t>
            </a:r>
          </a:p>
          <a:p>
            <a:pPr lvl="1">
              <a:lnSpc>
                <a:spcPct val="90000"/>
              </a:lnSpc>
            </a:pPr>
            <a:r>
              <a:rPr lang="en-GB" sz="2000"/>
              <a:t>Know when it changes = Prescriptive points for intervention during preparation time for competition</a:t>
            </a:r>
          </a:p>
          <a:p>
            <a:pPr lvl="1">
              <a:lnSpc>
                <a:spcPct val="90000"/>
              </a:lnSpc>
            </a:pPr>
            <a:endParaRPr lang="en-GB" sz="2000"/>
          </a:p>
          <a:p>
            <a:pPr lvl="1">
              <a:lnSpc>
                <a:spcPct val="90000"/>
              </a:lnSpc>
            </a:pPr>
            <a:r>
              <a:rPr lang="en-GB" sz="2000"/>
              <a:t>Stop the 'Fire fighting approach' to sport psychology interventions (Shambrook &amp; Bull, 2001)</a:t>
            </a:r>
          </a:p>
          <a:p>
            <a:pPr lvl="1">
              <a:lnSpc>
                <a:spcPct val="90000"/>
              </a:lnSpc>
            </a:pPr>
            <a:r>
              <a:rPr lang="en-GB" sz="2000"/>
              <a:t>Winning – the science of preparation: Do we intervene with appropriate rationale (i.e., theoretical reasoning) as players prepare for competition ???</a:t>
            </a:r>
          </a:p>
          <a:p>
            <a:pPr lvl="1">
              <a:lnSpc>
                <a:spcPct val="90000"/>
              </a:lnSpc>
            </a:pPr>
            <a:r>
              <a:rPr lang="en-GB" sz="2000"/>
              <a:t>Periodisation of psychological skills</a:t>
            </a:r>
          </a:p>
          <a:p>
            <a:pPr>
              <a:lnSpc>
                <a:spcPct val="90000"/>
              </a:lnSpc>
            </a:pPr>
            <a:endParaRPr lang="en-GB" sz="2400"/>
          </a:p>
        </p:txBody>
      </p:sp>
      <p:sp>
        <p:nvSpPr>
          <p:cNvPr id="6147" name="Title 5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747713"/>
          </a:xfrm>
        </p:spPr>
        <p:txBody>
          <a:bodyPr/>
          <a:lstStyle/>
          <a:p>
            <a:r>
              <a:rPr lang="en-GB">
                <a:solidFill>
                  <a:schemeClr val="tx1"/>
                </a:solidFill>
              </a:rPr>
              <a:t>Time-to-event: Why bother ??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11452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3"/>
          <p:cNvSpPr>
            <a:spLocks noGrp="1" noChangeArrowheads="1"/>
          </p:cNvSpPr>
          <p:nvPr>
            <p:ph idx="1"/>
          </p:nvPr>
        </p:nvSpPr>
        <p:spPr>
          <a:xfrm>
            <a:off x="142875" y="1714500"/>
            <a:ext cx="8715375" cy="4451350"/>
          </a:xfrm>
        </p:spPr>
        <p:txBody>
          <a:bodyPr>
            <a:normAutofit fontScale="92500"/>
          </a:bodyPr>
          <a:lstStyle/>
          <a:p>
            <a:pPr>
              <a:lnSpc>
                <a:spcPct val="80000"/>
              </a:lnSpc>
            </a:pPr>
            <a:r>
              <a:rPr lang="en-GB" sz="2400"/>
              <a:t>A Process-Orientation</a:t>
            </a:r>
          </a:p>
          <a:p>
            <a:pPr>
              <a:lnSpc>
                <a:spcPct val="80000"/>
              </a:lnSpc>
            </a:pPr>
            <a:endParaRPr lang="en-GB" sz="1800"/>
          </a:p>
          <a:p>
            <a:pPr lvl="1">
              <a:lnSpc>
                <a:spcPct val="80000"/>
              </a:lnSpc>
            </a:pPr>
            <a:r>
              <a:rPr lang="en-GB" sz="1800"/>
              <a:t>“The essence of stress, coping and adaptation is change… unless we focus on change we cannot learn how people come to manage stressful events and conditions” (Lazarus, 1999; p.150)</a:t>
            </a:r>
          </a:p>
          <a:p>
            <a:pPr lvl="2">
              <a:lnSpc>
                <a:spcPct val="80000"/>
              </a:lnSpc>
            </a:pPr>
            <a:endParaRPr lang="en-GB" sz="1800"/>
          </a:p>
          <a:p>
            <a:pPr>
              <a:lnSpc>
                <a:spcPct val="80000"/>
              </a:lnSpc>
            </a:pPr>
            <a:r>
              <a:rPr lang="en-GB" sz="2400"/>
              <a:t>Empirical anxiety research is proliferated with studies collecting data at one single time point usually focused upon times immediately before the event research </a:t>
            </a:r>
            <a:r>
              <a:rPr lang="en-GB" sz="1800"/>
              <a:t>(Cerin et al., 2001)</a:t>
            </a:r>
          </a:p>
          <a:p>
            <a:pPr>
              <a:lnSpc>
                <a:spcPct val="80000"/>
              </a:lnSpc>
            </a:pPr>
            <a:endParaRPr lang="en-GB" sz="2000"/>
          </a:p>
          <a:p>
            <a:pPr>
              <a:lnSpc>
                <a:spcPct val="80000"/>
              </a:lnSpc>
            </a:pPr>
            <a:r>
              <a:rPr lang="en-GB" sz="2400"/>
              <a:t>Intervention based research is proliferated with studies giving interventions for immediately before competition (e.g., Hanton and Jones, 1999b; Maynard et al. 1995a, b; Maynard et al. 1998)</a:t>
            </a:r>
          </a:p>
        </p:txBody>
      </p:sp>
      <p:sp>
        <p:nvSpPr>
          <p:cNvPr id="7171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tx1"/>
                </a:solidFill>
              </a:rPr>
              <a:t>Further Considerations</a:t>
            </a:r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4550455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4115" name="Rectangle 3"/>
          <p:cNvSpPr>
            <a:spLocks noGrp="1" noChangeArrowheads="1"/>
          </p:cNvSpPr>
          <p:nvPr>
            <p:ph idx="1"/>
          </p:nvPr>
        </p:nvSpPr>
        <p:spPr>
          <a:xfrm>
            <a:off x="0" y="1883830"/>
            <a:ext cx="9144000" cy="4375150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20000"/>
              </a:lnSpc>
              <a:defRPr/>
            </a:pPr>
            <a:r>
              <a:rPr lang="en-GB" sz="2400" dirty="0"/>
              <a:t>Method</a:t>
            </a:r>
          </a:p>
          <a:p>
            <a:pPr lvl="1">
              <a:lnSpc>
                <a:spcPct val="120000"/>
              </a:lnSpc>
              <a:defRPr/>
            </a:pPr>
            <a:r>
              <a:rPr lang="en-GB" sz="1800" dirty="0"/>
              <a:t>Several data collections at set times during the week leading up to competition (7 days, 2 days, 1 day, 2 hours, 30 </a:t>
            </a:r>
            <a:r>
              <a:rPr lang="en-GB" sz="1800" dirty="0" err="1"/>
              <a:t>mins</a:t>
            </a:r>
            <a:r>
              <a:rPr lang="en-GB" sz="1800" dirty="0"/>
              <a:t>)</a:t>
            </a:r>
          </a:p>
          <a:p>
            <a:pPr lvl="1">
              <a:lnSpc>
                <a:spcPct val="120000"/>
              </a:lnSpc>
              <a:defRPr/>
            </a:pPr>
            <a:r>
              <a:rPr lang="en-GB" sz="1800" dirty="0"/>
              <a:t>See </a:t>
            </a:r>
            <a:r>
              <a:rPr lang="en-GB" sz="1800" dirty="0" err="1"/>
              <a:t>Cerin</a:t>
            </a:r>
            <a:r>
              <a:rPr lang="en-GB" sz="1800" dirty="0"/>
              <a:t> et al. (2001) for review</a:t>
            </a:r>
          </a:p>
          <a:p>
            <a:pPr>
              <a:lnSpc>
                <a:spcPct val="120000"/>
              </a:lnSpc>
              <a:defRPr/>
            </a:pPr>
            <a:r>
              <a:rPr lang="en-GB" sz="2400" dirty="0"/>
              <a:t>Cognitive anxiety</a:t>
            </a:r>
          </a:p>
          <a:p>
            <a:pPr lvl="1">
              <a:lnSpc>
                <a:spcPct val="120000"/>
              </a:lnSpc>
              <a:defRPr/>
            </a:pPr>
            <a:r>
              <a:rPr lang="en-GB" sz="1800" dirty="0"/>
              <a:t>MAT no change over time </a:t>
            </a:r>
          </a:p>
          <a:p>
            <a:pPr lvl="1">
              <a:lnSpc>
                <a:spcPct val="120000"/>
              </a:lnSpc>
              <a:defRPr/>
            </a:pPr>
            <a:r>
              <a:rPr lang="en-GB" sz="1800" dirty="0"/>
              <a:t>Research support equivocal </a:t>
            </a:r>
          </a:p>
          <a:p>
            <a:pPr lvl="2">
              <a:lnSpc>
                <a:spcPct val="120000"/>
              </a:lnSpc>
              <a:defRPr/>
            </a:pPr>
            <a:r>
              <a:rPr lang="en-GB" sz="1800" dirty="0"/>
              <a:t>Early increases – Campbell &amp; Jones (1995, 1997); Perkins &amp; Williams (1994)</a:t>
            </a:r>
          </a:p>
          <a:p>
            <a:pPr lvl="2">
              <a:lnSpc>
                <a:spcPct val="120000"/>
              </a:lnSpc>
              <a:defRPr/>
            </a:pPr>
            <a:r>
              <a:rPr lang="en-GB" sz="1800" dirty="0"/>
              <a:t>Increases close to competition – Slaughter et al. (1994); Swain &amp; Jones (1990, 1991, 1992)</a:t>
            </a:r>
          </a:p>
          <a:p>
            <a:pPr>
              <a:lnSpc>
                <a:spcPct val="120000"/>
              </a:lnSpc>
              <a:defRPr/>
            </a:pPr>
            <a:r>
              <a:rPr lang="en-GB" sz="2400" dirty="0"/>
              <a:t>Somatic anxiety</a:t>
            </a:r>
          </a:p>
          <a:p>
            <a:pPr lvl="1">
              <a:lnSpc>
                <a:spcPct val="120000"/>
              </a:lnSpc>
              <a:defRPr/>
            </a:pPr>
            <a:r>
              <a:rPr lang="en-GB" sz="1800" dirty="0"/>
              <a:t>MAT increase close to event</a:t>
            </a:r>
          </a:p>
          <a:p>
            <a:pPr lvl="1">
              <a:lnSpc>
                <a:spcPct val="120000"/>
              </a:lnSpc>
              <a:defRPr/>
            </a:pPr>
            <a:r>
              <a:rPr lang="en-GB" sz="1800" dirty="0"/>
              <a:t>Research support equivocal (equivocal in relation to point of increase)</a:t>
            </a:r>
          </a:p>
          <a:p>
            <a:pPr lvl="2">
              <a:lnSpc>
                <a:spcPct val="120000"/>
              </a:lnSpc>
              <a:defRPr/>
            </a:pPr>
            <a:r>
              <a:rPr lang="en-GB" sz="1800" dirty="0"/>
              <a:t>Supportive – Campbell &amp; Jones (1995); Slaughter et al. (1994); Swain &amp; Jones (1990, 1991, 1992)</a:t>
            </a:r>
          </a:p>
          <a:p>
            <a:pPr lvl="2">
              <a:lnSpc>
                <a:spcPct val="120000"/>
              </a:lnSpc>
              <a:defRPr/>
            </a:pPr>
            <a:endParaRPr lang="en-GB" sz="1800" dirty="0"/>
          </a:p>
          <a:p>
            <a:pPr lvl="2">
              <a:lnSpc>
                <a:spcPct val="120000"/>
              </a:lnSpc>
              <a:defRPr/>
            </a:pPr>
            <a:r>
              <a:rPr lang="en-GB" sz="1800" dirty="0"/>
              <a:t>Early increases – Perkins &amp; Williams (1994); Swain &amp; Jones (1990, 1993)</a:t>
            </a:r>
          </a:p>
        </p:txBody>
      </p:sp>
      <p:sp>
        <p:nvSpPr>
          <p:cNvPr id="8195" name="Title 5"/>
          <p:cNvSpPr>
            <a:spLocks noGrp="1"/>
          </p:cNvSpPr>
          <p:nvPr>
            <p:ph type="title"/>
          </p:nvPr>
        </p:nvSpPr>
        <p:spPr>
          <a:xfrm>
            <a:off x="285750" y="840509"/>
            <a:ext cx="8715375" cy="747713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Temporal Research I: Intensity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203295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1571625"/>
            <a:ext cx="8534400" cy="4905375"/>
          </a:xfrm>
        </p:spPr>
        <p:txBody>
          <a:bodyPr/>
          <a:lstStyle/>
          <a:p>
            <a:r>
              <a:rPr lang="en-GB" sz="2400" dirty="0"/>
              <a:t>Self-confidence</a:t>
            </a:r>
          </a:p>
          <a:p>
            <a:pPr lvl="1"/>
            <a:r>
              <a:rPr lang="en-GB" sz="2000" dirty="0"/>
              <a:t>MAT no change over time </a:t>
            </a:r>
          </a:p>
          <a:p>
            <a:pPr lvl="1"/>
            <a:r>
              <a:rPr lang="en-GB" sz="2000" dirty="0"/>
              <a:t>Research support equivocal (some supportive, some not)</a:t>
            </a:r>
          </a:p>
          <a:p>
            <a:pPr lvl="2"/>
            <a:r>
              <a:rPr lang="en-GB" sz="1800" dirty="0"/>
              <a:t>No change-over-time – Campbell &amp; Jones (1995); Jones et al. (1991)</a:t>
            </a:r>
          </a:p>
          <a:p>
            <a:pPr lvl="2"/>
            <a:r>
              <a:rPr lang="en-GB" sz="1800" dirty="0"/>
              <a:t>Decrease close to competition – Campbell &amp; Jones (1997); Swain &amp; Jones (1990; 1992)</a:t>
            </a:r>
          </a:p>
          <a:p>
            <a:endParaRPr lang="en-GB" sz="2400" dirty="0"/>
          </a:p>
          <a:p>
            <a:r>
              <a:rPr lang="en-GB" sz="2400" dirty="0"/>
              <a:t>Therefore, traditional temporal anxiety studies produced equivocal results in relation to the main tenets of MAT.......</a:t>
            </a:r>
          </a:p>
          <a:p>
            <a:pPr lvl="1"/>
            <a:r>
              <a:rPr lang="en-GB" sz="2000" dirty="0"/>
              <a:t>WHY ?</a:t>
            </a:r>
          </a:p>
        </p:txBody>
      </p:sp>
      <p:sp>
        <p:nvSpPr>
          <p:cNvPr id="9219" name="Title 5"/>
          <p:cNvSpPr>
            <a:spLocks noGrp="1"/>
          </p:cNvSpPr>
          <p:nvPr>
            <p:ph type="title"/>
          </p:nvPr>
        </p:nvSpPr>
        <p:spPr>
          <a:xfrm>
            <a:off x="618836" y="591127"/>
            <a:ext cx="9358313" cy="676275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Temporal Research II: Intensity….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524597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en-US" sz="2800" b="1"/>
            </a:br>
            <a:r>
              <a:rPr lang="en-US" b="1">
                <a:solidFill>
                  <a:schemeClr val="tx1"/>
                </a:solidFill>
              </a:rPr>
              <a:t>MAT Limitations…</a:t>
            </a:r>
            <a:br>
              <a:rPr lang="en-US" sz="2800" b="1"/>
            </a:br>
            <a:endParaRPr lang="en-US" sz="2800" b="1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628775"/>
            <a:ext cx="7924800" cy="4419600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en-US" sz="2400"/>
              <a:t>Limited measurement dimension associated with the ‘</a:t>
            </a:r>
            <a:r>
              <a:rPr lang="en-US" sz="2400" i="1"/>
              <a:t>intensity alone’ </a:t>
            </a:r>
            <a:r>
              <a:rPr lang="en-US" sz="2400"/>
              <a:t>approach (i.e., level or amount of anxiety)</a:t>
            </a:r>
          </a:p>
          <a:p>
            <a:pPr algn="just">
              <a:buFontTx/>
              <a:buNone/>
            </a:pPr>
            <a:endParaRPr lang="en-US" sz="1200"/>
          </a:p>
          <a:p>
            <a:pPr algn="just"/>
            <a:r>
              <a:rPr lang="en-US" sz="2400" b="1"/>
              <a:t>1. Frequency of cognitive Intrusions</a:t>
            </a:r>
          </a:p>
          <a:p>
            <a:pPr lvl="1" algn="just">
              <a:buFontTx/>
              <a:buNone/>
            </a:pPr>
            <a:endParaRPr lang="en-US" sz="1000"/>
          </a:p>
          <a:p>
            <a:pPr algn="just">
              <a:buFontTx/>
              <a:buNone/>
            </a:pPr>
            <a:r>
              <a:rPr lang="en-US" sz="2400"/>
              <a:t>		“Proportion of time during which cognitions 	about the upcoming competition occupy 	the 	performer's thoughts”</a:t>
            </a:r>
          </a:p>
          <a:p>
            <a:pPr algn="just">
              <a:buFontTx/>
              <a:buNone/>
            </a:pPr>
            <a:endParaRPr lang="en-GB" sz="2400"/>
          </a:p>
          <a:p>
            <a:pPr algn="just">
              <a:buFontTx/>
              <a:buNone/>
            </a:pPr>
            <a:r>
              <a:rPr lang="en-GB" sz="2400"/>
              <a:t>How often…… occurrence</a:t>
            </a: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301651333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/>
          <p:cNvSpPr>
            <a:spLocks noGrp="1" noChangeArrowheads="1"/>
          </p:cNvSpPr>
          <p:nvPr>
            <p:ph idx="1"/>
          </p:nvPr>
        </p:nvSpPr>
        <p:spPr>
          <a:xfrm>
            <a:off x="395288" y="1785938"/>
            <a:ext cx="8424862" cy="434022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400" dirty="0"/>
              <a:t>The amount of time an athlete spends attending to or experiencing their competitive anxiety related symptoms (Swain &amp; Jones, 1993)</a:t>
            </a:r>
          </a:p>
          <a:p>
            <a:pPr lvl="1">
              <a:lnSpc>
                <a:spcPct val="90000"/>
              </a:lnSpc>
            </a:pPr>
            <a:r>
              <a:rPr lang="en-GB" sz="2000" dirty="0"/>
              <a:t>A measure of symptom </a:t>
            </a:r>
            <a:r>
              <a:rPr lang="en-GB" sz="2000" i="1" dirty="0"/>
              <a:t>occurrence</a:t>
            </a:r>
            <a:r>
              <a:rPr lang="en-GB" sz="2000" dirty="0"/>
              <a:t> </a:t>
            </a:r>
          </a:p>
          <a:p>
            <a:pPr marL="0" indent="0">
              <a:lnSpc>
                <a:spcPct val="90000"/>
              </a:lnSpc>
              <a:buNone/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Rationale</a:t>
            </a:r>
          </a:p>
          <a:p>
            <a:pPr lvl="1">
              <a:lnSpc>
                <a:spcPct val="90000"/>
              </a:lnSpc>
            </a:pPr>
            <a:r>
              <a:rPr lang="en-GB" sz="2000" dirty="0"/>
              <a:t>Emotional main stream (affect) researchers</a:t>
            </a:r>
          </a:p>
          <a:p>
            <a:pPr lvl="2">
              <a:lnSpc>
                <a:spcPct val="90000"/>
              </a:lnSpc>
            </a:pPr>
            <a:r>
              <a:rPr lang="en-GB" sz="1800" dirty="0"/>
              <a:t>Frequency information easier to encode, recall and report (</a:t>
            </a:r>
            <a:r>
              <a:rPr lang="en-GB" sz="1800" dirty="0" err="1"/>
              <a:t>Diener</a:t>
            </a:r>
            <a:r>
              <a:rPr lang="en-GB" sz="1800" dirty="0"/>
              <a:t> et al., 1991; Kardum,1999)</a:t>
            </a:r>
          </a:p>
          <a:p>
            <a:pPr lvl="1">
              <a:lnSpc>
                <a:spcPct val="90000"/>
              </a:lnSpc>
            </a:pPr>
            <a:endParaRPr lang="en-GB" sz="2000" dirty="0"/>
          </a:p>
        </p:txBody>
      </p:sp>
      <p:sp>
        <p:nvSpPr>
          <p:cNvPr id="11267" name="Title 5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962025"/>
          </a:xfrm>
        </p:spPr>
        <p:txBody>
          <a:bodyPr/>
          <a:lstStyle/>
          <a:p>
            <a:r>
              <a:rPr lang="en-GB">
                <a:solidFill>
                  <a:schemeClr val="tx1"/>
                </a:solidFill>
              </a:rPr>
              <a:t>Frequency of intrusions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82530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4355" name="Rectangle 3"/>
          <p:cNvSpPr>
            <a:spLocks noGrp="1" noChangeArrowheads="1"/>
          </p:cNvSpPr>
          <p:nvPr>
            <p:ph idx="1"/>
          </p:nvPr>
        </p:nvSpPr>
        <p:spPr>
          <a:xfrm>
            <a:off x="0" y="1714500"/>
            <a:ext cx="9144000" cy="414337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/>
              <a:t>Swain and Jones (1990) 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60 Male track athletes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% Thinking item added to the CSAI-2 (0% never, 100% = all of the time)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5.7% (1 week) to 82.4% (1 hour) </a:t>
            </a:r>
          </a:p>
          <a:p>
            <a:pPr>
              <a:lnSpc>
                <a:spcPct val="90000"/>
              </a:lnSpc>
              <a:defRPr/>
            </a:pPr>
            <a:endParaRPr lang="en-GB" dirty="0"/>
          </a:p>
          <a:p>
            <a:pPr>
              <a:lnSpc>
                <a:spcPct val="90000"/>
              </a:lnSpc>
              <a:defRPr/>
            </a:pPr>
            <a:r>
              <a:rPr lang="en-GB" dirty="0"/>
              <a:t>Swain and Jones (1993)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Formal scale added to the CSAI-2</a:t>
            </a:r>
          </a:p>
          <a:p>
            <a:pPr lvl="2">
              <a:lnSpc>
                <a:spcPct val="90000"/>
              </a:lnSpc>
              <a:defRPr/>
            </a:pPr>
            <a:r>
              <a:rPr lang="en-GB" dirty="0"/>
              <a:t>1 (never) to 7 (all the time)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48 hr pre-competition time period</a:t>
            </a:r>
          </a:p>
          <a:p>
            <a:pPr lvl="2">
              <a:lnSpc>
                <a:spcPct val="90000"/>
              </a:lnSpc>
              <a:defRPr/>
            </a:pPr>
            <a:r>
              <a:rPr lang="en-GB" dirty="0"/>
              <a:t>Intensity scores remained stable</a:t>
            </a:r>
          </a:p>
          <a:p>
            <a:pPr lvl="2">
              <a:lnSpc>
                <a:spcPct val="90000"/>
              </a:lnSpc>
              <a:defRPr/>
            </a:pPr>
            <a:r>
              <a:rPr lang="en-GB" dirty="0"/>
              <a:t>Frequency scores increased progressively towards performance</a:t>
            </a:r>
          </a:p>
        </p:txBody>
      </p:sp>
      <p:sp>
        <p:nvSpPr>
          <p:cNvPr id="12291" name="Title 5"/>
          <p:cNvSpPr>
            <a:spLocks noGrp="1"/>
          </p:cNvSpPr>
          <p:nvPr>
            <p:ph type="title"/>
          </p:nvPr>
        </p:nvSpPr>
        <p:spPr>
          <a:xfrm>
            <a:off x="0" y="609600"/>
            <a:ext cx="9144000" cy="890588"/>
          </a:xfrm>
        </p:spPr>
        <p:txBody>
          <a:bodyPr/>
          <a:lstStyle/>
          <a:p>
            <a:r>
              <a:rPr lang="en-GB">
                <a:solidFill>
                  <a:schemeClr val="tx1"/>
                </a:solidFill>
              </a:rPr>
              <a:t>Early Frequency Research….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79727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solidFill>
                  <a:schemeClr val="tx1"/>
                </a:solidFill>
              </a:rPr>
              <a:t>Early Frequency Findings</a:t>
            </a:r>
            <a:r>
              <a:rPr lang="en-US" sz="2800" b="1">
                <a:solidFill>
                  <a:schemeClr val="tx1"/>
                </a:solidFill>
              </a:rPr>
              <a:t> </a:t>
            </a:r>
            <a:r>
              <a:rPr lang="en-US" sz="1300" b="1">
                <a:solidFill>
                  <a:schemeClr val="tx1"/>
                </a:solidFill>
              </a:rPr>
              <a:t>(2)</a:t>
            </a:r>
            <a:endParaRPr lang="en-US" sz="800" b="1">
              <a:solidFill>
                <a:schemeClr val="tx1"/>
              </a:solidFill>
            </a:endParaRP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628775"/>
            <a:ext cx="7924800" cy="4419600"/>
          </a:xfrm>
        </p:spPr>
        <p:txBody>
          <a:bodyPr/>
          <a:lstStyle/>
          <a:p>
            <a:pPr>
              <a:buFontTx/>
              <a:buNone/>
            </a:pPr>
            <a:endParaRPr lang="en-GB" sz="2400"/>
          </a:p>
          <a:p>
            <a:pPr>
              <a:buFontTx/>
              <a:buNone/>
            </a:pPr>
            <a:endParaRPr lang="en-US" sz="2400"/>
          </a:p>
        </p:txBody>
      </p:sp>
      <p:sp>
        <p:nvSpPr>
          <p:cNvPr id="13316" name="Line 4"/>
          <p:cNvSpPr>
            <a:spLocks noChangeShapeType="1"/>
          </p:cNvSpPr>
          <p:nvPr/>
        </p:nvSpPr>
        <p:spPr bwMode="auto">
          <a:xfrm>
            <a:off x="2555875" y="2852738"/>
            <a:ext cx="4024313" cy="0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17" name="Line 5"/>
          <p:cNvSpPr>
            <a:spLocks noChangeShapeType="1"/>
          </p:cNvSpPr>
          <p:nvPr/>
        </p:nvSpPr>
        <p:spPr bwMode="auto">
          <a:xfrm>
            <a:off x="2555875" y="3357563"/>
            <a:ext cx="3932238" cy="0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18" name="Line 6"/>
          <p:cNvSpPr>
            <a:spLocks noChangeShapeType="1"/>
          </p:cNvSpPr>
          <p:nvPr/>
        </p:nvSpPr>
        <p:spPr bwMode="auto">
          <a:xfrm>
            <a:off x="2627313" y="4221163"/>
            <a:ext cx="3457575" cy="0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19" name="Line 7"/>
          <p:cNvSpPr>
            <a:spLocks noChangeShapeType="1"/>
          </p:cNvSpPr>
          <p:nvPr/>
        </p:nvSpPr>
        <p:spPr bwMode="auto">
          <a:xfrm flipV="1">
            <a:off x="6084888" y="3716338"/>
            <a:ext cx="431800" cy="503237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20" name="Line 8"/>
          <p:cNvSpPr>
            <a:spLocks noChangeShapeType="1"/>
          </p:cNvSpPr>
          <p:nvPr/>
        </p:nvSpPr>
        <p:spPr bwMode="auto">
          <a:xfrm>
            <a:off x="6516688" y="3716338"/>
            <a:ext cx="360362" cy="504825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21" name="Rectangle 9"/>
          <p:cNvSpPr>
            <a:spLocks noChangeArrowheads="1"/>
          </p:cNvSpPr>
          <p:nvPr/>
        </p:nvSpPr>
        <p:spPr bwMode="auto">
          <a:xfrm>
            <a:off x="395288" y="3136900"/>
            <a:ext cx="1368425" cy="106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sz="1600" b="1"/>
              <a:t>Anxiety &amp;</a:t>
            </a:r>
          </a:p>
          <a:p>
            <a:pPr algn="ctr"/>
            <a:r>
              <a:rPr lang="en-US" sz="1600" b="1"/>
              <a:t>Confidence</a:t>
            </a:r>
          </a:p>
          <a:p>
            <a:pPr algn="ctr"/>
            <a:r>
              <a:rPr lang="en-US" sz="1600" b="1"/>
              <a:t>Level (intensity)</a:t>
            </a:r>
          </a:p>
        </p:txBody>
      </p:sp>
      <p:sp>
        <p:nvSpPr>
          <p:cNvPr id="13322" name="Line 10"/>
          <p:cNvSpPr>
            <a:spLocks noChangeShapeType="1"/>
          </p:cNvSpPr>
          <p:nvPr/>
        </p:nvSpPr>
        <p:spPr bwMode="auto">
          <a:xfrm>
            <a:off x="2051050" y="2565400"/>
            <a:ext cx="0" cy="2230438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 type="triangle" w="med" len="med"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23" name="Line 11"/>
          <p:cNvSpPr>
            <a:spLocks noChangeShapeType="1"/>
          </p:cNvSpPr>
          <p:nvPr/>
        </p:nvSpPr>
        <p:spPr bwMode="auto">
          <a:xfrm>
            <a:off x="2051050" y="4797425"/>
            <a:ext cx="5041900" cy="0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 type="oval" w="med" len="med"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3324" name="Rectangle 12"/>
          <p:cNvSpPr>
            <a:spLocks noChangeArrowheads="1"/>
          </p:cNvSpPr>
          <p:nvPr/>
        </p:nvSpPr>
        <p:spPr bwMode="auto">
          <a:xfrm>
            <a:off x="2428875" y="5072063"/>
            <a:ext cx="46164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en-US" b="1"/>
              <a:t>Time-to-Event</a:t>
            </a:r>
          </a:p>
          <a:p>
            <a:pPr algn="ctr"/>
            <a:r>
              <a:rPr lang="en-US" b="1"/>
              <a:t>1 week                48 hours              2 hours</a:t>
            </a:r>
          </a:p>
        </p:txBody>
      </p:sp>
      <p:sp>
        <p:nvSpPr>
          <p:cNvPr id="13325" name="Line 13"/>
          <p:cNvSpPr>
            <a:spLocks noChangeShapeType="1"/>
          </p:cNvSpPr>
          <p:nvPr/>
        </p:nvSpPr>
        <p:spPr bwMode="auto">
          <a:xfrm flipV="1">
            <a:off x="2627313" y="2997200"/>
            <a:ext cx="3960812" cy="1584325"/>
          </a:xfrm>
          <a:prstGeom prst="line">
            <a:avLst/>
          </a:prstGeom>
          <a:noFill/>
          <a:ln w="57150">
            <a:solidFill>
              <a:srgbClr val="CC3300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3326" name="Rectangle 14"/>
          <p:cNvSpPr>
            <a:spLocks noChangeArrowheads="1"/>
          </p:cNvSpPr>
          <p:nvPr/>
        </p:nvSpPr>
        <p:spPr bwMode="auto">
          <a:xfrm>
            <a:off x="1692275" y="4365625"/>
            <a:ext cx="136842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sz="1600" b="1">
                <a:solidFill>
                  <a:srgbClr val="CC3300"/>
                </a:solidFill>
              </a:rPr>
              <a:t>5%</a:t>
            </a:r>
          </a:p>
        </p:txBody>
      </p:sp>
      <p:sp>
        <p:nvSpPr>
          <p:cNvPr id="13327" name="Rectangle 15"/>
          <p:cNvSpPr>
            <a:spLocks noChangeArrowheads="1"/>
          </p:cNvSpPr>
          <p:nvPr/>
        </p:nvSpPr>
        <p:spPr bwMode="auto">
          <a:xfrm>
            <a:off x="6732588" y="2781300"/>
            <a:ext cx="64770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sz="1600" b="1">
                <a:solidFill>
                  <a:srgbClr val="CC3300"/>
                </a:solidFill>
              </a:rPr>
              <a:t>90%</a:t>
            </a:r>
          </a:p>
        </p:txBody>
      </p:sp>
      <p:sp>
        <p:nvSpPr>
          <p:cNvPr id="13328" name="Rectangle 16"/>
          <p:cNvSpPr>
            <a:spLocks noChangeArrowheads="1"/>
          </p:cNvSpPr>
          <p:nvPr/>
        </p:nvSpPr>
        <p:spPr bwMode="auto">
          <a:xfrm>
            <a:off x="7164388" y="3284538"/>
            <a:ext cx="136842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sz="1600" b="1">
                <a:solidFill>
                  <a:srgbClr val="CC3300"/>
                </a:solidFill>
              </a:rPr>
              <a:t>Frequency</a:t>
            </a:r>
          </a:p>
        </p:txBody>
      </p:sp>
    </p:spTree>
    <p:extLst>
      <p:ext uri="{BB962C8B-B14F-4D97-AF65-F5344CB8AC3E}">
        <p14:creationId xmlns:p14="http://schemas.microsoft.com/office/powerpoint/2010/main" val="395637622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2307" name="Rectangle 3"/>
          <p:cNvSpPr>
            <a:spLocks noGrp="1" noChangeArrowheads="1"/>
          </p:cNvSpPr>
          <p:nvPr>
            <p:ph idx="1"/>
          </p:nvPr>
        </p:nvSpPr>
        <p:spPr>
          <a:xfrm>
            <a:off x="0" y="1785938"/>
            <a:ext cx="8820150" cy="414337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Frequency more variable over time</a:t>
            </a:r>
          </a:p>
          <a:p>
            <a:pPr lvl="1">
              <a:defRPr/>
            </a:pPr>
            <a:r>
              <a:rPr lang="en-GB" dirty="0"/>
              <a:t>Explain equivocal traditional anxiety research</a:t>
            </a:r>
          </a:p>
          <a:p>
            <a:pPr lvl="1"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Frequency easier for performers to recall and encode</a:t>
            </a:r>
          </a:p>
          <a:p>
            <a:pPr lvl="1">
              <a:defRPr/>
            </a:pPr>
            <a:r>
              <a:rPr lang="en-GB" dirty="0"/>
              <a:t>Evidence from mainstream psychology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Understanding….. Frequency </a:t>
            </a:r>
          </a:p>
          <a:p>
            <a:pPr lvl="1">
              <a:defRPr/>
            </a:pPr>
            <a:r>
              <a:rPr lang="en-GB" dirty="0"/>
              <a:t>Potentially a more sensitive dimension to use to underpin appropriate times for intervention during the preparation times for competition</a:t>
            </a:r>
          </a:p>
        </p:txBody>
      </p:sp>
      <p:sp>
        <p:nvSpPr>
          <p:cNvPr id="14339" name="Title 5"/>
          <p:cNvSpPr>
            <a:spLocks noGrp="1"/>
          </p:cNvSpPr>
          <p:nvPr>
            <p:ph type="title"/>
          </p:nvPr>
        </p:nvSpPr>
        <p:spPr>
          <a:xfrm>
            <a:off x="0" y="609600"/>
            <a:ext cx="9144000" cy="1143000"/>
          </a:xfrm>
        </p:spPr>
        <p:txBody>
          <a:bodyPr/>
          <a:lstStyle/>
          <a:p>
            <a:r>
              <a:rPr lang="en-GB" sz="3600">
                <a:solidFill>
                  <a:schemeClr val="tx1"/>
                </a:solidFill>
              </a:rPr>
              <a:t>Early Frequency Research: Summary</a:t>
            </a:r>
            <a:endParaRPr lang="en-GB" sz="3600"/>
          </a:p>
        </p:txBody>
      </p:sp>
    </p:spTree>
    <p:extLst>
      <p:ext uri="{BB962C8B-B14F-4D97-AF65-F5344CB8AC3E}">
        <p14:creationId xmlns:p14="http://schemas.microsoft.com/office/powerpoint/2010/main" val="78595439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6403" name="Rectangle 3"/>
          <p:cNvSpPr>
            <a:spLocks noGrp="1" noChangeArrowheads="1"/>
          </p:cNvSpPr>
          <p:nvPr>
            <p:ph idx="1"/>
          </p:nvPr>
        </p:nvSpPr>
        <p:spPr>
          <a:xfrm>
            <a:off x="0" y="2143125"/>
            <a:ext cx="9144000" cy="3714750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dirty="0"/>
              <a:t>Rationale for research</a:t>
            </a:r>
          </a:p>
          <a:p>
            <a:pPr lvl="1">
              <a:defRPr/>
            </a:pPr>
            <a:r>
              <a:rPr lang="en-GB" dirty="0"/>
              <a:t>Limited time-to-event research into the new dimensions</a:t>
            </a:r>
          </a:p>
          <a:p>
            <a:pPr lvl="1">
              <a:defRPr/>
            </a:pPr>
            <a:r>
              <a:rPr lang="en-GB" dirty="0"/>
              <a:t>Critical for the timing of interventions during preparation time for competition</a:t>
            </a:r>
          </a:p>
          <a:p>
            <a:pPr lvl="1">
              <a:defRPr/>
            </a:pPr>
            <a:endParaRPr lang="en-GB" dirty="0"/>
          </a:p>
          <a:p>
            <a:pPr lvl="1">
              <a:defRPr/>
            </a:pPr>
            <a:r>
              <a:rPr lang="en-GB" dirty="0"/>
              <a:t>Existing research</a:t>
            </a:r>
          </a:p>
          <a:p>
            <a:pPr lvl="2">
              <a:defRPr/>
            </a:pPr>
            <a:r>
              <a:rPr lang="en-GB" dirty="0"/>
              <a:t>Short temporal phases (48hr to 24 hr pre-competition)</a:t>
            </a:r>
          </a:p>
          <a:p>
            <a:pPr lvl="2">
              <a:defRPr/>
            </a:pPr>
            <a:r>
              <a:rPr lang="en-GB" dirty="0"/>
              <a:t>Research only assessing intensity and frequency</a:t>
            </a:r>
          </a:p>
          <a:p>
            <a:pPr lvl="3">
              <a:defRPr/>
            </a:pPr>
            <a:r>
              <a:rPr lang="en-GB" dirty="0"/>
              <a:t>What about research assessing intensity, direction and frequency of intrusions over time</a:t>
            </a:r>
          </a:p>
          <a:p>
            <a:pPr lvl="3">
              <a:buFontTx/>
              <a:buNone/>
              <a:defRPr/>
            </a:pPr>
            <a:endParaRPr lang="en-GB" dirty="0"/>
          </a:p>
          <a:p>
            <a:pPr lvl="2">
              <a:defRPr/>
            </a:pPr>
            <a:r>
              <a:rPr lang="en-GB" dirty="0"/>
              <a:t>Woodman and Hardy (2001)…. No research study has yet to consider the dimensions of intensity, directional perceptions and frequency of cognitive intrusions collectively within one research design</a:t>
            </a:r>
          </a:p>
        </p:txBody>
      </p:sp>
      <p:sp>
        <p:nvSpPr>
          <p:cNvPr id="15363" name="Title 5"/>
          <p:cNvSpPr>
            <a:spLocks noGrp="1"/>
          </p:cNvSpPr>
          <p:nvPr>
            <p:ph type="title"/>
          </p:nvPr>
        </p:nvSpPr>
        <p:spPr>
          <a:xfrm>
            <a:off x="0" y="609600"/>
            <a:ext cx="9144000" cy="1143000"/>
          </a:xfrm>
        </p:spPr>
        <p:txBody>
          <a:bodyPr/>
          <a:lstStyle/>
          <a:p>
            <a:r>
              <a:rPr lang="en-GB" sz="3600" dirty="0">
                <a:solidFill>
                  <a:schemeClr val="tx1"/>
                </a:solidFill>
              </a:rPr>
              <a:t>More Contemporary Temporal Research: The 'new' dimensions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47133446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2547" name="Rectangle 3"/>
          <p:cNvSpPr>
            <a:spLocks noGrp="1" noChangeArrowheads="1"/>
          </p:cNvSpPr>
          <p:nvPr>
            <p:ph idx="1"/>
          </p:nvPr>
        </p:nvSpPr>
        <p:spPr>
          <a:xfrm>
            <a:off x="733425" y="2149475"/>
            <a:ext cx="4175125" cy="3898900"/>
          </a:xfrm>
        </p:spPr>
        <p:txBody>
          <a:bodyPr/>
          <a:lstStyle/>
          <a:p>
            <a:pPr>
              <a:buFontTx/>
              <a:buNone/>
            </a:pPr>
            <a:endParaRPr lang="en-GB" sz="1600" dirty="0"/>
          </a:p>
          <a:p>
            <a:pPr lvl="1"/>
            <a:r>
              <a:rPr lang="en-GB" sz="2000" dirty="0"/>
              <a:t>Function of Skill Level</a:t>
            </a:r>
          </a:p>
          <a:p>
            <a:pPr lvl="1"/>
            <a:r>
              <a:rPr lang="en-GB" sz="2000" dirty="0"/>
              <a:t>82 competitive athletes</a:t>
            </a:r>
          </a:p>
          <a:p>
            <a:pPr lvl="2"/>
            <a:r>
              <a:rPr lang="en-GB" sz="1800" dirty="0"/>
              <a:t>National (37)</a:t>
            </a:r>
          </a:p>
          <a:p>
            <a:pPr lvl="2"/>
            <a:r>
              <a:rPr lang="en-GB" sz="1800" dirty="0"/>
              <a:t>Club (45)</a:t>
            </a:r>
          </a:p>
          <a:p>
            <a:pPr lvl="1"/>
            <a:endParaRPr lang="en-GB" sz="2000" dirty="0"/>
          </a:p>
          <a:p>
            <a:pPr lvl="1"/>
            <a:r>
              <a:rPr lang="en-GB" sz="2000" dirty="0"/>
              <a:t>Time phases</a:t>
            </a:r>
          </a:p>
          <a:p>
            <a:pPr lvl="2"/>
            <a:r>
              <a:rPr lang="en-GB" sz="1800" dirty="0"/>
              <a:t>7 days 	•  1 hour</a:t>
            </a:r>
          </a:p>
          <a:p>
            <a:pPr lvl="2"/>
            <a:r>
              <a:rPr lang="en-GB" sz="1800" dirty="0"/>
              <a:t>2 days</a:t>
            </a:r>
            <a:r>
              <a:rPr lang="en-GB" dirty="0"/>
              <a:t>	</a:t>
            </a:r>
            <a:r>
              <a:rPr lang="en-GB" sz="1800" dirty="0"/>
              <a:t>•  30 </a:t>
            </a:r>
            <a:r>
              <a:rPr lang="en-GB" sz="1800" dirty="0" err="1"/>
              <a:t>mins</a:t>
            </a:r>
            <a:endParaRPr lang="en-GB" sz="1800" dirty="0"/>
          </a:p>
          <a:p>
            <a:pPr lvl="2"/>
            <a:r>
              <a:rPr lang="en-GB" sz="1800" dirty="0"/>
              <a:t>1 day		</a:t>
            </a:r>
          </a:p>
        </p:txBody>
      </p:sp>
      <p:sp>
        <p:nvSpPr>
          <p:cNvPr id="16387" name="Text Box 4"/>
          <p:cNvSpPr txBox="1">
            <a:spLocks noChangeArrowheads="1"/>
          </p:cNvSpPr>
          <p:nvPr/>
        </p:nvSpPr>
        <p:spPr bwMode="auto">
          <a:xfrm>
            <a:off x="285750" y="1500188"/>
            <a:ext cx="8382000" cy="701675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000"/>
              <a:t>Competitive anxiety responses in the week leading up to competition: The role of intensity, direction and frequency dimensions</a:t>
            </a:r>
            <a:endParaRPr lang="en-GB" sz="1600"/>
          </a:p>
        </p:txBody>
      </p:sp>
      <p:sp>
        <p:nvSpPr>
          <p:cNvPr id="492549" name="Text Box 5"/>
          <p:cNvSpPr txBox="1">
            <a:spLocks noChangeArrowheads="1"/>
          </p:cNvSpPr>
          <p:nvPr/>
        </p:nvSpPr>
        <p:spPr bwMode="auto">
          <a:xfrm>
            <a:off x="5364163" y="2384782"/>
            <a:ext cx="3636962" cy="3724275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–"/>
            </a:pPr>
            <a:r>
              <a:rPr lang="en-GB" sz="2400"/>
              <a:t> CSAI-2 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GB" sz="2000"/>
              <a:t> Intensity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GB" sz="2000"/>
              <a:t> Direction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GB" sz="2000"/>
              <a:t> Frequency of intrusions</a:t>
            </a:r>
            <a:endParaRPr lang="en-GB" sz="2400"/>
          </a:p>
          <a:p>
            <a:pPr>
              <a:spcBef>
                <a:spcPct val="50000"/>
              </a:spcBef>
              <a:buFontTx/>
              <a:buChar char="–"/>
            </a:pPr>
            <a:r>
              <a:rPr lang="en-GB" sz="2400"/>
              <a:t> Data Analysis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GB" sz="2400"/>
              <a:t> </a:t>
            </a:r>
            <a:r>
              <a:rPr lang="en-GB" sz="2000"/>
              <a:t>MANOVA-RM (skill x time)</a:t>
            </a:r>
          </a:p>
          <a:p>
            <a:pPr lvl="1">
              <a:spcBef>
                <a:spcPct val="50000"/>
              </a:spcBef>
            </a:pPr>
            <a:endParaRPr lang="en-GB" sz="2000"/>
          </a:p>
        </p:txBody>
      </p:sp>
      <p:sp>
        <p:nvSpPr>
          <p:cNvPr id="16389" name="Title 7"/>
          <p:cNvSpPr>
            <a:spLocks noGrp="1"/>
          </p:cNvSpPr>
          <p:nvPr>
            <p:ph type="title"/>
          </p:nvPr>
        </p:nvSpPr>
        <p:spPr>
          <a:xfrm>
            <a:off x="0" y="609600"/>
            <a:ext cx="9144000" cy="819150"/>
          </a:xfrm>
        </p:spPr>
        <p:txBody>
          <a:bodyPr/>
          <a:lstStyle/>
          <a:p>
            <a:r>
              <a:rPr lang="en-GB">
                <a:solidFill>
                  <a:schemeClr val="tx1"/>
                </a:solidFill>
              </a:rPr>
              <a:t>Hanton, Thomas &amp; Maynard (2004)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518610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94657" name="Group 65"/>
          <p:cNvGraphicFramePr>
            <a:graphicFrameLocks noGrp="1"/>
          </p:cNvGraphicFramePr>
          <p:nvPr/>
        </p:nvGraphicFramePr>
        <p:xfrm>
          <a:off x="249238" y="1700213"/>
          <a:ext cx="8643937" cy="4537075"/>
        </p:xfrm>
        <a:graphic>
          <a:graphicData uri="http://schemas.openxmlformats.org/drawingml/2006/table">
            <a:tbl>
              <a:tblPr/>
              <a:tblGrid>
                <a:gridCol w="28813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8131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8131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46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Between Subject Effects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Within Subject Effects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46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Direction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Intensity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Frequency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87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sng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Cognitive Anxiety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- Club athletes more negative interpretation than National athletes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sng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sng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Somatic Anxiety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- Club athletes more negative interpretation than National athletes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sng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Cognitive Anxiety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- ↑ 2 hr to 30 min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sng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Somatic Anxiety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- ↑ 2 hr to 30 min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sng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sng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Self confidence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- ↓ 2 hr to 30 min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sng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sng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Cognitive Anxiety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- ↑ 7 days to 2 days, ↑  1 day to 2 hrs, ↑ 2hrs to 30 min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sng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Somatic Anxiety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- ↑ 7 days to 2 days, ↑ 2hrs to 30 min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sng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sng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Self confidence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- ↑ 7 days to 2 days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17427" name="Title 21"/>
          <p:cNvSpPr>
            <a:spLocks noGrp="1"/>
          </p:cNvSpPr>
          <p:nvPr>
            <p:ph type="title"/>
          </p:nvPr>
        </p:nvSpPr>
        <p:spPr>
          <a:xfrm>
            <a:off x="0" y="642938"/>
            <a:ext cx="9144000" cy="1143000"/>
          </a:xfrm>
        </p:spPr>
        <p:txBody>
          <a:bodyPr/>
          <a:lstStyle/>
          <a:p>
            <a:r>
              <a:rPr lang="en-GB" sz="2400">
                <a:solidFill>
                  <a:schemeClr val="tx1"/>
                </a:solidFill>
              </a:rPr>
              <a:t>Hanton, Thomas &amp; Maynard (2004): Summary of Findings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50366117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z="2400"/>
              <a:t>Symptoms change (intensity/frequency) during competition preparation</a:t>
            </a:r>
          </a:p>
          <a:p>
            <a:endParaRPr lang="en-GB" sz="2400"/>
          </a:p>
          <a:p>
            <a:r>
              <a:rPr lang="en-GB" sz="2400"/>
              <a:t>Frequency of intrusions more sensitive to temporal change than intensity </a:t>
            </a:r>
          </a:p>
          <a:p>
            <a:endParaRPr lang="en-GB" sz="2400"/>
          </a:p>
          <a:p>
            <a:r>
              <a:rPr lang="en-GB" sz="2400"/>
              <a:t>Skill level an insensitive between subjects variable across all the dimensions</a:t>
            </a:r>
            <a:endParaRPr lang="en-GB"/>
          </a:p>
        </p:txBody>
      </p:sp>
      <p:sp>
        <p:nvSpPr>
          <p:cNvPr id="18435" name="Title 5"/>
          <p:cNvSpPr>
            <a:spLocks noGrp="1"/>
          </p:cNvSpPr>
          <p:nvPr>
            <p:ph type="title"/>
          </p:nvPr>
        </p:nvSpPr>
        <p:spPr>
          <a:xfrm>
            <a:off x="0" y="609600"/>
            <a:ext cx="9144000" cy="1143000"/>
          </a:xfrm>
        </p:spPr>
        <p:txBody>
          <a:bodyPr/>
          <a:lstStyle/>
          <a:p>
            <a:r>
              <a:rPr lang="en-GB" sz="3200">
                <a:solidFill>
                  <a:schemeClr val="tx1"/>
                </a:solidFill>
              </a:rPr>
              <a:t>Hanton, Thomas &amp; Maynard (2004): Summary</a:t>
            </a:r>
            <a:r>
              <a:rPr lang="en-GB" sz="320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13030376"/>
      </p:ext>
    </p:extLst>
  </p:cSld>
  <p:clrMapOvr>
    <a:masterClrMapping/>
  </p:clrMapOvr>
</p:sld>
</file>

<file path=ppt/theme/theme1.xml><?xml version="1.0" encoding="utf-8"?>
<a:theme xmlns:a="http://schemas.openxmlformats.org/drawingml/2006/main" name="Advantage">
  <a:themeElements>
    <a:clrScheme name="Advantage">
      <a:dk1>
        <a:sysClr val="windowText" lastClr="000000"/>
      </a:dk1>
      <a:lt1>
        <a:sysClr val="window" lastClr="FFFFFF"/>
      </a:lt1>
      <a:dk2>
        <a:srgbClr val="2B142D"/>
      </a:dk2>
      <a:lt2>
        <a:srgbClr val="C3AFCC"/>
      </a:lt2>
      <a:accent1>
        <a:srgbClr val="663366"/>
      </a:accent1>
      <a:accent2>
        <a:srgbClr val="330F42"/>
      </a:accent2>
      <a:accent3>
        <a:srgbClr val="666699"/>
      </a:accent3>
      <a:accent4>
        <a:srgbClr val="999966"/>
      </a:accent4>
      <a:accent5>
        <a:srgbClr val="F7901E"/>
      </a:accent5>
      <a:accent6>
        <a:srgbClr val="A3A101"/>
      </a:accent6>
      <a:hlink>
        <a:srgbClr val="BC5FBC"/>
      </a:hlink>
      <a:folHlink>
        <a:srgbClr val="9775A7"/>
      </a:folHlink>
    </a:clrScheme>
    <a:fontScheme name="Advantage">
      <a:majorFont>
        <a:latin typeface="Rockwell"/>
        <a:ea typeface=""/>
        <a:cs typeface=""/>
        <a:font script="Jpan" typeface="ＭＳ ゴシック"/>
      </a:majorFont>
      <a:minorFont>
        <a:latin typeface="Rockwell"/>
        <a:ea typeface=""/>
        <a:cs typeface=""/>
        <a:font script="Jpan" typeface="ＭＳ ゴシック"/>
      </a:minorFont>
    </a:fontScheme>
    <a:fmtScheme name="Advantage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6000000" scaled="1"/>
        </a:gradFill>
        <a:gradFill rotWithShape="1">
          <a:gsLst>
            <a:gs pos="0">
              <a:schemeClr val="phClr"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FFFFFF">
                <a:alpha val="75000"/>
              </a:srgbClr>
            </a:innerShdw>
            <a:outerShdw blurRad="63500" dist="25400" dir="5400000" rotWithShape="0">
              <a:srgbClr val="808080">
                <a:alpha val="7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twoPt" dir="tl">
              <a:rot lat="0" lon="0" rev="4500000"/>
            </a:lightRig>
          </a:scene3d>
          <a:sp3d>
            <a:bevelT w="635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1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Advantage.thmx</Template>
  <TotalTime>124</TotalTime>
  <Words>2050</Words>
  <Application>Microsoft Macintosh PowerPoint</Application>
  <PresentationFormat>On-screen Show (4:3)</PresentationFormat>
  <Paragraphs>316</Paragraphs>
  <Slides>32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8" baseType="lpstr">
      <vt:lpstr>ＭＳ Ｐゴシック</vt:lpstr>
      <vt:lpstr>Arial</vt:lpstr>
      <vt:lpstr>Calibri</vt:lpstr>
      <vt:lpstr>Rockwell</vt:lpstr>
      <vt:lpstr>Wingdings</vt:lpstr>
      <vt:lpstr>Advantage</vt:lpstr>
      <vt:lpstr>PowerPoint Presentation</vt:lpstr>
      <vt:lpstr>Modified CSAI-2 (Task)</vt:lpstr>
      <vt:lpstr>Task…..</vt:lpstr>
      <vt:lpstr>Scoring….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Scoring the inventory…</vt:lpstr>
      <vt:lpstr>PowerPoint Presentation</vt:lpstr>
      <vt:lpstr>PowerPoint Presentation</vt:lpstr>
      <vt:lpstr>Task: Issues to Consider</vt:lpstr>
      <vt:lpstr>PowerPoint Presentation</vt:lpstr>
      <vt:lpstr>Anxiety Part 4: Frequency of Cognitive Intrusions</vt:lpstr>
      <vt:lpstr>PowerPoint Presentation</vt:lpstr>
      <vt:lpstr>Temporal MAT Predictions: Intensity </vt:lpstr>
      <vt:lpstr>Time-to-event: Why bother ??</vt:lpstr>
      <vt:lpstr>Time-to-event: Why bother ??</vt:lpstr>
      <vt:lpstr>Further Considerations </vt:lpstr>
      <vt:lpstr>Temporal Research I: Intensity</vt:lpstr>
      <vt:lpstr>Temporal Research II: Intensity….</vt:lpstr>
      <vt:lpstr> MAT Limitations… </vt:lpstr>
      <vt:lpstr>Frequency of intrusions</vt:lpstr>
      <vt:lpstr>Early Frequency Research….</vt:lpstr>
      <vt:lpstr>Early Frequency Findings (2)</vt:lpstr>
      <vt:lpstr>Early Frequency Research: Summary</vt:lpstr>
      <vt:lpstr>More Contemporary Temporal Research: The 'new' dimensions</vt:lpstr>
      <vt:lpstr>Hanton, Thomas &amp; Maynard (2004)</vt:lpstr>
      <vt:lpstr>Hanton, Thomas &amp; Maynard (2004): Summary of Findings</vt:lpstr>
      <vt:lpstr>Hanton, Thomas &amp; Maynard (2004): Summary </vt:lpstr>
    </vt:vector>
  </TitlesOfParts>
  <Company>Trinity Saint David</Company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Anxiety Part 2</dc:title>
  <dc:creator>SHOE4</dc:creator>
  <cp:lastModifiedBy>Alison Connaughton</cp:lastModifiedBy>
  <cp:revision>13</cp:revision>
  <dcterms:created xsi:type="dcterms:W3CDTF">2016-02-08T21:43:07Z</dcterms:created>
  <dcterms:modified xsi:type="dcterms:W3CDTF">2025-09-18T15:24:10Z</dcterms:modified>
</cp:coreProperties>
</file>