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302" r:id="rId5"/>
    <p:sldId id="257" r:id="rId6"/>
    <p:sldId id="333" r:id="rId7"/>
    <p:sldId id="393" r:id="rId8"/>
    <p:sldId id="394" r:id="rId9"/>
    <p:sldId id="376" r:id="rId10"/>
    <p:sldId id="377" r:id="rId11"/>
    <p:sldId id="378" r:id="rId12"/>
    <p:sldId id="347" r:id="rId13"/>
    <p:sldId id="375" r:id="rId14"/>
    <p:sldId id="395" r:id="rId15"/>
    <p:sldId id="349" r:id="rId16"/>
    <p:sldId id="396" r:id="rId17"/>
    <p:sldId id="379" r:id="rId18"/>
    <p:sldId id="482" r:id="rId19"/>
    <p:sldId id="523" r:id="rId20"/>
    <p:sldId id="485" r:id="rId21"/>
    <p:sldId id="486" r:id="rId22"/>
    <p:sldId id="495" r:id="rId23"/>
    <p:sldId id="494" r:id="rId24"/>
    <p:sldId id="526" r:id="rId25"/>
    <p:sldId id="507" r:id="rId26"/>
    <p:sldId id="496" r:id="rId27"/>
    <p:sldId id="524" r:id="rId28"/>
    <p:sldId id="515" r:id="rId29"/>
    <p:sldId id="502" r:id="rId30"/>
    <p:sldId id="503" r:id="rId31"/>
    <p:sldId id="505" r:id="rId32"/>
    <p:sldId id="504" r:id="rId33"/>
    <p:sldId id="491" r:id="rId34"/>
    <p:sldId id="521" r:id="rId35"/>
    <p:sldId id="499" r:id="rId36"/>
    <p:sldId id="511" r:id="rId37"/>
    <p:sldId id="512" r:id="rId38"/>
    <p:sldId id="522" r:id="rId39"/>
    <p:sldId id="509" r:id="rId40"/>
    <p:sldId id="516" r:id="rId41"/>
    <p:sldId id="518" r:id="rId42"/>
    <p:sldId id="525" r:id="rId43"/>
    <p:sldId id="527" r:id="rId44"/>
    <p:sldId id="392"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93"/>
    <p:restoredTop sz="79523" autoAdjust="0"/>
  </p:normalViewPr>
  <p:slideViewPr>
    <p:cSldViewPr>
      <p:cViewPr varScale="1">
        <p:scale>
          <a:sx n="89" d="100"/>
          <a:sy n="89" d="100"/>
        </p:scale>
        <p:origin x="193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1/21/2025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200" dirty="0"/>
              <a:t>CLI enables users to type commands in a terminal or console window to interact with an OS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249652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215744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3231004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889095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altLang="en-US" sz="1200" dirty="0"/>
              <a:t>For example, using DOS commands one can write programs to automate many administrative tasks.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656936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265873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3303957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3819364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922488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a typeface="Calibri" panose="020F0502020204030204" pitchFamily="34" charset="0"/>
                <a:cs typeface="Times New Roman" panose="02020603050405020304" pitchFamily="18" charset="0"/>
              </a:rPr>
              <a:t>Bat is a nice clean easy language to learn. A Great start for newbie coders and fun and easy to experiment with for the more experienced coders</a:t>
            </a:r>
            <a:r>
              <a:rPr lang="en-GB" sz="1200" dirty="0">
                <a:ea typeface="Calibri" panose="020F0502020204030204" pitchFamily="34" charset="0"/>
                <a:cs typeface="Times New Roman" panose="02020603050405020304" pitchFamily="18" charset="0"/>
              </a:rPr>
              <a:t> (you can learn the syntax in a day).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795128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a typeface="Calibri" panose="020F0502020204030204" pitchFamily="34" charset="0"/>
                <a:cs typeface="Times New Roman" panose="02020603050405020304" pitchFamily="18" charset="0"/>
              </a:rPr>
              <a:t>Released with </a:t>
            </a:r>
            <a:r>
              <a:rPr lang="en-GB" sz="1200" dirty="0"/>
              <a:t>IBM DOS v1.0 in 1981. 1957 Fortran. C in 1972. OO languages like java 1991,Mocha/</a:t>
            </a:r>
            <a:r>
              <a:rPr lang="en-GB" sz="1200" dirty="0" err="1"/>
              <a:t>javascript</a:t>
            </a:r>
            <a:r>
              <a:rPr lang="en-GB" sz="1200" dirty="0"/>
              <a:t> in 1995, C++ 1998, C# 2000.</a:t>
            </a:r>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7009669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480007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9899539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@Echo off	</a:t>
            </a:r>
          </a:p>
          <a:p>
            <a:r>
              <a:rPr lang="en-GB" dirty="0"/>
              <a:t>ECHO Hello World.	</a:t>
            </a:r>
          </a:p>
          <a:p>
            <a:r>
              <a:rPr lang="en-GB" dirty="0"/>
              <a:t>Pause</a:t>
            </a:r>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7718394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450"/>
              </a:spcBef>
            </a:pPr>
            <a:r>
              <a:rPr lang="en-GB" sz="1200" b="1" dirty="0"/>
              <a:t>Title -</a:t>
            </a:r>
            <a:r>
              <a:rPr lang="en-GB" sz="1200" dirty="0"/>
              <a:t> Changes the title text at the top of the prompt window.</a:t>
            </a:r>
          </a:p>
          <a:p>
            <a:pPr>
              <a:lnSpc>
                <a:spcPct val="110000"/>
              </a:lnSpc>
              <a:spcBef>
                <a:spcPts val="450"/>
              </a:spcBef>
            </a:pPr>
            <a:r>
              <a:rPr lang="en-GB" sz="1200" b="1" dirty="0"/>
              <a:t>::</a:t>
            </a:r>
            <a:r>
              <a:rPr lang="en-GB" sz="1200" dirty="0"/>
              <a:t> – Two colons allow us to add comments in the batch file. The </a:t>
            </a:r>
            <a:r>
              <a:rPr lang="en-GB" sz="1200" b="1" dirty="0"/>
              <a:t>Rem</a:t>
            </a:r>
            <a:r>
              <a:rPr lang="en-GB" sz="1200" dirty="0"/>
              <a:t> command can also be used to include comments in the script.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665607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42036556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10199222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8936834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15475879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var=Hello World</a:t>
            </a:r>
          </a:p>
          <a:p>
            <a:r>
              <a:rPr lang="en-GB" dirty="0"/>
              <a:t>Echo %var%</a:t>
            </a:r>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set /A age=44</a:t>
            </a:r>
          </a:p>
          <a:p>
            <a:r>
              <a:rPr lang="en-GB" dirty="0"/>
              <a:t>Echo %age%</a:t>
            </a:r>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29762248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39938491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12690137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7245436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18163677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transfer control to a different batch use the Call command.</a:t>
            </a:r>
          </a:p>
        </p:txBody>
      </p:sp>
      <p:sp>
        <p:nvSpPr>
          <p:cNvPr id="4" name="Slide Number Placeholder 3"/>
          <p:cNvSpPr>
            <a:spLocks noGrp="1"/>
          </p:cNvSpPr>
          <p:nvPr>
            <p:ph type="sldNum" sz="quarter" idx="5"/>
          </p:nvPr>
        </p:nvSpPr>
        <p:spPr/>
        <p:txBody>
          <a:bodyPr/>
          <a:lstStyle/>
          <a:p>
            <a:fld id="{FB37C982-8B5E-41C8-9C3C-7DDDA082ABA8}" type="slidenum">
              <a:rPr lang="en-GB" smtClean="0"/>
              <a:t>31</a:t>
            </a:fld>
            <a:endParaRPr lang="en-GB"/>
          </a:p>
        </p:txBody>
      </p:sp>
    </p:spTree>
    <p:extLst>
      <p:ext uri="{BB962C8B-B14F-4D97-AF65-F5344CB8AC3E}">
        <p14:creationId xmlns:p14="http://schemas.microsoft.com/office/powerpoint/2010/main" val="16095953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lnSpc>
                <a:spcPct val="107000"/>
              </a:lnSpc>
              <a:tabLst>
                <a:tab pos="342900" algn="l"/>
              </a:tabLst>
            </a:pPr>
            <a:r>
              <a:rPr lang="en-GB" sz="1200" b="0" i="0" dirty="0">
                <a:solidFill>
                  <a:srgbClr val="333333"/>
                </a:solidFill>
                <a:effectLst/>
              </a:rPr>
              <a:t>Computers are all about </a:t>
            </a:r>
            <a:r>
              <a:rPr lang="en-GB" sz="1200" b="1" i="0" dirty="0">
                <a:solidFill>
                  <a:srgbClr val="333333"/>
                </a:solidFill>
                <a:effectLst/>
              </a:rPr>
              <a:t>1s and 0s</a:t>
            </a:r>
            <a:r>
              <a:rPr lang="en-GB" sz="1200" b="0" i="0" dirty="0">
                <a:solidFill>
                  <a:srgbClr val="333333"/>
                </a:solidFill>
                <a:effectLst/>
              </a:rPr>
              <a:t>.</a:t>
            </a:r>
          </a:p>
          <a:p>
            <a:pPr algn="just" fontAlgn="base">
              <a:lnSpc>
                <a:spcPct val="107000"/>
              </a:lnSpc>
              <a:tabLst>
                <a:tab pos="342900" algn="l"/>
              </a:tabLst>
            </a:pPr>
            <a:r>
              <a:rPr lang="en-GB" sz="1200" dirty="0"/>
              <a:t>The circuits in a computer's </a:t>
            </a:r>
            <a:r>
              <a:rPr lang="en-GB" sz="1200" b="1" dirty="0"/>
              <a:t>processor</a:t>
            </a:r>
            <a:r>
              <a:rPr lang="en-GB" sz="1200" dirty="0"/>
              <a:t> are </a:t>
            </a:r>
            <a:r>
              <a:rPr lang="en-GB" sz="1200" b="1" dirty="0"/>
              <a:t>made up of transistors</a:t>
            </a:r>
            <a:r>
              <a:rPr lang="en-GB" sz="1200" dirty="0"/>
              <a:t>. </a:t>
            </a:r>
          </a:p>
          <a:p>
            <a:pPr algn="just" fontAlgn="base">
              <a:lnSpc>
                <a:spcPct val="107000"/>
              </a:lnSpc>
              <a:tabLst>
                <a:tab pos="342900" algn="l"/>
              </a:tabLst>
            </a:pPr>
            <a:r>
              <a:rPr lang="en-GB" sz="1200" dirty="0"/>
              <a:t>A </a:t>
            </a:r>
            <a:r>
              <a:rPr lang="en-GB" sz="1200" b="1" dirty="0"/>
              <a:t>transistor is a tiny switch </a:t>
            </a:r>
            <a:r>
              <a:rPr lang="en-GB" sz="1200" dirty="0"/>
              <a:t>that is </a:t>
            </a:r>
            <a:r>
              <a:rPr lang="en-GB" sz="1200" b="1" dirty="0"/>
              <a:t>activated by electronic signals</a:t>
            </a:r>
            <a:r>
              <a:rPr lang="en-GB" sz="1200" dirty="0"/>
              <a:t>. </a:t>
            </a:r>
          </a:p>
          <a:p>
            <a:pPr algn="just" fontAlgn="base">
              <a:lnSpc>
                <a:spcPct val="107000"/>
              </a:lnSpc>
              <a:tabLst>
                <a:tab pos="342900" algn="l"/>
              </a:tabLst>
            </a:pPr>
            <a:r>
              <a:rPr lang="en-GB" sz="1200" dirty="0"/>
              <a:t>The binary numbers </a:t>
            </a:r>
            <a:r>
              <a:rPr lang="en-GB" sz="1200" b="1" dirty="0"/>
              <a:t>1 and 0 </a:t>
            </a:r>
            <a:r>
              <a:rPr lang="en-GB" sz="1200" dirty="0"/>
              <a:t>reflect the </a:t>
            </a:r>
            <a:r>
              <a:rPr lang="en-GB" sz="1200" b="1" dirty="0"/>
              <a:t>on and off states of a transistor</a:t>
            </a:r>
            <a:r>
              <a:rPr lang="en-GB" sz="1200" dirty="0"/>
              <a:t>.</a:t>
            </a:r>
          </a:p>
          <a:p>
            <a:pPr algn="just" fontAlgn="base">
              <a:lnSpc>
                <a:spcPct val="107000"/>
              </a:lnSpc>
              <a:tabLst>
                <a:tab pos="342900" algn="l"/>
              </a:tabLst>
            </a:pPr>
            <a:r>
              <a:rPr lang="en-GB" sz="1200" b="1" i="0" dirty="0">
                <a:solidFill>
                  <a:srgbClr val="333333"/>
                </a:solidFill>
                <a:effectLst/>
              </a:rPr>
              <a:t>Programming logic </a:t>
            </a:r>
            <a:r>
              <a:rPr lang="en-GB" sz="1200" b="0" i="0" dirty="0">
                <a:solidFill>
                  <a:srgbClr val="333333"/>
                </a:solidFill>
                <a:effectLst/>
              </a:rPr>
              <a:t>is also all about </a:t>
            </a:r>
            <a:r>
              <a:rPr lang="en-GB" sz="1200" b="1" i="0" dirty="0">
                <a:solidFill>
                  <a:srgbClr val="333333"/>
                </a:solidFill>
                <a:effectLst/>
              </a:rPr>
              <a:t>1s for True or 0s for False</a:t>
            </a:r>
            <a:r>
              <a:rPr lang="en-GB" sz="1200" b="0" i="0" dirty="0">
                <a:solidFill>
                  <a:srgbClr val="333333"/>
                </a:solidFill>
                <a:effectLst/>
              </a:rPr>
              <a:t>. </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22305934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17926559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404345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38914415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rPr>
              <a:t>Bat</a:t>
            </a:r>
            <a:r>
              <a:rPr lang="en-GB" dirty="0">
                <a:solidFill>
                  <a:srgbClr val="333333"/>
                </a:solidFill>
              </a:rPr>
              <a:t> does not</a:t>
            </a:r>
            <a:r>
              <a:rPr lang="en-GB" b="0" i="0" dirty="0">
                <a:solidFill>
                  <a:srgbClr val="333333"/>
                </a:solidFill>
                <a:effectLst/>
              </a:rPr>
              <a:t> use while and do while loops.</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2057892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5647948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t>/L </a:t>
            </a:r>
            <a:r>
              <a:rPr lang="en-GB" dirty="0"/>
              <a:t>indicates the for loop is being used to iterate through a range of values.</a:t>
            </a:r>
          </a:p>
          <a:p>
            <a:pPr algn="just"/>
            <a:endParaRPr lang="en-GB" dirty="0"/>
          </a:p>
          <a:p>
            <a:pPr algn="just"/>
            <a:r>
              <a:rPr lang="en-GB" dirty="0"/>
              <a:t>The </a:t>
            </a:r>
            <a:r>
              <a:rPr lang="en-GB" b="1" dirty="0"/>
              <a:t>Lower limit </a:t>
            </a:r>
            <a:r>
              <a:rPr lang="en-GB" dirty="0"/>
              <a:t>is the starting value from which the loop will start and continue iterating until it reaches the </a:t>
            </a:r>
            <a:r>
              <a:rPr lang="en-GB" b="1" dirty="0"/>
              <a:t>Upper limit.  </a:t>
            </a:r>
          </a:p>
          <a:p>
            <a:pPr algn="just"/>
            <a:endParaRPr lang="en-GB" b="1" dirty="0"/>
          </a:p>
          <a:p>
            <a:pPr algn="just"/>
            <a:r>
              <a:rPr lang="en-GB" dirty="0"/>
              <a:t>The </a:t>
            </a:r>
            <a:r>
              <a:rPr lang="en-GB" b="1" dirty="0"/>
              <a:t>increment</a:t>
            </a:r>
            <a:r>
              <a:rPr lang="en-GB" dirty="0"/>
              <a:t> is the value with which the lower limit will be increased during each iteration. </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10833256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4320717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3157429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tackoverflow.com/questions/12597879/launching-a-windows-batch-script-using-maven-exec-plugin-blocks-the-build-ev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askapache.com/windows/advanced-batch-scripting/"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prehospitalresearch.eu/?p=692"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moodle.uwtsd.ac.uk/mod/scorm/player.php?a=7735&amp;currentorg=articulate_rise&amp;scoid=17023&amp;sesskey=u7KUpwQeqC&amp;display=popup&amp;mode=normal"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462674"/>
            <a:ext cx="4680520" cy="1037977"/>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8: Session 2: </a:t>
            </a:r>
          </a:p>
          <a:p>
            <a:r>
              <a:rPr lang="en-GB" sz="2400" b="1" dirty="0"/>
              <a:t>Windows OS – CLI &amp; Batch Scripts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CLI</a:t>
            </a:r>
          </a:p>
          <a:p>
            <a:pPr>
              <a:spcBef>
                <a:spcPct val="0"/>
              </a:spcBef>
            </a:pPr>
            <a:r>
              <a:rPr lang="en-US" altLang="en-US" sz="2200" dirty="0"/>
              <a:t>Definition of DOS</a:t>
            </a:r>
          </a:p>
          <a:p>
            <a:pPr>
              <a:spcBef>
                <a:spcPct val="0"/>
              </a:spcBef>
            </a:pPr>
            <a:r>
              <a:rPr lang="en-US" altLang="en-US" sz="2200" dirty="0"/>
              <a:t>CLI vs. DOS</a:t>
            </a:r>
          </a:p>
          <a:p>
            <a:pPr>
              <a:spcBef>
                <a:spcPct val="0"/>
              </a:spcBef>
            </a:pPr>
            <a:r>
              <a:rPr lang="en-US" altLang="en-US" sz="2200" dirty="0"/>
              <a:t>Examples of CLI Commands </a:t>
            </a:r>
          </a:p>
          <a:p>
            <a:pPr>
              <a:spcBef>
                <a:spcPct val="0"/>
              </a:spcBef>
            </a:pPr>
            <a:r>
              <a:rPr lang="en-US" altLang="en-US" sz="2200" dirty="0"/>
              <a:t>CLI prompt and exercises </a:t>
            </a:r>
          </a:p>
          <a:p>
            <a:pPr>
              <a:spcBef>
                <a:spcPct val="0"/>
              </a:spcBef>
            </a:pPr>
            <a:r>
              <a:rPr lang="en-US" altLang="en-US" sz="2200" dirty="0"/>
              <a:t>Introduction of Batch Scripting </a:t>
            </a:r>
          </a:p>
          <a:p>
            <a:pPr>
              <a:spcBef>
                <a:spcPct val="0"/>
              </a:spcBef>
            </a:pPr>
            <a:r>
              <a:rPr lang="en-US" altLang="en-US" sz="2200" dirty="0"/>
              <a:t>Creating &amp; Executing Batch file </a:t>
            </a:r>
          </a:p>
          <a:p>
            <a:pPr>
              <a:spcBef>
                <a:spcPct val="0"/>
              </a:spcBef>
            </a:pPr>
            <a:r>
              <a:rPr lang="en-US" altLang="en-US" sz="2200" dirty="0"/>
              <a:t>Batch File, Variables and Parameters </a:t>
            </a:r>
          </a:p>
          <a:p>
            <a:pPr>
              <a:spcBef>
                <a:spcPct val="0"/>
              </a:spcBef>
            </a:pPr>
            <a:r>
              <a:rPr lang="en-US" altLang="en-US" sz="2200" dirty="0"/>
              <a:t>Examples and Exercises </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427861"/>
          </a:xfrm>
        </p:spPr>
        <p:txBody>
          <a:bodyPr anchor="t">
            <a:normAutofit lnSpcReduction="10000"/>
          </a:bodyPr>
          <a:lstStyle/>
          <a:p>
            <a:pPr marL="457200" indent="-457200" algn="just">
              <a:buFont typeface="Arial"/>
              <a:buChar char="•"/>
            </a:pPr>
            <a:r>
              <a:rPr lang="en-US" sz="2200" dirty="0"/>
              <a:t>Command line or command-line interface is a </a:t>
            </a:r>
            <a:r>
              <a:rPr lang="en-US" sz="2200" b="1" dirty="0"/>
              <a:t>text-based application </a:t>
            </a:r>
            <a:r>
              <a:rPr lang="en-US" sz="2200" dirty="0"/>
              <a:t>for viewing, handling, and manipulating files on your computer</a:t>
            </a:r>
          </a:p>
          <a:p>
            <a:pPr marL="457200" indent="-457200" algn="just">
              <a:buFont typeface="Arial"/>
              <a:buChar char="•"/>
            </a:pPr>
            <a:endParaRPr lang="en-US" sz="2200" dirty="0"/>
          </a:p>
          <a:p>
            <a:pPr marL="457200" indent="-457200" algn="just">
              <a:buFont typeface="Arial"/>
              <a:buChar char="•"/>
            </a:pPr>
            <a:r>
              <a:rPr lang="en-US" sz="2200" dirty="0"/>
              <a:t>CLI provides a way to control your computer by typing “</a:t>
            </a:r>
            <a:r>
              <a:rPr lang="en-US" sz="2200" b="1" dirty="0"/>
              <a:t>English-like” commands </a:t>
            </a:r>
            <a:r>
              <a:rPr lang="en-US" sz="2200" dirty="0"/>
              <a:t>instead of clicking on buttons, icons, menus etc. </a:t>
            </a:r>
          </a:p>
          <a:p>
            <a:pPr marL="457200" indent="-457200" algn="just">
              <a:buFont typeface="Arial"/>
              <a:buChar char="•"/>
            </a:pPr>
            <a:endParaRPr lang="en-US" sz="2200" dirty="0"/>
          </a:p>
          <a:p>
            <a:pPr marL="457200" indent="-457200" algn="just">
              <a:buFont typeface="Arial"/>
              <a:buChar char="•"/>
            </a:pPr>
            <a:r>
              <a:rPr lang="en-US" sz="2200" dirty="0"/>
              <a:t>CLI much like </a:t>
            </a:r>
            <a:r>
              <a:rPr lang="en-US" sz="2200" b="1" dirty="0"/>
              <a:t>Windows Explorer </a:t>
            </a:r>
            <a:r>
              <a:rPr lang="en-US" sz="2200" dirty="0"/>
              <a:t>or </a:t>
            </a:r>
            <a:r>
              <a:rPr lang="en-US" sz="2200" b="1" dirty="0"/>
              <a:t>Finder</a:t>
            </a:r>
            <a:r>
              <a:rPr lang="en-US" sz="2200" dirty="0"/>
              <a:t> on the Mac, that is </a:t>
            </a:r>
            <a:r>
              <a:rPr lang="en-US" sz="2200" b="1" dirty="0"/>
              <a:t>without any graphical interface. </a:t>
            </a:r>
          </a:p>
          <a:p>
            <a:pPr marL="457200" indent="-457200" algn="just">
              <a:buFont typeface="Arial"/>
              <a:buChar char="•"/>
            </a:pPr>
            <a:endParaRPr lang="en-US" sz="2200" dirty="0"/>
          </a:p>
          <a:p>
            <a:pPr marL="457200" indent="-457200" algn="just">
              <a:buFont typeface="Arial"/>
              <a:buChar char="•"/>
            </a:pPr>
            <a:r>
              <a:rPr lang="en-US" sz="2200" dirty="0"/>
              <a:t>Other names for the command line are: </a:t>
            </a:r>
            <a:r>
              <a:rPr lang="en-US" sz="2200" b="1" dirty="0" err="1"/>
              <a:t>cmd</a:t>
            </a:r>
            <a:r>
              <a:rPr lang="en-US" sz="2200" dirty="0"/>
              <a:t>, </a:t>
            </a:r>
            <a:r>
              <a:rPr lang="en-US" sz="2200" b="1" dirty="0"/>
              <a:t>prompt</a:t>
            </a:r>
            <a:r>
              <a:rPr lang="en-US" sz="2200" dirty="0"/>
              <a:t>, </a:t>
            </a:r>
            <a:r>
              <a:rPr lang="en-US" sz="2200" b="1" dirty="0"/>
              <a:t>console or terminal</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291204"/>
            <a:ext cx="8086982" cy="4427861"/>
          </a:xfrm>
        </p:spPr>
        <p:txBody>
          <a:bodyPr anchor="t">
            <a:normAutofit/>
          </a:bodyPr>
          <a:lstStyle/>
          <a:p>
            <a:pPr marL="457200" indent="-457200" algn="just">
              <a:buFont typeface="Arial"/>
              <a:buChar char="•"/>
            </a:pPr>
            <a:r>
              <a:rPr lang="en-US" sz="2200" dirty="0"/>
              <a:t>CLI </a:t>
            </a:r>
            <a:r>
              <a:rPr lang="en-US" sz="2200" b="1" dirty="0"/>
              <a:t>takes in command</a:t>
            </a:r>
            <a:r>
              <a:rPr lang="en-US" sz="2200" dirty="0"/>
              <a:t>, and passes on to the computer’s operating system to run </a:t>
            </a:r>
          </a:p>
          <a:p>
            <a:pPr marL="457200" indent="-457200" algn="just">
              <a:buFont typeface="Arial"/>
              <a:buChar char="•"/>
            </a:pPr>
            <a:endParaRPr lang="en-US" sz="2200" dirty="0"/>
          </a:p>
          <a:p>
            <a:pPr marL="457200" indent="-457200" algn="just">
              <a:buFont typeface="Arial"/>
              <a:buChar char="•"/>
            </a:pPr>
            <a:r>
              <a:rPr lang="en-US" sz="2200" dirty="0"/>
              <a:t>From the command line, you can </a:t>
            </a:r>
            <a:r>
              <a:rPr lang="en-US" sz="2200" b="1" dirty="0"/>
              <a:t>navigate through files and folders </a:t>
            </a:r>
            <a:r>
              <a:rPr lang="en-US" sz="2200" dirty="0"/>
              <a:t>on your computer</a:t>
            </a:r>
          </a:p>
          <a:p>
            <a:pPr marL="457200" indent="-457200" algn="just">
              <a:buFont typeface="Arial"/>
              <a:buChar char="•"/>
            </a:pPr>
            <a:endParaRPr lang="en-US" sz="2200" dirty="0"/>
          </a:p>
          <a:p>
            <a:pPr marL="457200" indent="-457200" algn="just">
              <a:buFont typeface="Arial"/>
              <a:buChar char="•"/>
            </a:pPr>
            <a:r>
              <a:rPr lang="en-US" sz="2200" dirty="0"/>
              <a:t>Users respond to a visual prompt by </a:t>
            </a:r>
            <a:r>
              <a:rPr lang="en-US" sz="2200" b="1" dirty="0"/>
              <a:t>typing a command on a specific line </a:t>
            </a:r>
            <a:r>
              <a:rPr lang="en-US" sz="2200" dirty="0"/>
              <a:t>and receive a response back from the system. Users type a command or series of commands for each task they want to perform. </a:t>
            </a:r>
          </a:p>
          <a:p>
            <a:pPr marL="457200" indent="-457200" algn="just">
              <a:buFont typeface="Arial"/>
              <a:buChar char="•"/>
            </a:pPr>
            <a:endParaRPr lang="en-US" sz="2200" dirty="0"/>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Tree>
    <p:extLst>
      <p:ext uri="{BB962C8B-B14F-4D97-AF65-F5344CB8AC3E}">
        <p14:creationId xmlns:p14="http://schemas.microsoft.com/office/powerpoint/2010/main" val="2800380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Command Line Interface (CLI)?</a:t>
            </a:r>
            <a:endParaRPr lang="en-US" dirty="0"/>
          </a:p>
        </p:txBody>
      </p:sp>
      <p:sp>
        <p:nvSpPr>
          <p:cNvPr id="7" name="Rectangle 6">
            <a:extLst>
              <a:ext uri="{FF2B5EF4-FFF2-40B4-BE49-F238E27FC236}">
                <a16:creationId xmlns:a16="http://schemas.microsoft.com/office/drawing/2014/main" id="{39F24710-E508-C040-8459-19A073AFA083}"/>
              </a:ext>
            </a:extLst>
          </p:cNvPr>
          <p:cNvSpPr/>
          <p:nvPr/>
        </p:nvSpPr>
        <p:spPr>
          <a:xfrm>
            <a:off x="685949" y="1081786"/>
            <a:ext cx="7875604" cy="2419124"/>
          </a:xfrm>
          <a:prstGeom prst="rect">
            <a:avLst/>
          </a:prstGeom>
        </p:spPr>
        <p:txBody>
          <a:bodyPr wrap="square">
            <a:spAutoFit/>
          </a:bodyPr>
          <a:lstStyle/>
          <a:p>
            <a:pPr>
              <a:lnSpc>
                <a:spcPct val="90000"/>
              </a:lnSpc>
            </a:pPr>
            <a:r>
              <a:rPr lang="en-US" altLang="en-US" sz="2400" dirty="0"/>
              <a:t>For example, you can use the windows CLI to </a:t>
            </a:r>
          </a:p>
          <a:p>
            <a:pPr marL="342900" indent="-342900">
              <a:lnSpc>
                <a:spcPct val="90000"/>
              </a:lnSpc>
              <a:buFont typeface="Arial" panose="020B0604020202020204" pitchFamily="34" charset="0"/>
              <a:buChar char="•"/>
            </a:pPr>
            <a:r>
              <a:rPr lang="en-US" altLang="en-US" sz="2400" dirty="0"/>
              <a:t>start a program</a:t>
            </a:r>
          </a:p>
          <a:p>
            <a:pPr marL="342900" indent="-342900">
              <a:lnSpc>
                <a:spcPct val="90000"/>
              </a:lnSpc>
              <a:buFont typeface="Arial" panose="020B0604020202020204" pitchFamily="34" charset="0"/>
              <a:buChar char="•"/>
            </a:pPr>
            <a:r>
              <a:rPr lang="en-US" altLang="en-US" sz="2400" dirty="0"/>
              <a:t>create a folder</a:t>
            </a:r>
          </a:p>
          <a:p>
            <a:pPr marL="342900" indent="-342900">
              <a:lnSpc>
                <a:spcPct val="90000"/>
              </a:lnSpc>
              <a:buFont typeface="Arial" panose="020B0604020202020204" pitchFamily="34" charset="0"/>
              <a:buChar char="•"/>
            </a:pPr>
            <a:r>
              <a:rPr lang="en-US" altLang="en-US" sz="2400" dirty="0"/>
              <a:t>remove a folder</a:t>
            </a:r>
          </a:p>
          <a:p>
            <a:pPr marL="342900" indent="-342900">
              <a:lnSpc>
                <a:spcPct val="90000"/>
              </a:lnSpc>
              <a:buFont typeface="Arial" panose="020B0604020202020204" pitchFamily="34" charset="0"/>
              <a:buChar char="•"/>
            </a:pPr>
            <a:r>
              <a:rPr lang="en-US" altLang="en-US" sz="2400" dirty="0"/>
              <a:t>copy a file</a:t>
            </a:r>
          </a:p>
          <a:p>
            <a:pPr marL="342900" indent="-342900">
              <a:lnSpc>
                <a:spcPct val="90000"/>
              </a:lnSpc>
              <a:buFont typeface="Arial" panose="020B0604020202020204" pitchFamily="34" charset="0"/>
              <a:buChar char="•"/>
            </a:pPr>
            <a:r>
              <a:rPr lang="en-US" altLang="en-US" sz="2400" dirty="0"/>
              <a:t>remove a file</a:t>
            </a:r>
          </a:p>
          <a:p>
            <a:pPr marL="342900" indent="-342900">
              <a:lnSpc>
                <a:spcPct val="90000"/>
              </a:lnSpc>
              <a:buFont typeface="Arial" panose="020B0604020202020204" pitchFamily="34" charset="0"/>
              <a:buChar char="•"/>
            </a:pPr>
            <a:r>
              <a:rPr lang="en-US" altLang="en-US" sz="2400" dirty="0"/>
              <a:t>rename a file</a:t>
            </a:r>
          </a:p>
        </p:txBody>
      </p:sp>
      <p:pic>
        <p:nvPicPr>
          <p:cNvPr id="8" name="Picture 7">
            <a:extLst>
              <a:ext uri="{FF2B5EF4-FFF2-40B4-BE49-F238E27FC236}">
                <a16:creationId xmlns:a16="http://schemas.microsoft.com/office/drawing/2014/main" id="{46211F3C-F3A2-D148-B1F2-5A4B0ED4F0B9}"/>
              </a:ext>
            </a:extLst>
          </p:cNvPr>
          <p:cNvPicPr>
            <a:picLocks noChangeAspect="1"/>
          </p:cNvPicPr>
          <p:nvPr/>
        </p:nvPicPr>
        <p:blipFill>
          <a:blip r:embed="rId3"/>
          <a:stretch>
            <a:fillRect/>
          </a:stretch>
        </p:blipFill>
        <p:spPr>
          <a:xfrm>
            <a:off x="643746" y="3799410"/>
            <a:ext cx="7670800" cy="1892300"/>
          </a:xfrm>
          <a:prstGeom prst="rect">
            <a:avLst/>
          </a:prstGeom>
        </p:spPr>
      </p:pic>
    </p:spTree>
    <p:extLst>
      <p:ext uri="{BB962C8B-B14F-4D97-AF65-F5344CB8AC3E}">
        <p14:creationId xmlns:p14="http://schemas.microsoft.com/office/powerpoint/2010/main" val="3261343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138935"/>
            <a:ext cx="8086982" cy="4278656"/>
          </a:xfrm>
        </p:spPr>
        <p:txBody>
          <a:bodyPr anchor="t">
            <a:noAutofit/>
          </a:bodyPr>
          <a:lstStyle/>
          <a:p>
            <a:pPr algn="just"/>
            <a:r>
              <a:rPr lang="en-US" altLang="en-US" sz="2400" dirty="0"/>
              <a:t>The Windows CLI commands are sometimes referred to as "DOS" commands.</a:t>
            </a:r>
          </a:p>
          <a:p>
            <a:pPr lvl="1" algn="just"/>
            <a:r>
              <a:rPr lang="en-US" altLang="en-US" sz="2400" dirty="0"/>
              <a:t>DOS was the name of the </a:t>
            </a:r>
            <a:r>
              <a:rPr lang="en-US" altLang="en-US" sz="2400" b="1" dirty="0"/>
              <a:t>operating system </a:t>
            </a:r>
            <a:r>
              <a:rPr lang="en-US" altLang="en-US" sz="2400" dirty="0"/>
              <a:t>that predated Windows (it stands for Disk Operating System).</a:t>
            </a:r>
          </a:p>
          <a:p>
            <a:pPr lvl="1" algn="just"/>
            <a:r>
              <a:rPr lang="en-US" altLang="en-US" sz="2400" dirty="0"/>
              <a:t>The </a:t>
            </a:r>
            <a:r>
              <a:rPr lang="en-US" altLang="en-US" sz="2400" b="1" dirty="0"/>
              <a:t>only way to control DOS </a:t>
            </a:r>
            <a:r>
              <a:rPr lang="en-US" altLang="en-US" sz="2400" dirty="0"/>
              <a:t>was to use these commands</a:t>
            </a:r>
          </a:p>
          <a:p>
            <a:pPr lvl="1" algn="just"/>
            <a:r>
              <a:rPr lang="en-US" altLang="en-US" sz="2400" dirty="0"/>
              <a:t>The </a:t>
            </a:r>
            <a:r>
              <a:rPr lang="en-US" altLang="en-US" sz="2400" b="1" dirty="0"/>
              <a:t>commands in the modern </a:t>
            </a:r>
            <a:r>
              <a:rPr lang="en-US" altLang="en-US" sz="2400" dirty="0"/>
              <a:t>Windows Command Line interface are very similar to the original DOS commands, but there are </a:t>
            </a:r>
            <a:r>
              <a:rPr lang="en-US" altLang="en-US" sz="2400" b="1" dirty="0"/>
              <a:t>some differences and some completely new commands.</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7700210" cy="584775"/>
          </a:xfrm>
          <a:prstGeom prst="rect">
            <a:avLst/>
          </a:prstGeom>
          <a:noFill/>
        </p:spPr>
        <p:txBody>
          <a:bodyPr wrap="square" rtlCol="0">
            <a:spAutoFit/>
          </a:bodyPr>
          <a:lstStyle/>
          <a:p>
            <a:pPr algn="ctr"/>
            <a:r>
              <a:rPr lang="en-US" sz="3200" b="1" dirty="0"/>
              <a:t>What is DOS?</a:t>
            </a:r>
            <a:endParaRPr lang="en-US" dirty="0"/>
          </a:p>
        </p:txBody>
      </p:sp>
    </p:spTree>
    <p:extLst>
      <p:ext uri="{BB962C8B-B14F-4D97-AF65-F5344CB8AC3E}">
        <p14:creationId xmlns:p14="http://schemas.microsoft.com/office/powerpoint/2010/main" val="4142207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7947612" cy="4278656"/>
          </a:xfrm>
        </p:spPr>
        <p:txBody>
          <a:bodyPr anchor="t">
            <a:normAutofit/>
          </a:bodyPr>
          <a:lstStyle/>
          <a:p>
            <a:pPr algn="just"/>
            <a:r>
              <a:rPr lang="en-US" altLang="en-US" sz="2000" b="1" dirty="0"/>
              <a:t>Terminology</a:t>
            </a:r>
          </a:p>
          <a:p>
            <a:pPr lvl="1" algn="just"/>
            <a:r>
              <a:rPr lang="en-US" altLang="en-US" sz="2000" dirty="0"/>
              <a:t>Even though it's </a:t>
            </a:r>
            <a:r>
              <a:rPr lang="en-US" altLang="en-US" sz="2000" b="1" dirty="0"/>
              <a:t>not totally accurate to call the Windows CLI commands "DOS" commands</a:t>
            </a:r>
            <a:r>
              <a:rPr lang="en-US" altLang="en-US" sz="2000" dirty="0"/>
              <a:t>, we will continue to use that term since many people use that term.</a:t>
            </a:r>
          </a:p>
          <a:p>
            <a:pPr algn="just"/>
            <a:r>
              <a:rPr lang="en-US" altLang="en-US" sz="2000" dirty="0"/>
              <a:t>The following terms will be used </a:t>
            </a:r>
            <a:r>
              <a:rPr lang="en-US" altLang="en-US" sz="2000" b="1" dirty="0"/>
              <a:t>interchangeably</a:t>
            </a:r>
          </a:p>
          <a:p>
            <a:pPr lvl="1" algn="just"/>
            <a:r>
              <a:rPr lang="en-US" altLang="en-US" sz="2000" dirty="0"/>
              <a:t>Windows CLI</a:t>
            </a:r>
          </a:p>
          <a:p>
            <a:pPr lvl="1" algn="just"/>
            <a:r>
              <a:rPr lang="en-US" altLang="en-US" sz="2000" dirty="0"/>
              <a:t>DOS commands</a:t>
            </a:r>
          </a:p>
          <a:p>
            <a:pPr lvl="1" algn="just"/>
            <a:r>
              <a:rPr lang="en-US" altLang="en-US" sz="2000" dirty="0"/>
              <a:t>DOS</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CLI vs. DOS</a:t>
            </a:r>
            <a:endParaRPr lang="en-US" dirty="0"/>
          </a:p>
        </p:txBody>
      </p:sp>
    </p:spTree>
    <p:extLst>
      <p:ext uri="{BB962C8B-B14F-4D97-AF65-F5344CB8AC3E}">
        <p14:creationId xmlns:p14="http://schemas.microsoft.com/office/powerpoint/2010/main" val="113876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Why Should You use CLI?</a:t>
            </a:r>
            <a:endParaRPr lang="en-US" dirty="0"/>
          </a:p>
        </p:txBody>
      </p:sp>
      <p:sp>
        <p:nvSpPr>
          <p:cNvPr id="3" name="Rectangle 2">
            <a:extLst>
              <a:ext uri="{FF2B5EF4-FFF2-40B4-BE49-F238E27FC236}">
                <a16:creationId xmlns:a16="http://schemas.microsoft.com/office/drawing/2014/main" id="{25482D91-39C8-1C4D-B1B5-B9F5AF1B8F5D}"/>
              </a:ext>
            </a:extLst>
          </p:cNvPr>
          <p:cNvSpPr/>
          <p:nvPr/>
        </p:nvSpPr>
        <p:spPr>
          <a:xfrm>
            <a:off x="827584" y="1556793"/>
            <a:ext cx="7700210" cy="2308324"/>
          </a:xfrm>
          <a:prstGeom prst="rect">
            <a:avLst/>
          </a:prstGeom>
        </p:spPr>
        <p:txBody>
          <a:bodyPr wrap="square">
            <a:spAutoFit/>
          </a:bodyPr>
          <a:lstStyle/>
          <a:p>
            <a:r>
              <a:rPr lang="en-US" altLang="en-US" sz="2400" dirty="0"/>
              <a:t>Many windows users will </a:t>
            </a:r>
            <a:r>
              <a:rPr lang="en-US" altLang="en-US" sz="2400" b="1" dirty="0"/>
              <a:t>never have a need </a:t>
            </a:r>
            <a:r>
              <a:rPr lang="en-US" altLang="en-US" sz="2400" dirty="0"/>
              <a:t>for the DOS commands</a:t>
            </a:r>
            <a:br>
              <a:rPr lang="en-US" altLang="en-US" sz="2400" dirty="0"/>
            </a:br>
            <a:endParaRPr lang="en-US" altLang="en-US" sz="2400" dirty="0"/>
          </a:p>
          <a:p>
            <a:r>
              <a:rPr lang="en-US" altLang="en-US" sz="2400" dirty="0"/>
              <a:t>DOS commands are useful or </a:t>
            </a:r>
            <a:r>
              <a:rPr lang="en-US" altLang="en-US" sz="2400" b="1" dirty="0"/>
              <a:t>required for many administrative or programming tasks</a:t>
            </a:r>
            <a:br>
              <a:rPr lang="en-US" altLang="en-US" sz="2400" dirty="0"/>
            </a:br>
            <a:endParaRPr lang="en-US" altLang="en-US" sz="2400" dirty="0"/>
          </a:p>
        </p:txBody>
      </p:sp>
    </p:spTree>
    <p:extLst>
      <p:ext uri="{BB962C8B-B14F-4D97-AF65-F5344CB8AC3E}">
        <p14:creationId xmlns:p14="http://schemas.microsoft.com/office/powerpoint/2010/main" val="967587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23220"/>
          </a:xfrm>
          <a:prstGeom prst="rect">
            <a:avLst/>
          </a:prstGeom>
          <a:noFill/>
        </p:spPr>
        <p:txBody>
          <a:bodyPr wrap="square" rtlCol="0">
            <a:spAutoFit/>
          </a:bodyPr>
          <a:lstStyle/>
          <a:p>
            <a:pPr algn="ctr"/>
            <a:r>
              <a:rPr lang="en-US" sz="2800" b="1" dirty="0"/>
              <a:t>Examples of Windows CLI Commands? </a:t>
            </a:r>
            <a:endParaRPr lang="en-US" sz="2800" dirty="0"/>
          </a:p>
        </p:txBody>
      </p:sp>
      <p:pic>
        <p:nvPicPr>
          <p:cNvPr id="6" name="Picture 5">
            <a:extLst>
              <a:ext uri="{FF2B5EF4-FFF2-40B4-BE49-F238E27FC236}">
                <a16:creationId xmlns:a16="http://schemas.microsoft.com/office/drawing/2014/main" id="{5022107F-6F99-4249-971A-BF5EF7587FD2}"/>
              </a:ext>
            </a:extLst>
          </p:cNvPr>
          <p:cNvPicPr>
            <a:picLocks noChangeAspect="1"/>
          </p:cNvPicPr>
          <p:nvPr/>
        </p:nvPicPr>
        <p:blipFill>
          <a:blip r:embed="rId3"/>
          <a:stretch>
            <a:fillRect/>
          </a:stretch>
        </p:blipFill>
        <p:spPr>
          <a:xfrm>
            <a:off x="666750" y="1111882"/>
            <a:ext cx="7810500" cy="4261334"/>
          </a:xfrm>
          <a:prstGeom prst="rect">
            <a:avLst/>
          </a:prstGeom>
        </p:spPr>
      </p:pic>
    </p:spTree>
    <p:extLst>
      <p:ext uri="{BB962C8B-B14F-4D97-AF65-F5344CB8AC3E}">
        <p14:creationId xmlns:p14="http://schemas.microsoft.com/office/powerpoint/2010/main" val="185351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8" y="942944"/>
            <a:ext cx="8047808" cy="5078344"/>
          </a:xfrm>
        </p:spPr>
        <p:txBody>
          <a:bodyPr>
            <a:normAutofit/>
          </a:bodyPr>
          <a:lstStyle/>
          <a:p>
            <a:pPr algn="just"/>
            <a:r>
              <a:rPr lang="en-GB" sz="1800" dirty="0"/>
              <a:t>Depending on your version of Windows and your keyboard, one of the following should open a command window (you may have to experiment a bit, but you don't have to try all of these suggestions):</a:t>
            </a:r>
          </a:p>
          <a:p>
            <a:pPr algn="just"/>
            <a:endParaRPr lang="en-GB" sz="1600" dirty="0"/>
          </a:p>
          <a:p>
            <a:pPr algn="just"/>
            <a:r>
              <a:rPr lang="en-GB" sz="1700" dirty="0"/>
              <a:t>Go to the Start menu or screen, and enter "Command Prompt" in the search field.</a:t>
            </a:r>
          </a:p>
          <a:p>
            <a:pPr algn="just"/>
            <a:r>
              <a:rPr lang="en-GB" sz="1700" dirty="0"/>
              <a:t>Go to Start menu → Windows System → Command Prompt.</a:t>
            </a:r>
          </a:p>
          <a:p>
            <a:pPr algn="just"/>
            <a:r>
              <a:rPr lang="en-GB" sz="1700" dirty="0"/>
              <a:t>Go to Start menu → All Programs → Accessories → Command Prompt.</a:t>
            </a:r>
          </a:p>
          <a:p>
            <a:pPr algn="just"/>
            <a:r>
              <a:rPr lang="en-GB" sz="1700" dirty="0"/>
              <a:t>Go to the Start screen, hover your mouse in the lower-left corner of the screen, and click the down arrow that appears (on a touch screen, instead flick up from the bottom of the screen). The Apps page should open. Click on Command Prompt in the Windows System section.</a:t>
            </a:r>
          </a:p>
          <a:p>
            <a:pPr algn="just"/>
            <a:r>
              <a:rPr lang="en-GB" sz="1700" dirty="0"/>
              <a:t>Hold the special Windows key on your keyboard and press the "X" key. Choose "Command Prompt" from the pop-up menu.</a:t>
            </a:r>
          </a:p>
          <a:p>
            <a:pPr algn="just"/>
            <a:r>
              <a:rPr lang="en-GB" sz="1700" dirty="0"/>
              <a:t>Hold the Windows key and press the "R" key to get a "Run" window. Type "</a:t>
            </a:r>
            <a:r>
              <a:rPr lang="en-GB" sz="1700" dirty="0" err="1"/>
              <a:t>cmd</a:t>
            </a:r>
            <a:r>
              <a:rPr lang="en-GB" sz="1700" dirty="0"/>
              <a:t>" in the box, and click the OK key.</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Open the CLI</a:t>
            </a:r>
            <a:endParaRPr lang="en-US" dirty="0"/>
          </a:p>
        </p:txBody>
      </p:sp>
    </p:spTree>
    <p:extLst>
      <p:ext uri="{BB962C8B-B14F-4D97-AF65-F5344CB8AC3E}">
        <p14:creationId xmlns:p14="http://schemas.microsoft.com/office/powerpoint/2010/main" val="69405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Open the CLI</a:t>
            </a:r>
            <a:endParaRPr lang="en-US" dirty="0"/>
          </a:p>
        </p:txBody>
      </p:sp>
      <p:pic>
        <p:nvPicPr>
          <p:cNvPr id="5" name="Content Placeholder 4">
            <a:extLst>
              <a:ext uri="{FF2B5EF4-FFF2-40B4-BE49-F238E27FC236}">
                <a16:creationId xmlns:a16="http://schemas.microsoft.com/office/drawing/2014/main" id="{1FBB3785-9C0B-4243-9CF4-A74CF621C97E}"/>
              </a:ext>
            </a:extLst>
          </p:cNvPr>
          <p:cNvPicPr>
            <a:picLocks noGrp="1" noChangeAspect="1"/>
          </p:cNvPicPr>
          <p:nvPr>
            <p:ph idx="1"/>
          </p:nvPr>
        </p:nvPicPr>
        <p:blipFill>
          <a:blip r:embed="rId3"/>
          <a:stretch>
            <a:fillRect/>
          </a:stretch>
        </p:blipFill>
        <p:spPr>
          <a:xfrm>
            <a:off x="861017" y="1268760"/>
            <a:ext cx="7421963" cy="3932638"/>
          </a:xfrm>
          <a:prstGeom prst="rect">
            <a:avLst/>
          </a:prstGeom>
        </p:spPr>
      </p:pic>
    </p:spTree>
    <p:extLst>
      <p:ext uri="{BB962C8B-B14F-4D97-AF65-F5344CB8AC3E}">
        <p14:creationId xmlns:p14="http://schemas.microsoft.com/office/powerpoint/2010/main" val="475515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What does an Operating </a:t>
            </a:r>
            <a:r>
              <a:rPr lang="en-GB" sz="3000" b="1" dirty="0" err="1">
                <a:solidFill>
                  <a:srgbClr val="FFFFFF"/>
                </a:solidFill>
              </a:rPr>
              <a:t>Syste</a:t>
            </a:r>
            <a:br>
              <a:rPr lang="en-GB" sz="3000" b="1" dirty="0">
                <a:solidFill>
                  <a:srgbClr val="FFFFFF"/>
                </a:solidFill>
              </a:rPr>
            </a:br>
            <a:br>
              <a:rPr lang="en-GB" sz="3000" b="1" dirty="0">
                <a:solidFill>
                  <a:srgbClr val="FFFFFF"/>
                </a:solidFill>
              </a:rPr>
            </a:br>
            <a:r>
              <a:rPr lang="en-GB" sz="3000" b="1" dirty="0">
                <a:solidFill>
                  <a:srgbClr val="FFFFFF"/>
                </a:solidFill>
              </a:rPr>
              <a:t>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70000" lnSpcReduction="20000"/>
          </a:bodyPr>
          <a:lstStyle/>
          <a:p>
            <a:pPr marL="0" indent="0" algn="just">
              <a:buNone/>
            </a:pPr>
            <a:r>
              <a:rPr lang="en-GB" sz="2400" dirty="0"/>
              <a:t>On Windows, you probably see a &gt;, like this:</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900" dirty="0"/>
          </a:p>
          <a:p>
            <a:pPr marL="0" indent="0" algn="just">
              <a:buNone/>
            </a:pPr>
            <a:r>
              <a:rPr lang="en-GB" sz="2900" dirty="0"/>
              <a:t>Each command will be prepended by a $ or &gt; and one space, but you should not type it. Your computer will do it for you.</a:t>
            </a:r>
          </a:p>
          <a:p>
            <a:pPr algn="just"/>
            <a:endParaRPr lang="en-GB" sz="2600" dirty="0"/>
          </a:p>
          <a:p>
            <a:pPr algn="just"/>
            <a:r>
              <a:rPr lang="en-GB" sz="2600" dirty="0"/>
              <a:t>The part up to and including the $ or the &gt; is called the </a:t>
            </a:r>
            <a:r>
              <a:rPr lang="en-GB" sz="2600" i="1" dirty="0"/>
              <a:t>command line prompt</a:t>
            </a:r>
            <a:r>
              <a:rPr lang="en-GB" sz="2600" dirty="0"/>
              <a:t>, or </a:t>
            </a:r>
            <a:r>
              <a:rPr lang="en-GB" sz="2600" i="1" dirty="0"/>
              <a:t>prompt</a:t>
            </a:r>
            <a:r>
              <a:rPr lang="en-GB" sz="2600" dirty="0"/>
              <a:t> for short. It prompts you to input something there</a:t>
            </a:r>
          </a:p>
          <a:p>
            <a:pPr algn="just"/>
            <a:endParaRPr lang="en-GB" sz="2600" dirty="0"/>
          </a:p>
          <a:p>
            <a:pPr algn="just"/>
            <a:r>
              <a:rPr lang="en-GB" sz="2600" dirty="0"/>
              <a:t>When we want you to type in a command, we will include the $ or &gt;, and occasionally more to the left. Ignore the left part and only type in the command, which starts after the prompt</a:t>
            </a:r>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3" name="Picture 2">
            <a:extLst>
              <a:ext uri="{FF2B5EF4-FFF2-40B4-BE49-F238E27FC236}">
                <a16:creationId xmlns:a16="http://schemas.microsoft.com/office/drawing/2014/main" id="{58E35D7E-AB9A-E640-957F-DFC4C82E9DF5}"/>
              </a:ext>
            </a:extLst>
          </p:cNvPr>
          <p:cNvPicPr>
            <a:picLocks noChangeAspect="1"/>
          </p:cNvPicPr>
          <p:nvPr/>
        </p:nvPicPr>
        <p:blipFill>
          <a:blip r:embed="rId3"/>
          <a:stretch>
            <a:fillRect/>
          </a:stretch>
        </p:blipFill>
        <p:spPr>
          <a:xfrm>
            <a:off x="667063" y="1585734"/>
            <a:ext cx="7886700" cy="966439"/>
          </a:xfrm>
          <a:prstGeom prst="rect">
            <a:avLst/>
          </a:prstGeom>
        </p:spPr>
      </p:pic>
    </p:spTree>
    <p:extLst>
      <p:ext uri="{BB962C8B-B14F-4D97-AF65-F5344CB8AC3E}">
        <p14:creationId xmlns:p14="http://schemas.microsoft.com/office/powerpoint/2010/main" val="1898145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55576" y="930062"/>
            <a:ext cx="7886700" cy="4270596"/>
          </a:xfrm>
        </p:spPr>
        <p:txBody>
          <a:bodyPr>
            <a:normAutofit/>
          </a:bodyPr>
          <a:lstStyle/>
          <a:p>
            <a:pPr algn="just"/>
            <a:r>
              <a:rPr lang="en-US" altLang="en-US" sz="2000" dirty="0"/>
              <a:t>The "c:\&gt;" in the picture is called the "prompt" </a:t>
            </a:r>
            <a:br>
              <a:rPr lang="en-US" altLang="en-US" sz="2000" dirty="0"/>
            </a:br>
            <a:r>
              <a:rPr lang="en-US" altLang="en-US" sz="2000" i="1" dirty="0"/>
              <a:t>(your prompt may look slightly different, such as "d:\&gt;", "c:\</a:t>
            </a:r>
            <a:r>
              <a:rPr lang="en-US" altLang="en-US" sz="2000" i="1" dirty="0" err="1"/>
              <a:t>somefolder</a:t>
            </a:r>
            <a:r>
              <a:rPr lang="en-US" altLang="en-US" sz="2000" i="1" dirty="0"/>
              <a:t>&gt;" or something similar).  </a:t>
            </a:r>
          </a:p>
          <a:p>
            <a:pPr algn="just"/>
            <a:r>
              <a:rPr lang="en-US" altLang="en-US" sz="2000" dirty="0"/>
              <a:t>The prompt is automatically displayed by the computer.</a:t>
            </a:r>
          </a:p>
          <a:p>
            <a:pPr algn="just"/>
            <a:r>
              <a:rPr lang="en-US" altLang="en-US" sz="2000" dirty="0"/>
              <a:t>You type your commands after the prompt.</a:t>
            </a:r>
          </a:p>
          <a:p>
            <a:pPr algn="just"/>
            <a:r>
              <a:rPr lang="en-US" altLang="en-US" sz="2000" dirty="0"/>
              <a:t>In order for a command you typed to do anything, you must press the "ENTER" key.</a:t>
            </a:r>
          </a:p>
          <a:p>
            <a:pPr algn="just"/>
            <a:r>
              <a:rPr lang="en-US" altLang="en-US" sz="2000" dirty="0"/>
              <a:t>Commands may be entered either in UPPERCASE, </a:t>
            </a:r>
            <a:r>
              <a:rPr lang="en-US" altLang="en-US" sz="2000" dirty="0" err="1"/>
              <a:t>lowercase.or</a:t>
            </a:r>
            <a:r>
              <a:rPr lang="en-US" altLang="en-US" sz="2000" dirty="0"/>
              <a:t> </a:t>
            </a:r>
            <a:r>
              <a:rPr lang="en-US" altLang="en-US" sz="2000" dirty="0" err="1"/>
              <a:t>MiXeDcAsE</a:t>
            </a:r>
            <a:endParaRPr lang="en-US" altLang="en-US" sz="2000" dirty="0"/>
          </a:p>
          <a:p>
            <a:pPr marL="0" indent="0" algn="just">
              <a:buNone/>
            </a:pPr>
            <a:endParaRPr lang="en-GB" sz="20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CLI - Prompt</a:t>
            </a:r>
            <a:endParaRPr lang="en-US" dirty="0"/>
          </a:p>
        </p:txBody>
      </p:sp>
      <p:pic>
        <p:nvPicPr>
          <p:cNvPr id="8" name="Picture 4">
            <a:extLst>
              <a:ext uri="{FF2B5EF4-FFF2-40B4-BE49-F238E27FC236}">
                <a16:creationId xmlns:a16="http://schemas.microsoft.com/office/drawing/2014/main" id="{CCC383EB-085F-C442-BDD7-916D9F3E2E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126" y="4077071"/>
            <a:ext cx="7467600" cy="17083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Oval 5">
            <a:extLst>
              <a:ext uri="{FF2B5EF4-FFF2-40B4-BE49-F238E27FC236}">
                <a16:creationId xmlns:a16="http://schemas.microsoft.com/office/drawing/2014/main" id="{B5B4D7E8-8AA0-AE4C-83C1-E1E659B3DC24}"/>
              </a:ext>
            </a:extLst>
          </p:cNvPr>
          <p:cNvSpPr>
            <a:spLocks noChangeArrowheads="1"/>
          </p:cNvSpPr>
          <p:nvPr/>
        </p:nvSpPr>
        <p:spPr bwMode="auto">
          <a:xfrm>
            <a:off x="828092" y="4365104"/>
            <a:ext cx="814004" cy="381000"/>
          </a:xfrm>
          <a:prstGeom prst="ellipse">
            <a:avLst/>
          </a:prstGeom>
          <a:noFill/>
          <a:ln w="25400">
            <a:solidFill>
              <a:srgbClr val="FF000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Tree>
    <p:extLst>
      <p:ext uri="{BB962C8B-B14F-4D97-AF65-F5344CB8AC3E}">
        <p14:creationId xmlns:p14="http://schemas.microsoft.com/office/powerpoint/2010/main" val="2151262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628651" y="819494"/>
            <a:ext cx="7886699" cy="584775"/>
          </a:xfrm>
          <a:prstGeom prst="rect">
            <a:avLst/>
          </a:prstGeom>
          <a:noFill/>
        </p:spPr>
        <p:txBody>
          <a:bodyPr wrap="square" rtlCol="0">
            <a:spAutoFit/>
          </a:bodyPr>
          <a:lstStyle/>
          <a:p>
            <a:pPr algn="ctr"/>
            <a:r>
              <a:rPr lang="en-US" sz="3200" b="1" dirty="0">
                <a:solidFill>
                  <a:srgbClr val="FF0000"/>
                </a:solidFill>
              </a:rPr>
              <a:t>CLI – Exercises </a:t>
            </a:r>
            <a:endParaRPr lang="en-US" dirty="0">
              <a:solidFill>
                <a:srgbClr val="FF0000"/>
              </a:solidFill>
            </a:endParaRPr>
          </a:p>
        </p:txBody>
      </p:sp>
      <p:sp>
        <p:nvSpPr>
          <p:cNvPr id="10" name="Content Placeholder 2">
            <a:extLst>
              <a:ext uri="{FF2B5EF4-FFF2-40B4-BE49-F238E27FC236}">
                <a16:creationId xmlns:a16="http://schemas.microsoft.com/office/drawing/2014/main" id="{F6150306-0158-8A4D-B522-2290AA46F7C7}"/>
              </a:ext>
            </a:extLst>
          </p:cNvPr>
          <p:cNvSpPr>
            <a:spLocks noGrp="1"/>
          </p:cNvSpPr>
          <p:nvPr>
            <p:ph idx="1"/>
          </p:nvPr>
        </p:nvSpPr>
        <p:spPr>
          <a:xfrm>
            <a:off x="628650" y="2081639"/>
            <a:ext cx="7886700" cy="775252"/>
          </a:xfrm>
        </p:spPr>
        <p:txBody>
          <a:bodyPr>
            <a:normAutofit lnSpcReduction="10000"/>
          </a:bodyPr>
          <a:lstStyle/>
          <a:p>
            <a:pPr marL="0" indent="0" algn="just">
              <a:buNone/>
            </a:pPr>
            <a:r>
              <a:rPr lang="en-GB" sz="2400" dirty="0"/>
              <a:t>Use all the CLI commands on slide 9 and see the output. Discuss your output with your tutor in the class. </a:t>
            </a:r>
          </a:p>
        </p:txBody>
      </p:sp>
    </p:spTree>
    <p:extLst>
      <p:ext uri="{BB962C8B-B14F-4D97-AF65-F5344CB8AC3E}">
        <p14:creationId xmlns:p14="http://schemas.microsoft.com/office/powerpoint/2010/main" val="2688118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143368"/>
            <a:ext cx="7963527" cy="5021936"/>
          </a:xfrm>
        </p:spPr>
        <p:txBody>
          <a:bodyPr>
            <a:noAutofit/>
          </a:bodyPr>
          <a:lstStyle/>
          <a:p>
            <a:pPr marL="257175" indent="-257175" algn="just">
              <a:spcBef>
                <a:spcPts val="0"/>
              </a:spcBef>
              <a:tabLst>
                <a:tab pos="342900" algn="l"/>
              </a:tabLst>
            </a:pPr>
            <a:r>
              <a:rPr lang="en-GB" sz="2000" b="1" dirty="0">
                <a:ea typeface="Calibri" panose="020F0502020204030204" pitchFamily="34" charset="0"/>
                <a:cs typeface="Times New Roman" panose="02020603050405020304" pitchFamily="18" charset="0"/>
              </a:rPr>
              <a:t>Bat/Batch </a:t>
            </a:r>
            <a:r>
              <a:rPr lang="en-GB" sz="2000" dirty="0">
                <a:ea typeface="Calibri" panose="020F0502020204030204" pitchFamily="34" charset="0"/>
                <a:cs typeface="Times New Roman" panose="02020603050405020304" pitchFamily="18" charset="0"/>
              </a:rPr>
              <a:t>is a scripting language used to </a:t>
            </a:r>
            <a:r>
              <a:rPr lang="en-GB" sz="2000" b="1" dirty="0">
                <a:ea typeface="Calibri" panose="020F0502020204030204" pitchFamily="34" charset="0"/>
                <a:cs typeface="Times New Roman" panose="02020603050405020304" pitchFamily="18" charset="0"/>
              </a:rPr>
              <a:t>create programs </a:t>
            </a:r>
            <a:r>
              <a:rPr lang="en-GB" sz="2000" dirty="0">
                <a:ea typeface="Calibri" panose="020F0502020204030204" pitchFamily="34" charset="0"/>
                <a:cs typeface="Times New Roman" panose="02020603050405020304" pitchFamily="18" charset="0"/>
              </a:rPr>
              <a:t>that are </a:t>
            </a:r>
            <a:r>
              <a:rPr lang="en-GB" sz="2000" b="1" dirty="0">
                <a:ea typeface="Calibri" panose="020F0502020204030204" pitchFamily="34" charset="0"/>
                <a:cs typeface="Times New Roman" panose="02020603050405020304" pitchFamily="18" charset="0"/>
              </a:rPr>
              <a:t>executed by the CLI</a:t>
            </a:r>
            <a:r>
              <a:rPr lang="en-GB" sz="2000" dirty="0">
                <a:ea typeface="Calibri" panose="020F0502020204030204" pitchFamily="34" charset="0"/>
                <a:cs typeface="Times New Roman" panose="02020603050405020304" pitchFamily="18" charset="0"/>
              </a:rPr>
              <a:t>/ command-line interpreter on a </a:t>
            </a:r>
            <a:r>
              <a:rPr lang="en-GB" sz="2000" b="1" dirty="0">
                <a:ea typeface="Calibri" panose="020F0502020204030204" pitchFamily="34" charset="0"/>
                <a:cs typeface="Times New Roman" panose="02020603050405020304" pitchFamily="18" charset="0"/>
              </a:rPr>
              <a:t>Windows</a:t>
            </a:r>
            <a:r>
              <a:rPr lang="en-GB" sz="2000" dirty="0">
                <a:ea typeface="Calibri" panose="020F0502020204030204" pitchFamily="34" charset="0"/>
                <a:cs typeface="Times New Roman" panose="02020603050405020304" pitchFamily="18" charset="0"/>
              </a:rPr>
              <a:t> </a:t>
            </a:r>
            <a:r>
              <a:rPr lang="en-GB" sz="2000" b="1" dirty="0">
                <a:ea typeface="Calibri" panose="020F0502020204030204" pitchFamily="34" charset="0"/>
                <a:cs typeface="Times New Roman" panose="02020603050405020304" pitchFamily="18" charset="0"/>
              </a:rPr>
              <a:t>OS</a:t>
            </a:r>
            <a:r>
              <a:rPr lang="en-GB" sz="2000" dirty="0">
                <a:ea typeface="Calibri" panose="020F0502020204030204" pitchFamily="34" charset="0"/>
                <a:cs typeface="Times New Roman" panose="02020603050405020304" pitchFamily="18" charset="0"/>
              </a:rPr>
              <a:t>.</a:t>
            </a:r>
            <a:r>
              <a:rPr lang="en-GB" sz="2000" b="1" dirty="0">
                <a:ea typeface="Calibri" panose="020F0502020204030204" pitchFamily="34" charset="0"/>
                <a:cs typeface="Times New Roman" panose="02020603050405020304" pitchFamily="18" charset="0"/>
              </a:rPr>
              <a:t> </a:t>
            </a:r>
          </a:p>
          <a:p>
            <a:pPr marL="257175" indent="-257175" algn="just">
              <a:spcBef>
                <a:spcPts val="0"/>
              </a:spcBef>
              <a:tabLst>
                <a:tab pos="342900" algn="l"/>
              </a:tabLst>
            </a:pPr>
            <a:endParaRPr lang="en-GB" sz="2000" b="1"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t>A bat file is a text file with a </a:t>
            </a:r>
            <a:r>
              <a:rPr lang="en-GB" sz="2000" b="1" dirty="0"/>
              <a:t>.bat extension </a:t>
            </a:r>
            <a:r>
              <a:rPr lang="en-GB" sz="2000" dirty="0"/>
              <a:t>&amp; is written using a text editor e.g. Notepad/++.</a:t>
            </a: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a:p>
            <a:pPr marL="257175" indent="-257175" algn="just">
              <a:spcBef>
                <a:spcPts val="0"/>
              </a:spcBef>
              <a:tabLst>
                <a:tab pos="342900" algn="l"/>
              </a:tabLst>
            </a:pPr>
            <a:r>
              <a:rPr lang="en-GB" sz="2000" dirty="0">
                <a:ea typeface="Calibri" panose="020F0502020204030204" pitchFamily="34" charset="0"/>
                <a:cs typeface="Times New Roman" panose="02020603050405020304" pitchFamily="18" charset="0"/>
              </a:rPr>
              <a:t>Bat script files open the ‘</a:t>
            </a:r>
            <a:r>
              <a:rPr lang="en-GB" sz="2000" b="1" dirty="0">
                <a:ea typeface="Calibri" panose="020F0502020204030204" pitchFamily="34" charset="0"/>
                <a:cs typeface="Times New Roman" panose="02020603050405020304" pitchFamily="18" charset="0"/>
              </a:rPr>
              <a:t>Command Prompt</a:t>
            </a:r>
            <a:r>
              <a:rPr lang="en-GB" sz="2000" dirty="0">
                <a:ea typeface="Calibri" panose="020F0502020204030204" pitchFamily="34" charset="0"/>
                <a:cs typeface="Times New Roman" panose="02020603050405020304" pitchFamily="18" charset="0"/>
              </a:rPr>
              <a:t>’ window when they are executed.</a:t>
            </a:r>
          </a:p>
          <a:p>
            <a:pPr marL="257175" indent="-257175" algn="just">
              <a:spcBef>
                <a:spcPts val="0"/>
              </a:spcBef>
              <a:tabLst>
                <a:tab pos="342900" algn="l"/>
              </a:tabLst>
            </a:pPr>
            <a:endParaRPr lang="en-GB" sz="2000" dirty="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 Introduction</a:t>
            </a:r>
            <a:endParaRPr lang="en-US" dirty="0"/>
          </a:p>
        </p:txBody>
      </p:sp>
    </p:spTree>
    <p:extLst>
      <p:ext uri="{BB962C8B-B14F-4D97-AF65-F5344CB8AC3E}">
        <p14:creationId xmlns:p14="http://schemas.microsoft.com/office/powerpoint/2010/main" val="3038064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Introduction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499508"/>
            <a:ext cx="7963527" cy="3801700"/>
          </a:xfrm>
        </p:spPr>
        <p:txBody>
          <a:bodyPr>
            <a:noAutofit/>
          </a:bodyPr>
          <a:lstStyle/>
          <a:p>
            <a:pPr marL="600075" lvl="1" indent="-257175" algn="just">
              <a:spcBef>
                <a:spcPts val="0"/>
              </a:spcBef>
              <a:tabLst>
                <a:tab pos="342900" algn="l"/>
              </a:tabLst>
            </a:pPr>
            <a:r>
              <a:rPr lang="en-GB" sz="2400" b="1" dirty="0">
                <a:solidFill>
                  <a:srgbClr val="202124"/>
                </a:solidFill>
              </a:rPr>
              <a:t>Batch scripts</a:t>
            </a:r>
            <a:r>
              <a:rPr lang="en-GB" sz="2400" dirty="0">
                <a:solidFill>
                  <a:srgbClr val="202124"/>
                </a:solidFill>
              </a:rPr>
              <a:t> are often used by System Administrators to run programs, perform system scanning operations, execute common/repetitive tasks e.g., back up files, batch processing tasks, review processes &amp; log files, run system diagnostics etc..</a:t>
            </a:r>
          </a:p>
          <a:p>
            <a:pPr marL="600075" lvl="1" indent="-257175" algn="just">
              <a:spcBef>
                <a:spcPts val="0"/>
              </a:spcBef>
              <a:tabLst>
                <a:tab pos="342900" algn="l"/>
              </a:tabLst>
            </a:pPr>
            <a:endParaRPr lang="en-GB" sz="2400" dirty="0">
              <a:solidFill>
                <a:srgbClr val="202124"/>
              </a:solidFill>
            </a:endParaRPr>
          </a:p>
          <a:p>
            <a:pPr marL="257175" indent="-257175" algn="just">
              <a:spcBef>
                <a:spcPts val="0"/>
              </a:spcBef>
              <a:tabLst>
                <a:tab pos="342900" algn="l"/>
              </a:tabLst>
            </a:pPr>
            <a:r>
              <a:rPr lang="en-GB" sz="2400" b="1" dirty="0">
                <a:ea typeface="Calibri" panose="020F0502020204030204" pitchFamily="34" charset="0"/>
                <a:cs typeface="Times New Roman" panose="02020603050405020304" pitchFamily="18" charset="0"/>
              </a:rPr>
              <a:t>Bash</a:t>
            </a:r>
            <a:r>
              <a:rPr lang="en-GB" sz="2400" dirty="0">
                <a:ea typeface="Calibri" panose="020F0502020204030204" pitchFamily="34" charset="0"/>
                <a:cs typeface="Times New Roman" panose="02020603050405020304" pitchFamily="18" charset="0"/>
              </a:rPr>
              <a:t> is typically the equivalent language used on a Linux OS and ends in </a:t>
            </a:r>
            <a:r>
              <a:rPr lang="en-GB" sz="2400" b="1" dirty="0">
                <a:ea typeface="Calibri" panose="020F0502020204030204" pitchFamily="34" charset="0"/>
                <a:cs typeface="Times New Roman" panose="02020603050405020304" pitchFamily="18" charset="0"/>
              </a:rPr>
              <a:t>.sh</a:t>
            </a:r>
            <a:r>
              <a:rPr lang="en-GB" sz="2400" dirty="0">
                <a:ea typeface="Calibri" panose="020F0502020204030204" pitchFamily="34" charset="0"/>
                <a:cs typeface="Times New Roman" panose="02020603050405020304" pitchFamily="18" charset="0"/>
              </a:rPr>
              <a:t>.</a:t>
            </a:r>
            <a:endParaRPr lang="en-GB" sz="2400" dirty="0">
              <a:solidFill>
                <a:srgbClr val="40424E"/>
              </a:solidFill>
              <a:latin typeface="urw-din"/>
            </a:endParaRPr>
          </a:p>
        </p:txBody>
      </p:sp>
      <p:sp>
        <p:nvSpPr>
          <p:cNvPr id="9" name="TextBox 8">
            <a:extLst>
              <a:ext uri="{FF2B5EF4-FFF2-40B4-BE49-F238E27FC236}">
                <a16:creationId xmlns:a16="http://schemas.microsoft.com/office/drawing/2014/main" id="{CCCCF107-3AF7-5346-BF1D-2DE0E4A8B12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Scripting - Introduction</a:t>
            </a:r>
            <a:endParaRPr lang="en-US" dirty="0"/>
          </a:p>
        </p:txBody>
      </p:sp>
    </p:spTree>
    <p:extLst>
      <p:ext uri="{BB962C8B-B14F-4D97-AF65-F5344CB8AC3E}">
        <p14:creationId xmlns:p14="http://schemas.microsoft.com/office/powerpoint/2010/main" val="21084050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Executing Bat scripts.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4" y="1499508"/>
            <a:ext cx="5008808" cy="3775955"/>
          </a:xfrm>
        </p:spPr>
        <p:txBody>
          <a:bodyPr>
            <a:normAutofit fontScale="70000" lnSpcReduction="20000"/>
          </a:bodyPr>
          <a:lstStyle/>
          <a:p>
            <a:pPr marL="0" indent="0" fontAlgn="base">
              <a:lnSpc>
                <a:spcPct val="107000"/>
              </a:lnSpc>
              <a:spcAft>
                <a:spcPts val="563"/>
              </a:spcAft>
              <a:buNone/>
            </a:pPr>
            <a:r>
              <a:rPr lang="en-GB" dirty="0"/>
              <a:t>You can execute a Bat script in 2 ways:</a:t>
            </a:r>
          </a:p>
          <a:p>
            <a:pPr marL="385763" indent="-385763" fontAlgn="base">
              <a:lnSpc>
                <a:spcPct val="107000"/>
              </a:lnSpc>
              <a:spcAft>
                <a:spcPts val="563"/>
              </a:spcAft>
              <a:buFont typeface="+mj-lt"/>
              <a:buAutoNum type="arabicPeriod"/>
            </a:pPr>
            <a:r>
              <a:rPr lang="en-GB" b="1" dirty="0"/>
              <a:t>Type the script in the command prompt.</a:t>
            </a:r>
          </a:p>
          <a:p>
            <a:pPr marL="385763" indent="-385763" fontAlgn="base">
              <a:lnSpc>
                <a:spcPct val="107000"/>
              </a:lnSpc>
              <a:spcAft>
                <a:spcPts val="563"/>
              </a:spcAft>
              <a:buFont typeface="+mj-lt"/>
              <a:buAutoNum type="arabicPeriod"/>
            </a:pPr>
            <a:r>
              <a:rPr lang="en-GB" b="1" dirty="0"/>
              <a:t>Type the code in a file and </a:t>
            </a:r>
            <a:r>
              <a:rPr lang="en-GB" b="1" u="sng" dirty="0"/>
              <a:t>double click to execute it</a:t>
            </a:r>
            <a:r>
              <a:rPr lang="en-GB" b="1" dirty="0"/>
              <a:t> (=easiest) or open it through the command prompt.</a:t>
            </a:r>
          </a:p>
          <a:p>
            <a:pPr marL="0" indent="0" fontAlgn="base">
              <a:lnSpc>
                <a:spcPct val="107000"/>
              </a:lnSpc>
              <a:spcAft>
                <a:spcPts val="563"/>
              </a:spcAft>
              <a:buNone/>
            </a:pPr>
            <a:r>
              <a:rPr lang="en-GB" dirty="0"/>
              <a:t>Tip: Option 1 is ok for very basic testing, but coding in the </a:t>
            </a:r>
            <a:r>
              <a:rPr lang="en-GB" dirty="0" err="1"/>
              <a:t>cmd</a:t>
            </a:r>
            <a:r>
              <a:rPr lang="en-GB" dirty="0"/>
              <a:t> prompt, line after line is very tedious. Option 2 is much better. </a:t>
            </a:r>
          </a:p>
        </p:txBody>
      </p:sp>
      <p:pic>
        <p:nvPicPr>
          <p:cNvPr id="4" name="Picture 3">
            <a:extLst>
              <a:ext uri="{FF2B5EF4-FFF2-40B4-BE49-F238E27FC236}">
                <a16:creationId xmlns:a16="http://schemas.microsoft.com/office/drawing/2014/main" id="{07EFFC93-8077-470A-85D3-FEFA8A8BE1E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82" r="25491"/>
          <a:stretch/>
        </p:blipFill>
        <p:spPr>
          <a:xfrm>
            <a:off x="5145332" y="1635259"/>
            <a:ext cx="3808014" cy="3224528"/>
          </a:xfrm>
          <a:prstGeom prst="rect">
            <a:avLst/>
          </a:prstGeom>
        </p:spPr>
      </p:pic>
      <p:sp>
        <p:nvSpPr>
          <p:cNvPr id="11" name="TextBox 10">
            <a:extLst>
              <a:ext uri="{FF2B5EF4-FFF2-40B4-BE49-F238E27FC236}">
                <a16:creationId xmlns:a16="http://schemas.microsoft.com/office/drawing/2014/main" id="{3D95D5F9-EB41-1A4A-A2B1-CD2068D1BBF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Executing Bat Scripts</a:t>
            </a:r>
            <a:endParaRPr lang="en-US" dirty="0"/>
          </a:p>
        </p:txBody>
      </p:sp>
    </p:spTree>
    <p:extLst>
      <p:ext uri="{BB962C8B-B14F-4D97-AF65-F5344CB8AC3E}">
        <p14:creationId xmlns:p14="http://schemas.microsoft.com/office/powerpoint/2010/main" val="131711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Creating a Batch file.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4501" y="1415377"/>
            <a:ext cx="8474995" cy="1444177"/>
          </a:xfrm>
        </p:spPr>
        <p:txBody>
          <a:bodyPr>
            <a:normAutofit/>
          </a:bodyPr>
          <a:lstStyle/>
          <a:p>
            <a:pPr marL="385763" indent="-385763" fontAlgn="base">
              <a:lnSpc>
                <a:spcPct val="107000"/>
              </a:lnSpc>
              <a:buFont typeface="+mj-lt"/>
              <a:buAutoNum type="arabicPeriod"/>
              <a:tabLst>
                <a:tab pos="342900" algn="l"/>
              </a:tabLst>
            </a:pPr>
            <a:r>
              <a:rPr lang="en-GB" sz="2400" dirty="0"/>
              <a:t>Open Notepad or Notepad++ and save the text file with a ‘</a:t>
            </a:r>
            <a:r>
              <a:rPr lang="en-GB" sz="2400" b="1" dirty="0"/>
              <a:t>.bat</a:t>
            </a:r>
            <a:r>
              <a:rPr lang="en-GB" sz="2400" dirty="0"/>
              <a:t>‘ file extension.</a:t>
            </a:r>
          </a:p>
        </p:txBody>
      </p:sp>
      <p:pic>
        <p:nvPicPr>
          <p:cNvPr id="9" name="Picture 8" descr="Graphical user interface, text, application, email&#10;&#10;Description automatically generated">
            <a:extLst>
              <a:ext uri="{FF2B5EF4-FFF2-40B4-BE49-F238E27FC236}">
                <a16:creationId xmlns:a16="http://schemas.microsoft.com/office/drawing/2014/main" id="{F02C30D3-1CA8-4BD7-97D2-AD3031B6DB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1018" y="3018581"/>
            <a:ext cx="7514927" cy="2165159"/>
          </a:xfrm>
          <a:prstGeom prst="rect">
            <a:avLst/>
          </a:prstGeom>
        </p:spPr>
      </p:pic>
      <p:sp>
        <p:nvSpPr>
          <p:cNvPr id="11" name="TextBox 10">
            <a:extLst>
              <a:ext uri="{FF2B5EF4-FFF2-40B4-BE49-F238E27FC236}">
                <a16:creationId xmlns:a16="http://schemas.microsoft.com/office/drawing/2014/main" id="{21E04B6B-B960-41FD-8E25-8FB95DCFD64B}"/>
              </a:ext>
            </a:extLst>
          </p:cNvPr>
          <p:cNvSpPr txBox="1"/>
          <p:nvPr/>
        </p:nvSpPr>
        <p:spPr>
          <a:xfrm>
            <a:off x="1197383" y="5746119"/>
            <a:ext cx="7093744" cy="161583"/>
          </a:xfrm>
          <a:prstGeom prst="rect">
            <a:avLst/>
          </a:prstGeom>
          <a:noFill/>
        </p:spPr>
        <p:txBody>
          <a:bodyPr wrap="square" rtlCol="0">
            <a:spAutoFit/>
          </a:bodyPr>
          <a:lstStyle/>
          <a:p>
            <a:pPr algn="ctr"/>
            <a:r>
              <a:rPr lang="en-GB" sz="450" dirty="0">
                <a:hlinkClick r:id="rId4" tooltip="https://www.askapache.com/windows/advanced-batch-scripting/"/>
              </a:rPr>
              <a:t>This Photo</a:t>
            </a:r>
            <a:r>
              <a:rPr lang="en-GB" sz="450" dirty="0"/>
              <a:t> by Unknown Author is licensed under </a:t>
            </a:r>
            <a:r>
              <a:rPr lang="en-GB" sz="450" dirty="0">
                <a:hlinkClick r:id="rId5" tooltip="https://creativecommons.org/licenses/by/3.0/"/>
              </a:rPr>
              <a:t>CC BY</a:t>
            </a:r>
            <a:endParaRPr lang="en-GB" sz="450" dirty="0"/>
          </a:p>
        </p:txBody>
      </p:sp>
      <p:sp>
        <p:nvSpPr>
          <p:cNvPr id="13" name="TextBox 12">
            <a:extLst>
              <a:ext uri="{FF2B5EF4-FFF2-40B4-BE49-F238E27FC236}">
                <a16:creationId xmlns:a16="http://schemas.microsoft.com/office/drawing/2014/main" id="{2C97E0A8-248E-0745-880C-60DEE089E472}"/>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Creating a Batch File</a:t>
            </a:r>
            <a:endParaRPr lang="en-US" dirty="0"/>
          </a:p>
        </p:txBody>
      </p:sp>
    </p:spTree>
    <p:extLst>
      <p:ext uri="{BB962C8B-B14F-4D97-AF65-F5344CB8AC3E}">
        <p14:creationId xmlns:p14="http://schemas.microsoft.com/office/powerpoint/2010/main" val="542781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A basic Batch file: 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6" y="1375718"/>
            <a:ext cx="8157045" cy="4573562"/>
          </a:xfrm>
        </p:spPr>
        <p:txBody>
          <a:bodyPr>
            <a:normAutofit fontScale="62500" lnSpcReduction="20000"/>
          </a:bodyPr>
          <a:lstStyle/>
          <a:p>
            <a:pPr marL="0" indent="0" fontAlgn="base">
              <a:lnSpc>
                <a:spcPct val="107000"/>
              </a:lnSpc>
              <a:buNone/>
              <a:tabLst>
                <a:tab pos="342900" algn="l"/>
              </a:tabLst>
            </a:pPr>
            <a:r>
              <a:rPr lang="en-GB" sz="3500" dirty="0"/>
              <a:t>A batch file can be created with just a few simple commands.</a:t>
            </a:r>
          </a:p>
          <a:p>
            <a:pPr marL="685800" lvl="1" indent="-342900" fontAlgn="base">
              <a:lnSpc>
                <a:spcPct val="107000"/>
              </a:lnSpc>
              <a:buFont typeface="+mj-lt"/>
              <a:buAutoNum type="arabicPeriod"/>
              <a:tabLst>
                <a:tab pos="342900" algn="l"/>
              </a:tabLst>
            </a:pPr>
            <a:r>
              <a:rPr lang="en-GB" sz="3500" dirty="0"/>
              <a:t>Type the following in notepad;</a:t>
            </a:r>
          </a:p>
          <a:p>
            <a:pPr marL="685800" lvl="1" indent="-342900" fontAlgn="base">
              <a:lnSpc>
                <a:spcPct val="107000"/>
              </a:lnSpc>
              <a:buFont typeface="+mj-lt"/>
              <a:buAutoNum type="arabicPeriod"/>
              <a:tabLst>
                <a:tab pos="342900" algn="l"/>
              </a:tabLst>
            </a:pPr>
            <a:r>
              <a:rPr lang="en-GB" sz="3500" dirty="0"/>
              <a:t>Save with a ‘.bat’ extension; and</a:t>
            </a:r>
          </a:p>
          <a:p>
            <a:pPr marL="685800" lvl="1" indent="-342900" fontAlgn="base">
              <a:lnSpc>
                <a:spcPct val="107000"/>
              </a:lnSpc>
              <a:buFont typeface="+mj-lt"/>
              <a:buAutoNum type="arabicPeriod"/>
              <a:tabLst>
                <a:tab pos="342900" algn="l"/>
              </a:tabLst>
            </a:pPr>
            <a:r>
              <a:rPr lang="en-GB" sz="3500" dirty="0"/>
              <a:t>Double click to run the script. </a:t>
            </a:r>
            <a:br>
              <a:rPr lang="en-GB" sz="3500" dirty="0"/>
            </a:br>
            <a:endParaRPr lang="en-GB" sz="3500" dirty="0"/>
          </a:p>
          <a:p>
            <a:pPr marL="685800" lvl="1" indent="-342900" fontAlgn="base">
              <a:lnSpc>
                <a:spcPct val="107000"/>
              </a:lnSpc>
              <a:buFont typeface="+mj-lt"/>
              <a:buAutoNum type="arabicPeriod"/>
              <a:tabLst>
                <a:tab pos="342900" algn="l"/>
              </a:tabLst>
            </a:pPr>
            <a:r>
              <a:rPr lang="en-GB" sz="3500" dirty="0"/>
              <a:t>Note: If you’d like to try out some examples as we go through the slide deck, type the following in Notepad and save it as a .bat file.</a:t>
            </a:r>
          </a:p>
          <a:p>
            <a:pPr marL="342900" lvl="1" indent="0" fontAlgn="base">
              <a:lnSpc>
                <a:spcPct val="107000"/>
              </a:lnSpc>
              <a:buNone/>
              <a:tabLst>
                <a:tab pos="342900" algn="l"/>
              </a:tabLst>
            </a:pPr>
            <a:endParaRPr lang="en-GB" dirty="0"/>
          </a:p>
          <a:p>
            <a:pPr marL="0" indent="0" fontAlgn="base">
              <a:lnSpc>
                <a:spcPct val="107000"/>
              </a:lnSpc>
              <a:buNone/>
              <a:tabLst>
                <a:tab pos="342900" algn="l"/>
              </a:tabLst>
            </a:pPr>
            <a:r>
              <a:rPr lang="en-GB" dirty="0"/>
              <a:t>	</a:t>
            </a:r>
            <a:r>
              <a:rPr lang="en-GB" sz="2400" dirty="0">
                <a:latin typeface="Courier New" panose="02070309020205020404" pitchFamily="49" charset="0"/>
                <a:cs typeface="Courier New" panose="02070309020205020404" pitchFamily="49" charset="0"/>
              </a:rPr>
              <a:t>@</a:t>
            </a:r>
            <a:r>
              <a:rPr lang="en-GB" b="1" dirty="0">
                <a:latin typeface="Courier New" panose="02070309020205020404" pitchFamily="49" charset="0"/>
                <a:cs typeface="Courier New" panose="02070309020205020404" pitchFamily="49" charset="0"/>
              </a:rPr>
              <a:t>Echo off</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ECHO Hello World.</a:t>
            </a:r>
            <a:br>
              <a:rPr lang="en-GB" b="1" dirty="0">
                <a:latin typeface="Courier New" panose="02070309020205020404" pitchFamily="49" charset="0"/>
                <a:cs typeface="Courier New" panose="02070309020205020404" pitchFamily="49" charset="0"/>
              </a:rPr>
            </a:br>
            <a:r>
              <a:rPr lang="en-GB" b="1" dirty="0">
                <a:latin typeface="Courier New" panose="02070309020205020404" pitchFamily="49" charset="0"/>
                <a:cs typeface="Courier New" panose="02070309020205020404" pitchFamily="49" charset="0"/>
              </a:rPr>
              <a:t>	Pause</a:t>
            </a:r>
          </a:p>
          <a:p>
            <a:pPr marL="0" indent="0" fontAlgn="base">
              <a:lnSpc>
                <a:spcPct val="107000"/>
              </a:lnSpc>
              <a:buNone/>
              <a:tabLst>
                <a:tab pos="342900" algn="l"/>
              </a:tabLst>
            </a:pPr>
            <a:r>
              <a:rPr lang="en-GB" dirty="0"/>
              <a:t>	</a:t>
            </a:r>
          </a:p>
        </p:txBody>
      </p:sp>
      <p:sp>
        <p:nvSpPr>
          <p:cNvPr id="3" name="TextBox 2">
            <a:extLst>
              <a:ext uri="{FF2B5EF4-FFF2-40B4-BE49-F238E27FC236}">
                <a16:creationId xmlns:a16="http://schemas.microsoft.com/office/drawing/2014/main" id="{98524AD4-EE35-47A7-AD0C-542B7EE3CE0D}"/>
              </a:ext>
            </a:extLst>
          </p:cNvPr>
          <p:cNvSpPr txBox="1"/>
          <p:nvPr/>
        </p:nvSpPr>
        <p:spPr>
          <a:xfrm>
            <a:off x="4416622" y="4028038"/>
            <a:ext cx="4482452" cy="1454244"/>
          </a:xfrm>
          <a:prstGeom prst="rect">
            <a:avLst/>
          </a:prstGeom>
          <a:noFill/>
          <a:ln w="19050">
            <a:solidFill>
              <a:schemeClr val="accent1"/>
            </a:solidFill>
          </a:ln>
        </p:spPr>
        <p:txBody>
          <a:bodyPr wrap="square" rtlCol="0">
            <a:spAutoFit/>
          </a:bodyPr>
          <a:lstStyle/>
          <a:p>
            <a:r>
              <a:rPr lang="en-GB" sz="1350" dirty="0">
                <a:latin typeface="urw-din"/>
              </a:rPr>
              <a:t>Tip:</a:t>
            </a:r>
          </a:p>
          <a:p>
            <a:pPr marL="214313" indent="-214313">
              <a:buFont typeface="Arial" panose="020B0604020202020204" pitchFamily="34" charset="0"/>
              <a:buChar char="•"/>
            </a:pPr>
            <a:r>
              <a:rPr lang="en-GB" sz="1500" b="1" dirty="0">
                <a:latin typeface="urw-din"/>
              </a:rPr>
              <a:t>Echo off: </a:t>
            </a:r>
            <a:r>
              <a:rPr lang="en-GB" sz="1500" dirty="0">
                <a:latin typeface="urw-din"/>
              </a:rPr>
              <a:t>stops each command from being printed out at the prompt.</a:t>
            </a:r>
          </a:p>
          <a:p>
            <a:pPr marL="214313" indent="-214313">
              <a:buFont typeface="Arial" panose="020B0604020202020204" pitchFamily="34" charset="0"/>
              <a:buChar char="•"/>
            </a:pPr>
            <a:r>
              <a:rPr lang="en-GB" sz="1500" b="1" dirty="0">
                <a:latin typeface="urw-din"/>
              </a:rPr>
              <a:t>Echo: </a:t>
            </a:r>
            <a:r>
              <a:rPr lang="en-GB" sz="1500" dirty="0">
                <a:latin typeface="urw-din"/>
              </a:rPr>
              <a:t>outputs the string of characters ‘Hello World’.</a:t>
            </a:r>
          </a:p>
          <a:p>
            <a:pPr marL="214313" indent="-214313">
              <a:buFont typeface="Arial" panose="020B0604020202020204" pitchFamily="34" charset="0"/>
              <a:buChar char="•"/>
            </a:pPr>
            <a:r>
              <a:rPr lang="en-GB" sz="1500" b="1" dirty="0">
                <a:latin typeface="urw-din"/>
              </a:rPr>
              <a:t>Pause: </a:t>
            </a:r>
            <a:r>
              <a:rPr lang="en-GB" sz="1500" dirty="0">
                <a:latin typeface="urw-din"/>
              </a:rPr>
              <a:t>pauses and stops the command prompt from closing.</a:t>
            </a:r>
            <a:endParaRPr lang="en-GB" sz="1500" dirty="0"/>
          </a:p>
        </p:txBody>
      </p:sp>
      <p:sp>
        <p:nvSpPr>
          <p:cNvPr id="11" name="TextBox 10">
            <a:extLst>
              <a:ext uri="{FF2B5EF4-FFF2-40B4-BE49-F238E27FC236}">
                <a16:creationId xmlns:a16="http://schemas.microsoft.com/office/drawing/2014/main" id="{7D43E2D5-C210-4042-9EA7-7B8DB995AB2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A Basic Batch File</a:t>
            </a:r>
            <a:endParaRPr lang="en-US" dirty="0"/>
          </a:p>
        </p:txBody>
      </p:sp>
    </p:spTree>
    <p:extLst>
      <p:ext uri="{BB962C8B-B14F-4D97-AF65-F5344CB8AC3E}">
        <p14:creationId xmlns:p14="http://schemas.microsoft.com/office/powerpoint/2010/main" val="491783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Basic Batch File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59531" y="1052736"/>
            <a:ext cx="8424935" cy="3775955"/>
          </a:xfrm>
        </p:spPr>
        <p:txBody>
          <a:bodyPr>
            <a:noAutofit/>
          </a:bodyPr>
          <a:lstStyle/>
          <a:p>
            <a:pPr fontAlgn="base">
              <a:lnSpc>
                <a:spcPct val="107000"/>
              </a:lnSpc>
              <a:tabLst>
                <a:tab pos="342900" algn="l"/>
              </a:tabLst>
            </a:pPr>
            <a:r>
              <a:rPr lang="en-GB" sz="2000" b="1" dirty="0"/>
              <a:t>@Echo off -</a:t>
            </a:r>
            <a:r>
              <a:rPr lang="en-GB" sz="2000" dirty="0"/>
              <a:t> If ECHO is ON, the command prompt displays the line of script it is executing before it’s output. The ‘echo’ command is by default ‘on’. If we use ‘echo off’ it hides the commands from being printed at the prompt and cleans up the CLI.</a:t>
            </a:r>
          </a:p>
          <a:p>
            <a:pPr fontAlgn="base">
              <a:lnSpc>
                <a:spcPct val="107000"/>
              </a:lnSpc>
              <a:tabLst>
                <a:tab pos="342900" algn="l"/>
              </a:tabLst>
            </a:pPr>
            <a:endParaRPr lang="en-GB" sz="2000" dirty="0"/>
          </a:p>
          <a:p>
            <a:pPr>
              <a:lnSpc>
                <a:spcPct val="110000"/>
              </a:lnSpc>
              <a:spcBef>
                <a:spcPts val="450"/>
              </a:spcBef>
            </a:pPr>
            <a:r>
              <a:rPr lang="en-GB" sz="2000" b="1" dirty="0"/>
              <a:t> PAUSE – </a:t>
            </a:r>
            <a:r>
              <a:rPr lang="en-GB" sz="2000" dirty="0"/>
              <a:t>is used to stop the execution of a Windows batch file and prevents the command prompt from automatically closing so we can see the output. This is only needed if you need to see the output in the prompt.</a:t>
            </a:r>
          </a:p>
          <a:p>
            <a:pPr>
              <a:lnSpc>
                <a:spcPct val="110000"/>
              </a:lnSpc>
              <a:spcBef>
                <a:spcPts val="450"/>
              </a:spcBef>
            </a:pPr>
            <a:endParaRPr lang="en-GB" sz="2000" dirty="0"/>
          </a:p>
          <a:p>
            <a:pPr>
              <a:lnSpc>
                <a:spcPct val="110000"/>
              </a:lnSpc>
              <a:spcBef>
                <a:spcPts val="450"/>
              </a:spcBef>
            </a:pPr>
            <a:endParaRPr lang="en-GB" sz="2000" dirty="0"/>
          </a:p>
        </p:txBody>
      </p:sp>
      <p:sp>
        <p:nvSpPr>
          <p:cNvPr id="9" name="TextBox 8">
            <a:extLst>
              <a:ext uri="{FF2B5EF4-FFF2-40B4-BE49-F238E27FC236}">
                <a16:creationId xmlns:a16="http://schemas.microsoft.com/office/drawing/2014/main" id="{725C2FA2-1076-4942-B32F-C23F7592B481}"/>
              </a:ext>
            </a:extLst>
          </p:cNvPr>
          <p:cNvSpPr txBox="1"/>
          <p:nvPr/>
        </p:nvSpPr>
        <p:spPr>
          <a:xfrm>
            <a:off x="861018" y="188640"/>
            <a:ext cx="7421963" cy="584775"/>
          </a:xfrm>
          <a:prstGeom prst="rect">
            <a:avLst/>
          </a:prstGeom>
          <a:noFill/>
        </p:spPr>
        <p:txBody>
          <a:bodyPr wrap="square" rtlCol="0">
            <a:spAutoFit/>
          </a:bodyPr>
          <a:lstStyle/>
          <a:p>
            <a:pPr algn="ctr"/>
            <a:r>
              <a:rPr lang="en-US" sz="3200" b="1" dirty="0"/>
              <a:t>Basic Batch File Format</a:t>
            </a:r>
            <a:endParaRPr lang="en-US" dirty="0"/>
          </a:p>
        </p:txBody>
      </p:sp>
    </p:spTree>
    <p:extLst>
      <p:ext uri="{BB962C8B-B14F-4D97-AF65-F5344CB8AC3E}">
        <p14:creationId xmlns:p14="http://schemas.microsoft.com/office/powerpoint/2010/main" val="718784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07D66-6498-A7D1-2ECF-E1E92BF5ED10}"/>
              </a:ext>
            </a:extLst>
          </p:cNvPr>
          <p:cNvSpPr>
            <a:spLocks noGrp="1"/>
          </p:cNvSpPr>
          <p:nvPr>
            <p:ph type="title"/>
          </p:nvPr>
        </p:nvSpPr>
        <p:spPr>
          <a:xfrm>
            <a:off x="457200" y="2390615"/>
            <a:ext cx="8229600" cy="1143000"/>
          </a:xfrm>
        </p:spPr>
        <p:txBody>
          <a:bodyPr/>
          <a:lstStyle/>
          <a:p>
            <a:r>
              <a:rPr lang="en-GB" dirty="0"/>
              <a:t>Additional Slides</a:t>
            </a:r>
          </a:p>
        </p:txBody>
      </p:sp>
      <p:sp>
        <p:nvSpPr>
          <p:cNvPr id="3" name="Content Placeholder 2">
            <a:extLst>
              <a:ext uri="{FF2B5EF4-FFF2-40B4-BE49-F238E27FC236}">
                <a16:creationId xmlns:a16="http://schemas.microsoft.com/office/drawing/2014/main" id="{6EC9B1BC-1985-8D91-FF6B-4A51ED5D96E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515088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0240" y="1222449"/>
            <a:ext cx="7961955" cy="4056510"/>
          </a:xfrm>
        </p:spPr>
        <p:txBody>
          <a:bodyPr>
            <a:normAutofit/>
          </a:bodyPr>
          <a:lstStyle/>
          <a:p>
            <a:pPr marL="0" indent="0" fontAlgn="base">
              <a:lnSpc>
                <a:spcPct val="107000"/>
              </a:lnSpc>
              <a:buNone/>
              <a:tabLst>
                <a:tab pos="342900" algn="l"/>
              </a:tabLst>
            </a:pPr>
            <a:r>
              <a:rPr lang="en-GB" sz="2200" dirty="0"/>
              <a:t>To open your batch file through notepad.</a:t>
            </a:r>
          </a:p>
          <a:p>
            <a:pPr marL="685800" lvl="1" indent="-342900" fontAlgn="base">
              <a:lnSpc>
                <a:spcPct val="107000"/>
              </a:lnSpc>
              <a:buFont typeface="+mj-lt"/>
              <a:buAutoNum type="arabicPeriod"/>
              <a:tabLst>
                <a:tab pos="342900" algn="l"/>
              </a:tabLst>
            </a:pPr>
            <a:r>
              <a:rPr lang="en-GB" sz="2200" dirty="0"/>
              <a:t>Open notepad.</a:t>
            </a:r>
          </a:p>
          <a:p>
            <a:pPr marL="685800" lvl="1" indent="-342900" fontAlgn="base">
              <a:lnSpc>
                <a:spcPct val="107000"/>
              </a:lnSpc>
              <a:buFont typeface="+mj-lt"/>
              <a:buAutoNum type="arabicPeriod"/>
              <a:tabLst>
                <a:tab pos="342900" algn="l"/>
              </a:tabLst>
            </a:pPr>
            <a:r>
              <a:rPr lang="en-GB" sz="2200" dirty="0"/>
              <a:t>Navigate to the folder that contains your .bat file.</a:t>
            </a:r>
          </a:p>
          <a:p>
            <a:pPr marL="685800" lvl="1" indent="-342900" fontAlgn="base">
              <a:lnSpc>
                <a:spcPct val="107000"/>
              </a:lnSpc>
              <a:buFont typeface="+mj-lt"/>
              <a:buAutoNum type="arabicPeriod"/>
              <a:tabLst>
                <a:tab pos="342900" algn="l"/>
              </a:tabLst>
            </a:pPr>
            <a:r>
              <a:rPr lang="en-GB" sz="2200" dirty="0"/>
              <a:t>Change and Select ‘</a:t>
            </a:r>
            <a:r>
              <a:rPr lang="en-GB" sz="2200" b="1" dirty="0"/>
              <a:t>all files</a:t>
            </a:r>
            <a:r>
              <a:rPr lang="en-GB" sz="2200" dirty="0"/>
              <a:t>’ from next to the file name text box to be able to see the .bat files in the folder.</a:t>
            </a:r>
          </a:p>
          <a:p>
            <a:pPr marL="685800" lvl="1" indent="-342900" fontAlgn="base">
              <a:lnSpc>
                <a:spcPct val="107000"/>
              </a:lnSpc>
              <a:buFont typeface="+mj-lt"/>
              <a:buAutoNum type="arabicPeriod"/>
              <a:tabLst>
                <a:tab pos="342900" algn="l"/>
              </a:tabLst>
            </a:pPr>
            <a:r>
              <a:rPr lang="en-GB" sz="2200" dirty="0"/>
              <a:t>Select your bat file and click open.</a:t>
            </a:r>
          </a:p>
          <a:p>
            <a:pPr lvl="1" fontAlgn="base">
              <a:lnSpc>
                <a:spcPct val="107000"/>
              </a:lnSpc>
              <a:tabLst>
                <a:tab pos="342900" algn="l"/>
              </a:tabLst>
            </a:pPr>
            <a:endParaRPr lang="en-GB" sz="2200" dirty="0"/>
          </a:p>
          <a:p>
            <a:pPr lvl="1" fontAlgn="base">
              <a:lnSpc>
                <a:spcPct val="107000"/>
              </a:lnSpc>
              <a:tabLst>
                <a:tab pos="342900" algn="l"/>
              </a:tabLst>
            </a:pPr>
            <a:r>
              <a:rPr lang="en-GB" sz="2200" dirty="0"/>
              <a:t>Alternatively use </a:t>
            </a:r>
            <a:r>
              <a:rPr lang="en-GB" sz="2200" b="1" dirty="0"/>
              <a:t>File Explorer to find the folder and bat file, right click on the file and select: Open with Notepad / Notepad++ (=Easiest way).</a:t>
            </a:r>
          </a:p>
        </p:txBody>
      </p:sp>
      <p:pic>
        <p:nvPicPr>
          <p:cNvPr id="5" name="Picture 4">
            <a:extLst>
              <a:ext uri="{FF2B5EF4-FFF2-40B4-BE49-F238E27FC236}">
                <a16:creationId xmlns:a16="http://schemas.microsoft.com/office/drawing/2014/main" id="{6CA2FE7F-B2AE-4AD1-AA21-2F13F54A81C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0841" y="637674"/>
            <a:ext cx="1709346" cy="1588958"/>
          </a:xfrm>
          <a:prstGeom prst="rect">
            <a:avLst/>
          </a:prstGeom>
        </p:spPr>
      </p:pic>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Finding your Batch File</a:t>
            </a:r>
            <a:endParaRPr lang="en-US" dirty="0"/>
          </a:p>
        </p:txBody>
      </p:sp>
    </p:spTree>
    <p:extLst>
      <p:ext uri="{BB962C8B-B14F-4D97-AF65-F5344CB8AC3E}">
        <p14:creationId xmlns:p14="http://schemas.microsoft.com/office/powerpoint/2010/main" val="37709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DD6424C-9B25-3C45-B639-22D691853310}"/>
              </a:ext>
            </a:extLst>
          </p:cNvPr>
          <p:cNvSpPr>
            <a:spLocks noGrp="1"/>
          </p:cNvSpPr>
          <p:nvPr>
            <p:ph idx="1"/>
          </p:nvPr>
        </p:nvSpPr>
        <p:spPr/>
        <p:txBody>
          <a:bodyPr>
            <a:normAutofit fontScale="85000" lnSpcReduction="20000"/>
          </a:bodyPr>
          <a:lstStyle/>
          <a:p>
            <a:pPr marL="0" indent="0" fontAlgn="base">
              <a:buNone/>
            </a:pPr>
            <a:r>
              <a:rPr lang="en-GB" dirty="0"/>
              <a:t>The </a:t>
            </a:r>
            <a:r>
              <a:rPr lang="en-GB" b="1" dirty="0"/>
              <a:t>Windows OS </a:t>
            </a:r>
            <a:r>
              <a:rPr lang="en-GB" dirty="0"/>
              <a:t>has different types of batch files, such as:</a:t>
            </a:r>
          </a:p>
          <a:p>
            <a:pPr fontAlgn="base"/>
            <a:r>
              <a:rPr lang="en-GB" b="1" dirty="0"/>
              <a:t>.sys </a:t>
            </a:r>
            <a:r>
              <a:rPr lang="en-GB" dirty="0"/>
              <a:t>are </a:t>
            </a:r>
            <a:r>
              <a:rPr lang="en-GB" b="1" dirty="0"/>
              <a:t>System files</a:t>
            </a:r>
          </a:p>
          <a:p>
            <a:pPr fontAlgn="base"/>
            <a:r>
              <a:rPr lang="en-GB" b="1" dirty="0"/>
              <a:t>.</a:t>
            </a:r>
            <a:r>
              <a:rPr lang="en-GB" b="1" dirty="0" err="1"/>
              <a:t>ini</a:t>
            </a:r>
            <a:r>
              <a:rPr lang="en-GB" b="1" dirty="0"/>
              <a:t> </a:t>
            </a:r>
            <a:r>
              <a:rPr lang="en-GB" dirty="0"/>
              <a:t>are </a:t>
            </a:r>
            <a:r>
              <a:rPr lang="en-GB" b="1" dirty="0"/>
              <a:t>Initialization files</a:t>
            </a:r>
            <a:r>
              <a:rPr lang="en-GB" dirty="0"/>
              <a:t>, used to set the default variables of the system.</a:t>
            </a:r>
          </a:p>
          <a:p>
            <a:pPr fontAlgn="base"/>
            <a:r>
              <a:rPr lang="en-GB" dirty="0"/>
              <a:t>.</a:t>
            </a:r>
            <a:r>
              <a:rPr lang="en-GB" b="1" dirty="0" err="1"/>
              <a:t>cfg</a:t>
            </a:r>
            <a:r>
              <a:rPr lang="en-GB" b="1" dirty="0"/>
              <a:t> </a:t>
            </a:r>
            <a:r>
              <a:rPr lang="en-GB" dirty="0"/>
              <a:t>are the system </a:t>
            </a:r>
            <a:r>
              <a:rPr lang="en-GB" b="1" dirty="0"/>
              <a:t>configuration files</a:t>
            </a:r>
            <a:r>
              <a:rPr lang="en-GB" dirty="0"/>
              <a:t>.</a:t>
            </a:r>
          </a:p>
          <a:p>
            <a:pPr fontAlgn="base"/>
            <a:r>
              <a:rPr lang="en-GB" b="1" dirty="0"/>
              <a:t>.com </a:t>
            </a:r>
            <a:r>
              <a:rPr lang="en-GB" dirty="0"/>
              <a:t>are executable </a:t>
            </a:r>
            <a:r>
              <a:rPr lang="en-GB" b="1" dirty="0"/>
              <a:t>DOS command files </a:t>
            </a:r>
            <a:r>
              <a:rPr lang="en-GB" dirty="0"/>
              <a:t>for DOS commands.</a:t>
            </a:r>
          </a:p>
          <a:p>
            <a:pPr fontAlgn="base"/>
            <a:r>
              <a:rPr lang="en-GB" b="1" dirty="0"/>
              <a:t>.</a:t>
            </a:r>
            <a:r>
              <a:rPr lang="en-GB" b="1" dirty="0" err="1"/>
              <a:t>cmd</a:t>
            </a:r>
            <a:r>
              <a:rPr lang="en-GB" b="1" dirty="0"/>
              <a:t> </a:t>
            </a:r>
            <a:r>
              <a:rPr lang="en-GB" dirty="0"/>
              <a:t>are </a:t>
            </a:r>
            <a:r>
              <a:rPr lang="en-GB" b="1" dirty="0"/>
              <a:t>Windows NT command files </a:t>
            </a:r>
            <a:r>
              <a:rPr lang="en-GB" dirty="0"/>
              <a:t>now used modern Microsoft Operating Systems</a:t>
            </a:r>
            <a:endParaRPr lang="en-US" dirty="0"/>
          </a:p>
        </p:txBody>
      </p:sp>
      <p:sp>
        <p:nvSpPr>
          <p:cNvPr id="13" name="TextBox 12">
            <a:extLst>
              <a:ext uri="{FF2B5EF4-FFF2-40B4-BE49-F238E27FC236}">
                <a16:creationId xmlns:a16="http://schemas.microsoft.com/office/drawing/2014/main" id="{63172EA2-8B3A-6349-90D6-015C75DABDA5}"/>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Types of Batch Files in Windows OS</a:t>
            </a:r>
            <a:endParaRPr lang="en-US" dirty="0"/>
          </a:p>
        </p:txBody>
      </p:sp>
    </p:spTree>
    <p:extLst>
      <p:ext uri="{BB962C8B-B14F-4D97-AF65-F5344CB8AC3E}">
        <p14:creationId xmlns:p14="http://schemas.microsoft.com/office/powerpoint/2010/main" val="29607203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Finding your batch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0925" y="1124744"/>
            <a:ext cx="8233523" cy="4056510"/>
          </a:xfrm>
        </p:spPr>
        <p:txBody>
          <a:bodyPr>
            <a:noAutofit/>
          </a:bodyPr>
          <a:lstStyle/>
          <a:p>
            <a:pPr fontAlgn="base">
              <a:spcBef>
                <a:spcPts val="0"/>
              </a:spcBef>
              <a:spcAft>
                <a:spcPts val="600"/>
              </a:spcAft>
              <a:buFont typeface="Symbol" panose="05050102010706020507" pitchFamily="18" charset="2"/>
              <a:buChar char=""/>
            </a:pPr>
            <a:r>
              <a:rPr lang="en-GB" sz="1600" dirty="0"/>
              <a:t>A variable (is like a container) it </a:t>
            </a:r>
            <a:r>
              <a:rPr lang="en-GB" sz="1600" b="1" dirty="0"/>
              <a:t>stores</a:t>
            </a:r>
            <a:r>
              <a:rPr lang="en-GB" sz="1600" dirty="0"/>
              <a:t> a specific value and allows us to execute code on it.</a:t>
            </a:r>
          </a:p>
          <a:p>
            <a:pPr fontAlgn="base">
              <a:spcBef>
                <a:spcPts val="0"/>
              </a:spcBef>
              <a:spcAft>
                <a:spcPts val="600"/>
              </a:spcAft>
              <a:buFont typeface="Symbol" panose="05050102010706020507" pitchFamily="18" charset="2"/>
              <a:buChar char=""/>
            </a:pPr>
            <a:r>
              <a:rPr lang="en-GB" sz="1600" dirty="0"/>
              <a:t>Variables are actually </a:t>
            </a:r>
            <a:r>
              <a:rPr lang="en-GB" sz="1600" b="1" i="1" dirty="0"/>
              <a:t>locations</a:t>
            </a:r>
            <a:r>
              <a:rPr lang="en-GB" sz="1600" dirty="0"/>
              <a:t> in memory that we use to store their values.</a:t>
            </a:r>
          </a:p>
          <a:p>
            <a:pPr fontAlgn="base">
              <a:spcBef>
                <a:spcPts val="0"/>
              </a:spcBef>
              <a:spcAft>
                <a:spcPts val="600"/>
              </a:spcAft>
              <a:buFont typeface="Symbol" panose="05050102010706020507" pitchFamily="18" charset="2"/>
              <a:buChar char=""/>
            </a:pPr>
            <a:r>
              <a:rPr lang="en-GB" sz="1600" dirty="0"/>
              <a:t>Like other scripting languages, we can initialise/set variables in batch without the need to specify a data types such as string, integer etc.</a:t>
            </a:r>
          </a:p>
          <a:p>
            <a:pPr lvl="0" fontAlgn="base">
              <a:spcBef>
                <a:spcPts val="0"/>
              </a:spcBef>
              <a:spcAft>
                <a:spcPts val="600"/>
              </a:spcAft>
              <a:buFont typeface="Symbol" panose="05050102010706020507" pitchFamily="18" charset="2"/>
              <a:buChar char=""/>
            </a:pPr>
            <a:r>
              <a:rPr lang="en-GB" sz="1600" dirty="0"/>
              <a:t>Bat has two types of variables:</a:t>
            </a:r>
          </a:p>
          <a:p>
            <a:pPr marL="971550" lvl="1" indent="-514350" fontAlgn="base">
              <a:lnSpc>
                <a:spcPct val="100000"/>
              </a:lnSpc>
              <a:spcBef>
                <a:spcPts val="0"/>
              </a:spcBef>
              <a:spcAft>
                <a:spcPts val="600"/>
              </a:spcAft>
              <a:buFont typeface="+mj-lt"/>
              <a:buAutoNum type="arabicPeriod"/>
            </a:pPr>
            <a:r>
              <a:rPr lang="en-GB" sz="1600" dirty="0"/>
              <a:t>The initial standard variable type is created using the </a:t>
            </a:r>
            <a:r>
              <a:rPr lang="en-GB" sz="1600" b="1" dirty="0"/>
              <a:t>set command</a:t>
            </a:r>
            <a:r>
              <a:rPr lang="en-GB" sz="1600" dirty="0"/>
              <a:t>. </a:t>
            </a:r>
          </a:p>
          <a:p>
            <a:pPr marL="971550" lvl="1" indent="-514350" fontAlgn="base">
              <a:lnSpc>
                <a:spcPct val="100000"/>
              </a:lnSpc>
              <a:spcBef>
                <a:spcPts val="0"/>
              </a:spcBef>
              <a:spcAft>
                <a:spcPts val="600"/>
              </a:spcAft>
              <a:buFont typeface="+mj-lt"/>
              <a:buAutoNum type="arabicPeriod"/>
            </a:pPr>
            <a:r>
              <a:rPr lang="en-GB" sz="1600" dirty="0"/>
              <a:t>The second type are </a:t>
            </a:r>
            <a:r>
              <a:rPr lang="en-GB" sz="1600" b="1" dirty="0"/>
              <a:t>parameter/argument variables</a:t>
            </a:r>
            <a:r>
              <a:rPr lang="en-GB" sz="1600" dirty="0"/>
              <a:t> which are </a:t>
            </a:r>
            <a:r>
              <a:rPr lang="en-GB" sz="1600" b="1" dirty="0"/>
              <a:t>passed</a:t>
            </a:r>
            <a:r>
              <a:rPr lang="en-GB" sz="1600" dirty="0"/>
              <a:t> when a bat file or function is called. More on this later.</a:t>
            </a:r>
          </a:p>
          <a:p>
            <a:pPr lvl="0" fontAlgn="base">
              <a:spcBef>
                <a:spcPts val="0"/>
              </a:spcBef>
              <a:spcAft>
                <a:spcPts val="600"/>
              </a:spcAft>
              <a:buFont typeface="Symbol" panose="05050102010706020507" pitchFamily="18" charset="2"/>
              <a:buChar char=""/>
            </a:pPr>
            <a:r>
              <a:rPr lang="en-GB" sz="1600" dirty="0"/>
              <a:t>We use the ‘</a:t>
            </a:r>
            <a:r>
              <a:rPr lang="en-GB" sz="1600" b="1" dirty="0"/>
              <a:t>SET’</a:t>
            </a:r>
            <a:r>
              <a:rPr lang="en-GB" sz="1600" dirty="0"/>
              <a:t> command to </a:t>
            </a:r>
            <a:r>
              <a:rPr lang="en-GB" sz="1600" b="1" dirty="0"/>
              <a:t>create</a:t>
            </a:r>
            <a:r>
              <a:rPr lang="en-GB" sz="1600" dirty="0"/>
              <a:t> variables in batch. </a:t>
            </a:r>
          </a:p>
          <a:p>
            <a:pPr fontAlgn="base">
              <a:spcBef>
                <a:spcPts val="0"/>
              </a:spcBef>
              <a:spcAft>
                <a:spcPts val="600"/>
              </a:spcAft>
              <a:buFont typeface="Symbol" panose="05050102010706020507" pitchFamily="18" charset="2"/>
              <a:buChar char=""/>
            </a:pPr>
            <a:r>
              <a:rPr lang="en-GB" sz="1600" dirty="0"/>
              <a:t>To </a:t>
            </a:r>
            <a:r>
              <a:rPr lang="en-GB" sz="1600" b="1" dirty="0"/>
              <a:t>display</a:t>
            </a:r>
            <a:r>
              <a:rPr lang="en-GB" sz="1600" dirty="0"/>
              <a:t> the value of a variable, it needs to be enclosed in </a:t>
            </a:r>
            <a:r>
              <a:rPr lang="en-GB" sz="1600" b="1" dirty="0"/>
              <a:t>% signs</a:t>
            </a:r>
            <a:r>
              <a:rPr lang="en-GB" sz="1600" dirty="0"/>
              <a:t>.</a:t>
            </a:r>
          </a:p>
          <a:p>
            <a:pPr fontAlgn="base">
              <a:spcBef>
                <a:spcPts val="0"/>
              </a:spcBef>
              <a:spcAft>
                <a:spcPts val="600"/>
              </a:spcAft>
              <a:buFont typeface="Symbol" panose="05050102010706020507" pitchFamily="18" charset="2"/>
              <a:buChar char=""/>
            </a:pPr>
            <a:r>
              <a:rPr lang="en-GB" sz="1600" b="1" dirty="0"/>
              <a:t>Arguments</a:t>
            </a:r>
            <a:r>
              <a:rPr lang="en-GB" sz="1600" dirty="0"/>
              <a:t> are called using a single </a:t>
            </a:r>
            <a:r>
              <a:rPr lang="en-GB" sz="1600" b="1" dirty="0"/>
              <a:t>% symbol </a:t>
            </a:r>
            <a:r>
              <a:rPr lang="en-GB" sz="1600" dirty="0"/>
              <a:t>in our scripts  %1, %2, %3, etc. to access variable values passed into the bat file/function.</a:t>
            </a:r>
          </a:p>
          <a:p>
            <a:pPr fontAlgn="base">
              <a:spcBef>
                <a:spcPts val="0"/>
              </a:spcBef>
              <a:spcAft>
                <a:spcPts val="600"/>
              </a:spcAft>
              <a:buFont typeface="Symbol" panose="05050102010706020507" pitchFamily="18" charset="2"/>
              <a:buChar char=""/>
            </a:pPr>
            <a:r>
              <a:rPr lang="en-GB" sz="1600" dirty="0">
                <a:solidFill>
                  <a:srgbClr val="000000"/>
                </a:solidFill>
              </a:rPr>
              <a:t>For a </a:t>
            </a:r>
            <a:r>
              <a:rPr lang="en-GB" sz="1600" b="1" dirty="0">
                <a:solidFill>
                  <a:srgbClr val="000000"/>
                </a:solidFill>
              </a:rPr>
              <a:t>variable</a:t>
            </a:r>
            <a:r>
              <a:rPr lang="en-GB" sz="1600" dirty="0">
                <a:solidFill>
                  <a:srgbClr val="000000"/>
                </a:solidFill>
              </a:rPr>
              <a:t> to hold a numeric value in bat we set it with </a:t>
            </a:r>
            <a:r>
              <a:rPr lang="en-GB" sz="1600" b="1" dirty="0">
                <a:solidFill>
                  <a:srgbClr val="000000"/>
                </a:solidFill>
              </a:rPr>
              <a:t>/A</a:t>
            </a:r>
            <a:r>
              <a:rPr lang="en-GB" sz="1600" dirty="0">
                <a:solidFill>
                  <a:srgbClr val="000000"/>
                </a:solidFill>
              </a:rPr>
              <a:t>.</a:t>
            </a:r>
          </a:p>
          <a:p>
            <a:pPr fontAlgn="base">
              <a:spcBef>
                <a:spcPts val="0"/>
              </a:spcBef>
              <a:spcAft>
                <a:spcPts val="600"/>
              </a:spcAft>
              <a:buFont typeface="Symbol" panose="05050102010706020507" pitchFamily="18" charset="2"/>
              <a:buChar char=""/>
            </a:pPr>
            <a:endParaRPr lang="en-GB" sz="1600" dirty="0">
              <a:solidFill>
                <a:srgbClr val="000000"/>
              </a:solidFill>
            </a:endParaRPr>
          </a:p>
          <a:p>
            <a:pPr fontAlgn="base">
              <a:spcBef>
                <a:spcPts val="0"/>
              </a:spcBef>
              <a:spcAft>
                <a:spcPts val="600"/>
              </a:spcAft>
              <a:buFont typeface="Symbol" panose="05050102010706020507" pitchFamily="18" charset="2"/>
              <a:buChar char=""/>
            </a:pPr>
            <a:r>
              <a:rPr lang="en-GB" sz="1600" dirty="0"/>
              <a:t>The ‘ECHO, Echo, or echo‘ command is used to print </a:t>
            </a:r>
            <a:r>
              <a:rPr lang="en-GB" sz="1600" b="1" dirty="0"/>
              <a:t>strings.</a:t>
            </a:r>
          </a:p>
          <a:p>
            <a:pPr fontAlgn="base">
              <a:spcBef>
                <a:spcPts val="0"/>
              </a:spcBef>
              <a:spcAft>
                <a:spcPts val="600"/>
              </a:spcAft>
              <a:buFont typeface="Symbol" panose="05050102010706020507" pitchFamily="18" charset="2"/>
              <a:buChar char=""/>
            </a:pPr>
            <a:endParaRPr lang="en-GB" sz="1600" b="1" dirty="0"/>
          </a:p>
        </p:txBody>
      </p:sp>
      <p:sp>
        <p:nvSpPr>
          <p:cNvPr id="11" name="TextBox 10">
            <a:extLst>
              <a:ext uri="{FF2B5EF4-FFF2-40B4-BE49-F238E27FC236}">
                <a16:creationId xmlns:a16="http://schemas.microsoft.com/office/drawing/2014/main" id="{82F9EFF7-8D12-E84D-AFEF-60C7391DCB0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Variables</a:t>
            </a:r>
            <a:endParaRPr lang="en-US" dirty="0"/>
          </a:p>
        </p:txBody>
      </p:sp>
    </p:spTree>
    <p:extLst>
      <p:ext uri="{BB962C8B-B14F-4D97-AF65-F5344CB8AC3E}">
        <p14:creationId xmlns:p14="http://schemas.microsoft.com/office/powerpoint/2010/main" val="692355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2C7C5D-A3FB-44FD-9B15-4AA36D6F9FE4}"/>
              </a:ext>
            </a:extLst>
          </p:cNvPr>
          <p:cNvPicPr>
            <a:picLocks noChangeAspect="1"/>
          </p:cNvPicPr>
          <p:nvPr/>
        </p:nvPicPr>
        <p:blipFill rotWithShape="1">
          <a:blip r:embed="rId3"/>
          <a:srcRect l="1125"/>
          <a:stretch/>
        </p:blipFill>
        <p:spPr>
          <a:xfrm>
            <a:off x="4007996" y="2939504"/>
            <a:ext cx="4598232" cy="921544"/>
          </a:xfrm>
          <a:prstGeom prst="rect">
            <a:avLst/>
          </a:prstGeom>
        </p:spPr>
      </p:pic>
      <p:sp>
        <p:nvSpPr>
          <p:cNvPr id="11" name="TextBox 10">
            <a:extLst>
              <a:ext uri="{FF2B5EF4-FFF2-40B4-BE49-F238E27FC236}">
                <a16:creationId xmlns:a16="http://schemas.microsoft.com/office/drawing/2014/main" id="{53153704-C228-944D-99BE-07A5910BB8A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Parameters</a:t>
            </a:r>
            <a:endParaRPr lang="en-US" dirty="0"/>
          </a:p>
        </p:txBody>
      </p:sp>
      <p:sp>
        <p:nvSpPr>
          <p:cNvPr id="4" name="Rectangle 3">
            <a:extLst>
              <a:ext uri="{FF2B5EF4-FFF2-40B4-BE49-F238E27FC236}">
                <a16:creationId xmlns:a16="http://schemas.microsoft.com/office/drawing/2014/main" id="{E293D990-62BB-7C4F-B60B-5D74EA1A8958}"/>
              </a:ext>
            </a:extLst>
          </p:cNvPr>
          <p:cNvSpPr/>
          <p:nvPr/>
        </p:nvSpPr>
        <p:spPr>
          <a:xfrm>
            <a:off x="554044" y="1268760"/>
            <a:ext cx="8068456" cy="3923253"/>
          </a:xfrm>
          <a:prstGeom prst="rect">
            <a:avLst/>
          </a:prstGeom>
        </p:spPr>
        <p:txBody>
          <a:bodyPr wrap="square">
            <a:spAutoFit/>
          </a:bodyPr>
          <a:lstStyle/>
          <a:p>
            <a:pPr marL="257175" indent="-257175" fontAlgn="base">
              <a:lnSpc>
                <a:spcPct val="107000"/>
              </a:lnSpc>
              <a:buFont typeface="Symbol" panose="05050102010706020507" pitchFamily="18" charset="2"/>
              <a:buChar char=""/>
            </a:pPr>
            <a:r>
              <a:rPr lang="en-GB" dirty="0"/>
              <a:t>Batch supports support command line arguments and allow you to pass values to the batch file. </a:t>
            </a:r>
          </a:p>
          <a:p>
            <a:pPr marL="257175" indent="-257175" fontAlgn="base">
              <a:lnSpc>
                <a:spcPct val="107000"/>
              </a:lnSpc>
              <a:buFont typeface="Symbol" panose="05050102010706020507" pitchFamily="18" charset="2"/>
              <a:buChar char=""/>
            </a:pPr>
            <a:r>
              <a:rPr lang="en-GB" dirty="0"/>
              <a:t>Arguments are called using a single % symbol as follows from within our scripts  %1, %2, %3, etc.</a:t>
            </a:r>
          </a:p>
          <a:p>
            <a:pPr marL="257175" indent="-257175" fontAlgn="base">
              <a:lnSpc>
                <a:spcPct val="107000"/>
              </a:lnSpc>
              <a:buFont typeface="Symbol" panose="05050102010706020507" pitchFamily="18" charset="2"/>
              <a:buChar char=""/>
            </a:pPr>
            <a:r>
              <a:rPr lang="en-GB" dirty="0"/>
              <a:t>The script below accepts 2 arguments and echo’s them out.</a:t>
            </a:r>
          </a:p>
          <a:p>
            <a:pPr marL="2057400" lvl="6" indent="0" fontAlgn="base">
              <a:lnSpc>
                <a:spcPct val="107000"/>
              </a:lnSpc>
              <a:buNone/>
            </a:pPr>
            <a:r>
              <a:rPr lang="en-GB" b="1" dirty="0">
                <a:cs typeface="Courier New" panose="02070309020205020404" pitchFamily="49" charset="0"/>
              </a:rPr>
              <a:t>@Echo off </a:t>
            </a:r>
          </a:p>
          <a:p>
            <a:pPr marL="2057400" lvl="6" indent="0" fontAlgn="base">
              <a:lnSpc>
                <a:spcPct val="107000"/>
              </a:lnSpc>
              <a:buNone/>
            </a:pPr>
            <a:r>
              <a:rPr lang="en-GB" b="1" dirty="0">
                <a:cs typeface="Courier New" panose="02070309020205020404" pitchFamily="49" charset="0"/>
              </a:rPr>
              <a:t>Echo % 1 </a:t>
            </a:r>
          </a:p>
          <a:p>
            <a:pPr marL="2057400" lvl="6" indent="0" fontAlgn="base">
              <a:lnSpc>
                <a:spcPct val="107000"/>
              </a:lnSpc>
              <a:buNone/>
            </a:pPr>
            <a:r>
              <a:rPr lang="en-GB" b="1" dirty="0">
                <a:cs typeface="Courier New" panose="02070309020205020404" pitchFamily="49" charset="0"/>
              </a:rPr>
              <a:t>Echo % 2 </a:t>
            </a:r>
          </a:p>
          <a:p>
            <a:pPr marL="2057400" lvl="6" indent="0" fontAlgn="base">
              <a:lnSpc>
                <a:spcPct val="107000"/>
              </a:lnSpc>
              <a:buNone/>
            </a:pPr>
            <a:r>
              <a:rPr lang="en-GB" b="1" dirty="0">
                <a:cs typeface="Courier New" panose="02070309020205020404" pitchFamily="49" charset="0"/>
              </a:rPr>
              <a:t>Pause</a:t>
            </a:r>
          </a:p>
          <a:p>
            <a:pPr marL="257175" indent="-257175" fontAlgn="base">
              <a:lnSpc>
                <a:spcPct val="107000"/>
              </a:lnSpc>
              <a:buFont typeface="Symbol" panose="05050102010706020507" pitchFamily="18" charset="2"/>
              <a:buChar char=""/>
            </a:pPr>
            <a:r>
              <a:rPr lang="en-GB" dirty="0"/>
              <a:t>If we save the above script in a file called test3.bat.</a:t>
            </a:r>
          </a:p>
          <a:p>
            <a:pPr marL="257175" indent="-257175" fontAlgn="base">
              <a:lnSpc>
                <a:spcPct val="107000"/>
              </a:lnSpc>
              <a:buFont typeface="Symbol" panose="05050102010706020507" pitchFamily="18" charset="2"/>
              <a:buChar char=""/>
            </a:pPr>
            <a:r>
              <a:rPr lang="en-GB" dirty="0"/>
              <a:t>And from within the command prompt /</a:t>
            </a:r>
            <a:r>
              <a:rPr lang="en-GB" dirty="0" err="1"/>
              <a:t>cmd.exe</a:t>
            </a:r>
            <a:r>
              <a:rPr lang="en-GB" dirty="0"/>
              <a:t>, navigate to the directory where the file is stored, and run the bat file from within command prompt like so e.g. Test.bat</a:t>
            </a:r>
          </a:p>
        </p:txBody>
      </p:sp>
    </p:spTree>
    <p:extLst>
      <p:ext uri="{BB962C8B-B14F-4D97-AF65-F5344CB8AC3E}">
        <p14:creationId xmlns:p14="http://schemas.microsoft.com/office/powerpoint/2010/main" val="37327118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31108" y="1194912"/>
            <a:ext cx="8930652" cy="4551206"/>
          </a:xfrm>
        </p:spPr>
        <p:txBody>
          <a:bodyPr>
            <a:normAutofit fontScale="77500" lnSpcReduction="20000"/>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dirty="0"/>
              <a:t>Use the </a:t>
            </a:r>
            <a:r>
              <a:rPr lang="en-GB" b="1" dirty="0"/>
              <a:t>SET</a:t>
            </a:r>
            <a:r>
              <a:rPr lang="en-GB" dirty="0"/>
              <a:t> command to create variables:</a:t>
            </a:r>
          </a:p>
          <a:p>
            <a:pPr marL="0" indent="0" algn="ctr"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var=Hello World</a:t>
            </a:r>
          </a:p>
          <a:p>
            <a:pPr fontAlgn="base">
              <a:lnSpc>
                <a:spcPct val="107000"/>
              </a:lnSpc>
            </a:pPr>
            <a:r>
              <a:rPr lang="en-GB" dirty="0">
                <a:solidFill>
                  <a:srgbClr val="000000"/>
                </a:solidFill>
              </a:rPr>
              <a:t>T</a:t>
            </a:r>
            <a:r>
              <a:rPr lang="en-GB" b="0" i="0" dirty="0">
                <a:solidFill>
                  <a:srgbClr val="000000"/>
                </a:solidFill>
                <a:effectLst/>
              </a:rPr>
              <a:t>o declare a variable with a number, we need to use the </a:t>
            </a:r>
            <a:r>
              <a:rPr lang="en-GB" b="1" i="0" dirty="0">
                <a:solidFill>
                  <a:srgbClr val="000000"/>
                </a:solidFill>
                <a:effectLst/>
              </a:rPr>
              <a:t>/A</a:t>
            </a:r>
            <a:r>
              <a:rPr lang="en-GB" b="0" i="0" dirty="0">
                <a:solidFill>
                  <a:srgbClr val="000000"/>
                </a:solidFill>
                <a:effectLst/>
              </a:rPr>
              <a:t> statement. E.g. </a:t>
            </a:r>
          </a:p>
          <a:p>
            <a:pPr marL="0" indent="0" algn="ctr" fontAlgn="base">
              <a:lnSpc>
                <a:spcPct val="107000"/>
              </a:lnSpc>
              <a:buNone/>
            </a:pPr>
            <a:r>
              <a:rPr lang="en-GB" b="1" i="0" dirty="0">
                <a:solidFill>
                  <a:srgbClr val="000000"/>
                </a:solidFill>
                <a:effectLst/>
                <a:latin typeface="Courier New" panose="02070309020205020404" pitchFamily="49" charset="0"/>
                <a:cs typeface="Courier New" panose="02070309020205020404" pitchFamily="49" charset="0"/>
              </a:rPr>
              <a:t>set /A age=44</a:t>
            </a:r>
          </a:p>
          <a:p>
            <a:pPr fontAlgn="base">
              <a:lnSpc>
                <a:spcPct val="107000"/>
              </a:lnSpc>
            </a:pPr>
            <a:r>
              <a:rPr lang="en-GB" dirty="0"/>
              <a:t>To print the value of a variable in bat we use the Echo command followed by the variable name enclosed in % signs. E.g.</a:t>
            </a:r>
          </a:p>
          <a:p>
            <a:pPr marL="0" indent="0" algn="ctr" fontAlgn="base">
              <a:lnSpc>
                <a:spcPct val="107000"/>
              </a:lnSpc>
              <a:buNone/>
            </a:pPr>
            <a:r>
              <a:rPr lang="en-GB" b="1" dirty="0">
                <a:latin typeface="Courier New" panose="02070309020205020404" pitchFamily="49" charset="0"/>
                <a:cs typeface="Courier New" panose="02070309020205020404" pitchFamily="49" charset="0"/>
              </a:rPr>
              <a:t>Echo %var%</a:t>
            </a:r>
          </a:p>
          <a:p>
            <a:pPr marL="0" indent="0" algn="ctr" fontAlgn="base">
              <a:lnSpc>
                <a:spcPct val="107000"/>
              </a:lnSpc>
              <a:buNone/>
            </a:pPr>
            <a:r>
              <a:rPr lang="en-GB" b="1" dirty="0">
                <a:latin typeface="Courier New" panose="02070309020205020404" pitchFamily="49" charset="0"/>
                <a:cs typeface="Courier New" panose="02070309020205020404" pitchFamily="49" charset="0"/>
              </a:rPr>
              <a:t>Echo %age%</a:t>
            </a:r>
          </a:p>
          <a:p>
            <a:pPr marL="0" indent="0" fontAlgn="base">
              <a:lnSpc>
                <a:spcPct val="107000"/>
              </a:lnSpc>
              <a:buNone/>
            </a:pPr>
            <a:r>
              <a:rPr lang="en-GB" sz="2100" dirty="0"/>
              <a:t>Note: As we have previously seen, you can use the ECHO command to print out a string without declaring it as a variable. We use the % signs to declare it as a variable and differentiate it from a string.</a:t>
            </a:r>
          </a:p>
          <a:p>
            <a:pPr marL="0" indent="0" fontAlgn="base">
              <a:lnSpc>
                <a:spcPct val="107000"/>
              </a:lnSpc>
              <a:buNone/>
            </a:pPr>
            <a:endParaRPr lang="en-GB" b="1" dirty="0">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0DAB8A83-0D07-8649-B967-BC706ED17348}"/>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Variables in Batch</a:t>
            </a:r>
            <a:endParaRPr lang="en-US" dirty="0"/>
          </a:p>
        </p:txBody>
      </p:sp>
    </p:spTree>
    <p:extLst>
      <p:ext uri="{BB962C8B-B14F-4D97-AF65-F5344CB8AC3E}">
        <p14:creationId xmlns:p14="http://schemas.microsoft.com/office/powerpoint/2010/main" val="1356341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highlight>
                  <a:srgbClr val="FFFF00"/>
                </a:highlight>
              </a:rPr>
              <a:t>Test:</a:t>
            </a:r>
            <a:r>
              <a:rPr lang="en-GB" b="1" dirty="0"/>
              <a:t> </a:t>
            </a:r>
            <a:r>
              <a:rPr lang="en-GB" b="1" dirty="0">
                <a:solidFill>
                  <a:schemeClr val="bg1"/>
                </a:solidFill>
              </a:rPr>
              <a:t>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36523" y="2134855"/>
            <a:ext cx="8930652" cy="3775955"/>
          </a:xfrm>
        </p:spPr>
        <p:txBody>
          <a:bodyPr>
            <a:norm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dirty="0"/>
              <a:t>Try the following:</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off</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name=</a:t>
            </a:r>
            <a:r>
              <a:rPr lang="en-GB" sz="1800" b="1" dirty="0" err="1">
                <a:latin typeface="Courier New" panose="02070309020205020404" pitchFamily="49" charset="0"/>
                <a:cs typeface="Courier New" panose="02070309020205020404" pitchFamily="49" charset="0"/>
              </a:rPr>
              <a:t>Yourname</a:t>
            </a:r>
            <a:endParaRPr lang="en-GB" sz="1800" b="1" dirty="0">
              <a:latin typeface="Courier New" panose="02070309020205020404" pitchFamily="49" charset="0"/>
              <a:cs typeface="Courier New" panose="02070309020205020404" pitchFamily="49" charset="0"/>
            </a:endParaRP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/A age=21 </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%name%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%age%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info=My Name is: %name%, Age: %age%, I am Young :o).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%info%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pause</a:t>
            </a:r>
          </a:p>
        </p:txBody>
      </p:sp>
      <p:sp>
        <p:nvSpPr>
          <p:cNvPr id="9" name="TextBox 8">
            <a:extLst>
              <a:ext uri="{FF2B5EF4-FFF2-40B4-BE49-F238E27FC236}">
                <a16:creationId xmlns:a16="http://schemas.microsoft.com/office/drawing/2014/main" id="{BF391C7E-E052-40AC-BEAD-67A26B04CEB1}"/>
              </a:ext>
            </a:extLst>
          </p:cNvPr>
          <p:cNvSpPr txBox="1"/>
          <p:nvPr/>
        </p:nvSpPr>
        <p:spPr>
          <a:xfrm>
            <a:off x="4847488" y="2318638"/>
            <a:ext cx="3182968" cy="1546577"/>
          </a:xfrm>
          <a:prstGeom prst="rect">
            <a:avLst/>
          </a:prstGeom>
          <a:noFill/>
          <a:ln w="19050">
            <a:solidFill>
              <a:schemeClr val="accent1"/>
            </a:solidFill>
          </a:ln>
        </p:spPr>
        <p:txBody>
          <a:bodyPr wrap="square" rtlCol="0">
            <a:spAutoFit/>
          </a:bodyPr>
          <a:lstStyle/>
          <a:p>
            <a:r>
              <a:rPr lang="en-GB" sz="1350" b="1" dirty="0"/>
              <a:t>Tips:</a:t>
            </a:r>
          </a:p>
          <a:p>
            <a:pPr marL="214313" indent="-214313">
              <a:buFont typeface="Arial" panose="020B0604020202020204" pitchFamily="34" charset="0"/>
              <a:buChar char="•"/>
            </a:pPr>
            <a:r>
              <a:rPr lang="en-GB" sz="1350" b="1" dirty="0"/>
              <a:t>@</a:t>
            </a:r>
            <a:r>
              <a:rPr lang="en-GB" sz="1350" dirty="0"/>
              <a:t> - We use the @ symbol before a command to stop the command from being printed out.</a:t>
            </a:r>
          </a:p>
          <a:p>
            <a:pPr marL="214313" indent="-214313">
              <a:buFont typeface="Arial" panose="020B0604020202020204" pitchFamily="34" charset="0"/>
              <a:buChar char="•"/>
            </a:pPr>
            <a:r>
              <a:rPr lang="en-GB" sz="1350" b="1" dirty="0"/>
              <a:t>Rem</a:t>
            </a:r>
            <a:r>
              <a:rPr lang="en-GB" sz="1350" dirty="0"/>
              <a:t> – is a command that allows us to include inline comments i.e. comments until the end of the line.</a:t>
            </a:r>
          </a:p>
        </p:txBody>
      </p:sp>
      <p:sp>
        <p:nvSpPr>
          <p:cNvPr id="11" name="TextBox 10">
            <a:extLst>
              <a:ext uri="{FF2B5EF4-FFF2-40B4-BE49-F238E27FC236}">
                <a16:creationId xmlns:a16="http://schemas.microsoft.com/office/drawing/2014/main" id="{71126275-7B1D-E04E-BDCC-BA1E2E6A0C1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Test: Variables in Batch</a:t>
            </a:r>
            <a:endParaRPr lang="en-US" dirty="0"/>
          </a:p>
        </p:txBody>
      </p:sp>
    </p:spTree>
    <p:extLst>
      <p:ext uri="{BB962C8B-B14F-4D97-AF65-F5344CB8AC3E}">
        <p14:creationId xmlns:p14="http://schemas.microsoft.com/office/powerpoint/2010/main" val="857657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b="1" dirty="0">
                <a:solidFill>
                  <a:schemeClr val="bg1"/>
                </a:solidFill>
              </a:rPr>
              <a:t>Output: 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4893" y="1499508"/>
            <a:ext cx="8014211" cy="3775955"/>
          </a:xfrm>
        </p:spPr>
        <p:txBody>
          <a:bodyPr>
            <a:normAutofit/>
          </a:bodyPr>
          <a:lstStyle/>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off</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name=Tom</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/A age=21 </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%name%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%age%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set info=My Name is: %name%, Age: %age%, I am Young :o).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echo %info%</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pause</a:t>
            </a:r>
          </a:p>
        </p:txBody>
      </p:sp>
      <p:pic>
        <p:nvPicPr>
          <p:cNvPr id="6" name="Picture 5">
            <a:extLst>
              <a:ext uri="{FF2B5EF4-FFF2-40B4-BE49-F238E27FC236}">
                <a16:creationId xmlns:a16="http://schemas.microsoft.com/office/drawing/2014/main" id="{7D88108F-502A-48A5-A5FA-1606C861EBB2}"/>
              </a:ext>
            </a:extLst>
          </p:cNvPr>
          <p:cNvPicPr>
            <a:picLocks noChangeAspect="1"/>
          </p:cNvPicPr>
          <p:nvPr/>
        </p:nvPicPr>
        <p:blipFill>
          <a:blip r:embed="rId3"/>
          <a:stretch>
            <a:fillRect/>
          </a:stretch>
        </p:blipFill>
        <p:spPr>
          <a:xfrm>
            <a:off x="3413808" y="1854514"/>
            <a:ext cx="4564856" cy="971550"/>
          </a:xfrm>
          <a:prstGeom prst="rect">
            <a:avLst/>
          </a:prstGeom>
        </p:spPr>
      </p:pic>
      <p:sp>
        <p:nvSpPr>
          <p:cNvPr id="11" name="TextBox 10">
            <a:extLst>
              <a:ext uri="{FF2B5EF4-FFF2-40B4-BE49-F238E27FC236}">
                <a16:creationId xmlns:a16="http://schemas.microsoft.com/office/drawing/2014/main" id="{48FE7C71-AB93-5245-A283-4F5A7A76EF7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Output: Variable in Batch</a:t>
            </a:r>
            <a:endParaRPr lang="en-US" dirty="0"/>
          </a:p>
        </p:txBody>
      </p:sp>
    </p:spTree>
    <p:extLst>
      <p:ext uri="{BB962C8B-B14F-4D97-AF65-F5344CB8AC3E}">
        <p14:creationId xmlns:p14="http://schemas.microsoft.com/office/powerpoint/2010/main" val="13915173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b="1" dirty="0">
                <a:solidFill>
                  <a:schemeClr val="bg1"/>
                </a:solidFill>
              </a:rPr>
              <a:t>Example: Variables in Batch.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541022"/>
            <a:ext cx="7421963" cy="3775955"/>
          </a:xfrm>
        </p:spPr>
        <p:txBody>
          <a:bodyPr>
            <a:normAutofit fontScale="92500" lnSpcReduction="20000"/>
          </a:bodyPr>
          <a:lstStyle/>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off</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a:t>
            </a:r>
            <a:r>
              <a:rPr lang="en-GB" b="1" dirty="0" err="1">
                <a:latin typeface="Courier New" panose="02070309020205020404" pitchFamily="49" charset="0"/>
                <a:cs typeface="Courier New" panose="02070309020205020404" pitchFamily="49" charset="0"/>
              </a:rPr>
              <a:t>a</a:t>
            </a:r>
            <a:r>
              <a:rPr lang="en-GB" b="1" dirty="0">
                <a:latin typeface="Courier New" panose="02070309020205020404" pitchFamily="49" charset="0"/>
                <a:cs typeface="Courier New" panose="02070309020205020404" pitchFamily="49" charset="0"/>
              </a:rPr>
              <a:t> = 6</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b = 6</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a = %a%</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b = %b%</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set /A sum = a + b</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echo Sum = %sum%</a:t>
            </a:r>
          </a:p>
          <a:p>
            <a:pPr marL="342900" lvl="1"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b="1" dirty="0">
                <a:latin typeface="Courier New" panose="02070309020205020404" pitchFamily="49" charset="0"/>
                <a:cs typeface="Courier New" panose="02070309020205020404" pitchFamily="49" charset="0"/>
              </a:rPr>
              <a:t>pause</a:t>
            </a:r>
          </a:p>
          <a:p>
            <a:pPr marL="0" indent="0" fontAlgn="base">
              <a:lnSpc>
                <a:spcPct val="107000"/>
              </a:lnSpc>
              <a:buNone/>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800" b="1" dirty="0">
                <a:latin typeface="Courier New" panose="02070309020205020404" pitchFamily="49" charset="0"/>
                <a:cs typeface="Courier New" panose="02070309020205020404" pitchFamily="49" charset="0"/>
              </a:rPr>
              <a:t>	</a:t>
            </a:r>
          </a:p>
        </p:txBody>
      </p:sp>
      <p:pic>
        <p:nvPicPr>
          <p:cNvPr id="4" name="Picture 3">
            <a:extLst>
              <a:ext uri="{FF2B5EF4-FFF2-40B4-BE49-F238E27FC236}">
                <a16:creationId xmlns:a16="http://schemas.microsoft.com/office/drawing/2014/main" id="{3B98AB38-93E7-4C50-B92B-0C585B58E826}"/>
              </a:ext>
            </a:extLst>
          </p:cNvPr>
          <p:cNvPicPr>
            <a:picLocks noChangeAspect="1"/>
          </p:cNvPicPr>
          <p:nvPr/>
        </p:nvPicPr>
        <p:blipFill>
          <a:blip r:embed="rId3"/>
          <a:stretch>
            <a:fillRect/>
          </a:stretch>
        </p:blipFill>
        <p:spPr>
          <a:xfrm>
            <a:off x="4335994" y="2034674"/>
            <a:ext cx="3493294" cy="1014413"/>
          </a:xfrm>
          <a:prstGeom prst="rect">
            <a:avLst/>
          </a:prstGeom>
        </p:spPr>
      </p:pic>
      <p:sp>
        <p:nvSpPr>
          <p:cNvPr id="11" name="TextBox 10">
            <a:extLst>
              <a:ext uri="{FF2B5EF4-FFF2-40B4-BE49-F238E27FC236}">
                <a16:creationId xmlns:a16="http://schemas.microsoft.com/office/drawing/2014/main" id="{872707FE-4407-E746-A885-16E2194A879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Example: Variable in Batch</a:t>
            </a:r>
            <a:endParaRPr lang="en-US" dirty="0"/>
          </a:p>
        </p:txBody>
      </p:sp>
    </p:spTree>
    <p:extLst>
      <p:ext uri="{BB962C8B-B14F-4D97-AF65-F5344CB8AC3E}">
        <p14:creationId xmlns:p14="http://schemas.microsoft.com/office/powerpoint/2010/main" val="41940193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732AB562-8089-4925-BD98-9768F2166D55}"/>
              </a:ext>
            </a:extLst>
          </p:cNvPr>
          <p:cNvGraphicFramePr>
            <a:graphicFrameLocks noGrp="1"/>
          </p:cNvGraphicFramePr>
          <p:nvPr>
            <p:extLst>
              <p:ext uri="{D42A27DB-BD31-4B8C-83A1-F6EECF244321}">
                <p14:modId xmlns:p14="http://schemas.microsoft.com/office/powerpoint/2010/main" val="3750930296"/>
              </p:ext>
            </p:extLst>
          </p:nvPr>
        </p:nvGraphicFramePr>
        <p:xfrm>
          <a:off x="538492" y="1268761"/>
          <a:ext cx="7856890" cy="3052064"/>
        </p:xfrm>
        <a:graphic>
          <a:graphicData uri="http://schemas.openxmlformats.org/drawingml/2006/table">
            <a:tbl>
              <a:tblPr firstRow="1" bandRow="1">
                <a:tableStyleId>{D27102A9-8310-4765-A935-A1911B00CA55}</a:tableStyleId>
              </a:tblPr>
              <a:tblGrid>
                <a:gridCol w="3163095">
                  <a:extLst>
                    <a:ext uri="{9D8B030D-6E8A-4147-A177-3AD203B41FA5}">
                      <a16:colId xmlns:a16="http://schemas.microsoft.com/office/drawing/2014/main" val="2506105024"/>
                    </a:ext>
                  </a:extLst>
                </a:gridCol>
                <a:gridCol w="4693795">
                  <a:extLst>
                    <a:ext uri="{9D8B030D-6E8A-4147-A177-3AD203B41FA5}">
                      <a16:colId xmlns:a16="http://schemas.microsoft.com/office/drawing/2014/main" val="190404500"/>
                    </a:ext>
                  </a:extLst>
                </a:gridCol>
              </a:tblGrid>
              <a:tr h="3024335">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assign=12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Addition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sum=2+2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Subtraction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sum=4-1</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%sum%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Multiplication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t>
                      </a:r>
                      <a:r>
                        <a:rPr lang="en-GB" sz="1400" dirty="0" err="1"/>
                        <a:t>mul</a:t>
                      </a:r>
                      <a:r>
                        <a:rPr lang="en-GB" sz="1400" dirty="0"/>
                        <a:t>=3*3</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t>
                      </a:r>
                      <a:r>
                        <a:rPr lang="en-GB" sz="1400" dirty="0" err="1"/>
                        <a:t>mul</a:t>
                      </a:r>
                      <a:r>
                        <a:rPr lang="en-GB" sz="1400" dirty="0"/>
                        <a:t>%</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Division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div=6/2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%div%</a:t>
                      </a:r>
                      <a:endParaRPr lang="en-GB" sz="1800" dirty="0"/>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Increment then assignment operator</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assign+=5</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%assign%</a:t>
                      </a:r>
                    </a:p>
                    <a:p>
                      <a:pPr lvl="1"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800" dirty="0"/>
                        <a:t>Modulus/Remainder operator </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SET /A mod= 9%2</a:t>
                      </a:r>
                    </a:p>
                    <a:p>
                      <a:pPr lvl="2" fontAlgn="base">
                        <a:lnSpc>
                          <a:spcPct val="107000"/>
                        </a:lnSpc>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en-GB" sz="1400" dirty="0"/>
                        <a:t>ECHO %mod%</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489519111"/>
                  </a:ext>
                </a:extLst>
              </a:tr>
            </a:tbl>
          </a:graphicData>
        </a:graphic>
      </p:graphicFrame>
      <p:sp>
        <p:nvSpPr>
          <p:cNvPr id="4" name="TextBox 3">
            <a:extLst>
              <a:ext uri="{FF2B5EF4-FFF2-40B4-BE49-F238E27FC236}">
                <a16:creationId xmlns:a16="http://schemas.microsoft.com/office/drawing/2014/main" id="{8AC7AD9A-D076-4B21-8D6E-83B1F3DA4954}"/>
              </a:ext>
            </a:extLst>
          </p:cNvPr>
          <p:cNvSpPr txBox="1"/>
          <p:nvPr/>
        </p:nvSpPr>
        <p:spPr>
          <a:xfrm>
            <a:off x="445957" y="4475960"/>
            <a:ext cx="8252085" cy="1126847"/>
          </a:xfrm>
          <a:prstGeom prst="rect">
            <a:avLst/>
          </a:prstGeom>
          <a:noFill/>
        </p:spPr>
        <p:txBody>
          <a:bodyPr wrap="square" rtlCol="0">
            <a:spAutoFit/>
          </a:bodyPr>
          <a:lstStyle/>
          <a:p>
            <a:pPr fontAlgn="base">
              <a:lnSpc>
                <a:spcPct val="107000"/>
              </a:lnSpc>
              <a:tabLst>
                <a:tab pos="436245" algn="l"/>
                <a:tab pos="872490" algn="l"/>
                <a:tab pos="1308735" algn="l"/>
                <a:tab pos="1744980" algn="l"/>
                <a:tab pos="2181225" algn="l"/>
                <a:tab pos="2617470" algn="l"/>
                <a:tab pos="3053715" algn="l"/>
                <a:tab pos="3489960" algn="l"/>
                <a:tab pos="3926205" algn="l"/>
                <a:tab pos="4362450" algn="l"/>
                <a:tab pos="4798695" algn="l"/>
                <a:tab pos="5234940" algn="l"/>
                <a:tab pos="5671185" algn="l"/>
                <a:tab pos="6107430" algn="l"/>
                <a:tab pos="6543675" algn="l"/>
                <a:tab pos="6979920" algn="l"/>
              </a:tabLst>
            </a:pPr>
            <a:r>
              <a:rPr lang="en-GB" sz="1600" dirty="0"/>
              <a:t>Bg. Note: Modulus / mod returns the remainder of a division, after one number is divided by another. "5 mod 2" would evaluate to 1, because 5 divided by 2 has a quotient of 2 and a remainder of 1, while "9 mod 3" would evaluate to 0, because the division of 9 by 3 has a quotient of 3 and a remainder of 0.</a:t>
            </a:r>
          </a:p>
        </p:txBody>
      </p:sp>
      <p:sp>
        <p:nvSpPr>
          <p:cNvPr id="13" name="TextBox 12">
            <a:extLst>
              <a:ext uri="{FF2B5EF4-FFF2-40B4-BE49-F238E27FC236}">
                <a16:creationId xmlns:a16="http://schemas.microsoft.com/office/drawing/2014/main" id="{B5F67EBA-1D52-214F-B168-DC467A74B48C}"/>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Operator in Batch</a:t>
            </a:r>
            <a:endParaRPr lang="en-US" dirty="0"/>
          </a:p>
        </p:txBody>
      </p:sp>
    </p:spTree>
    <p:extLst>
      <p:ext uri="{BB962C8B-B14F-4D97-AF65-F5344CB8AC3E}">
        <p14:creationId xmlns:p14="http://schemas.microsoft.com/office/powerpoint/2010/main" val="6476152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Goo command.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1298" y="1498764"/>
            <a:ext cx="8741401" cy="3775955"/>
          </a:xfrm>
        </p:spPr>
        <p:txBody>
          <a:bodyPr>
            <a:normAutofit fontScale="70000" lnSpcReduction="20000"/>
          </a:bodyPr>
          <a:lstStyle/>
          <a:p>
            <a:pPr algn="just"/>
            <a:r>
              <a:rPr lang="en-GB" dirty="0" err="1"/>
              <a:t>Goto</a:t>
            </a:r>
            <a:r>
              <a:rPr lang="en-GB" dirty="0"/>
              <a:t> transfers control from one part of the script to another part of the script, in the same bat file.</a:t>
            </a:r>
          </a:p>
          <a:p>
            <a:pPr algn="just"/>
            <a:r>
              <a:rPr lang="en-GB" dirty="0"/>
              <a:t>The </a:t>
            </a:r>
            <a:r>
              <a:rPr lang="en-GB" dirty="0" err="1"/>
              <a:t>Goto</a:t>
            </a:r>
            <a:r>
              <a:rPr lang="en-GB" dirty="0"/>
              <a:t> syntax is simple and uses </a:t>
            </a:r>
            <a:r>
              <a:rPr lang="en-GB" b="1" dirty="0" err="1"/>
              <a:t>Goto</a:t>
            </a:r>
            <a:r>
              <a:rPr lang="en-GB" dirty="0"/>
              <a:t> command followed by </a:t>
            </a:r>
            <a:r>
              <a:rPr lang="en-GB" b="1" dirty="0"/>
              <a:t>Label</a:t>
            </a:r>
            <a:r>
              <a:rPr lang="en-GB" dirty="0"/>
              <a:t>. </a:t>
            </a:r>
          </a:p>
          <a:p>
            <a:pPr algn="just"/>
            <a:r>
              <a:rPr lang="en-GB" dirty="0"/>
              <a:t>Place a colon followed by the label name where you want the code to jump to. </a:t>
            </a:r>
            <a:r>
              <a:rPr lang="en-GB" b="1" dirty="0"/>
              <a:t>:Label</a:t>
            </a:r>
            <a:r>
              <a:rPr lang="en-GB" dirty="0"/>
              <a:t> is used to define the transfer point in the script. </a:t>
            </a:r>
          </a:p>
          <a:p>
            <a:r>
              <a:rPr lang="en-GB" dirty="0"/>
              <a:t>Syntax: </a:t>
            </a:r>
          </a:p>
          <a:p>
            <a:pPr marL="0" indent="0">
              <a:buNone/>
            </a:pPr>
            <a:r>
              <a:rPr lang="en-GB" sz="2100" dirty="0">
                <a:cs typeface="Courier New" panose="02070309020205020404" pitchFamily="49" charset="0"/>
              </a:rPr>
              <a:t>	</a:t>
            </a:r>
            <a:r>
              <a:rPr lang="en-GB" sz="2600" dirty="0" err="1">
                <a:cs typeface="Courier New" panose="02070309020205020404" pitchFamily="49" charset="0"/>
              </a:rPr>
              <a:t>Goto</a:t>
            </a:r>
            <a:r>
              <a:rPr lang="en-GB" sz="2600" dirty="0">
                <a:cs typeface="Courier New" panose="02070309020205020404" pitchFamily="49" charset="0"/>
              </a:rPr>
              <a:t> Label</a:t>
            </a:r>
            <a:br>
              <a:rPr lang="en-GB" sz="2600" dirty="0">
                <a:cs typeface="Courier New" panose="02070309020205020404" pitchFamily="49" charset="0"/>
              </a:rPr>
            </a:br>
            <a:r>
              <a:rPr lang="en-GB" sz="2600" dirty="0">
                <a:cs typeface="Courier New" panose="02070309020205020404" pitchFamily="49" charset="0"/>
              </a:rPr>
              <a:t>	:Label</a:t>
            </a:r>
          </a:p>
          <a:p>
            <a:pPr marL="0" indent="0">
              <a:buNone/>
            </a:pPr>
            <a:r>
              <a:rPr lang="en-GB" sz="2600" dirty="0"/>
              <a:t>	</a:t>
            </a:r>
            <a:br>
              <a:rPr lang="en-GB" dirty="0"/>
            </a:br>
            <a:endParaRPr lang="en-GB" dirty="0"/>
          </a:p>
        </p:txBody>
      </p:sp>
      <p:sp>
        <p:nvSpPr>
          <p:cNvPr id="3" name="TextBox 2">
            <a:extLst>
              <a:ext uri="{FF2B5EF4-FFF2-40B4-BE49-F238E27FC236}">
                <a16:creationId xmlns:a16="http://schemas.microsoft.com/office/drawing/2014/main" id="{9939DF3D-9CAD-40BA-ADD2-046E8B39E69B}"/>
              </a:ext>
            </a:extLst>
          </p:cNvPr>
          <p:cNvSpPr txBox="1"/>
          <p:nvPr/>
        </p:nvSpPr>
        <p:spPr>
          <a:xfrm>
            <a:off x="3903213" y="3538749"/>
            <a:ext cx="4075451" cy="2100575"/>
          </a:xfrm>
          <a:prstGeom prst="rect">
            <a:avLst/>
          </a:prstGeom>
          <a:noFill/>
          <a:ln>
            <a:solidFill>
              <a:schemeClr val="accent1"/>
            </a:solidFill>
          </a:ln>
        </p:spPr>
        <p:txBody>
          <a:bodyPr wrap="square" rtlCol="0">
            <a:spAutoFit/>
          </a:bodyPr>
          <a:lstStyle/>
          <a:p>
            <a:r>
              <a:rPr lang="en-GB" b="1" dirty="0">
                <a:latin typeface="Courier New" panose="02070309020205020404" pitchFamily="49" charset="0"/>
                <a:cs typeface="Courier New" panose="02070309020205020404" pitchFamily="49" charset="0"/>
              </a:rPr>
              <a:t>@Echo off</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GOTO </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this won't output.</a:t>
            </a:r>
          </a:p>
          <a:p>
            <a:endParaRPr lang="en-GB" sz="750"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a:t>
            </a:r>
            <a:r>
              <a:rPr lang="en-GB" b="1" dirty="0" err="1">
                <a:latin typeface="Courier New" panose="02070309020205020404" pitchFamily="49" charset="0"/>
                <a:cs typeface="Courier New" panose="02070309020205020404" pitchFamily="49" charset="0"/>
              </a:rPr>
              <a:t>CodeJump</a:t>
            </a:r>
            <a:endParaRPr lang="en-GB" b="1" dirty="0">
              <a:latin typeface="Courier New" panose="02070309020205020404" pitchFamily="49" charset="0"/>
              <a:cs typeface="Courier New" panose="02070309020205020404" pitchFamily="49" charset="0"/>
            </a:endParaRPr>
          </a:p>
          <a:p>
            <a:r>
              <a:rPr lang="en-GB" b="1" dirty="0">
                <a:latin typeface="Courier New" panose="02070309020205020404" pitchFamily="49" charset="0"/>
                <a:cs typeface="Courier New" panose="02070309020205020404" pitchFamily="49" charset="0"/>
              </a:rPr>
              <a:t>   Echo Jump Success :-).</a:t>
            </a:r>
          </a:p>
          <a:p>
            <a:r>
              <a:rPr lang="en-GB" sz="750" b="1" dirty="0">
                <a:latin typeface="Courier New" panose="02070309020205020404" pitchFamily="49" charset="0"/>
                <a:cs typeface="Courier New" panose="02070309020205020404" pitchFamily="49" charset="0"/>
              </a:rPr>
              <a:t> </a:t>
            </a:r>
          </a:p>
          <a:p>
            <a:r>
              <a:rPr lang="en-GB" b="1" dirty="0">
                <a:latin typeface="Courier New" panose="02070309020205020404" pitchFamily="49" charset="0"/>
                <a:cs typeface="Courier New" panose="02070309020205020404" pitchFamily="49" charset="0"/>
              </a:rPr>
              <a:t>Pause</a:t>
            </a:r>
          </a:p>
        </p:txBody>
      </p:sp>
      <p:sp>
        <p:nvSpPr>
          <p:cNvPr id="11" name="TextBox 10">
            <a:extLst>
              <a:ext uri="{FF2B5EF4-FFF2-40B4-BE49-F238E27FC236}">
                <a16:creationId xmlns:a16="http://schemas.microsoft.com/office/drawing/2014/main" id="{36B1C254-1F36-E24B-AA7D-11543E0252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Go to command</a:t>
            </a:r>
            <a:endParaRPr lang="en-US" dirty="0"/>
          </a:p>
        </p:txBody>
      </p:sp>
    </p:spTree>
    <p:extLst>
      <p:ext uri="{BB962C8B-B14F-4D97-AF65-F5344CB8AC3E}">
        <p14:creationId xmlns:p14="http://schemas.microsoft.com/office/powerpoint/2010/main" val="7610393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If/then else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51520" y="908720"/>
            <a:ext cx="8640960" cy="3775955"/>
          </a:xfrm>
        </p:spPr>
        <p:txBody>
          <a:bodyPr>
            <a:noAutofit/>
          </a:bodyPr>
          <a:lstStyle/>
          <a:p>
            <a:pPr algn="just" fontAlgn="base">
              <a:lnSpc>
                <a:spcPct val="107000"/>
              </a:lnSpc>
              <a:tabLst>
                <a:tab pos="342900" algn="l"/>
              </a:tabLst>
            </a:pPr>
            <a:r>
              <a:rPr lang="en-GB" sz="2200" b="0" i="0" dirty="0">
                <a:solidFill>
                  <a:srgbClr val="333333"/>
                </a:solidFill>
                <a:effectLst/>
              </a:rPr>
              <a:t>Like other scripting &amp; programming languages, </a:t>
            </a:r>
            <a:r>
              <a:rPr lang="en-GB" sz="2200" dirty="0"/>
              <a:t>batch uses </a:t>
            </a:r>
            <a:r>
              <a:rPr lang="en-GB" sz="2200" b="1" i="0" dirty="0">
                <a:solidFill>
                  <a:srgbClr val="333333"/>
                </a:solidFill>
                <a:effectLst/>
              </a:rPr>
              <a:t>if else statements </a:t>
            </a:r>
            <a:r>
              <a:rPr lang="en-GB" sz="2200" b="0" i="0" dirty="0">
                <a:solidFill>
                  <a:srgbClr val="333333"/>
                </a:solidFill>
                <a:effectLst/>
              </a:rPr>
              <a:t>to make a decision between true or false by </a:t>
            </a:r>
            <a:r>
              <a:rPr lang="en-GB" sz="2200" dirty="0">
                <a:solidFill>
                  <a:srgbClr val="333333"/>
                </a:solidFill>
              </a:rPr>
              <a:t>including</a:t>
            </a:r>
            <a:r>
              <a:rPr lang="en-GB" sz="2200" b="0" i="0" dirty="0">
                <a:solidFill>
                  <a:srgbClr val="333333"/>
                </a:solidFill>
                <a:effectLst/>
              </a:rPr>
              <a:t> a particular condition.</a:t>
            </a:r>
            <a:endParaRPr lang="en-GB" sz="2200" b="1" i="0" dirty="0">
              <a:solidFill>
                <a:srgbClr val="333333"/>
              </a:solidFill>
              <a:effectLst/>
            </a:endParaRPr>
          </a:p>
          <a:p>
            <a:pPr algn="just" fontAlgn="base">
              <a:lnSpc>
                <a:spcPct val="107000"/>
              </a:lnSpc>
              <a:tabLst>
                <a:tab pos="342900" algn="l"/>
              </a:tabLst>
            </a:pPr>
            <a:r>
              <a:rPr lang="en-GB" sz="2200" b="1" i="0" dirty="0">
                <a:solidFill>
                  <a:srgbClr val="333333"/>
                </a:solidFill>
                <a:effectLst/>
              </a:rPr>
              <a:t>if else</a:t>
            </a:r>
            <a:r>
              <a:rPr lang="en-GB" sz="2200" b="0" i="0" dirty="0">
                <a:solidFill>
                  <a:srgbClr val="333333"/>
                </a:solidFill>
                <a:effectLst/>
              </a:rPr>
              <a:t> statements are decision making structures.</a:t>
            </a:r>
            <a:endParaRPr lang="en-GB" sz="2200" dirty="0"/>
          </a:p>
        </p:txBody>
      </p:sp>
      <p:sp>
        <p:nvSpPr>
          <p:cNvPr id="9" name="TextBox 8">
            <a:extLst>
              <a:ext uri="{FF2B5EF4-FFF2-40B4-BE49-F238E27FC236}">
                <a16:creationId xmlns:a16="http://schemas.microsoft.com/office/drawing/2014/main" id="{39F01FF2-8005-DF48-A2D7-37E05BC92C5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if/then else</a:t>
            </a:r>
            <a:endParaRPr lang="en-US" dirty="0"/>
          </a:p>
        </p:txBody>
      </p:sp>
    </p:spTree>
    <p:extLst>
      <p:ext uri="{BB962C8B-B14F-4D97-AF65-F5344CB8AC3E}">
        <p14:creationId xmlns:p14="http://schemas.microsoft.com/office/powerpoint/2010/main" val="4939765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if else: syntax</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2304937"/>
            <a:ext cx="7996513" cy="3250986"/>
          </a:xfrm>
        </p:spPr>
        <p:txBody>
          <a:bodyPr>
            <a:normAutofit fontScale="92500" lnSpcReduction="10000"/>
          </a:bodyPr>
          <a:lstStyle/>
          <a:p>
            <a:pPr algn="just" fontAlgn="base">
              <a:lnSpc>
                <a:spcPct val="107000"/>
              </a:lnSpc>
              <a:tabLst>
                <a:tab pos="342900" algn="l"/>
              </a:tabLst>
            </a:pPr>
            <a:r>
              <a:rPr lang="en-GB" b="1" dirty="0"/>
              <a:t>If statement: </a:t>
            </a:r>
            <a:r>
              <a:rPr lang="en-GB" dirty="0"/>
              <a:t>First a condition is checked, if it is true, the statements are executed:</a:t>
            </a:r>
          </a:p>
          <a:p>
            <a:pPr marL="0" indent="0" algn="just" fontAlgn="base">
              <a:lnSpc>
                <a:spcPct val="107000"/>
              </a:lnSpc>
              <a:buNone/>
              <a:tabLst>
                <a:tab pos="342900" algn="l"/>
              </a:tabLst>
            </a:pPr>
            <a:r>
              <a:rPr lang="en-GB" sz="1500" b="1" dirty="0">
                <a:latin typeface="Courier New" panose="02070309020205020404" pitchFamily="49" charset="0"/>
                <a:cs typeface="Courier New" panose="02070309020205020404" pitchFamily="49" charset="0"/>
              </a:rPr>
              <a:t>			</a:t>
            </a:r>
            <a:r>
              <a:rPr lang="en-GB" sz="1800" b="1" dirty="0">
                <a:latin typeface="Courier New" panose="02070309020205020404" pitchFamily="49" charset="0"/>
                <a:cs typeface="Courier New" panose="02070309020205020404" pitchFamily="49" charset="0"/>
              </a:rPr>
              <a:t>if (condition) do something</a:t>
            </a:r>
          </a:p>
          <a:p>
            <a:pPr algn="just" fontAlgn="base">
              <a:lnSpc>
                <a:spcPct val="107000"/>
              </a:lnSpc>
              <a:tabLst>
                <a:tab pos="342900" algn="l"/>
              </a:tabLst>
            </a:pPr>
            <a:r>
              <a:rPr lang="en-GB" b="1" dirty="0"/>
              <a:t>if else statement: </a:t>
            </a:r>
            <a:r>
              <a:rPr lang="en-GB" dirty="0"/>
              <a:t>First the if condition is checked and if true statement1 is executed else statement2 is executed.</a:t>
            </a:r>
          </a:p>
          <a:p>
            <a:pPr marL="0" indent="0" algn="just" fontAlgn="base">
              <a:lnSpc>
                <a:spcPct val="107000"/>
              </a:lnSpc>
              <a:buNone/>
              <a:tabLst>
                <a:tab pos="342900" algn="l"/>
              </a:tabLst>
            </a:pPr>
            <a:r>
              <a:rPr lang="en-GB" sz="1800" b="1" dirty="0">
                <a:latin typeface="Courier New" panose="02070309020205020404" pitchFamily="49" charset="0"/>
                <a:cs typeface="Courier New" panose="02070309020205020404" pitchFamily="49" charset="0"/>
              </a:rPr>
              <a:t>		if (condition) (statement1) else (statement2)</a:t>
            </a:r>
          </a:p>
        </p:txBody>
      </p:sp>
      <p:sp>
        <p:nvSpPr>
          <p:cNvPr id="3" name="Rectangle 1">
            <a:extLst>
              <a:ext uri="{FF2B5EF4-FFF2-40B4-BE49-F238E27FC236}">
                <a16:creationId xmlns:a16="http://schemas.microsoft.com/office/drawing/2014/main" id="{3AEBB8B7-AF70-4B94-9D7D-35F75FE9F2F7}"/>
              </a:ext>
            </a:extLst>
          </p:cNvPr>
          <p:cNvSpPr>
            <a:spLocks noChangeArrowheads="1"/>
          </p:cNvSpPr>
          <p:nvPr/>
        </p:nvSpPr>
        <p:spPr bwMode="auto">
          <a:xfrm>
            <a:off x="623225" y="1288122"/>
            <a:ext cx="7963525" cy="807913"/>
          </a:xfrm>
          <a:prstGeom prst="rect">
            <a:avLst/>
          </a:prstGeom>
          <a:solidFill>
            <a:srgbClr val="F7F7F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just" defTabSz="685800"/>
            <a:r>
              <a:rPr lang="en-US" altLang="en-US" sz="1600" dirty="0">
                <a:solidFill>
                  <a:srgbClr val="333333"/>
                </a:solidFill>
                <a:latin typeface="Libre Franklin"/>
              </a:rPr>
              <a:t>First a condition is checked and if true, the corresponding statements are executed in the batch file if statement. As for batch file </a:t>
            </a:r>
            <a:r>
              <a:rPr lang="en-US" altLang="en-US" sz="1600" dirty="0">
                <a:solidFill>
                  <a:srgbClr val="BD4147"/>
                </a:solidFill>
                <a:latin typeface="Monaco"/>
              </a:rPr>
              <a:t>if else</a:t>
            </a:r>
            <a:r>
              <a:rPr lang="en-US" altLang="en-US" sz="1600" dirty="0">
                <a:solidFill>
                  <a:srgbClr val="333333"/>
                </a:solidFill>
                <a:latin typeface="Libre Franklin"/>
              </a:rPr>
              <a:t>, first a condition of if statement is checked and if true, the </a:t>
            </a:r>
            <a:r>
              <a:rPr lang="en-US" altLang="en-US" sz="1600" dirty="0">
                <a:solidFill>
                  <a:srgbClr val="BD4147"/>
                </a:solidFill>
                <a:latin typeface="Monaco"/>
              </a:rPr>
              <a:t>statement1</a:t>
            </a:r>
            <a:r>
              <a:rPr lang="en-US" altLang="en-US" sz="1600" dirty="0">
                <a:solidFill>
                  <a:srgbClr val="333333"/>
                </a:solidFill>
                <a:latin typeface="Libre Franklin"/>
              </a:rPr>
              <a:t> is executed else </a:t>
            </a:r>
            <a:r>
              <a:rPr lang="en-US" altLang="en-US" sz="1600" dirty="0">
                <a:solidFill>
                  <a:srgbClr val="BD4147"/>
                </a:solidFill>
                <a:latin typeface="Monaco"/>
              </a:rPr>
              <a:t>statement2</a:t>
            </a:r>
            <a:r>
              <a:rPr lang="en-US" altLang="en-US" sz="1600" dirty="0">
                <a:solidFill>
                  <a:srgbClr val="333333"/>
                </a:solidFill>
                <a:latin typeface="Libre Franklin"/>
              </a:rPr>
              <a:t> is executed.</a:t>
            </a:r>
            <a:r>
              <a:rPr lang="en-US" altLang="en-US" sz="1600" dirty="0"/>
              <a:t> </a:t>
            </a:r>
          </a:p>
        </p:txBody>
      </p:sp>
      <p:sp>
        <p:nvSpPr>
          <p:cNvPr id="13" name="TextBox 12">
            <a:extLst>
              <a:ext uri="{FF2B5EF4-FFF2-40B4-BE49-F238E27FC236}">
                <a16:creationId xmlns:a16="http://schemas.microsoft.com/office/drawing/2014/main" id="{1C02F2C8-6A91-1443-A3EA-FFF0FE42544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If else: Syntax</a:t>
            </a:r>
            <a:endParaRPr lang="en-US" dirty="0"/>
          </a:p>
        </p:txBody>
      </p:sp>
    </p:spTree>
    <p:extLst>
      <p:ext uri="{BB962C8B-B14F-4D97-AF65-F5344CB8AC3E}">
        <p14:creationId xmlns:p14="http://schemas.microsoft.com/office/powerpoint/2010/main" val="34446765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if else: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12011" y="1111882"/>
            <a:ext cx="7319975" cy="3762088"/>
          </a:xfrm>
        </p:spPr>
        <p:txBody>
          <a:bodyPr>
            <a:noAutofit/>
          </a:bodyPr>
          <a:lstStyle/>
          <a:p>
            <a:pPr marL="0" indent="0" fontAlgn="base">
              <a:lnSpc>
                <a:spcPct val="107000"/>
              </a:lnSpc>
              <a:buNone/>
              <a:tabLst>
                <a:tab pos="342900" algn="l"/>
              </a:tabLst>
            </a:pPr>
            <a:r>
              <a:rPr lang="en-GB" sz="1600" b="1" dirty="0">
                <a:cs typeface="Courier New" panose="02070309020205020404" pitchFamily="49" charset="0"/>
              </a:rPr>
              <a:t>Echo off</a:t>
            </a:r>
          </a:p>
          <a:p>
            <a:pPr marL="0" indent="0" fontAlgn="base">
              <a:lnSpc>
                <a:spcPct val="107000"/>
              </a:lnSpc>
              <a:buNone/>
              <a:tabLst>
                <a:tab pos="342900" algn="l"/>
              </a:tabLst>
            </a:pPr>
            <a:r>
              <a:rPr lang="en-GB" sz="1600" dirty="0">
                <a:cs typeface="Courier New" panose="02070309020205020404" pitchFamily="49" charset="0"/>
              </a:rPr>
              <a:t>:: Set variables</a:t>
            </a:r>
          </a:p>
          <a:p>
            <a:pPr marL="0" indent="0" fontAlgn="base">
              <a:lnSpc>
                <a:spcPct val="107000"/>
              </a:lnSpc>
              <a:buNone/>
              <a:tabLst>
                <a:tab pos="342900" algn="l"/>
              </a:tabLst>
            </a:pPr>
            <a:r>
              <a:rPr lang="en-GB" sz="1600" b="1" dirty="0">
                <a:cs typeface="Courier New" panose="02070309020205020404" pitchFamily="49" charset="0"/>
              </a:rPr>
              <a:t>Set /A a=4</a:t>
            </a:r>
          </a:p>
          <a:p>
            <a:pPr marL="0" indent="0" fontAlgn="base">
              <a:lnSpc>
                <a:spcPct val="107000"/>
              </a:lnSpc>
              <a:buNone/>
              <a:tabLst>
                <a:tab pos="342900" algn="l"/>
              </a:tabLst>
            </a:pPr>
            <a:r>
              <a:rPr lang="en-GB" sz="1600" b="1" dirty="0">
                <a:cs typeface="Courier New" panose="02070309020205020404" pitchFamily="49" charset="0"/>
              </a:rPr>
              <a:t>Set /A b=8</a:t>
            </a:r>
          </a:p>
          <a:p>
            <a:pPr marL="0" indent="0" fontAlgn="base">
              <a:lnSpc>
                <a:spcPct val="107000"/>
              </a:lnSpc>
              <a:buNone/>
              <a:tabLst>
                <a:tab pos="342900" algn="l"/>
              </a:tabLst>
            </a:pPr>
            <a:r>
              <a:rPr lang="en-GB" sz="1600" b="1" dirty="0">
                <a:cs typeface="Courier New" panose="02070309020205020404" pitchFamily="49" charset="0"/>
              </a:rPr>
              <a:t>Set name1=Tom</a:t>
            </a:r>
          </a:p>
          <a:p>
            <a:pPr marL="0" indent="0" fontAlgn="base">
              <a:lnSpc>
                <a:spcPct val="107000"/>
              </a:lnSpc>
              <a:buNone/>
              <a:tabLst>
                <a:tab pos="342900" algn="l"/>
              </a:tabLst>
            </a:pPr>
            <a:r>
              <a:rPr lang="en-GB" sz="1600" b="1" dirty="0">
                <a:cs typeface="Courier New" panose="02070309020205020404" pitchFamily="49" charset="0"/>
              </a:rPr>
              <a:t>Set name2=Judy</a:t>
            </a:r>
          </a:p>
          <a:p>
            <a:pPr marL="0" indent="0" fontAlgn="base">
              <a:lnSpc>
                <a:spcPct val="107000"/>
              </a:lnSpc>
              <a:buNone/>
              <a:tabLst>
                <a:tab pos="342900" algn="l"/>
              </a:tabLst>
            </a:pPr>
            <a:r>
              <a:rPr lang="en-GB" sz="1600" dirty="0">
                <a:cs typeface="Courier New" panose="02070309020205020404" pitchFamily="49" charset="0"/>
              </a:rPr>
              <a:t>:: if statement</a:t>
            </a:r>
          </a:p>
          <a:p>
            <a:pPr marL="0" indent="0" fontAlgn="base">
              <a:lnSpc>
                <a:spcPct val="107000"/>
              </a:lnSpc>
              <a:buNone/>
              <a:tabLst>
                <a:tab pos="342900" algn="l"/>
              </a:tabLst>
            </a:pPr>
            <a:r>
              <a:rPr lang="en-GB" sz="1600" b="1" dirty="0">
                <a:cs typeface="Courier New" panose="02070309020205020404" pitchFamily="49" charset="0"/>
              </a:rPr>
              <a:t>if %a%==4 echo a is 4</a:t>
            </a:r>
          </a:p>
          <a:p>
            <a:pPr marL="0" indent="0" fontAlgn="base">
              <a:lnSpc>
                <a:spcPct val="107000"/>
              </a:lnSpc>
              <a:buNone/>
              <a:tabLst>
                <a:tab pos="342900" algn="l"/>
              </a:tabLst>
            </a:pPr>
            <a:r>
              <a:rPr lang="en-GB" sz="1600" b="1" dirty="0">
                <a:cs typeface="Courier New" panose="02070309020205020404" pitchFamily="49" charset="0"/>
              </a:rPr>
              <a:t>if %name1%==Tom echo I am Tom</a:t>
            </a:r>
          </a:p>
          <a:p>
            <a:pPr marL="0" indent="0" fontAlgn="base">
              <a:lnSpc>
                <a:spcPct val="107000"/>
              </a:lnSpc>
              <a:buNone/>
              <a:tabLst>
                <a:tab pos="342900" algn="l"/>
              </a:tabLst>
            </a:pPr>
            <a:r>
              <a:rPr lang="en-GB" sz="1600" dirty="0">
                <a:cs typeface="Courier New" panose="02070309020205020404" pitchFamily="49" charset="0"/>
              </a:rPr>
              <a:t>:: if else statements</a:t>
            </a:r>
          </a:p>
          <a:p>
            <a:pPr marL="0" indent="0" fontAlgn="base">
              <a:lnSpc>
                <a:spcPct val="107000"/>
              </a:lnSpc>
              <a:buNone/>
              <a:tabLst>
                <a:tab pos="342900" algn="l"/>
              </a:tabLst>
            </a:pPr>
            <a:r>
              <a:rPr lang="en-GB" sz="1600" b="1" dirty="0">
                <a:cs typeface="Courier New" panose="02070309020205020404" pitchFamily="49" charset="0"/>
              </a:rPr>
              <a:t>if %a%==%b% (echo Numbers are equal) else (echo Numbers are different)</a:t>
            </a:r>
          </a:p>
          <a:p>
            <a:pPr marL="0" indent="0" fontAlgn="base">
              <a:lnSpc>
                <a:spcPct val="107000"/>
              </a:lnSpc>
              <a:buNone/>
              <a:tabLst>
                <a:tab pos="342900" algn="l"/>
              </a:tabLst>
            </a:pPr>
            <a:r>
              <a:rPr lang="en-GB" sz="1600" b="1" dirty="0">
                <a:cs typeface="Courier New" panose="02070309020205020404" pitchFamily="49" charset="0"/>
              </a:rPr>
              <a:t>if %name1%==%name2% (echo Name is Same) else (echo Name is different)</a:t>
            </a:r>
          </a:p>
          <a:p>
            <a:pPr marL="0" indent="0" fontAlgn="base">
              <a:lnSpc>
                <a:spcPct val="107000"/>
              </a:lnSpc>
              <a:buNone/>
              <a:tabLst>
                <a:tab pos="342900" algn="l"/>
              </a:tabLst>
            </a:pPr>
            <a:r>
              <a:rPr lang="en-GB" sz="1600" b="1" dirty="0">
                <a:cs typeface="Courier New" panose="02070309020205020404" pitchFamily="49" charset="0"/>
              </a:rPr>
              <a:t>Pause</a:t>
            </a:r>
          </a:p>
        </p:txBody>
      </p:sp>
      <p:pic>
        <p:nvPicPr>
          <p:cNvPr id="13" name="Picture 12">
            <a:extLst>
              <a:ext uri="{FF2B5EF4-FFF2-40B4-BE49-F238E27FC236}">
                <a16:creationId xmlns:a16="http://schemas.microsoft.com/office/drawing/2014/main" id="{13621D29-F89A-404E-A735-582A722541E7}"/>
              </a:ext>
            </a:extLst>
          </p:cNvPr>
          <p:cNvPicPr>
            <a:picLocks noChangeAspect="1"/>
          </p:cNvPicPr>
          <p:nvPr/>
        </p:nvPicPr>
        <p:blipFill>
          <a:blip r:embed="rId3"/>
          <a:stretch>
            <a:fillRect/>
          </a:stretch>
        </p:blipFill>
        <p:spPr>
          <a:xfrm>
            <a:off x="5041863" y="1887134"/>
            <a:ext cx="2950369" cy="964406"/>
          </a:xfrm>
          <a:prstGeom prst="rect">
            <a:avLst/>
          </a:prstGeom>
        </p:spPr>
      </p:pic>
      <p:sp>
        <p:nvSpPr>
          <p:cNvPr id="11" name="TextBox 10">
            <a:extLst>
              <a:ext uri="{FF2B5EF4-FFF2-40B4-BE49-F238E27FC236}">
                <a16:creationId xmlns:a16="http://schemas.microsoft.com/office/drawing/2014/main" id="{98984646-4B88-FD42-9243-9317842F127E}"/>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If else Example</a:t>
            </a:r>
            <a:endParaRPr lang="en-US" dirty="0"/>
          </a:p>
        </p:txBody>
      </p:sp>
    </p:spTree>
    <p:extLst>
      <p:ext uri="{BB962C8B-B14F-4D97-AF65-F5344CB8AC3E}">
        <p14:creationId xmlns:p14="http://schemas.microsoft.com/office/powerpoint/2010/main" val="28642204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Example: if, User input &amp; Got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64893" y="1194912"/>
            <a:ext cx="8014211" cy="4551206"/>
          </a:xfrm>
        </p:spPr>
        <p:txBody>
          <a:bodyPr>
            <a:normAutofit fontScale="55000" lnSpcReduction="20000"/>
          </a:bodyPr>
          <a:lstStyle/>
          <a:p>
            <a:pPr algn="just">
              <a:lnSpc>
                <a:spcPct val="120000"/>
              </a:lnSpc>
              <a:spcBef>
                <a:spcPts val="0"/>
              </a:spcBef>
            </a:pPr>
            <a:r>
              <a:rPr lang="en-GB" sz="3800" dirty="0">
                <a:solidFill>
                  <a:srgbClr val="202124"/>
                </a:solidFill>
              </a:rPr>
              <a:t>Using the /</a:t>
            </a:r>
            <a:r>
              <a:rPr lang="en-GB" sz="3800" b="1" dirty="0">
                <a:solidFill>
                  <a:srgbClr val="202124"/>
                </a:solidFill>
              </a:rPr>
              <a:t>p after the set command </a:t>
            </a:r>
            <a:r>
              <a:rPr lang="en-GB" sz="3800" dirty="0">
                <a:solidFill>
                  <a:srgbClr val="202124"/>
                </a:solidFill>
              </a:rPr>
              <a:t>allows you to </a:t>
            </a:r>
            <a:r>
              <a:rPr lang="en-GB" sz="3800" b="1" dirty="0">
                <a:solidFill>
                  <a:srgbClr val="202124"/>
                </a:solidFill>
              </a:rPr>
              <a:t>accept user input </a:t>
            </a:r>
            <a:r>
              <a:rPr lang="en-GB" sz="3800" dirty="0">
                <a:solidFill>
                  <a:srgbClr val="202124"/>
                </a:solidFill>
              </a:rPr>
              <a:t>as the value for a variable. </a:t>
            </a:r>
          </a:p>
          <a:p>
            <a:pPr algn="just">
              <a:lnSpc>
                <a:spcPct val="120000"/>
              </a:lnSpc>
              <a:spcBef>
                <a:spcPts val="0"/>
              </a:spcBef>
            </a:pPr>
            <a:r>
              <a:rPr lang="en-GB" sz="3800" dirty="0">
                <a:solidFill>
                  <a:srgbClr val="202124"/>
                </a:solidFill>
              </a:rPr>
              <a:t>The script will wait for the user to enter a value before the script will continue. </a:t>
            </a:r>
          </a:p>
          <a:p>
            <a:pPr marL="0" indent="0">
              <a:lnSpc>
                <a:spcPct val="120000"/>
              </a:lnSpc>
              <a:spcBef>
                <a:spcPts val="0"/>
              </a:spcBef>
              <a:buNone/>
            </a:pPr>
            <a:endParaRPr lang="en-GB" sz="2400" dirty="0"/>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off</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Hello!</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What Is Your Name?</a:t>
            </a:r>
          </a:p>
          <a:p>
            <a:pPr marL="2057400" lvl="6" indent="0">
              <a:lnSpc>
                <a:spcPct val="120000"/>
              </a:lnSpc>
              <a:spcBef>
                <a:spcPts val="0"/>
              </a:spcBef>
              <a:buNone/>
            </a:pPr>
            <a:r>
              <a:rPr lang="en-GB" sz="3150" b="1" dirty="0">
                <a:latin typeface="Courier New" panose="02070309020205020404" pitchFamily="49" charset="0"/>
                <a:cs typeface="Courier New" panose="02070309020205020404" pitchFamily="49" charset="0"/>
              </a:rPr>
              <a:t>Set /p Input=Name: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so </a:t>
            </a:r>
            <a:r>
              <a:rPr lang="en-GB" sz="3150" b="1" dirty="0">
                <a:latin typeface="Courier New" panose="02070309020205020404" pitchFamily="49" charset="0"/>
                <a:cs typeface="Courier New" panose="02070309020205020404" pitchFamily="49" charset="0"/>
              </a:rPr>
              <a:t>%Input% </a:t>
            </a:r>
            <a:r>
              <a:rPr lang="en-GB" sz="3150" dirty="0">
                <a:latin typeface="Courier New" panose="02070309020205020404" pitchFamily="49" charset="0"/>
                <a:cs typeface="Courier New" panose="02070309020205020404" pitchFamily="49" charset="0"/>
              </a:rPr>
              <a:t>Is Your Name?</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1 For Yes</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Echo 2 For No</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Set /p Input=Answer:</a:t>
            </a:r>
          </a:p>
          <a:p>
            <a:pPr marL="2057400" lvl="6" indent="0">
              <a:lnSpc>
                <a:spcPct val="120000"/>
              </a:lnSpc>
              <a:spcBef>
                <a:spcPts val="0"/>
              </a:spcBef>
              <a:buNone/>
            </a:pPr>
            <a:r>
              <a:rPr lang="en-GB" sz="3150" dirty="0">
                <a:latin typeface="Courier New" panose="02070309020205020404" pitchFamily="49" charset="0"/>
                <a:cs typeface="Courier New" panose="02070309020205020404" pitchFamily="49" charset="0"/>
              </a:rPr>
              <a:t>Pause</a:t>
            </a:r>
          </a:p>
        </p:txBody>
      </p:sp>
      <p:sp>
        <p:nvSpPr>
          <p:cNvPr id="9" name="TextBox 8">
            <a:extLst>
              <a:ext uri="{FF2B5EF4-FFF2-40B4-BE49-F238E27FC236}">
                <a16:creationId xmlns:a16="http://schemas.microsoft.com/office/drawing/2014/main" id="{B7D9A75C-F790-424C-BD87-93B7AEACAD01}"/>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Example: if, User input &amp; Go to</a:t>
            </a:r>
            <a:endParaRPr lang="en-US" dirty="0"/>
          </a:p>
        </p:txBody>
      </p:sp>
    </p:spTree>
    <p:extLst>
      <p:ext uri="{BB962C8B-B14F-4D97-AF65-F5344CB8AC3E}">
        <p14:creationId xmlns:p14="http://schemas.microsoft.com/office/powerpoint/2010/main" val="2244456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Loops.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4583" y="1111882"/>
            <a:ext cx="8274832" cy="4634236"/>
          </a:xfrm>
        </p:spPr>
        <p:txBody>
          <a:bodyPr>
            <a:normAutofit fontScale="77500" lnSpcReduction="20000"/>
          </a:bodyPr>
          <a:lstStyle/>
          <a:p>
            <a:pPr algn="just"/>
            <a:r>
              <a:rPr lang="en-GB" sz="3600" b="0" i="0" dirty="0">
                <a:solidFill>
                  <a:srgbClr val="333333"/>
                </a:solidFill>
                <a:effectLst/>
              </a:rPr>
              <a:t>Loops allow us to </a:t>
            </a:r>
            <a:r>
              <a:rPr lang="en-GB" sz="3600" b="1" i="0" dirty="0">
                <a:solidFill>
                  <a:srgbClr val="333333"/>
                </a:solidFill>
                <a:effectLst/>
              </a:rPr>
              <a:t>iterate through</a:t>
            </a:r>
            <a:r>
              <a:rPr lang="en-GB" sz="3600" i="0" dirty="0">
                <a:solidFill>
                  <a:srgbClr val="333333"/>
                </a:solidFill>
                <a:effectLst/>
              </a:rPr>
              <a:t> something </a:t>
            </a:r>
            <a:r>
              <a:rPr lang="en-GB" sz="3600" b="1" i="0" dirty="0">
                <a:solidFill>
                  <a:srgbClr val="333333"/>
                </a:solidFill>
                <a:effectLst/>
              </a:rPr>
              <a:t>until a condition is met</a:t>
            </a:r>
            <a:r>
              <a:rPr lang="en-GB" sz="3600" b="0" i="0" dirty="0">
                <a:solidFill>
                  <a:srgbClr val="333333"/>
                </a:solidFill>
                <a:effectLst/>
              </a:rPr>
              <a:t>.</a:t>
            </a:r>
          </a:p>
          <a:p>
            <a:pPr algn="just"/>
            <a:r>
              <a:rPr lang="en-GB" sz="3600" b="0" i="0" dirty="0">
                <a:solidFill>
                  <a:srgbClr val="333333"/>
                </a:solidFill>
                <a:effectLst/>
              </a:rPr>
              <a:t>Variable declaration in a bat </a:t>
            </a:r>
            <a:r>
              <a:rPr lang="en-GB" sz="3600" b="1" i="0" dirty="0">
                <a:solidFill>
                  <a:srgbClr val="333333"/>
                </a:solidFill>
                <a:effectLst/>
              </a:rPr>
              <a:t>for loop </a:t>
            </a:r>
            <a:r>
              <a:rPr lang="en-GB" sz="3600" b="0" i="0" dirty="0">
                <a:solidFill>
                  <a:srgbClr val="333333"/>
                </a:solidFill>
                <a:effectLst/>
              </a:rPr>
              <a:t>is done using a double %% at the start like so:  </a:t>
            </a:r>
            <a:r>
              <a:rPr lang="en-GB" sz="3600" b="1" i="0" dirty="0">
                <a:solidFill>
                  <a:srgbClr val="333333"/>
                </a:solidFill>
                <a:effectLst/>
              </a:rPr>
              <a:t>%%var</a:t>
            </a:r>
            <a:r>
              <a:rPr lang="en-GB" sz="3600" b="1" dirty="0">
                <a:solidFill>
                  <a:srgbClr val="333333"/>
                </a:solidFill>
              </a:rPr>
              <a:t> </a:t>
            </a:r>
            <a:r>
              <a:rPr lang="en-GB" sz="3600" dirty="0">
                <a:solidFill>
                  <a:srgbClr val="333333"/>
                </a:solidFill>
              </a:rPr>
              <a:t>instead of </a:t>
            </a:r>
            <a:r>
              <a:rPr lang="en-GB" sz="3600" b="0" i="0" dirty="0">
                <a:solidFill>
                  <a:srgbClr val="333333"/>
                </a:solidFill>
                <a:effectLst/>
              </a:rPr>
              <a:t>% symbols around the var name  %var%.</a:t>
            </a:r>
          </a:p>
          <a:p>
            <a:pPr algn="just"/>
            <a:r>
              <a:rPr lang="en-GB" sz="3600" b="1" dirty="0"/>
              <a:t>For loop syntax: </a:t>
            </a:r>
            <a:r>
              <a:rPr lang="en-GB" sz="3600" b="1" i="0" dirty="0">
                <a:solidFill>
                  <a:srgbClr val="333333"/>
                </a:solidFill>
                <a:effectLst/>
                <a:cs typeface="Courier New" panose="02070309020205020404" pitchFamily="49" charset="0"/>
              </a:rPr>
              <a:t>FOR %%var IN (</a:t>
            </a:r>
            <a:r>
              <a:rPr lang="en-GB" sz="3600" i="0" dirty="0">
                <a:solidFill>
                  <a:srgbClr val="333333"/>
                </a:solidFill>
                <a:effectLst/>
                <a:cs typeface="Courier New" panose="02070309020205020404" pitchFamily="49" charset="0"/>
              </a:rPr>
              <a:t>list</a:t>
            </a:r>
            <a:r>
              <a:rPr lang="en-GB" sz="3600" b="1" i="0" dirty="0">
                <a:solidFill>
                  <a:srgbClr val="333333"/>
                </a:solidFill>
                <a:effectLst/>
                <a:cs typeface="Courier New" panose="02070309020205020404" pitchFamily="49" charset="0"/>
              </a:rPr>
              <a:t>)</a:t>
            </a:r>
            <a:r>
              <a:rPr lang="en-GB" sz="3600" b="0" i="0" dirty="0">
                <a:solidFill>
                  <a:srgbClr val="333333"/>
                </a:solidFill>
                <a:effectLst/>
                <a:cs typeface="Courier New" panose="02070309020205020404" pitchFamily="49" charset="0"/>
              </a:rPr>
              <a:t> </a:t>
            </a:r>
            <a:r>
              <a:rPr lang="en-GB" sz="3600" b="1" i="0" dirty="0">
                <a:solidFill>
                  <a:srgbClr val="333333"/>
                </a:solidFill>
                <a:effectLst/>
                <a:cs typeface="Courier New" panose="02070309020205020404" pitchFamily="49" charset="0"/>
              </a:rPr>
              <a:t>DO</a:t>
            </a:r>
            <a:r>
              <a:rPr lang="en-GB" sz="3600" b="0" i="0" dirty="0">
                <a:solidFill>
                  <a:srgbClr val="333333"/>
                </a:solidFill>
                <a:effectLst/>
                <a:cs typeface="Courier New" panose="02070309020205020404" pitchFamily="49" charset="0"/>
              </a:rPr>
              <a:t> code</a:t>
            </a:r>
            <a:endParaRPr lang="en-GB" sz="3600" dirty="0">
              <a:solidFill>
                <a:srgbClr val="333333"/>
              </a:solidFill>
              <a:cs typeface="Courier New" panose="02070309020205020404" pitchFamily="49" charset="0"/>
            </a:endParaRPr>
          </a:p>
          <a:p>
            <a:pPr lvl="1"/>
            <a:r>
              <a:rPr lang="en-GB" sz="3300" b="1" i="0" u="none" strike="noStrike" dirty="0">
                <a:solidFill>
                  <a:srgbClr val="262626"/>
                </a:solidFill>
                <a:effectLst/>
              </a:rPr>
              <a:t>%%var: </a:t>
            </a:r>
            <a:r>
              <a:rPr lang="en-GB" sz="3300" i="0" u="none" strike="noStrike" dirty="0">
                <a:solidFill>
                  <a:srgbClr val="262626"/>
                </a:solidFill>
                <a:effectLst/>
              </a:rPr>
              <a:t>declares the variable </a:t>
            </a:r>
            <a:r>
              <a:rPr lang="en-GB" sz="3300" b="0" i="0" u="none" strike="noStrike" dirty="0">
                <a:solidFill>
                  <a:srgbClr val="262626"/>
                </a:solidFill>
                <a:effectLst/>
              </a:rPr>
              <a:t>for the for loop.</a:t>
            </a:r>
          </a:p>
          <a:p>
            <a:pPr lvl="1"/>
            <a:r>
              <a:rPr lang="en-GB" sz="3300" b="1" dirty="0">
                <a:solidFill>
                  <a:srgbClr val="262626"/>
                </a:solidFill>
              </a:rPr>
              <a:t>IN</a:t>
            </a:r>
            <a:r>
              <a:rPr lang="en-GB" sz="3300" dirty="0">
                <a:solidFill>
                  <a:srgbClr val="262626"/>
                </a:solidFill>
              </a:rPr>
              <a:t> will include the list of values in the variable.</a:t>
            </a:r>
            <a:endParaRPr lang="en-GB" sz="3300" b="0" i="0" u="none" strike="noStrike" dirty="0">
              <a:solidFill>
                <a:srgbClr val="262626"/>
              </a:solidFill>
              <a:effectLst/>
            </a:endParaRPr>
          </a:p>
          <a:p>
            <a:pPr lvl="1"/>
            <a:r>
              <a:rPr lang="en-GB" sz="3300" b="1" dirty="0">
                <a:solidFill>
                  <a:srgbClr val="262626"/>
                </a:solidFill>
              </a:rPr>
              <a:t>l</a:t>
            </a:r>
            <a:r>
              <a:rPr lang="en-GB" sz="3300" b="1" i="0" u="none" strike="noStrike" dirty="0">
                <a:solidFill>
                  <a:srgbClr val="262626"/>
                </a:solidFill>
                <a:effectLst/>
              </a:rPr>
              <a:t>ist:</a:t>
            </a:r>
            <a:r>
              <a:rPr lang="en-GB" sz="3300" b="0" i="0" u="none" strike="noStrike" dirty="0">
                <a:solidFill>
                  <a:srgbClr val="262626"/>
                </a:solidFill>
                <a:effectLst/>
              </a:rPr>
              <a:t> contains the values for </a:t>
            </a:r>
            <a:r>
              <a:rPr lang="en-GB" sz="3300" dirty="0">
                <a:solidFill>
                  <a:srgbClr val="262626"/>
                </a:solidFill>
              </a:rPr>
              <a:t>the </a:t>
            </a:r>
            <a:r>
              <a:rPr lang="en-GB" sz="3300" b="0" i="0" u="none" strike="noStrike" dirty="0">
                <a:solidFill>
                  <a:srgbClr val="262626"/>
                </a:solidFill>
                <a:effectLst/>
              </a:rPr>
              <a:t>loop (note: these could be directories or files).</a:t>
            </a:r>
          </a:p>
        </p:txBody>
      </p:sp>
      <p:sp>
        <p:nvSpPr>
          <p:cNvPr id="9" name="TextBox 8">
            <a:extLst>
              <a:ext uri="{FF2B5EF4-FFF2-40B4-BE49-F238E27FC236}">
                <a16:creationId xmlns:a16="http://schemas.microsoft.com/office/drawing/2014/main" id="{6530B5AD-477B-A244-ADE4-BA99754C045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Loops</a:t>
            </a:r>
            <a:endParaRPr lang="en-US" dirty="0"/>
          </a:p>
        </p:txBody>
      </p:sp>
    </p:spTree>
    <p:extLst>
      <p:ext uri="{BB962C8B-B14F-4D97-AF65-F5344CB8AC3E}">
        <p14:creationId xmlns:p14="http://schemas.microsoft.com/office/powerpoint/2010/main" val="18396868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Batch: For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90237" y="1172960"/>
            <a:ext cx="8151164" cy="3775955"/>
          </a:xfrm>
        </p:spPr>
        <p:txBody>
          <a:bodyPr>
            <a:normAutofit lnSpcReduction="10000"/>
          </a:bodyPr>
          <a:lstStyle/>
          <a:p>
            <a:pPr algn="just"/>
            <a:r>
              <a:rPr lang="en-GB" dirty="0"/>
              <a:t>In the script below, we have </a:t>
            </a:r>
            <a:r>
              <a:rPr lang="en-GB" b="1" dirty="0"/>
              <a:t>1, 2, 3, 4 in the list</a:t>
            </a:r>
            <a:r>
              <a:rPr lang="en-GB" dirty="0"/>
              <a:t>, and the For loop will echo out each value.</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@Echo off</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For %%x In (1 2 3 4) Do (</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Echo %%x</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a:t>
            </a:r>
          </a:p>
          <a:p>
            <a:pPr marL="0" indent="0" fontAlgn="base">
              <a:spcBef>
                <a:spcPts val="0"/>
              </a:spcBef>
              <a:buNone/>
              <a:tabLst>
                <a:tab pos="342900" algn="l"/>
              </a:tabLst>
            </a:pPr>
            <a:r>
              <a:rPr lang="en-GB" b="1" dirty="0">
                <a:latin typeface="Courier New" panose="02070309020205020404" pitchFamily="49" charset="0"/>
                <a:cs typeface="Courier New" panose="02070309020205020404" pitchFamily="49" charset="0"/>
              </a:rPr>
              <a:t>			Pause</a:t>
            </a:r>
          </a:p>
        </p:txBody>
      </p:sp>
      <p:pic>
        <p:nvPicPr>
          <p:cNvPr id="4" name="Picture 3">
            <a:extLst>
              <a:ext uri="{FF2B5EF4-FFF2-40B4-BE49-F238E27FC236}">
                <a16:creationId xmlns:a16="http://schemas.microsoft.com/office/drawing/2014/main" id="{080C6BD3-F0FE-4E7A-A8E5-4C50C2A3F4FF}"/>
              </a:ext>
            </a:extLst>
          </p:cNvPr>
          <p:cNvPicPr>
            <a:picLocks noChangeAspect="1"/>
          </p:cNvPicPr>
          <p:nvPr/>
        </p:nvPicPr>
        <p:blipFill>
          <a:blip r:embed="rId3"/>
          <a:stretch>
            <a:fillRect/>
          </a:stretch>
        </p:blipFill>
        <p:spPr>
          <a:xfrm>
            <a:off x="4665819" y="3985263"/>
            <a:ext cx="3386138" cy="1207294"/>
          </a:xfrm>
          <a:prstGeom prst="rect">
            <a:avLst/>
          </a:prstGeom>
        </p:spPr>
      </p:pic>
      <p:sp>
        <p:nvSpPr>
          <p:cNvPr id="11" name="TextBox 10">
            <a:extLst>
              <a:ext uri="{FF2B5EF4-FFF2-40B4-BE49-F238E27FC236}">
                <a16:creationId xmlns:a16="http://schemas.microsoft.com/office/drawing/2014/main" id="{414E6623-F9CD-1D4C-A045-1A5F8A0CA3DA}"/>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Batch: For Loop</a:t>
            </a:r>
            <a:endParaRPr lang="en-US" dirty="0"/>
          </a:p>
        </p:txBody>
      </p:sp>
    </p:spTree>
    <p:extLst>
      <p:ext uri="{BB962C8B-B14F-4D97-AF65-F5344CB8AC3E}">
        <p14:creationId xmlns:p14="http://schemas.microsoft.com/office/powerpoint/2010/main" val="3818758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 &amp; files.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2919" y="1422506"/>
            <a:ext cx="8547258" cy="4001122"/>
          </a:xfrm>
        </p:spPr>
        <p:txBody>
          <a:bodyPr>
            <a:normAutofit fontScale="70000" lnSpcReduction="20000"/>
          </a:bodyPr>
          <a:lstStyle/>
          <a:p>
            <a:pPr algn="just"/>
            <a:r>
              <a:rPr lang="en-GB" b="0" i="0" dirty="0">
                <a:effectLst/>
              </a:rPr>
              <a:t>The following script goes through the range 0 to 8, incrementing by the value 1 in each iteration and </a:t>
            </a:r>
            <a:r>
              <a:rPr lang="en-GB" b="0" i="0" dirty="0" err="1">
                <a:effectLst/>
              </a:rPr>
              <a:t>echos</a:t>
            </a:r>
            <a:r>
              <a:rPr lang="en-GB" b="0" i="0" dirty="0">
                <a:effectLst/>
              </a:rPr>
              <a:t> the values out.</a:t>
            </a:r>
          </a:p>
          <a:p>
            <a:r>
              <a:rPr lang="en-GB" dirty="0"/>
              <a:t>Syntax:</a:t>
            </a:r>
            <a:endParaRPr lang="en-GB" sz="2400" b="1" dirty="0">
              <a:latin typeface="Courier New" panose="02070309020205020404" pitchFamily="49" charset="0"/>
              <a:cs typeface="Courier New" panose="02070309020205020404" pitchFamily="49" charset="0"/>
            </a:endParaRPr>
          </a:p>
          <a:p>
            <a:pPr marL="0" indent="0" algn="ctr">
              <a:buNone/>
            </a:pPr>
            <a:r>
              <a:rPr lang="en-GB" sz="3200" b="1" dirty="0">
                <a:cs typeface="Courier New" panose="02070309020205020404" pitchFamily="49" charset="0"/>
              </a:rPr>
              <a:t>For /L </a:t>
            </a:r>
            <a:r>
              <a:rPr lang="en-GB" sz="3200" dirty="0">
                <a:cs typeface="Courier New" panose="02070309020205020404" pitchFamily="49" charset="0"/>
              </a:rPr>
              <a:t>%%var </a:t>
            </a:r>
            <a:r>
              <a:rPr lang="en-GB" sz="3200" b="1" dirty="0">
                <a:cs typeface="Courier New" panose="02070309020205020404" pitchFamily="49" charset="0"/>
              </a:rPr>
              <a:t>IN (</a:t>
            </a:r>
            <a:r>
              <a:rPr lang="en-GB" sz="3200" b="1" dirty="0" err="1">
                <a:cs typeface="Courier New" panose="02070309020205020404" pitchFamily="49" charset="0"/>
              </a:rPr>
              <a:t>Lowerlimit</a:t>
            </a:r>
            <a:r>
              <a:rPr lang="en-GB" sz="3200" b="1" dirty="0">
                <a:cs typeface="Courier New" panose="02070309020205020404" pitchFamily="49" charset="0"/>
              </a:rPr>
              <a:t>, Increment, </a:t>
            </a:r>
            <a:r>
              <a:rPr lang="en-GB" sz="3200" b="1" dirty="0" err="1">
                <a:cs typeface="Courier New" panose="02070309020205020404" pitchFamily="49" charset="0"/>
              </a:rPr>
              <a:t>Upperlimit</a:t>
            </a:r>
            <a:r>
              <a:rPr lang="en-GB" sz="3200" b="1" dirty="0">
                <a:cs typeface="Courier New" panose="02070309020205020404" pitchFamily="49" charset="0"/>
              </a:rPr>
              <a:t>) Do </a:t>
            </a:r>
            <a:r>
              <a:rPr lang="en-GB" sz="3200" dirty="0">
                <a:cs typeface="Courier New" panose="02070309020205020404" pitchFamily="49" charset="0"/>
              </a:rPr>
              <a:t>code</a:t>
            </a:r>
          </a:p>
          <a:p>
            <a:pPr marL="0" indent="0" algn="ctr">
              <a:buNone/>
            </a:pPr>
            <a:endParaRPr lang="en-GB" sz="3200" dirty="0">
              <a:cs typeface="Courier New" panose="02070309020205020404" pitchFamily="49" charset="0"/>
            </a:endParaRPr>
          </a:p>
          <a:p>
            <a:pPr marL="0" indent="0">
              <a:buNone/>
            </a:pPr>
            <a:r>
              <a:rPr lang="en-GB" b="1" dirty="0">
                <a:latin typeface="Courier New" panose="02070309020205020404" pitchFamily="49" charset="0"/>
                <a:cs typeface="Courier New" panose="02070309020205020404" pitchFamily="49" charset="0"/>
              </a:rPr>
              <a:t>	@Echo off</a:t>
            </a:r>
          </a:p>
          <a:p>
            <a:pPr marL="0" indent="0">
              <a:buNone/>
            </a:pPr>
            <a:r>
              <a:rPr lang="en-GB" b="1" dirty="0">
                <a:latin typeface="Courier New" panose="02070309020205020404" pitchFamily="49" charset="0"/>
                <a:cs typeface="Courier New" panose="02070309020205020404" pitchFamily="49" charset="0"/>
              </a:rPr>
              <a:t>	For </a:t>
            </a:r>
            <a:r>
              <a:rPr lang="en-GB" b="1" dirty="0">
                <a:solidFill>
                  <a:srgbClr val="FF0000"/>
                </a:solidFill>
                <a:latin typeface="Courier New" panose="02070309020205020404" pitchFamily="49" charset="0"/>
                <a:cs typeface="Courier New" panose="02070309020205020404" pitchFamily="49" charset="0"/>
              </a:rPr>
              <a:t>/L </a:t>
            </a:r>
            <a:r>
              <a:rPr lang="en-GB" b="1" dirty="0">
                <a:latin typeface="Courier New" panose="02070309020205020404" pitchFamily="49" charset="0"/>
                <a:cs typeface="Courier New" panose="02070309020205020404" pitchFamily="49" charset="0"/>
              </a:rPr>
              <a:t>%%v In (0, 1, 8) Do (</a:t>
            </a:r>
          </a:p>
          <a:p>
            <a:pPr marL="0" indent="0">
              <a:buNone/>
            </a:pPr>
            <a:r>
              <a:rPr lang="en-GB" b="1" dirty="0">
                <a:latin typeface="Courier New" panose="02070309020205020404" pitchFamily="49" charset="0"/>
                <a:cs typeface="Courier New" panose="02070309020205020404" pitchFamily="49" charset="0"/>
              </a:rPr>
              <a:t>	Echo %%v</a:t>
            </a:r>
          </a:p>
          <a:p>
            <a:pPr marL="0" indent="0">
              <a:buNone/>
            </a:pPr>
            <a:r>
              <a:rPr lang="en-GB" b="1" dirty="0">
                <a:latin typeface="Courier New" panose="02070309020205020404" pitchFamily="49" charset="0"/>
                <a:cs typeface="Courier New" panose="02070309020205020404" pitchFamily="49" charset="0"/>
              </a:rPr>
              <a:t>	)</a:t>
            </a:r>
          </a:p>
          <a:p>
            <a:pPr marL="0" indent="0">
              <a:buNone/>
            </a:pPr>
            <a:r>
              <a:rPr lang="en-GB" b="1" dirty="0">
                <a:latin typeface="Courier New" panose="02070309020205020404" pitchFamily="49" charset="0"/>
                <a:cs typeface="Courier New" panose="02070309020205020404" pitchFamily="49" charset="0"/>
              </a:rPr>
              <a:t>	Pause</a:t>
            </a:r>
            <a:br>
              <a:rPr lang="en-GB" dirty="0"/>
            </a:br>
            <a:endParaRPr lang="en-GB" dirty="0"/>
          </a:p>
        </p:txBody>
      </p:sp>
      <p:pic>
        <p:nvPicPr>
          <p:cNvPr id="4" name="Picture 3">
            <a:extLst>
              <a:ext uri="{FF2B5EF4-FFF2-40B4-BE49-F238E27FC236}">
                <a16:creationId xmlns:a16="http://schemas.microsoft.com/office/drawing/2014/main" id="{BD512DBE-E033-4B2F-97B2-48ABBCA13EF9}"/>
              </a:ext>
            </a:extLst>
          </p:cNvPr>
          <p:cNvPicPr>
            <a:picLocks noChangeAspect="1"/>
          </p:cNvPicPr>
          <p:nvPr/>
        </p:nvPicPr>
        <p:blipFill rotWithShape="1">
          <a:blip r:embed="rId3"/>
          <a:srcRect l="1422" r="1"/>
          <a:stretch/>
        </p:blipFill>
        <p:spPr>
          <a:xfrm>
            <a:off x="5479939" y="3717032"/>
            <a:ext cx="3380238" cy="1887977"/>
          </a:xfrm>
          <a:prstGeom prst="rect">
            <a:avLst/>
          </a:prstGeom>
        </p:spPr>
      </p:pic>
      <p:sp>
        <p:nvSpPr>
          <p:cNvPr id="11" name="TextBox 10">
            <a:extLst>
              <a:ext uri="{FF2B5EF4-FFF2-40B4-BE49-F238E27FC236}">
                <a16:creationId xmlns:a16="http://schemas.microsoft.com/office/drawing/2014/main" id="{168AA581-925E-844D-AF49-8628BC4160BF}"/>
              </a:ext>
            </a:extLst>
          </p:cNvPr>
          <p:cNvSpPr txBox="1"/>
          <p:nvPr/>
        </p:nvSpPr>
        <p:spPr>
          <a:xfrm>
            <a:off x="861018" y="345287"/>
            <a:ext cx="7421963" cy="1077218"/>
          </a:xfrm>
          <a:prstGeom prst="rect">
            <a:avLst/>
          </a:prstGeom>
          <a:noFill/>
        </p:spPr>
        <p:txBody>
          <a:bodyPr wrap="square" rtlCol="0">
            <a:spAutoFit/>
          </a:bodyPr>
          <a:lstStyle/>
          <a:p>
            <a:pPr algn="ctr"/>
            <a:r>
              <a:rPr lang="en-US" sz="3200" b="1" dirty="0"/>
              <a:t>For Loop: Iterate through Values &amp; Files</a:t>
            </a:r>
            <a:endParaRPr lang="en-US" dirty="0"/>
          </a:p>
        </p:txBody>
      </p:sp>
    </p:spTree>
    <p:extLst>
      <p:ext uri="{BB962C8B-B14F-4D97-AF65-F5344CB8AC3E}">
        <p14:creationId xmlns:p14="http://schemas.microsoft.com/office/powerpoint/2010/main" val="42521038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For Loop: iterate through values &amp; files.</a:t>
            </a:r>
          </a:p>
        </p:txBody>
      </p:sp>
      <p:sp>
        <p:nvSpPr>
          <p:cNvPr id="11" name="TextBox 10">
            <a:extLst>
              <a:ext uri="{FF2B5EF4-FFF2-40B4-BE49-F238E27FC236}">
                <a16:creationId xmlns:a16="http://schemas.microsoft.com/office/drawing/2014/main" id="{168AA581-925E-844D-AF49-8628BC4160BF}"/>
              </a:ext>
            </a:extLst>
          </p:cNvPr>
          <p:cNvSpPr txBox="1"/>
          <p:nvPr/>
        </p:nvSpPr>
        <p:spPr>
          <a:xfrm>
            <a:off x="861018" y="345287"/>
            <a:ext cx="7421963" cy="584775"/>
          </a:xfrm>
          <a:prstGeom prst="rect">
            <a:avLst/>
          </a:prstGeom>
          <a:noFill/>
        </p:spPr>
        <p:txBody>
          <a:bodyPr wrap="square" rtlCol="0">
            <a:spAutoFit/>
          </a:bodyPr>
          <a:lstStyle/>
          <a:p>
            <a:pPr algn="ctr"/>
            <a:r>
              <a:rPr lang="en-US" sz="3200" b="1" dirty="0">
                <a:solidFill>
                  <a:srgbClr val="FF0000"/>
                </a:solidFill>
              </a:rPr>
              <a:t>Batch Scripting Home Exercises</a:t>
            </a:r>
            <a:endParaRPr lang="en-US" dirty="0">
              <a:solidFill>
                <a:srgbClr val="FF0000"/>
              </a:solidFill>
            </a:endParaRPr>
          </a:p>
        </p:txBody>
      </p:sp>
      <p:sp>
        <p:nvSpPr>
          <p:cNvPr id="8" name="Content Placeholder 2">
            <a:extLst>
              <a:ext uri="{FF2B5EF4-FFF2-40B4-BE49-F238E27FC236}">
                <a16:creationId xmlns:a16="http://schemas.microsoft.com/office/drawing/2014/main" id="{44E59213-6985-E54E-B4A8-5B653A17E8DB}"/>
              </a:ext>
            </a:extLst>
          </p:cNvPr>
          <p:cNvSpPr>
            <a:spLocks noGrp="1"/>
          </p:cNvSpPr>
          <p:nvPr>
            <p:ph idx="1"/>
          </p:nvPr>
        </p:nvSpPr>
        <p:spPr>
          <a:xfrm>
            <a:off x="584828" y="1138935"/>
            <a:ext cx="8086982" cy="4278656"/>
          </a:xfrm>
        </p:spPr>
        <p:txBody>
          <a:bodyPr anchor="t">
            <a:noAutofit/>
          </a:bodyPr>
          <a:lstStyle/>
          <a:p>
            <a:pPr marL="0" indent="0" algn="just">
              <a:buNone/>
            </a:pPr>
            <a:r>
              <a:rPr lang="en-US" altLang="en-US" sz="2400" dirty="0"/>
              <a:t>Research to use the following Batch Scripts and see results: </a:t>
            </a:r>
          </a:p>
          <a:p>
            <a:pPr marL="0" indent="0" algn="just">
              <a:buNone/>
            </a:pPr>
            <a:endParaRPr lang="en-US" altLang="en-US" sz="2400" dirty="0"/>
          </a:p>
          <a:p>
            <a:pPr marL="0" indent="0" algn="just">
              <a:buNone/>
            </a:pPr>
            <a:r>
              <a:rPr lang="en-US" altLang="en-US" sz="2400" dirty="0"/>
              <a:t>VER, ASSOC, CD, CLS, COPY, DEL, DIR, DATE, ECHO, EXIT, MD, MOVE, PATH, PAUSE, PROMPT, RD, REN, REM, START, CMD, COMP, CHKDSK, CHOICE, CONVERT</a:t>
            </a:r>
          </a:p>
          <a:p>
            <a:pPr marL="0" indent="0" algn="just">
              <a:buNone/>
            </a:pPr>
            <a:endParaRPr lang="en-US" altLang="en-US" sz="2400" dirty="0"/>
          </a:p>
          <a:p>
            <a:pPr marL="0" indent="0" algn="just">
              <a:buNone/>
            </a:pPr>
            <a:endParaRPr lang="en-US" altLang="en-US" sz="2400" dirty="0"/>
          </a:p>
          <a:p>
            <a:pPr marL="0" indent="0" algn="just">
              <a:buNone/>
            </a:pPr>
            <a:r>
              <a:rPr lang="en-US" altLang="en-US" sz="2400" dirty="0"/>
              <a:t>NB: Please only practice and DO NOT change/delete anything. You may change your directory or file location completely and may find difficult to retrieve </a:t>
            </a:r>
          </a:p>
        </p:txBody>
      </p:sp>
    </p:spTree>
    <p:extLst>
      <p:ext uri="{BB962C8B-B14F-4D97-AF65-F5344CB8AC3E}">
        <p14:creationId xmlns:p14="http://schemas.microsoft.com/office/powerpoint/2010/main" val="25047188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556EF5-74CC-02E7-10E9-22C7D093BCE3}"/>
              </a:ext>
            </a:extLst>
          </p:cNvPr>
          <p:cNvSpPr>
            <a:spLocks noGrp="1"/>
          </p:cNvSpPr>
          <p:nvPr>
            <p:ph type="title"/>
          </p:nvPr>
        </p:nvSpPr>
        <p:spPr/>
        <p:txBody>
          <a:bodyPr>
            <a:normAutofit fontScale="90000"/>
          </a:bodyPr>
          <a:lstStyle/>
          <a:p>
            <a:r>
              <a:rPr lang="en-GB" dirty="0"/>
              <a:t>Online Assignment Skills Programme</a:t>
            </a:r>
            <a:endParaRPr lang="en-US" dirty="0"/>
          </a:p>
        </p:txBody>
      </p:sp>
      <p:sp>
        <p:nvSpPr>
          <p:cNvPr id="5" name="Content Placeholder 4">
            <a:extLst>
              <a:ext uri="{FF2B5EF4-FFF2-40B4-BE49-F238E27FC236}">
                <a16:creationId xmlns:a16="http://schemas.microsoft.com/office/drawing/2014/main" id="{7A424E8E-F951-2DDB-9C4A-D5D0356C8749}"/>
              </a:ext>
            </a:extLst>
          </p:cNvPr>
          <p:cNvSpPr>
            <a:spLocks noGrp="1"/>
          </p:cNvSpPr>
          <p:nvPr>
            <p:ph idx="1"/>
          </p:nvPr>
        </p:nvSpPr>
        <p:spPr/>
        <p:txBody>
          <a:bodyPr/>
          <a:lstStyle/>
          <a:p>
            <a:r>
              <a:rPr lang="en-GB" sz="1350" dirty="0">
                <a:solidFill>
                  <a:srgbClr val="000000"/>
                </a:solidFill>
                <a:latin typeface="Aptos" panose="020B0004020202020204" pitchFamily="34" charset="0"/>
              </a:rPr>
              <a:t>Finding and Using Information Unit 3 Section 4: Introduction to AI </a:t>
            </a:r>
          </a:p>
          <a:p>
            <a:endParaRPr lang="en-GB" sz="1350" dirty="0">
              <a:solidFill>
                <a:srgbClr val="000000"/>
              </a:solidFill>
              <a:latin typeface="Aptos" panose="020B0004020202020204" pitchFamily="34" charset="0"/>
            </a:endParaRPr>
          </a:p>
          <a:p>
            <a:r>
              <a:rPr lang="en-GB" dirty="0">
                <a:hlinkClick r:id="rId2"/>
              </a:rPr>
              <a:t>moodle.uwtsd.ac.uk/mod/</a:t>
            </a:r>
            <a:r>
              <a:rPr lang="en-GB" dirty="0" err="1">
                <a:hlinkClick r:id="rId2"/>
              </a:rPr>
              <a:t>scorm</a:t>
            </a:r>
            <a:r>
              <a:rPr lang="en-GB" dirty="0">
                <a:hlinkClick r:id="rId2"/>
              </a:rPr>
              <a:t>/</a:t>
            </a:r>
            <a:r>
              <a:rPr lang="en-GB" dirty="0" err="1">
                <a:hlinkClick r:id="rId2"/>
              </a:rPr>
              <a:t>player.php?a</a:t>
            </a:r>
            <a:r>
              <a:rPr lang="en-GB" dirty="0">
                <a:hlinkClick r:id="rId2"/>
              </a:rPr>
              <a:t>=7735&amp;currentorg=</a:t>
            </a:r>
            <a:r>
              <a:rPr lang="en-GB" dirty="0" err="1">
                <a:hlinkClick r:id="rId2"/>
              </a:rPr>
              <a:t>articulate_rise&amp;scoid</a:t>
            </a:r>
            <a:r>
              <a:rPr lang="en-GB" dirty="0">
                <a:hlinkClick r:id="rId2"/>
              </a:rPr>
              <a:t>=17023&amp;sesskey=u7KUpwQeqC&amp;display=</a:t>
            </a:r>
            <a:r>
              <a:rPr lang="en-GB" dirty="0" err="1">
                <a:hlinkClick r:id="rId2"/>
              </a:rPr>
              <a:t>popup&amp;mode</a:t>
            </a:r>
            <a:r>
              <a:rPr lang="en-GB" dirty="0">
                <a:hlinkClick r:id="rId2"/>
              </a:rPr>
              <a:t>=normal</a:t>
            </a:r>
            <a:endParaRPr lang="en-GB" dirty="0"/>
          </a:p>
        </p:txBody>
      </p:sp>
      <p:pic>
        <p:nvPicPr>
          <p:cNvPr id="3" name="Picture 2">
            <a:extLst>
              <a:ext uri="{FF2B5EF4-FFF2-40B4-BE49-F238E27FC236}">
                <a16:creationId xmlns:a16="http://schemas.microsoft.com/office/drawing/2014/main" id="{8CE1E868-2D5A-618C-7034-42D3F6326E9D}"/>
              </a:ext>
            </a:extLst>
          </p:cNvPr>
          <p:cNvPicPr>
            <a:picLocks noChangeAspect="1"/>
          </p:cNvPicPr>
          <p:nvPr/>
        </p:nvPicPr>
        <p:blipFill>
          <a:blip r:embed="rId3"/>
          <a:srcRect l="64519" t="26620" r="16123" b="46222"/>
          <a:stretch/>
        </p:blipFill>
        <p:spPr>
          <a:xfrm>
            <a:off x="6751320" y="3938095"/>
            <a:ext cx="1912620" cy="1788812"/>
          </a:xfrm>
          <a:prstGeom prst="rect">
            <a:avLst/>
          </a:prstGeom>
        </p:spPr>
      </p:pic>
    </p:spTree>
    <p:extLst>
      <p:ext uri="{BB962C8B-B14F-4D97-AF65-F5344CB8AC3E}">
        <p14:creationId xmlns:p14="http://schemas.microsoft.com/office/powerpoint/2010/main" val="4622511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7" name="TextBox 16">
            <a:extLst>
              <a:ext uri="{FF2B5EF4-FFF2-40B4-BE49-F238E27FC236}">
                <a16:creationId xmlns:a16="http://schemas.microsoft.com/office/drawing/2014/main" id="{E407284F-1433-EC4F-B0EB-6FDCF8526B2F}"/>
              </a:ext>
            </a:extLst>
          </p:cNvPr>
          <p:cNvSpPr txBox="1"/>
          <p:nvPr/>
        </p:nvSpPr>
        <p:spPr>
          <a:xfrm>
            <a:off x="1043608" y="2420888"/>
            <a:ext cx="7421963" cy="584775"/>
          </a:xfrm>
          <a:prstGeom prst="rect">
            <a:avLst/>
          </a:prstGeom>
          <a:noFill/>
        </p:spPr>
        <p:txBody>
          <a:bodyPr wrap="square" rtlCol="0">
            <a:spAutoFit/>
          </a:bodyPr>
          <a:lstStyle/>
          <a:p>
            <a:pPr algn="ctr"/>
            <a:r>
              <a:rPr lang="en-US" sz="3200" b="1" dirty="0"/>
              <a:t>Any Questions?</a:t>
            </a:r>
            <a:endParaRPr lang="en-US" dirty="0"/>
          </a:p>
        </p:txBody>
      </p:sp>
    </p:spTree>
    <p:extLst>
      <p:ext uri="{BB962C8B-B14F-4D97-AF65-F5344CB8AC3E}">
        <p14:creationId xmlns:p14="http://schemas.microsoft.com/office/powerpoint/2010/main" val="5737094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45138</TotalTime>
  <Words>3764</Words>
  <Application>Microsoft Office PowerPoint</Application>
  <PresentationFormat>On-screen Show (4:3)</PresentationFormat>
  <Paragraphs>409</Paragraphs>
  <Slides>41</Slides>
  <Notes>37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Monaco</vt:lpstr>
      <vt:lpstr>Myriad Pro</vt:lpstr>
      <vt:lpstr>urw-din</vt:lpstr>
      <vt:lpstr>Aptos</vt:lpstr>
      <vt:lpstr>Arial</vt:lpstr>
      <vt:lpstr>Calibri</vt:lpstr>
      <vt:lpstr>Courier New</vt:lpstr>
      <vt:lpstr>Libre Franklin</vt:lpstr>
      <vt:lpstr>Symbol</vt:lpstr>
      <vt:lpstr>20140311PresentationUWTSDTemplate</vt:lpstr>
      <vt:lpstr>Computer Architecture &amp; OS  ACCA4022</vt:lpstr>
      <vt:lpstr>Learning Outcome</vt:lpstr>
      <vt:lpstr>What is an Operating System.</vt:lpstr>
      <vt:lpstr>What is an Operating System.</vt:lpstr>
      <vt:lpstr>What is an Operating System.</vt:lpstr>
      <vt:lpstr>What is an Operating System.</vt:lpstr>
      <vt:lpstr>What is an Operating System.</vt:lpstr>
      <vt:lpstr>What is an Operating System.</vt:lpstr>
      <vt:lpstr>Q. What does an Operating System do?</vt:lpstr>
      <vt:lpstr>Q. What does an Operating System do?</vt:lpstr>
      <vt:lpstr>Q. What does an Operating System do?</vt:lpstr>
      <vt:lpstr>Q. What does an Operating Syste  m do?</vt:lpstr>
      <vt:lpstr>PowerPoint Presentation</vt:lpstr>
      <vt:lpstr>Q. What does an Operating System do?</vt:lpstr>
      <vt:lpstr>Introduction</vt:lpstr>
      <vt:lpstr>Introduction</vt:lpstr>
      <vt:lpstr>Executing Bat scripts.</vt:lpstr>
      <vt:lpstr>Creating a Batch file.</vt:lpstr>
      <vt:lpstr>A basic Batch file: ECHO Hello World.</vt:lpstr>
      <vt:lpstr>Basic Batch File commands.</vt:lpstr>
      <vt:lpstr>Additional Slides</vt:lpstr>
      <vt:lpstr>Finding your batch files.</vt:lpstr>
      <vt:lpstr>PowerPoint Presentation</vt:lpstr>
      <vt:lpstr>Finding your batch files.</vt:lpstr>
      <vt:lpstr>PowerPoint Presentation</vt:lpstr>
      <vt:lpstr>Variables in Batch.</vt:lpstr>
      <vt:lpstr>Test: Variables in Batch.</vt:lpstr>
      <vt:lpstr>Output: Variables in Batch.</vt:lpstr>
      <vt:lpstr>Example: Variables in Batch.</vt:lpstr>
      <vt:lpstr>PowerPoint Presentation</vt:lpstr>
      <vt:lpstr>Batch: Goo command.</vt:lpstr>
      <vt:lpstr>Batch: If/then else</vt:lpstr>
      <vt:lpstr>if else: syntax</vt:lpstr>
      <vt:lpstr>if else: example</vt:lpstr>
      <vt:lpstr>Example: if, User input &amp; Got</vt:lpstr>
      <vt:lpstr>Batch: Loops.</vt:lpstr>
      <vt:lpstr>Batch: For Loop.</vt:lpstr>
      <vt:lpstr>For Loop: iterate through values &amp; files.</vt:lpstr>
      <vt:lpstr>For Loop: iterate through values &amp; files.</vt:lpstr>
      <vt:lpstr>Online Assignment Skills Programme</vt:lpstr>
      <vt:lpstr>Timeline: The History of Operating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Shantanu Islam</cp:lastModifiedBy>
  <cp:revision>343</cp:revision>
  <dcterms:created xsi:type="dcterms:W3CDTF">2015-04-14T15:21:28Z</dcterms:created>
  <dcterms:modified xsi:type="dcterms:W3CDTF">2025-01-21T16:02:32Z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